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Old Standard TT" panose="020B0604020202020204" charset="0"/>
      <p:regular r:id="rId13"/>
      <p:bold r:id="rId14"/>
      <p: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6" d="100"/>
          <a:sy n="116" d="100"/>
        </p:scale>
        <p:origin x="6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c6f90357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c6f90357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c6f90357f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c6f90357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c6f90357f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c6f90357f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c6f90357f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c6f90357f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c6f90357f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c6f90357f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c6f90357f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c6f90357f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c6f90357f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c6f90357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c6f90357f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c6f90357f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552446f66f_2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552446f66f_2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590d4032ed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590d4032ed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1600"/>
              </a:spcBef>
              <a:spcAft>
                <a:spcPts val="0"/>
              </a:spcAft>
              <a:buClr>
                <a:schemeClr val="accent1"/>
              </a:buClr>
              <a:buSzPts val="1400"/>
              <a:buChar char="○"/>
              <a:defRPr>
                <a:solidFill>
                  <a:schemeClr val="accent1"/>
                </a:solidFill>
              </a:defRPr>
            </a:lvl2pPr>
            <a:lvl3pPr marL="1371600" lvl="2" indent="-317500">
              <a:spcBef>
                <a:spcPts val="1600"/>
              </a:spcBef>
              <a:spcAft>
                <a:spcPts val="0"/>
              </a:spcAft>
              <a:buClr>
                <a:schemeClr val="accent1"/>
              </a:buClr>
              <a:buSzPts val="1400"/>
              <a:buChar char="■"/>
              <a:defRPr>
                <a:solidFill>
                  <a:schemeClr val="accent1"/>
                </a:solidFill>
              </a:defRPr>
            </a:lvl3pPr>
            <a:lvl4pPr marL="1828800" lvl="3" indent="-317500">
              <a:spcBef>
                <a:spcPts val="1600"/>
              </a:spcBef>
              <a:spcAft>
                <a:spcPts val="0"/>
              </a:spcAft>
              <a:buClr>
                <a:schemeClr val="accent1"/>
              </a:buClr>
              <a:buSzPts val="1400"/>
              <a:buChar char="●"/>
              <a:defRPr>
                <a:solidFill>
                  <a:schemeClr val="accent1"/>
                </a:solidFill>
              </a:defRPr>
            </a:lvl4pPr>
            <a:lvl5pPr marL="2286000" lvl="4" indent="-317500">
              <a:spcBef>
                <a:spcPts val="1600"/>
              </a:spcBef>
              <a:spcAft>
                <a:spcPts val="0"/>
              </a:spcAft>
              <a:buClr>
                <a:schemeClr val="accent1"/>
              </a:buClr>
              <a:buSzPts val="1400"/>
              <a:buChar char="○"/>
              <a:defRPr>
                <a:solidFill>
                  <a:schemeClr val="accent1"/>
                </a:solidFill>
              </a:defRPr>
            </a:lvl5pPr>
            <a:lvl6pPr marL="2743200" lvl="5" indent="-317500">
              <a:spcBef>
                <a:spcPts val="1600"/>
              </a:spcBef>
              <a:spcAft>
                <a:spcPts val="0"/>
              </a:spcAft>
              <a:buClr>
                <a:schemeClr val="accent1"/>
              </a:buClr>
              <a:buSzPts val="1400"/>
              <a:buChar char="■"/>
              <a:defRPr>
                <a:solidFill>
                  <a:schemeClr val="accent1"/>
                </a:solidFill>
              </a:defRPr>
            </a:lvl6pPr>
            <a:lvl7pPr marL="3200400" lvl="6" indent="-317500">
              <a:spcBef>
                <a:spcPts val="1600"/>
              </a:spcBef>
              <a:spcAft>
                <a:spcPts val="0"/>
              </a:spcAft>
              <a:buClr>
                <a:schemeClr val="accent1"/>
              </a:buClr>
              <a:buSzPts val="1400"/>
              <a:buChar char="●"/>
              <a:defRPr>
                <a:solidFill>
                  <a:schemeClr val="accent1"/>
                </a:solidFill>
              </a:defRPr>
            </a:lvl7pPr>
            <a:lvl8pPr marL="3657600" lvl="7" indent="-317500">
              <a:spcBef>
                <a:spcPts val="1600"/>
              </a:spcBef>
              <a:spcAft>
                <a:spcPts val="0"/>
              </a:spcAft>
              <a:buClr>
                <a:schemeClr val="accent1"/>
              </a:buClr>
              <a:buSzPts val="1400"/>
              <a:buChar char="○"/>
              <a:defRPr>
                <a:solidFill>
                  <a:schemeClr val="accent1"/>
                </a:solidFill>
              </a:defRPr>
            </a:lvl8pPr>
            <a:lvl9pPr marL="4114800" lvl="8" indent="-317500">
              <a:spcBef>
                <a:spcPts val="1600"/>
              </a:spcBef>
              <a:spcAft>
                <a:spcPts val="160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1600"/>
              </a:spcBef>
              <a:spcAft>
                <a:spcPts val="160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9SqRNUUOk7s"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4.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twitter.com/samkalidi/status/631664255016669185"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Assimilation or Liberation</a:t>
            </a:r>
            <a:endParaRPr/>
          </a:p>
        </p:txBody>
      </p:sp>
      <p:sp>
        <p:nvSpPr>
          <p:cNvPr id="60" name="Google Shape;60;p13"/>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Maxwell Davies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The Declaration of Human Rights</a:t>
            </a:r>
            <a:endParaRPr/>
          </a:p>
        </p:txBody>
      </p:sp>
      <p:sp>
        <p:nvSpPr>
          <p:cNvPr id="66" name="Google Shape;66;p14"/>
          <p:cNvSpPr txBox="1"/>
          <p:nvPr/>
        </p:nvSpPr>
        <p:spPr>
          <a:xfrm>
            <a:off x="619125" y="3683000"/>
            <a:ext cx="5119800" cy="1232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“Article 7. All are equal before the law and are entitled without any discrimination to equal protection of the law. All are entitled to equal protection against any discrimination in violation of this declaration and against any incitement to such discrimination” (Un.org. n.d.)</a:t>
            </a:r>
            <a:endParaRPr sz="1200">
              <a:latin typeface="Old Standard TT"/>
              <a:ea typeface="Old Standard TT"/>
              <a:cs typeface="Old Standard TT"/>
              <a:sym typeface="Old Standard T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Perverts, Psychopaths, Deviants and the like</a:t>
            </a:r>
            <a:endParaRPr/>
          </a:p>
        </p:txBody>
      </p:sp>
      <p:sp>
        <p:nvSpPr>
          <p:cNvPr id="72" name="Google Shape;72;p15"/>
          <p:cNvSpPr txBox="1"/>
          <p:nvPr/>
        </p:nvSpPr>
        <p:spPr>
          <a:xfrm>
            <a:off x="564550" y="3720900"/>
            <a:ext cx="2044500" cy="675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solidFill>
                  <a:srgbClr val="FFFFFF"/>
                </a:solidFill>
              </a:rPr>
              <a:t>D’Emilio 1983, 53</a:t>
            </a:r>
            <a:endParaRPr>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274075" y="659100"/>
            <a:ext cx="4045200" cy="13332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The Mattachine Society</a:t>
            </a:r>
            <a:endParaRPr/>
          </a:p>
        </p:txBody>
      </p:sp>
      <p:sp>
        <p:nvSpPr>
          <p:cNvPr id="78" name="Google Shape;78;p16"/>
          <p:cNvSpPr txBox="1">
            <a:spLocks noGrp="1"/>
          </p:cNvSpPr>
          <p:nvPr>
            <p:ph type="body" idx="2"/>
          </p:nvPr>
        </p:nvSpPr>
        <p:spPr>
          <a:xfrm>
            <a:off x="4947425" y="351125"/>
            <a:ext cx="3837000" cy="2212800"/>
          </a:xfrm>
          <a:prstGeom prst="rect">
            <a:avLst/>
          </a:prstGeom>
        </p:spPr>
        <p:txBody>
          <a:bodyPr spcFirstLastPara="1" wrap="square" lIns="91425" tIns="91425" rIns="91425" bIns="91425" anchor="ctr" anchorCtr="0">
            <a:noAutofit/>
          </a:bodyPr>
          <a:lstStyle/>
          <a:p>
            <a:pPr marL="0" lvl="0" indent="0" algn="ctr" rtl="0">
              <a:spcBef>
                <a:spcPts val="0"/>
              </a:spcBef>
              <a:spcAft>
                <a:spcPts val="1600"/>
              </a:spcAft>
              <a:buNone/>
            </a:pPr>
            <a:r>
              <a:rPr lang="en" sz="4200"/>
              <a:t>The Stonewall Riot</a:t>
            </a:r>
            <a:endParaRPr sz="4200"/>
          </a:p>
        </p:txBody>
      </p:sp>
      <p:pic>
        <p:nvPicPr>
          <p:cNvPr id="79" name="Google Shape;79;p16"/>
          <p:cNvPicPr preferRelativeResize="0"/>
          <p:nvPr/>
        </p:nvPicPr>
        <p:blipFill>
          <a:blip r:embed="rId3">
            <a:alphaModFix/>
          </a:blip>
          <a:stretch>
            <a:fillRect/>
          </a:stretch>
        </p:blipFill>
        <p:spPr>
          <a:xfrm>
            <a:off x="971400" y="2524800"/>
            <a:ext cx="2650550" cy="1848750"/>
          </a:xfrm>
          <a:prstGeom prst="rect">
            <a:avLst/>
          </a:prstGeom>
          <a:noFill/>
          <a:ln>
            <a:noFill/>
          </a:ln>
        </p:spPr>
      </p:pic>
      <p:pic>
        <p:nvPicPr>
          <p:cNvPr id="80" name="Google Shape;80;p16"/>
          <p:cNvPicPr preferRelativeResize="0"/>
          <p:nvPr/>
        </p:nvPicPr>
        <p:blipFill>
          <a:blip r:embed="rId4">
            <a:alphaModFix/>
          </a:blip>
          <a:stretch>
            <a:fillRect/>
          </a:stretch>
        </p:blipFill>
        <p:spPr>
          <a:xfrm>
            <a:off x="5302250" y="2456536"/>
            <a:ext cx="3529375" cy="1985275"/>
          </a:xfrm>
          <a:prstGeom prst="rect">
            <a:avLst/>
          </a:prstGeom>
          <a:noFill/>
          <a:ln>
            <a:noFill/>
          </a:ln>
        </p:spPr>
      </p:pic>
      <p:sp>
        <p:nvSpPr>
          <p:cNvPr id="81" name="Google Shape;81;p16"/>
          <p:cNvSpPr txBox="1"/>
          <p:nvPr/>
        </p:nvSpPr>
        <p:spPr>
          <a:xfrm>
            <a:off x="971400" y="4441800"/>
            <a:ext cx="2394000" cy="449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solidFill>
                  <a:schemeClr val="dk1"/>
                </a:solidFill>
              </a:rPr>
              <a:t>A poster for the Mattachine Society (circa 1960)</a:t>
            </a:r>
            <a:endParaRPr sz="800">
              <a:solidFill>
                <a:schemeClr val="dk1"/>
              </a:solidFill>
            </a:endParaRPr>
          </a:p>
        </p:txBody>
      </p:sp>
      <p:sp>
        <p:nvSpPr>
          <p:cNvPr id="82" name="Google Shape;82;p16"/>
          <p:cNvSpPr txBox="1"/>
          <p:nvPr/>
        </p:nvSpPr>
        <p:spPr>
          <a:xfrm>
            <a:off x="5191125" y="4592475"/>
            <a:ext cx="1174800" cy="15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800">
                <a:solidFill>
                  <a:srgbClr val="FFFFFF"/>
                </a:solidFill>
              </a:rPr>
              <a:t>(McDarrah, 1974)</a:t>
            </a:r>
            <a:endParaRPr sz="800">
              <a:solidFill>
                <a:srgbClr val="FFFFFF"/>
              </a:solidFill>
              <a:latin typeface="Old Standard TT"/>
              <a:ea typeface="Old Standard TT"/>
              <a:cs typeface="Old Standard TT"/>
              <a:sym typeface="Old Standard TT"/>
            </a:endParaRPr>
          </a:p>
          <a:p>
            <a:pPr marL="0" lvl="0" indent="0" algn="l" rtl="0">
              <a:spcBef>
                <a:spcPts val="0"/>
              </a:spcBef>
              <a:spcAft>
                <a:spcPts val="0"/>
              </a:spcAft>
              <a:buNone/>
            </a:pPr>
            <a:endParaRPr>
              <a:latin typeface="Old Standard TT"/>
              <a:ea typeface="Old Standard TT"/>
              <a:cs typeface="Old Standard TT"/>
              <a:sym typeface="Old Standard T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7"/>
          <p:cNvSpPr/>
          <p:nvPr/>
        </p:nvSpPr>
        <p:spPr>
          <a:xfrm>
            <a:off x="7725" y="7725"/>
            <a:ext cx="9144000" cy="5143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7"/>
          <p:cNvSpPr/>
          <p:nvPr/>
        </p:nvSpPr>
        <p:spPr>
          <a:xfrm>
            <a:off x="7725" y="827600"/>
            <a:ext cx="9144000" cy="33492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7"/>
          <p:cNvSpPr txBox="1">
            <a:spLocks noGrp="1"/>
          </p:cNvSpPr>
          <p:nvPr>
            <p:ph type="body" idx="1"/>
          </p:nvPr>
        </p:nvSpPr>
        <p:spPr>
          <a:xfrm>
            <a:off x="121375" y="1332288"/>
            <a:ext cx="2697000" cy="24789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Clr>
                <a:srgbClr val="FFFFFF"/>
              </a:buClr>
              <a:buSzPts val="1600"/>
              <a:buAutoNum type="arabicPeriod"/>
            </a:pPr>
            <a:r>
              <a:rPr lang="en" sz="1600">
                <a:solidFill>
                  <a:srgbClr val="FFFFFF"/>
                </a:solidFill>
              </a:rPr>
              <a:t>MILITARY DADT</a:t>
            </a:r>
            <a:endParaRPr sz="1600">
              <a:solidFill>
                <a:srgbClr val="FFFFFF"/>
              </a:solidFill>
            </a:endParaRPr>
          </a:p>
          <a:p>
            <a:pPr marL="457200" lvl="0" indent="-330200" algn="l" rtl="0">
              <a:spcBef>
                <a:spcPts val="1600"/>
              </a:spcBef>
              <a:spcAft>
                <a:spcPts val="0"/>
              </a:spcAft>
              <a:buClr>
                <a:srgbClr val="FFFFFF"/>
              </a:buClr>
              <a:buSzPts val="1600"/>
              <a:buAutoNum type="arabicPeriod"/>
            </a:pPr>
            <a:r>
              <a:rPr lang="en" sz="1600">
                <a:solidFill>
                  <a:srgbClr val="FFFFFF"/>
                </a:solidFill>
              </a:rPr>
              <a:t>MONOGAMY</a:t>
            </a:r>
            <a:endParaRPr sz="1600">
              <a:solidFill>
                <a:srgbClr val="FFFFFF"/>
              </a:solidFill>
            </a:endParaRPr>
          </a:p>
          <a:p>
            <a:pPr marL="457200" lvl="0" indent="-330200" algn="l" rtl="0">
              <a:spcBef>
                <a:spcPts val="1600"/>
              </a:spcBef>
              <a:spcAft>
                <a:spcPts val="0"/>
              </a:spcAft>
              <a:buClr>
                <a:srgbClr val="FFFFFF"/>
              </a:buClr>
              <a:buSzPts val="1600"/>
              <a:buAutoNum type="arabicPeriod"/>
            </a:pPr>
            <a:r>
              <a:rPr lang="en" sz="1600">
                <a:solidFill>
                  <a:srgbClr val="FFFFFF"/>
                </a:solidFill>
              </a:rPr>
              <a:t>GAY MARRIAGE</a:t>
            </a:r>
            <a:endParaRPr sz="1600">
              <a:solidFill>
                <a:srgbClr val="FFFFFF"/>
              </a:solidFill>
            </a:endParaRPr>
          </a:p>
          <a:p>
            <a:pPr marL="457200" lvl="0" indent="-330200" algn="l" rtl="0">
              <a:spcBef>
                <a:spcPts val="1600"/>
              </a:spcBef>
              <a:spcAft>
                <a:spcPts val="1600"/>
              </a:spcAft>
              <a:buClr>
                <a:srgbClr val="FFFFFF"/>
              </a:buClr>
              <a:buSzPts val="1600"/>
              <a:buAutoNum type="arabicPeriod"/>
            </a:pPr>
            <a:r>
              <a:rPr lang="en" sz="1600">
                <a:solidFill>
                  <a:srgbClr val="FFFFFF"/>
                </a:solidFill>
              </a:rPr>
              <a:t>AIDS</a:t>
            </a:r>
            <a:endParaRPr sz="1600">
              <a:solidFill>
                <a:srgbClr val="FFFFFF"/>
              </a:solidFill>
            </a:endParaRPr>
          </a:p>
        </p:txBody>
      </p:sp>
      <p:pic>
        <p:nvPicPr>
          <p:cNvPr id="90" name="Google Shape;90;p17" descr="Iconic Public Information Film courtesy of HM Government" title="Public Information Film - Aids 1986">
            <a:hlinkClick r:id="rId3"/>
          </p:cNvPr>
          <p:cNvPicPr preferRelativeResize="0"/>
          <p:nvPr/>
        </p:nvPicPr>
        <p:blipFill>
          <a:blip r:embed="rId4">
            <a:alphaModFix/>
          </a:blip>
          <a:stretch>
            <a:fillRect/>
          </a:stretch>
        </p:blipFill>
        <p:spPr>
          <a:xfrm>
            <a:off x="4844025" y="1171675"/>
            <a:ext cx="4127075" cy="2717670"/>
          </a:xfrm>
          <a:prstGeom prst="rect">
            <a:avLst/>
          </a:prstGeom>
          <a:noFill/>
          <a:ln>
            <a:noFill/>
          </a:ln>
        </p:spPr>
      </p:pic>
      <p:pic>
        <p:nvPicPr>
          <p:cNvPr id="91" name="Google Shape;91;p17"/>
          <p:cNvPicPr preferRelativeResize="0"/>
          <p:nvPr/>
        </p:nvPicPr>
        <p:blipFill>
          <a:blip r:embed="rId5">
            <a:alphaModFix/>
          </a:blip>
          <a:stretch>
            <a:fillRect/>
          </a:stretch>
        </p:blipFill>
        <p:spPr>
          <a:xfrm>
            <a:off x="2632773" y="1171675"/>
            <a:ext cx="2058851" cy="2717675"/>
          </a:xfrm>
          <a:prstGeom prst="rect">
            <a:avLst/>
          </a:prstGeom>
          <a:noFill/>
          <a:ln>
            <a:noFill/>
          </a:ln>
        </p:spPr>
      </p:pic>
      <p:sp>
        <p:nvSpPr>
          <p:cNvPr id="92" name="Google Shape;92;p17"/>
          <p:cNvSpPr txBox="1"/>
          <p:nvPr/>
        </p:nvSpPr>
        <p:spPr>
          <a:xfrm>
            <a:off x="5294325" y="3859400"/>
            <a:ext cx="1865400" cy="3174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800">
                <a:solidFill>
                  <a:srgbClr val="FFFFFF"/>
                </a:solidFill>
              </a:rPr>
              <a:t>HM Government (1986)</a:t>
            </a:r>
            <a:endParaRPr sz="800">
              <a:latin typeface="Old Standard TT"/>
              <a:ea typeface="Old Standard TT"/>
              <a:cs typeface="Old Standard TT"/>
              <a:sym typeface="Old Standard TT"/>
            </a:endParaRPr>
          </a:p>
        </p:txBody>
      </p:sp>
      <p:sp>
        <p:nvSpPr>
          <p:cNvPr id="93" name="Google Shape;93;p17"/>
          <p:cNvSpPr txBox="1"/>
          <p:nvPr/>
        </p:nvSpPr>
        <p:spPr>
          <a:xfrm>
            <a:off x="2590825" y="3889350"/>
            <a:ext cx="1404900" cy="317400"/>
          </a:xfrm>
          <a:prstGeom prst="rect">
            <a:avLst/>
          </a:prstGeom>
          <a:noFill/>
          <a:ln>
            <a:noFill/>
          </a:ln>
        </p:spPr>
        <p:txBody>
          <a:bodyPr spcFirstLastPara="1" wrap="square" lIns="91425" tIns="91425" rIns="91425" bIns="91425" anchor="t" anchorCtr="0">
            <a:noAutofit/>
          </a:bodyPr>
          <a:lstStyle/>
          <a:p>
            <a:pPr marL="0" marR="38100" lvl="0" indent="0" algn="l" rtl="0">
              <a:lnSpc>
                <a:spcPct val="114285"/>
              </a:lnSpc>
              <a:spcBef>
                <a:spcPts val="0"/>
              </a:spcBef>
              <a:spcAft>
                <a:spcPts val="0"/>
              </a:spcAft>
              <a:buClr>
                <a:schemeClr val="dk1"/>
              </a:buClr>
              <a:buSzPts val="1100"/>
              <a:buFont typeface="Arial"/>
              <a:buNone/>
            </a:pPr>
            <a:r>
              <a:rPr lang="en" sz="800">
                <a:solidFill>
                  <a:srgbClr val="FFFFFF"/>
                </a:solidFill>
              </a:rPr>
              <a:t>Matlovich, (1975)</a:t>
            </a:r>
            <a:endParaRPr sz="800">
              <a:latin typeface="Old Standard TT"/>
              <a:ea typeface="Old Standard TT"/>
              <a:cs typeface="Old Standard TT"/>
              <a:sym typeface="Old Standard T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p:nvPr/>
        </p:nvSpPr>
        <p:spPr>
          <a:xfrm>
            <a:off x="7725" y="0"/>
            <a:ext cx="9144000" cy="50352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9" name="Google Shape;99;p18"/>
          <p:cNvPicPr preferRelativeResize="0"/>
          <p:nvPr/>
        </p:nvPicPr>
        <p:blipFill>
          <a:blip r:embed="rId3">
            <a:alphaModFix/>
          </a:blip>
          <a:stretch>
            <a:fillRect/>
          </a:stretch>
        </p:blipFill>
        <p:spPr>
          <a:xfrm>
            <a:off x="2714875" y="465725"/>
            <a:ext cx="6155625" cy="4103750"/>
          </a:xfrm>
          <a:prstGeom prst="rect">
            <a:avLst/>
          </a:prstGeom>
          <a:noFill/>
          <a:ln>
            <a:noFill/>
          </a:ln>
        </p:spPr>
      </p:pic>
      <p:sp>
        <p:nvSpPr>
          <p:cNvPr id="100" name="Google Shape;100;p18"/>
          <p:cNvSpPr txBox="1">
            <a:spLocks noGrp="1"/>
          </p:cNvSpPr>
          <p:nvPr>
            <p:ph type="body" idx="1"/>
          </p:nvPr>
        </p:nvSpPr>
        <p:spPr>
          <a:xfrm>
            <a:off x="193375" y="3202125"/>
            <a:ext cx="2521500" cy="1790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lt2"/>
                </a:solidFill>
              </a:rPr>
              <a:t>Heteronormativity</a:t>
            </a:r>
            <a:endParaRPr>
              <a:solidFill>
                <a:schemeClr val="lt2"/>
              </a:solidFill>
            </a:endParaRPr>
          </a:p>
          <a:p>
            <a:pPr marL="0" lvl="0" indent="0" algn="l" rtl="0">
              <a:spcBef>
                <a:spcPts val="1600"/>
              </a:spcBef>
              <a:spcAft>
                <a:spcPts val="0"/>
              </a:spcAft>
              <a:buNone/>
            </a:pPr>
            <a:r>
              <a:rPr lang="en">
                <a:solidFill>
                  <a:schemeClr val="lt2"/>
                </a:solidFill>
              </a:rPr>
              <a:t>Homonormativity</a:t>
            </a:r>
            <a:endParaRPr>
              <a:solidFill>
                <a:schemeClr val="lt2"/>
              </a:solidFill>
            </a:endParaRPr>
          </a:p>
          <a:p>
            <a:pPr marL="0" lvl="0" indent="0" algn="l" rtl="0">
              <a:spcBef>
                <a:spcPts val="1600"/>
              </a:spcBef>
              <a:spcAft>
                <a:spcPts val="1600"/>
              </a:spcAft>
              <a:buNone/>
            </a:pPr>
            <a:r>
              <a:rPr lang="en">
                <a:solidFill>
                  <a:schemeClr val="lt2"/>
                </a:solidFill>
              </a:rPr>
              <a:t>Homonationalism</a:t>
            </a:r>
            <a:endParaRPr>
              <a:solidFill>
                <a:schemeClr val="lt2"/>
              </a:solidFill>
            </a:endParaRPr>
          </a:p>
        </p:txBody>
      </p:sp>
      <p:sp>
        <p:nvSpPr>
          <p:cNvPr id="101" name="Google Shape;101;p18"/>
          <p:cNvSpPr txBox="1"/>
          <p:nvPr/>
        </p:nvSpPr>
        <p:spPr>
          <a:xfrm>
            <a:off x="2674950" y="4619650"/>
            <a:ext cx="1476300" cy="19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solidFill>
                  <a:srgbClr val="FFFFFF"/>
                </a:solidFill>
                <a:latin typeface="Old Standard TT"/>
                <a:ea typeface="Old Standard TT"/>
                <a:cs typeface="Old Standard TT"/>
                <a:sym typeface="Old Standard TT"/>
              </a:rPr>
              <a:t>Pink News, (2015)</a:t>
            </a:r>
            <a:endParaRPr sz="800">
              <a:solidFill>
                <a:srgbClr val="FFFFFF"/>
              </a:solidFill>
              <a:latin typeface="Old Standard TT"/>
              <a:ea typeface="Old Standard TT"/>
              <a:cs typeface="Old Standard TT"/>
              <a:sym typeface="Old Standard T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9"/>
          <p:cNvSpPr txBox="1">
            <a:spLocks noGrp="1"/>
          </p:cNvSpPr>
          <p:nvPr>
            <p:ph type="body" idx="1"/>
          </p:nvPr>
        </p:nvSpPr>
        <p:spPr>
          <a:xfrm>
            <a:off x="311700" y="1171675"/>
            <a:ext cx="3502500" cy="670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a:t>No Blacks, Fats or Femmes</a:t>
            </a:r>
            <a:endParaRPr sz="1800" b="1"/>
          </a:p>
          <a:p>
            <a:pPr marL="0" lvl="0" indent="0" algn="l" rtl="0">
              <a:spcBef>
                <a:spcPts val="1600"/>
              </a:spcBef>
              <a:spcAft>
                <a:spcPts val="1600"/>
              </a:spcAft>
              <a:buNone/>
            </a:pPr>
            <a:endParaRPr sz="1600"/>
          </a:p>
        </p:txBody>
      </p:sp>
      <p:sp>
        <p:nvSpPr>
          <p:cNvPr id="107" name="Google Shape;107;p19"/>
          <p:cNvSpPr txBox="1">
            <a:spLocks noGrp="1"/>
          </p:cNvSpPr>
          <p:nvPr>
            <p:ph type="body" idx="2"/>
          </p:nvPr>
        </p:nvSpPr>
        <p:spPr>
          <a:xfrm>
            <a:off x="5063125" y="1171675"/>
            <a:ext cx="2843700" cy="2049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700" b="1"/>
              <a:t>Lesbians Vs Trans Women</a:t>
            </a:r>
            <a:endParaRPr sz="1700" b="1"/>
          </a:p>
          <a:p>
            <a:pPr marL="0" lvl="0" indent="0" algn="l" rtl="0">
              <a:spcBef>
                <a:spcPts val="1600"/>
              </a:spcBef>
              <a:spcAft>
                <a:spcPts val="1600"/>
              </a:spcAft>
              <a:buNone/>
            </a:pPr>
            <a:endParaRPr sz="1600"/>
          </a:p>
        </p:txBody>
      </p:sp>
      <p:sp>
        <p:nvSpPr>
          <p:cNvPr id="108" name="Google Shape;108;p19"/>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Internal Discrimination</a:t>
            </a:r>
            <a:endParaRPr/>
          </a:p>
        </p:txBody>
      </p:sp>
      <p:pic>
        <p:nvPicPr>
          <p:cNvPr id="109" name="Google Shape;109;p19"/>
          <p:cNvPicPr preferRelativeResize="0"/>
          <p:nvPr/>
        </p:nvPicPr>
        <p:blipFill>
          <a:blip r:embed="rId3">
            <a:alphaModFix/>
          </a:blip>
          <a:stretch>
            <a:fillRect/>
          </a:stretch>
        </p:blipFill>
        <p:spPr>
          <a:xfrm>
            <a:off x="311700" y="1955913"/>
            <a:ext cx="3810000" cy="2886075"/>
          </a:xfrm>
          <a:prstGeom prst="rect">
            <a:avLst/>
          </a:prstGeom>
          <a:noFill/>
          <a:ln>
            <a:noFill/>
          </a:ln>
        </p:spPr>
      </p:pic>
      <p:pic>
        <p:nvPicPr>
          <p:cNvPr id="110" name="Google Shape;110;p19"/>
          <p:cNvPicPr preferRelativeResize="0"/>
          <p:nvPr/>
        </p:nvPicPr>
        <p:blipFill>
          <a:blip r:embed="rId4">
            <a:alphaModFix/>
          </a:blip>
          <a:stretch>
            <a:fillRect/>
          </a:stretch>
        </p:blipFill>
        <p:spPr>
          <a:xfrm>
            <a:off x="5063114" y="1955925"/>
            <a:ext cx="2843717" cy="2886075"/>
          </a:xfrm>
          <a:prstGeom prst="rect">
            <a:avLst/>
          </a:prstGeom>
          <a:noFill/>
          <a:ln>
            <a:noFill/>
          </a:ln>
        </p:spPr>
      </p:pic>
      <p:sp>
        <p:nvSpPr>
          <p:cNvPr id="111" name="Google Shape;111;p19"/>
          <p:cNvSpPr txBox="1"/>
          <p:nvPr/>
        </p:nvSpPr>
        <p:spPr>
          <a:xfrm>
            <a:off x="311700" y="4722900"/>
            <a:ext cx="1920900" cy="420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800">
                <a:latin typeface="Old Standard TT"/>
                <a:ea typeface="Old Standard TT"/>
                <a:cs typeface="Old Standard TT"/>
                <a:sym typeface="Old Standard TT"/>
              </a:rPr>
              <a:t>Kalidi (2015)</a:t>
            </a:r>
            <a:endParaRPr sz="800">
              <a:latin typeface="Old Standard TT"/>
              <a:ea typeface="Old Standard TT"/>
              <a:cs typeface="Old Standard TT"/>
              <a:sym typeface="Old Standard TT"/>
            </a:endParaRPr>
          </a:p>
        </p:txBody>
      </p:sp>
      <p:sp>
        <p:nvSpPr>
          <p:cNvPr id="112" name="Google Shape;112;p19"/>
          <p:cNvSpPr txBox="1"/>
          <p:nvPr/>
        </p:nvSpPr>
        <p:spPr>
          <a:xfrm>
            <a:off x="4986925" y="4773600"/>
            <a:ext cx="1833600" cy="166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800">
                <a:latin typeface="Old Standard TT"/>
                <a:ea typeface="Old Standard TT"/>
                <a:cs typeface="Old Standard TT"/>
                <a:sym typeface="Old Standard TT"/>
              </a:rPr>
              <a:t>Get the L Out, (2018)</a:t>
            </a:r>
            <a:endParaRPr sz="800">
              <a:latin typeface="Old Standard TT"/>
              <a:ea typeface="Old Standard TT"/>
              <a:cs typeface="Old Standard TT"/>
              <a:sym typeface="Old Standard T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16"/>
        <p:cNvGrpSpPr/>
        <p:nvPr/>
      </p:nvGrpSpPr>
      <p:grpSpPr>
        <a:xfrm>
          <a:off x="0" y="0"/>
          <a:ext cx="0" cy="0"/>
          <a:chOff x="0" y="0"/>
          <a:chExt cx="0" cy="0"/>
        </a:xfrm>
      </p:grpSpPr>
      <p:sp>
        <p:nvSpPr>
          <p:cNvPr id="117" name="Google Shape;117;p20"/>
          <p:cNvSpPr/>
          <p:nvPr/>
        </p:nvSpPr>
        <p:spPr>
          <a:xfrm>
            <a:off x="8550" y="8550"/>
            <a:ext cx="4576200" cy="51435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0"/>
          <p:cNvSpPr txBox="1">
            <a:spLocks noGrp="1"/>
          </p:cNvSpPr>
          <p:nvPr>
            <p:ph type="body" idx="1"/>
          </p:nvPr>
        </p:nvSpPr>
        <p:spPr>
          <a:xfrm>
            <a:off x="1572600" y="2277750"/>
            <a:ext cx="5998800" cy="724500"/>
          </a:xfrm>
          <a:prstGeom prst="rect">
            <a:avLst/>
          </a:prstGeom>
          <a:solidFill>
            <a:schemeClr val="lt1"/>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4200"/>
              <a:t>Conclusion</a:t>
            </a:r>
            <a:endParaRPr sz="42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22"/>
        <p:cNvGrpSpPr/>
        <p:nvPr/>
      </p:nvGrpSpPr>
      <p:grpSpPr>
        <a:xfrm>
          <a:off x="0" y="0"/>
          <a:ext cx="0" cy="0"/>
          <a:chOff x="0" y="0"/>
          <a:chExt cx="0" cy="0"/>
        </a:xfrm>
      </p:grpSpPr>
      <p:sp>
        <p:nvSpPr>
          <p:cNvPr id="123" name="Google Shape;123;p21"/>
          <p:cNvSpPr/>
          <p:nvPr/>
        </p:nvSpPr>
        <p:spPr>
          <a:xfrm>
            <a:off x="8550" y="8550"/>
            <a:ext cx="4576200" cy="51435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1"/>
          <p:cNvSpPr txBox="1">
            <a:spLocks noGrp="1"/>
          </p:cNvSpPr>
          <p:nvPr>
            <p:ph type="body" idx="1"/>
          </p:nvPr>
        </p:nvSpPr>
        <p:spPr>
          <a:xfrm>
            <a:off x="1572600" y="482825"/>
            <a:ext cx="5998800" cy="724500"/>
          </a:xfrm>
          <a:prstGeom prst="rect">
            <a:avLst/>
          </a:prstGeom>
          <a:solidFill>
            <a:schemeClr val="lt1"/>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4200"/>
              <a:t>References</a:t>
            </a:r>
            <a:endParaRPr sz="4200"/>
          </a:p>
        </p:txBody>
      </p:sp>
      <p:sp>
        <p:nvSpPr>
          <p:cNvPr id="125" name="Google Shape;125;p21"/>
          <p:cNvSpPr txBox="1"/>
          <p:nvPr/>
        </p:nvSpPr>
        <p:spPr>
          <a:xfrm>
            <a:off x="2200250" y="-2872650"/>
            <a:ext cx="5380200" cy="2881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6" name="Google Shape;126;p21"/>
          <p:cNvSpPr txBox="1"/>
          <p:nvPr/>
        </p:nvSpPr>
        <p:spPr>
          <a:xfrm>
            <a:off x="594000" y="1646500"/>
            <a:ext cx="7956000" cy="38676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1200">
                <a:solidFill>
                  <a:schemeClr val="lt1"/>
                </a:solidFill>
              </a:rPr>
              <a:t>D’Emilio, J. (1983). </a:t>
            </a:r>
            <a:r>
              <a:rPr lang="en" sz="1200" i="1">
                <a:solidFill>
                  <a:schemeClr val="lt1"/>
                </a:solidFill>
              </a:rPr>
              <a:t>Sexual Politics, Sexual Communities: The Making of a Homosexual Minority in the United States, 1940-1970.</a:t>
            </a:r>
            <a:r>
              <a:rPr lang="en" sz="1200">
                <a:solidFill>
                  <a:schemeClr val="lt1"/>
                </a:solidFill>
              </a:rPr>
              <a:t> Chicago: University of Chicago Press. </a:t>
            </a:r>
            <a:endParaRPr sz="1200">
              <a:solidFill>
                <a:schemeClr val="lt1"/>
              </a:solidFill>
            </a:endParaRPr>
          </a:p>
          <a:p>
            <a:pPr marL="0" lvl="0" indent="0" algn="l" rtl="0">
              <a:lnSpc>
                <a:spcPct val="115000"/>
              </a:lnSpc>
              <a:spcBef>
                <a:spcPts val="0"/>
              </a:spcBef>
              <a:spcAft>
                <a:spcPts val="0"/>
              </a:spcAft>
              <a:buNone/>
            </a:pPr>
            <a:endParaRPr sz="1200">
              <a:solidFill>
                <a:schemeClr val="lt1"/>
              </a:solidFill>
            </a:endParaRPr>
          </a:p>
          <a:p>
            <a:pPr marL="0" lvl="0" indent="0" algn="l" rtl="0">
              <a:spcBef>
                <a:spcPts val="0"/>
              </a:spcBef>
              <a:spcAft>
                <a:spcPts val="0"/>
              </a:spcAft>
              <a:buNone/>
            </a:pPr>
            <a:r>
              <a:rPr lang="en" sz="1200">
                <a:solidFill>
                  <a:schemeClr val="lt1"/>
                </a:solidFill>
              </a:rPr>
              <a:t>Get the L Out (2018). </a:t>
            </a:r>
            <a:r>
              <a:rPr lang="en" sz="1200" i="1">
                <a:solidFill>
                  <a:schemeClr val="lt1"/>
                </a:solidFill>
              </a:rPr>
              <a:t>Trans Activism Erases Lesbians</a:t>
            </a:r>
            <a:r>
              <a:rPr lang="en" sz="1200">
                <a:solidFill>
                  <a:schemeClr val="lt1"/>
                </a:solidFill>
              </a:rPr>
              <a:t>. [image] Available at: https://getthelout.wordpress.com/2018/07/05/the-journey-begins/ [Accessed 26 Mar. 2019].</a:t>
            </a: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lnSpc>
                <a:spcPct val="115000"/>
              </a:lnSpc>
              <a:spcBef>
                <a:spcPts val="0"/>
              </a:spcBef>
              <a:spcAft>
                <a:spcPts val="0"/>
              </a:spcAft>
              <a:buNone/>
            </a:pPr>
            <a:r>
              <a:rPr lang="en" sz="1200">
                <a:solidFill>
                  <a:schemeClr val="lt1"/>
                </a:solidFill>
              </a:rPr>
              <a:t>HM Government (1986). </a:t>
            </a:r>
            <a:r>
              <a:rPr lang="en" sz="1200" i="1">
                <a:solidFill>
                  <a:schemeClr val="lt1"/>
                </a:solidFill>
              </a:rPr>
              <a:t>Public Information Film - Aids 1986</a:t>
            </a:r>
            <a:r>
              <a:rPr lang="en" sz="1200">
                <a:solidFill>
                  <a:schemeClr val="lt1"/>
                </a:solidFill>
              </a:rPr>
              <a:t>. [video] Available at: https://www.youtube.com/watch?v=9SqRNUUOk7s [Accessed 29 Dec. 2018].</a:t>
            </a: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spcBef>
                <a:spcPts val="0"/>
              </a:spcBef>
              <a:spcAft>
                <a:spcPts val="0"/>
              </a:spcAft>
              <a:buNone/>
            </a:pPr>
            <a:r>
              <a:rPr lang="en" sz="1200">
                <a:solidFill>
                  <a:schemeClr val="lt1"/>
                </a:solidFill>
              </a:rPr>
              <a:t>Kalidi, S (2015) </a:t>
            </a:r>
            <a:r>
              <a:rPr lang="en" sz="1200" i="1">
                <a:solidFill>
                  <a:schemeClr val="lt1"/>
                </a:solidFill>
              </a:rPr>
              <a:t>Twitter</a:t>
            </a:r>
            <a:r>
              <a:rPr lang="en" sz="1200">
                <a:solidFill>
                  <a:schemeClr val="lt1"/>
                </a:solidFill>
              </a:rPr>
              <a:t>. 12 August. Avaliable at </a:t>
            </a:r>
            <a:r>
              <a:rPr lang="en" sz="1200" u="sng">
                <a:solidFill>
                  <a:schemeClr val="lt1"/>
                </a:solidFill>
                <a:hlinkClick r:id="rId3"/>
              </a:rPr>
              <a:t>https://twitter.com/samkalidi/status/631664255016669185</a:t>
            </a:r>
            <a:r>
              <a:rPr lang="en" sz="1200">
                <a:solidFill>
                  <a:schemeClr val="lt1"/>
                </a:solidFill>
              </a:rPr>
              <a:t> Accessed: 26 March 2019 </a:t>
            </a: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lnSpc>
                <a:spcPct val="115000"/>
              </a:lnSpc>
              <a:spcBef>
                <a:spcPts val="0"/>
              </a:spcBef>
              <a:spcAft>
                <a:spcPts val="0"/>
              </a:spcAft>
              <a:buNone/>
            </a:pPr>
            <a:endParaRPr sz="1200">
              <a:solidFill>
                <a:schemeClr val="lt1"/>
              </a:solidFill>
            </a:endParaRPr>
          </a:p>
          <a:p>
            <a:pPr marL="0" lvl="0" indent="0" algn="l" rtl="0">
              <a:lnSpc>
                <a:spcPct val="115000"/>
              </a:lnSpc>
              <a:spcBef>
                <a:spcPts val="0"/>
              </a:spcBef>
              <a:spcAft>
                <a:spcPts val="0"/>
              </a:spcAft>
              <a:buNone/>
            </a:pPr>
            <a:endParaRPr sz="1200">
              <a:solidFill>
                <a:schemeClr val="lt1"/>
              </a:solidFill>
            </a:endParaRPr>
          </a:p>
          <a:p>
            <a:pPr marL="0" lvl="0" indent="0" algn="l" rtl="0">
              <a:spcBef>
                <a:spcPts val="0"/>
              </a:spcBef>
              <a:spcAft>
                <a:spcPts val="0"/>
              </a:spcAft>
              <a:buNone/>
            </a:pPr>
            <a:endParaRPr sz="1200">
              <a:solidFill>
                <a:schemeClr val="lt1"/>
              </a:solidFill>
            </a:endParaRPr>
          </a:p>
          <a:p>
            <a:pPr marL="0" lvl="0" indent="0" algn="l" rtl="0">
              <a:spcBef>
                <a:spcPts val="0"/>
              </a:spcBef>
              <a:spcAft>
                <a:spcPts val="0"/>
              </a:spcAft>
              <a:buClr>
                <a:schemeClr val="dk1"/>
              </a:buClr>
              <a:buSzPts val="1100"/>
              <a:buFont typeface="Arial"/>
              <a:buNone/>
            </a:pPr>
            <a:endParaRPr sz="12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30"/>
        <p:cNvGrpSpPr/>
        <p:nvPr/>
      </p:nvGrpSpPr>
      <p:grpSpPr>
        <a:xfrm>
          <a:off x="0" y="0"/>
          <a:ext cx="0" cy="0"/>
          <a:chOff x="0" y="0"/>
          <a:chExt cx="0" cy="0"/>
        </a:xfrm>
      </p:grpSpPr>
      <p:sp>
        <p:nvSpPr>
          <p:cNvPr id="131" name="Google Shape;131;p22"/>
          <p:cNvSpPr/>
          <p:nvPr/>
        </p:nvSpPr>
        <p:spPr>
          <a:xfrm>
            <a:off x="8550" y="8550"/>
            <a:ext cx="4576200" cy="51435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2"/>
          <p:cNvSpPr txBox="1">
            <a:spLocks noGrp="1"/>
          </p:cNvSpPr>
          <p:nvPr>
            <p:ph type="body" idx="1"/>
          </p:nvPr>
        </p:nvSpPr>
        <p:spPr>
          <a:xfrm>
            <a:off x="1572600" y="482825"/>
            <a:ext cx="5998800" cy="724500"/>
          </a:xfrm>
          <a:prstGeom prst="rect">
            <a:avLst/>
          </a:prstGeom>
          <a:solidFill>
            <a:schemeClr val="lt1"/>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4200"/>
              <a:t>References</a:t>
            </a:r>
            <a:endParaRPr sz="4200"/>
          </a:p>
        </p:txBody>
      </p:sp>
      <p:sp>
        <p:nvSpPr>
          <p:cNvPr id="133" name="Google Shape;133;p22"/>
          <p:cNvSpPr txBox="1"/>
          <p:nvPr/>
        </p:nvSpPr>
        <p:spPr>
          <a:xfrm>
            <a:off x="2200250" y="-2872650"/>
            <a:ext cx="5380200" cy="2881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4" name="Google Shape;134;p22"/>
          <p:cNvSpPr txBox="1"/>
          <p:nvPr/>
        </p:nvSpPr>
        <p:spPr>
          <a:xfrm>
            <a:off x="256675" y="1687350"/>
            <a:ext cx="8552400" cy="3167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200">
                <a:solidFill>
                  <a:srgbClr val="FFFFFF"/>
                </a:solidFill>
              </a:rPr>
              <a:t>The Mattachine Society (1960). </a:t>
            </a:r>
            <a:r>
              <a:rPr lang="en" sz="1200" i="1">
                <a:solidFill>
                  <a:srgbClr val="FFFFFF"/>
                </a:solidFill>
              </a:rPr>
              <a:t>Homosexuals ARE different... But… </a:t>
            </a:r>
            <a:r>
              <a:rPr lang="en" sz="1200">
                <a:solidFill>
                  <a:srgbClr val="FFFFFF"/>
                </a:solidFill>
              </a:rPr>
              <a:t>[image] Available at: </a:t>
            </a:r>
            <a:r>
              <a:rPr lang="en" sz="1100">
                <a:solidFill>
                  <a:srgbClr val="FFFFFF"/>
                </a:solidFill>
              </a:rPr>
              <a:t>https://www.reddit.com/r/lgbt/comments/7tvdk1/homosexuals_are_different_but_1960_prolgbt_poster/ [Accessed 02 Apr. 2019].</a:t>
            </a:r>
            <a:endParaRPr sz="1200">
              <a:solidFill>
                <a:srgbClr val="FFFFFF"/>
              </a:solidFill>
            </a:endParaRPr>
          </a:p>
          <a:p>
            <a:pPr marL="0" lvl="0" indent="0" algn="l" rtl="0">
              <a:lnSpc>
                <a:spcPct val="115000"/>
              </a:lnSpc>
              <a:spcBef>
                <a:spcPts val="0"/>
              </a:spcBef>
              <a:spcAft>
                <a:spcPts val="0"/>
              </a:spcAft>
              <a:buClr>
                <a:schemeClr val="dk1"/>
              </a:buClr>
              <a:buSzPts val="1100"/>
              <a:buFont typeface="Arial"/>
              <a:buNone/>
            </a:pPr>
            <a:endParaRPr sz="1200">
              <a:solidFill>
                <a:schemeClr val="lt1"/>
              </a:solidFill>
            </a:endParaRPr>
          </a:p>
          <a:p>
            <a:pPr marL="0" lvl="0" indent="0" algn="l" rtl="0">
              <a:spcBef>
                <a:spcPts val="0"/>
              </a:spcBef>
              <a:spcAft>
                <a:spcPts val="0"/>
              </a:spcAft>
              <a:buClr>
                <a:schemeClr val="dk1"/>
              </a:buClr>
              <a:buSzPts val="1100"/>
              <a:buFont typeface="Arial"/>
              <a:buNone/>
            </a:pPr>
            <a:r>
              <a:rPr lang="en" sz="1200">
                <a:solidFill>
                  <a:schemeClr val="lt1"/>
                </a:solidFill>
              </a:rPr>
              <a:t>McDarrah, F. (1974). </a:t>
            </a:r>
            <a:r>
              <a:rPr lang="en" sz="1200" i="1">
                <a:solidFill>
                  <a:schemeClr val="lt1"/>
                </a:solidFill>
              </a:rPr>
              <a:t>STONEWALL MEANS…FIGHT BACK! SMASH GAY OPPRESSION! GAY CAUCUS OF Y.A.W.F.</a:t>
            </a:r>
            <a:r>
              <a:rPr lang="en" sz="1200">
                <a:solidFill>
                  <a:schemeClr val="lt1"/>
                </a:solidFill>
              </a:rPr>
              <a:t>. [image] Available at: http://lgbt-history-archive.tumblr.com/post/145907471682/stonewall-meansfight-back-smash-gay-oppression [Accessed 26 Mar. 2019].</a:t>
            </a:r>
            <a:endParaRPr sz="1200">
              <a:solidFill>
                <a:schemeClr val="lt1"/>
              </a:solidFill>
            </a:endParaRPr>
          </a:p>
          <a:p>
            <a:pPr marL="0" lvl="0" indent="0" algn="l" rtl="0">
              <a:spcBef>
                <a:spcPts val="0"/>
              </a:spcBef>
              <a:spcAft>
                <a:spcPts val="0"/>
              </a:spcAft>
              <a:buClr>
                <a:schemeClr val="dk1"/>
              </a:buClr>
              <a:buSzPts val="1100"/>
              <a:buFont typeface="Arial"/>
              <a:buNone/>
            </a:pPr>
            <a:endParaRPr sz="1200">
              <a:solidFill>
                <a:schemeClr val="lt1"/>
              </a:solidFill>
            </a:endParaRPr>
          </a:p>
          <a:p>
            <a:pPr marL="0" marR="38100" lvl="0" indent="0" algn="l" rtl="0">
              <a:lnSpc>
                <a:spcPct val="114285"/>
              </a:lnSpc>
              <a:spcBef>
                <a:spcPts val="0"/>
              </a:spcBef>
              <a:spcAft>
                <a:spcPts val="0"/>
              </a:spcAft>
              <a:buClr>
                <a:schemeClr val="dk1"/>
              </a:buClr>
              <a:buSzPts val="1100"/>
              <a:buFont typeface="Arial"/>
              <a:buNone/>
            </a:pPr>
            <a:r>
              <a:rPr lang="en" sz="1200">
                <a:solidFill>
                  <a:schemeClr val="lt1"/>
                </a:solidFill>
              </a:rPr>
              <a:t>Matlovich, L (1975) on the Sept. 8, cover of </a:t>
            </a:r>
            <a:r>
              <a:rPr lang="en" sz="1200" i="1">
                <a:solidFill>
                  <a:schemeClr val="lt1"/>
                </a:solidFill>
              </a:rPr>
              <a:t>TIME  Magazine </a:t>
            </a:r>
            <a:r>
              <a:rPr lang="en" sz="1200">
                <a:solidFill>
                  <a:schemeClr val="lt1"/>
                </a:solidFill>
              </a:rPr>
              <a:t>Cover Credit: TED THAI</a:t>
            </a:r>
            <a:endParaRPr sz="1200">
              <a:solidFill>
                <a:schemeClr val="lt1"/>
              </a:solidFill>
            </a:endParaRPr>
          </a:p>
          <a:p>
            <a:pPr marL="0" lvl="0" indent="0" algn="l" rtl="0">
              <a:spcBef>
                <a:spcPts val="0"/>
              </a:spcBef>
              <a:spcAft>
                <a:spcPts val="0"/>
              </a:spcAft>
              <a:buClr>
                <a:schemeClr val="dk1"/>
              </a:buClr>
              <a:buSzPts val="1100"/>
              <a:buFont typeface="Arial"/>
              <a:buNone/>
            </a:pPr>
            <a:endParaRPr sz="1200">
              <a:solidFill>
                <a:schemeClr val="lt1"/>
              </a:solidFill>
            </a:endParaRPr>
          </a:p>
          <a:p>
            <a:pPr marL="0" lvl="0" indent="0" algn="l" rtl="0">
              <a:spcBef>
                <a:spcPts val="0"/>
              </a:spcBef>
              <a:spcAft>
                <a:spcPts val="0"/>
              </a:spcAft>
              <a:buClr>
                <a:schemeClr val="dk1"/>
              </a:buClr>
              <a:buSzPts val="1100"/>
              <a:buFont typeface="Arial"/>
              <a:buNone/>
            </a:pPr>
            <a:r>
              <a:rPr lang="en" sz="1200">
                <a:solidFill>
                  <a:schemeClr val="lt1"/>
                </a:solidFill>
              </a:rPr>
              <a:t>Pink News (2015). </a:t>
            </a:r>
            <a:r>
              <a:rPr lang="en" sz="1200" i="1">
                <a:solidFill>
                  <a:schemeClr val="lt1"/>
                </a:solidFill>
              </a:rPr>
              <a:t>Stonewall the Movie</a:t>
            </a:r>
            <a:r>
              <a:rPr lang="en" sz="1200">
                <a:solidFill>
                  <a:schemeClr val="lt1"/>
                </a:solidFill>
              </a:rPr>
              <a:t>. [image] Available at: https://www.pinknews.co.uk/2015/08/07/jeremy-irvine-responds-to-claims-of-whitewashing-in-stonewall-film/ [Accessed 26 Mar. 2019].</a:t>
            </a:r>
            <a:endParaRPr sz="1200">
              <a:solidFill>
                <a:schemeClr val="dk1"/>
              </a:solidFill>
            </a:endParaRPr>
          </a:p>
          <a:p>
            <a:pPr marL="0" lvl="0" indent="0" algn="l" rtl="0">
              <a:spcBef>
                <a:spcPts val="0"/>
              </a:spcBef>
              <a:spcAft>
                <a:spcPts val="0"/>
              </a:spcAft>
              <a:buClr>
                <a:schemeClr val="dk1"/>
              </a:buClr>
              <a:buSzPts val="1100"/>
              <a:buFont typeface="Arial"/>
              <a:buNone/>
            </a:pPr>
            <a:endParaRPr sz="1200">
              <a:solidFill>
                <a:schemeClr val="lt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lt1"/>
                </a:solidFill>
              </a:rPr>
              <a:t>Un.org. (n.d.). </a:t>
            </a:r>
            <a:r>
              <a:rPr lang="en" sz="1200" i="1">
                <a:solidFill>
                  <a:schemeClr val="lt1"/>
                </a:solidFill>
              </a:rPr>
              <a:t>Universal Declaration of Human Rights</a:t>
            </a:r>
            <a:r>
              <a:rPr lang="en" sz="1200">
                <a:solidFill>
                  <a:schemeClr val="lt1"/>
                </a:solidFill>
              </a:rPr>
              <a:t>. [online] Available at: http://www.un.org/en/universal-declaration-human-rights/ [Accessed 21 Dec. 2018].</a:t>
            </a:r>
            <a:endParaRPr sz="1200"/>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396</Words>
  <Application>Microsoft Office PowerPoint</Application>
  <PresentationFormat>On-screen Show (16:9)</PresentationFormat>
  <Paragraphs>49</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Old Standard TT</vt:lpstr>
      <vt:lpstr>Paperback</vt:lpstr>
      <vt:lpstr>Assimilation or Liberation</vt:lpstr>
      <vt:lpstr>The Declaration of Human Rights</vt:lpstr>
      <vt:lpstr>Perverts, Psychopaths, Deviants and the like</vt:lpstr>
      <vt:lpstr>The Mattachine Society</vt:lpstr>
      <vt:lpstr>PowerPoint Presentation</vt:lpstr>
      <vt:lpstr>PowerPoint Presentation</vt:lpstr>
      <vt:lpstr>Internal Discrimination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Assimilation or Liberation</dc:title>
  <cp:lastModifiedBy>Huw Smith</cp:lastModifiedBy>
  <cp:revision>1</cp:revision>
  <dcterms:modified xsi:type="dcterms:W3CDTF">2019-05-10T14:20:53Z</dcterms:modified>
</cp:coreProperties>
</file>