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6"/>
  </p:notesMasterIdLst>
  <p:sldIdLst>
    <p:sldId id="256" r:id="rId2"/>
    <p:sldId id="294" r:id="rId3"/>
    <p:sldId id="341" r:id="rId4"/>
    <p:sldId id="304" r:id="rId5"/>
    <p:sldId id="307" r:id="rId6"/>
    <p:sldId id="333" r:id="rId7"/>
    <p:sldId id="334" r:id="rId8"/>
    <p:sldId id="335" r:id="rId9"/>
    <p:sldId id="336" r:id="rId10"/>
    <p:sldId id="337" r:id="rId11"/>
    <p:sldId id="342" r:id="rId12"/>
    <p:sldId id="338" r:id="rId13"/>
    <p:sldId id="339" r:id="rId14"/>
    <p:sldId id="340" r:id="rId15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196"/>
    <p:restoredTop sz="93240"/>
  </p:normalViewPr>
  <p:slideViewPr>
    <p:cSldViewPr>
      <p:cViewPr varScale="1">
        <p:scale>
          <a:sx n="98" d="100"/>
          <a:sy n="98" d="100"/>
        </p:scale>
        <p:origin x="315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14988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7312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337742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353731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870977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012123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70583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31767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796329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96330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121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Introduction to Clinical Assessment</a:t>
            </a:r>
            <a:br>
              <a:rPr lang="en-GB" altLang="en-US" sz="4800" dirty="0">
                <a:ea typeface="ＭＳ Ｐゴシック" charset="-128"/>
              </a:rPr>
            </a:br>
            <a:r>
              <a:rPr lang="en-GB" altLang="en-US" sz="4800" dirty="0">
                <a:ea typeface="ＭＳ Ｐゴシック" charset="-128"/>
              </a:rPr>
              <a:t>Practical – Ankle MMTs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</a:t>
            </a:r>
            <a:r>
              <a:rPr lang="mr-IN" dirty="0"/>
              <a:t>–</a:t>
            </a:r>
            <a:r>
              <a:rPr lang="en-GB" dirty="0"/>
              <a:t> AROM/ PROM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7819" y="1397039"/>
            <a:ext cx="3040388" cy="4408510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US" dirty="0"/>
              <a:t>Plantar Flexion (</a:t>
            </a:r>
            <a:r>
              <a:rPr lang="en-US" dirty="0" err="1"/>
              <a:t>Talocrural</a:t>
            </a:r>
            <a:r>
              <a:rPr lang="en-US" dirty="0"/>
              <a:t>) </a:t>
            </a:r>
          </a:p>
          <a:p>
            <a:pPr lvl="1"/>
            <a:r>
              <a:rPr lang="en-US" dirty="0"/>
              <a:t>0 to 30</a:t>
            </a:r>
            <a:r>
              <a:rPr lang="en-US" baseline="30000" dirty="0"/>
              <a:t>0</a:t>
            </a:r>
            <a:r>
              <a:rPr lang="en-US" dirty="0"/>
              <a:t> </a:t>
            </a:r>
          </a:p>
          <a:p>
            <a:r>
              <a:rPr lang="en-US" dirty="0" err="1"/>
              <a:t>Dorsi</a:t>
            </a:r>
            <a:r>
              <a:rPr lang="en-US" dirty="0"/>
              <a:t> Flexion (</a:t>
            </a:r>
            <a:r>
              <a:rPr lang="en-US" dirty="0" err="1"/>
              <a:t>Talocrural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0 to 15</a:t>
            </a:r>
            <a:r>
              <a:rPr lang="en-US" baseline="30000" dirty="0"/>
              <a:t>-</a:t>
            </a:r>
            <a:r>
              <a:rPr lang="en-US" dirty="0"/>
              <a:t> </a:t>
            </a:r>
          </a:p>
          <a:p>
            <a:r>
              <a:rPr lang="en-US" dirty="0"/>
              <a:t>Inversion (</a:t>
            </a:r>
            <a:r>
              <a:rPr lang="en-US" dirty="0" err="1"/>
              <a:t>MidTarsal</a:t>
            </a:r>
            <a:r>
              <a:rPr lang="en-US" dirty="0"/>
              <a:t>/</a:t>
            </a:r>
            <a:r>
              <a:rPr lang="en-US" dirty="0" err="1"/>
              <a:t>SubTalar</a:t>
            </a:r>
            <a:r>
              <a:rPr lang="en-US" dirty="0"/>
              <a:t>)</a:t>
            </a:r>
          </a:p>
          <a:p>
            <a:pPr lvl="1"/>
            <a:r>
              <a:rPr lang="es-ES_tradnl" dirty="0">
                <a:latin typeface="+mj-lt"/>
              </a:rPr>
              <a:t>10-20</a:t>
            </a:r>
            <a:r>
              <a:rPr lang="es-ES_tradnl" baseline="30000" dirty="0">
                <a:latin typeface="+mj-lt"/>
              </a:rPr>
              <a:t>0</a:t>
            </a:r>
            <a:endParaRPr lang="es-ES_tradnl" dirty="0">
              <a:latin typeface="+mj-lt"/>
            </a:endParaRPr>
          </a:p>
          <a:p>
            <a:r>
              <a:rPr lang="es-ES_tradnl" dirty="0" err="1"/>
              <a:t>Eversion</a:t>
            </a:r>
            <a:r>
              <a:rPr lang="es-ES_tradnl" dirty="0"/>
              <a:t> </a:t>
            </a:r>
            <a:r>
              <a:rPr lang="en-US" dirty="0"/>
              <a:t>(</a:t>
            </a:r>
            <a:r>
              <a:rPr lang="en-US" dirty="0" err="1"/>
              <a:t>MidTarsal</a:t>
            </a:r>
            <a:r>
              <a:rPr lang="en-US" dirty="0"/>
              <a:t>/</a:t>
            </a:r>
            <a:r>
              <a:rPr lang="en-US" dirty="0" err="1"/>
              <a:t>SubTalar</a:t>
            </a:r>
            <a:r>
              <a:rPr lang="en-US" dirty="0"/>
              <a:t>)</a:t>
            </a:r>
            <a:endParaRPr lang="es-ES_tradnl" dirty="0"/>
          </a:p>
          <a:p>
            <a:pPr lvl="1"/>
            <a:r>
              <a:rPr lang="es-ES_tradnl" dirty="0">
                <a:latin typeface="+mj-lt"/>
              </a:rPr>
              <a:t>20-30</a:t>
            </a:r>
            <a:r>
              <a:rPr lang="es-ES_tradnl" baseline="30000" dirty="0">
                <a:latin typeface="+mj-lt"/>
              </a:rPr>
              <a:t>0</a:t>
            </a:r>
            <a:endParaRPr lang="en-GB" dirty="0">
              <a:latin typeface="+mj-l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To know the Manual Muscle Tests for the foot and ankle region</a:t>
            </a:r>
          </a:p>
          <a:p>
            <a:r>
              <a:rPr lang="en-GB" dirty="0"/>
              <a:t>Perform and demonstrate these tests on fellow teammates </a:t>
            </a:r>
          </a:p>
        </p:txBody>
      </p:sp>
    </p:spTree>
    <p:extLst>
      <p:ext uri="{BB962C8B-B14F-4D97-AF65-F5344CB8AC3E}">
        <p14:creationId xmlns:p14="http://schemas.microsoft.com/office/powerpoint/2010/main" val="21262305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Manual Muscle Testing (7+2)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5337182" cy="504056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Tibialis Anterior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Extensor </a:t>
            </a:r>
            <a:r>
              <a:rPr lang="en-GB" altLang="en-US" sz="2400" dirty="0" err="1"/>
              <a:t>Digitorum</a:t>
            </a:r>
            <a:endParaRPr lang="en-GB" altLang="en-US" sz="2400" dirty="0"/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Extensor </a:t>
            </a:r>
            <a:r>
              <a:rPr lang="en-GB" altLang="en-US" sz="2400" dirty="0" err="1"/>
              <a:t>Hallucis</a:t>
            </a:r>
            <a:r>
              <a:rPr lang="en-GB" altLang="en-US" sz="2400" dirty="0"/>
              <a:t> Longus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The </a:t>
            </a:r>
            <a:r>
              <a:rPr lang="en-GB" altLang="en-US" sz="2400" dirty="0" err="1"/>
              <a:t>Peroneals</a:t>
            </a:r>
            <a:r>
              <a:rPr lang="en-GB" altLang="en-US" sz="2400" dirty="0"/>
              <a:t> (as a group)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Tibialis Posterior 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Flexor </a:t>
            </a:r>
            <a:r>
              <a:rPr lang="en-GB" altLang="en-US" sz="2400" dirty="0" err="1"/>
              <a:t>Digitorum</a:t>
            </a:r>
            <a:endParaRPr lang="en-GB" altLang="en-US" sz="2400" dirty="0"/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Flexor </a:t>
            </a:r>
            <a:r>
              <a:rPr lang="en-GB" altLang="en-US" sz="2400" dirty="0" err="1"/>
              <a:t>Hallucis</a:t>
            </a:r>
            <a:r>
              <a:rPr lang="en-GB" altLang="en-US" sz="2400" dirty="0"/>
              <a:t> Longus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Soleus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Gastrocnemius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51358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Anterior Compartment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 err="1"/>
              <a:t>Tibialis</a:t>
            </a:r>
            <a:r>
              <a:rPr lang="en-GB" altLang="en-US" sz="2400" b="1" dirty="0"/>
              <a:t> Anterior</a:t>
            </a:r>
          </a:p>
          <a:p>
            <a:r>
              <a:rPr lang="en-GB" altLang="en-US" sz="2200" dirty="0"/>
              <a:t>O: </a:t>
            </a:r>
            <a:r>
              <a:rPr lang="en-GB" sz="2400" dirty="0"/>
              <a:t>Upper 2/3rds lateral surface tibia and </a:t>
            </a:r>
            <a:r>
              <a:rPr lang="en-GB" sz="2400" dirty="0" err="1"/>
              <a:t>Interosseus</a:t>
            </a:r>
            <a:r>
              <a:rPr lang="en-GB" sz="2400" dirty="0"/>
              <a:t> membrane</a:t>
            </a:r>
          </a:p>
          <a:p>
            <a:r>
              <a:rPr lang="en-GB" altLang="en-US" sz="2400" dirty="0"/>
              <a:t>I: </a:t>
            </a:r>
            <a:r>
              <a:rPr lang="en-GB" sz="2400" dirty="0"/>
              <a:t>Medial side of medial cuneiform and base of 1st MT</a:t>
            </a:r>
          </a:p>
          <a:p>
            <a:r>
              <a:rPr lang="en-GB" altLang="en-US" sz="2400" dirty="0"/>
              <a:t>A: </a:t>
            </a:r>
            <a:r>
              <a:rPr lang="en-GB" sz="2400" dirty="0" err="1"/>
              <a:t>Dorsiflexor</a:t>
            </a:r>
            <a:r>
              <a:rPr lang="en-GB" sz="2400" dirty="0"/>
              <a:t> and inverter of foot</a:t>
            </a:r>
            <a:endParaRPr lang="en-GB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3162" y="1211034"/>
            <a:ext cx="4437112" cy="4437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696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/>
              <a:t>Anterior Compartment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/>
              <a:t>Extensor </a:t>
            </a:r>
            <a:r>
              <a:rPr lang="en-GB" altLang="en-US" sz="2400" b="1" dirty="0" err="1"/>
              <a:t>Hallucis</a:t>
            </a:r>
            <a:r>
              <a:rPr lang="en-GB" altLang="en-US" sz="2400" b="1" dirty="0"/>
              <a:t> </a:t>
            </a:r>
            <a:r>
              <a:rPr lang="en-GB" altLang="en-US" sz="2400" b="1" dirty="0" err="1"/>
              <a:t>Longus</a:t>
            </a:r>
            <a:endParaRPr lang="en-GB" altLang="en-US" sz="2400" b="1" dirty="0"/>
          </a:p>
          <a:p>
            <a:r>
              <a:rPr lang="en-GB" altLang="en-US" sz="2200" dirty="0"/>
              <a:t>O: </a:t>
            </a:r>
            <a:r>
              <a:rPr lang="en-GB" sz="2400" dirty="0"/>
              <a:t>Middle </a:t>
            </a:r>
            <a:r>
              <a:rPr lang="en-GB" sz="2400" baseline="30000" dirty="0"/>
              <a:t>¼</a:t>
            </a:r>
            <a:r>
              <a:rPr lang="en-GB" sz="2400" dirty="0"/>
              <a:t> Anterior surface of FIBULA and </a:t>
            </a:r>
            <a:r>
              <a:rPr lang="en-GB" sz="2400" dirty="0" err="1"/>
              <a:t>Interosseus</a:t>
            </a:r>
            <a:r>
              <a:rPr lang="en-GB" sz="2400" dirty="0"/>
              <a:t> membrane</a:t>
            </a:r>
          </a:p>
          <a:p>
            <a:r>
              <a:rPr lang="en-GB" altLang="en-US" sz="2400" dirty="0"/>
              <a:t>I: </a:t>
            </a:r>
            <a:r>
              <a:rPr lang="en-GB" sz="2400" dirty="0"/>
              <a:t>Base dorsal surface distal phalanx of Hallux</a:t>
            </a:r>
          </a:p>
          <a:p>
            <a:r>
              <a:rPr lang="en-GB" altLang="en-US" sz="2400" dirty="0"/>
              <a:t>A: </a:t>
            </a:r>
            <a:r>
              <a:rPr lang="en-GB" sz="2400" dirty="0" err="1"/>
              <a:t>Dorsiflexor</a:t>
            </a:r>
            <a:r>
              <a:rPr lang="en-GB" sz="2400" dirty="0"/>
              <a:t> of Hallux and </a:t>
            </a:r>
            <a:r>
              <a:rPr lang="en-GB" sz="2400" dirty="0" err="1"/>
              <a:t>talocrural</a:t>
            </a:r>
            <a:r>
              <a:rPr lang="en-GB" sz="2400" dirty="0"/>
              <a:t> joint</a:t>
            </a:r>
            <a:endParaRPr lang="en-GB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7904" y="1092275"/>
            <a:ext cx="5157192" cy="4713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4860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/>
              <a:t>Anterior Compartment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/>
              <a:t>Extensor </a:t>
            </a:r>
            <a:r>
              <a:rPr lang="en-GB" altLang="en-US" sz="2400" b="1" dirty="0" err="1"/>
              <a:t>Digitorum</a:t>
            </a:r>
            <a:r>
              <a:rPr lang="en-GB" altLang="en-US" sz="2400" b="1" dirty="0"/>
              <a:t> </a:t>
            </a:r>
            <a:r>
              <a:rPr lang="en-GB" altLang="en-US" sz="2400" b="1" dirty="0" err="1"/>
              <a:t>Longus</a:t>
            </a:r>
            <a:endParaRPr lang="en-GB" altLang="en-US" sz="2400" b="1" dirty="0"/>
          </a:p>
          <a:p>
            <a:r>
              <a:rPr lang="en-GB" altLang="en-US" sz="2200" dirty="0"/>
              <a:t>O: </a:t>
            </a:r>
            <a:r>
              <a:rPr lang="en-GB" sz="2400" dirty="0"/>
              <a:t>Upper 2/3rds ant surface fibula, interosseous membrane and lateral </a:t>
            </a:r>
            <a:r>
              <a:rPr lang="en-GB" sz="2400" dirty="0" err="1"/>
              <a:t>tibial</a:t>
            </a:r>
            <a:r>
              <a:rPr lang="en-GB" sz="2400" dirty="0"/>
              <a:t> condyle</a:t>
            </a:r>
          </a:p>
          <a:p>
            <a:r>
              <a:rPr lang="en-GB" altLang="en-US" sz="2400" dirty="0"/>
              <a:t>I: </a:t>
            </a:r>
            <a:r>
              <a:rPr lang="en-GB" sz="2400" dirty="0"/>
              <a:t>Distal and middle phalanx of lateral 4 toes on dorsal surface</a:t>
            </a:r>
          </a:p>
          <a:p>
            <a:r>
              <a:rPr lang="en-GB" altLang="en-US" sz="2400" dirty="0"/>
              <a:t>A: </a:t>
            </a:r>
            <a:r>
              <a:rPr lang="en-GB" sz="2400" dirty="0" err="1"/>
              <a:t>Dorsiflexes</a:t>
            </a:r>
            <a:r>
              <a:rPr lang="en-GB" sz="2400" dirty="0"/>
              <a:t> in turn, </a:t>
            </a:r>
            <a:r>
              <a:rPr lang="en-GB" sz="2400" dirty="0" err="1"/>
              <a:t>interphlangeal</a:t>
            </a:r>
            <a:r>
              <a:rPr lang="en-GB" sz="2400" dirty="0"/>
              <a:t> and metatarsophalangeal joints</a:t>
            </a:r>
            <a:endParaRPr lang="en-GB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3888" y="1092275"/>
            <a:ext cx="5580112" cy="4710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539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Lateral Compartment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96544" cy="520232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sz="1400" b="1" dirty="0"/>
              <a:t>Peroneus </a:t>
            </a:r>
            <a:r>
              <a:rPr lang="en-GB" sz="1400" b="1" dirty="0" err="1"/>
              <a:t>longus</a:t>
            </a:r>
            <a:endParaRPr lang="en-GB" sz="1400" b="1" dirty="0"/>
          </a:p>
          <a:p>
            <a:r>
              <a:rPr lang="en-GB" sz="1400" dirty="0"/>
              <a:t>O: Upper 2/3rds lateral surface to head of fibula </a:t>
            </a:r>
          </a:p>
          <a:p>
            <a:r>
              <a:rPr lang="en-GB" sz="1400" dirty="0"/>
              <a:t>I: Plantar surface of medial cuneiform and base of 1st MT</a:t>
            </a:r>
          </a:p>
          <a:p>
            <a:r>
              <a:rPr lang="en-GB" sz="1400" dirty="0"/>
              <a:t>A: </a:t>
            </a:r>
            <a:r>
              <a:rPr lang="en-GB" sz="1400" dirty="0" err="1"/>
              <a:t>Everts</a:t>
            </a:r>
            <a:r>
              <a:rPr lang="en-GB" sz="1400" dirty="0"/>
              <a:t> and </a:t>
            </a:r>
            <a:r>
              <a:rPr lang="en-GB" sz="1400" dirty="0" err="1"/>
              <a:t>plantarflexes</a:t>
            </a:r>
            <a:r>
              <a:rPr lang="en-GB" sz="1400" dirty="0"/>
              <a:t> the foot.</a:t>
            </a:r>
          </a:p>
          <a:p>
            <a:r>
              <a:rPr lang="en-GB" sz="1400" b="1" dirty="0"/>
              <a:t>Peroneus </a:t>
            </a:r>
            <a:r>
              <a:rPr lang="en-GB" sz="1400" b="1" dirty="0" err="1"/>
              <a:t>tertius</a:t>
            </a:r>
            <a:endParaRPr lang="en-GB" sz="1400" b="1" dirty="0"/>
          </a:p>
          <a:p>
            <a:r>
              <a:rPr lang="en-GB" sz="1400" dirty="0"/>
              <a:t>lower . anterior surface of fib to dorsal aspect of base of 5</a:t>
            </a:r>
            <a:r>
              <a:rPr lang="en-GB" sz="1400" baseline="30000" dirty="0"/>
              <a:t>th</a:t>
            </a:r>
            <a:r>
              <a:rPr lang="en-GB" sz="1400" dirty="0"/>
              <a:t> MT. Same action but not always present (absent 5-17% white population)</a:t>
            </a:r>
          </a:p>
          <a:p>
            <a:r>
              <a:rPr lang="en-GB" sz="1400" b="1" dirty="0"/>
              <a:t>Peroneus brevis</a:t>
            </a:r>
          </a:p>
          <a:p>
            <a:r>
              <a:rPr lang="en-GB" sz="1400" dirty="0"/>
              <a:t>O: Lower 2/3rds lateral surface of fibula</a:t>
            </a:r>
          </a:p>
          <a:p>
            <a:r>
              <a:rPr lang="en-GB" sz="1400" dirty="0"/>
              <a:t>I: Tubercle on lateral base of 5th MT</a:t>
            </a:r>
          </a:p>
          <a:p>
            <a:r>
              <a:rPr lang="en-GB" sz="1400" dirty="0" err="1"/>
              <a:t>A:Everts</a:t>
            </a:r>
            <a:r>
              <a:rPr lang="en-GB" sz="1400" dirty="0"/>
              <a:t> and plantar flexes </a:t>
            </a:r>
            <a:r>
              <a:rPr lang="en-GB" sz="1400" dirty="0" err="1"/>
              <a:t>footateral</a:t>
            </a:r>
            <a:r>
              <a:rPr lang="en-GB" sz="1400" dirty="0"/>
              <a:t> 4 toes on dorsal surface  </a:t>
            </a:r>
            <a:r>
              <a:rPr lang="en-GB" sz="1400" dirty="0" err="1"/>
              <a:t>Dorsiflexes</a:t>
            </a:r>
            <a:r>
              <a:rPr lang="en-GB" sz="1400" dirty="0"/>
              <a:t> in turn, </a:t>
            </a:r>
            <a:r>
              <a:rPr lang="en-GB" sz="1400" dirty="0" err="1"/>
              <a:t>interphlangeal</a:t>
            </a:r>
            <a:r>
              <a:rPr lang="en-GB" sz="1400" dirty="0"/>
              <a:t> and metatarsophalangeal joints</a:t>
            </a:r>
            <a:endParaRPr lang="en-GB" altLang="en-US" sz="1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6056" y="572919"/>
            <a:ext cx="3212976" cy="321297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52120" y="1884222"/>
            <a:ext cx="3312368" cy="3861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7794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Deep posterior Compartment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96544" cy="2736304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sz="1800" b="1" dirty="0" err="1"/>
              <a:t>Tibialis</a:t>
            </a:r>
            <a:r>
              <a:rPr lang="en-GB" sz="1800" b="1" dirty="0"/>
              <a:t> posterior</a:t>
            </a:r>
          </a:p>
          <a:p>
            <a:r>
              <a:rPr lang="en-GB" sz="1800" dirty="0"/>
              <a:t>O: Upper part of the posterior surface of tibia, posterior surface of fibula and </a:t>
            </a:r>
            <a:r>
              <a:rPr lang="en-GB" sz="1800" dirty="0" err="1"/>
              <a:t>Interosseus</a:t>
            </a:r>
            <a:r>
              <a:rPr lang="en-GB" sz="1800" dirty="0"/>
              <a:t> </a:t>
            </a:r>
            <a:r>
              <a:rPr lang="en-GB" sz="1800" dirty="0" err="1"/>
              <a:t>membraneI</a:t>
            </a:r>
            <a:r>
              <a:rPr lang="en-GB" sz="1800" dirty="0"/>
              <a:t>: Plantar surface of medial cuneiform and base of 1st MT</a:t>
            </a:r>
          </a:p>
          <a:p>
            <a:r>
              <a:rPr lang="en-GB" sz="1800" dirty="0"/>
              <a:t>Navicular tuberosity, medial cuneiform, with expansions to all tarsal bones except talus</a:t>
            </a:r>
          </a:p>
          <a:p>
            <a:r>
              <a:rPr lang="en-GB" sz="1800" dirty="0"/>
              <a:t>A: Inverts and </a:t>
            </a:r>
            <a:r>
              <a:rPr lang="en-GB" sz="1800" dirty="0" err="1"/>
              <a:t>plantarflexes</a:t>
            </a:r>
            <a:r>
              <a:rPr lang="en-GB" sz="1800" dirty="0"/>
              <a:t> the foot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5196" y="936389"/>
            <a:ext cx="4869160" cy="4869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3744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Deep posterior Compartment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96544" cy="2736304"/>
          </a:xfrm>
        </p:spPr>
        <p:txBody>
          <a:bodyPr>
            <a:noAutofit/>
          </a:bodyPr>
          <a:lstStyle/>
          <a:p>
            <a:r>
              <a:rPr lang="en-GB" sz="1800" b="1" dirty="0"/>
              <a:t>Flexor </a:t>
            </a:r>
            <a:r>
              <a:rPr lang="en-GB" sz="1800" b="1" dirty="0" err="1"/>
              <a:t>digitorum</a:t>
            </a:r>
            <a:r>
              <a:rPr lang="en-GB" sz="1800" b="1" dirty="0"/>
              <a:t> </a:t>
            </a:r>
            <a:r>
              <a:rPr lang="en-GB" sz="1800" b="1" dirty="0" err="1"/>
              <a:t>longus</a:t>
            </a:r>
            <a:endParaRPr lang="en-GB" sz="1800" b="1" dirty="0"/>
          </a:p>
          <a:p>
            <a:r>
              <a:rPr lang="en-GB" sz="1800" dirty="0"/>
              <a:t>Origin: Medial part of posterior surface of tibia</a:t>
            </a:r>
          </a:p>
          <a:p>
            <a:r>
              <a:rPr lang="en-GB" sz="1800" dirty="0"/>
              <a:t>Insertion: Plantar surface base of distal phalanx of lateral 4 toes </a:t>
            </a:r>
          </a:p>
          <a:p>
            <a:r>
              <a:rPr lang="en-GB" sz="1800" dirty="0"/>
              <a:t>Action: </a:t>
            </a:r>
            <a:r>
              <a:rPr lang="en-GB" sz="1800" dirty="0" err="1"/>
              <a:t>Plantarflexes</a:t>
            </a:r>
            <a:r>
              <a:rPr lang="en-GB" sz="1800" dirty="0"/>
              <a:t> distal, proximal Interphalangeal joints, metatarsophalangeal joints and the </a:t>
            </a:r>
            <a:r>
              <a:rPr lang="en-GB" sz="1800" dirty="0" err="1"/>
              <a:t>Talocrural</a:t>
            </a:r>
            <a:r>
              <a:rPr lang="en-GB" sz="1800" dirty="0"/>
              <a:t> joint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6833" y="1256035"/>
            <a:ext cx="5013176" cy="4417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2430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Deep posterior Compartment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96544" cy="2736304"/>
          </a:xfrm>
        </p:spPr>
        <p:txBody>
          <a:bodyPr>
            <a:noAutofit/>
          </a:bodyPr>
          <a:lstStyle/>
          <a:p>
            <a:r>
              <a:rPr lang="en-GB" sz="1800" b="1" dirty="0"/>
              <a:t>Flexor </a:t>
            </a:r>
            <a:r>
              <a:rPr lang="en-GB" sz="1800" b="1" dirty="0" err="1"/>
              <a:t>hallucis</a:t>
            </a:r>
            <a:r>
              <a:rPr lang="en-GB" sz="1800" b="1" dirty="0"/>
              <a:t> longus</a:t>
            </a:r>
          </a:p>
          <a:p>
            <a:r>
              <a:rPr lang="en-GB" sz="1800" dirty="0"/>
              <a:t>Origin: Lower 2/3rds of the posterior surface of the fibula</a:t>
            </a:r>
          </a:p>
          <a:p>
            <a:r>
              <a:rPr lang="en-GB" sz="1800" dirty="0"/>
              <a:t>Insertion: Plantar surface base of distal hallux </a:t>
            </a:r>
          </a:p>
          <a:p>
            <a:r>
              <a:rPr lang="en-GB" sz="1800" dirty="0"/>
              <a:t>Action: </a:t>
            </a:r>
            <a:r>
              <a:rPr lang="en-GB" sz="1800" dirty="0" err="1"/>
              <a:t>Plantarflexes</a:t>
            </a:r>
            <a:r>
              <a:rPr lang="en-GB" sz="1800" dirty="0"/>
              <a:t> distal, proximal 1</a:t>
            </a:r>
            <a:r>
              <a:rPr lang="en-GB" sz="1800" baseline="30000" dirty="0"/>
              <a:t>st</a:t>
            </a:r>
            <a:r>
              <a:rPr lang="en-GB" sz="1800" dirty="0"/>
              <a:t> Interphalangeal joint, metatarsophalangeal joint and the </a:t>
            </a:r>
            <a:r>
              <a:rPr lang="en-GB" sz="1800" dirty="0" err="1"/>
              <a:t>Talocrural</a:t>
            </a:r>
            <a:r>
              <a:rPr lang="en-GB" sz="1800" dirty="0"/>
              <a:t> joint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4133" y="1253565"/>
            <a:ext cx="4437112" cy="4437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643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dirty="0"/>
              <a:t>Superficial posterior compartment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96544" cy="2736304"/>
          </a:xfrm>
        </p:spPr>
        <p:txBody>
          <a:bodyPr>
            <a:noAutofit/>
          </a:bodyPr>
          <a:lstStyle/>
          <a:p>
            <a:r>
              <a:rPr lang="en-GB" sz="1800" b="1" dirty="0"/>
              <a:t>Soleus</a:t>
            </a:r>
          </a:p>
          <a:p>
            <a:r>
              <a:rPr lang="en-GB" sz="1800" dirty="0"/>
              <a:t>Origin: </a:t>
            </a:r>
            <a:r>
              <a:rPr lang="en-GB" sz="1800" dirty="0" err="1"/>
              <a:t>Soleal</a:t>
            </a:r>
            <a:r>
              <a:rPr lang="en-GB" sz="1800" dirty="0"/>
              <a:t> line on posterior surface of tibia, upper 1/3rd of posterior surface of fibula</a:t>
            </a:r>
          </a:p>
          <a:p>
            <a:r>
              <a:rPr lang="en-GB" sz="1800" dirty="0"/>
              <a:t>Insertion: Via </a:t>
            </a:r>
            <a:r>
              <a:rPr lang="en-GB" sz="1800" dirty="0" err="1"/>
              <a:t>achilles</a:t>
            </a:r>
            <a:r>
              <a:rPr lang="en-GB" sz="1800" dirty="0"/>
              <a:t> tendon to posterior surface of </a:t>
            </a:r>
            <a:r>
              <a:rPr lang="en-GB" sz="1800" dirty="0" err="1"/>
              <a:t>calcaneous</a:t>
            </a:r>
            <a:endParaRPr lang="en-GB" sz="1800" dirty="0"/>
          </a:p>
          <a:p>
            <a:r>
              <a:rPr lang="en-GB" sz="1800" dirty="0"/>
              <a:t>Action: </a:t>
            </a:r>
            <a:r>
              <a:rPr lang="en-GB" sz="1800" dirty="0" err="1"/>
              <a:t>Plantarflexes</a:t>
            </a:r>
            <a:r>
              <a:rPr lang="en-GB" sz="1800" dirty="0"/>
              <a:t> the foot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9912" y="1340768"/>
            <a:ext cx="4725144" cy="4725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6632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5337182" cy="3600400"/>
          </a:xfrm>
        </p:spPr>
        <p:txBody>
          <a:bodyPr>
            <a:noAutofit/>
          </a:bodyPr>
          <a:lstStyle/>
          <a:p>
            <a:r>
              <a:rPr lang="en-GB" sz="1800" b="1" dirty="0" err="1"/>
              <a:t>Plantaris</a:t>
            </a:r>
            <a:endParaRPr lang="en-GB" sz="1800" b="1" dirty="0"/>
          </a:p>
          <a:p>
            <a:r>
              <a:rPr lang="en-GB" sz="1800" dirty="0"/>
              <a:t>Origin: Lateral supracondylar ridge of femur above lateral head of </a:t>
            </a:r>
            <a:r>
              <a:rPr lang="en-GB" sz="1800" dirty="0" err="1"/>
              <a:t>gastroc</a:t>
            </a:r>
            <a:r>
              <a:rPr lang="en-GB" sz="1800" dirty="0"/>
              <a:t> (and posterior oblique ligament of knee).</a:t>
            </a:r>
          </a:p>
          <a:p>
            <a:r>
              <a:rPr lang="en-GB" sz="1800" dirty="0"/>
              <a:t>Insertion: Via </a:t>
            </a:r>
            <a:r>
              <a:rPr lang="en-GB" sz="1800" dirty="0" err="1"/>
              <a:t>achilles</a:t>
            </a:r>
            <a:r>
              <a:rPr lang="en-GB" sz="1800" dirty="0"/>
              <a:t> tendon to posterior surface of calcaneus</a:t>
            </a:r>
          </a:p>
          <a:p>
            <a:r>
              <a:rPr lang="en-GB" sz="1800" dirty="0"/>
              <a:t>Action: </a:t>
            </a:r>
            <a:r>
              <a:rPr lang="en-GB" sz="1800" dirty="0" err="1"/>
              <a:t>Plantarflexes</a:t>
            </a:r>
            <a:r>
              <a:rPr lang="en-GB" sz="1800" dirty="0"/>
              <a:t> foot and flexes knee</a:t>
            </a:r>
          </a:p>
          <a:p>
            <a:r>
              <a:rPr lang="en-GB" sz="1800" dirty="0"/>
              <a:t>• Check RROM DF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572251" y="364704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  <a:p>
            <a:r>
              <a:rPr lang="en-GB" dirty="0"/>
              <a:t>Superficial posterior compartment</a:t>
            </a:r>
            <a:endParaRPr lang="en-GB" alt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6734" y="1340768"/>
            <a:ext cx="1803149" cy="4196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256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  <a:p>
            <a:r>
              <a:rPr lang="en-GB" dirty="0"/>
              <a:t>Superficial posterior compartment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5337182" cy="3600400"/>
          </a:xfrm>
        </p:spPr>
        <p:txBody>
          <a:bodyPr>
            <a:noAutofit/>
          </a:bodyPr>
          <a:lstStyle/>
          <a:p>
            <a:r>
              <a:rPr lang="en-GB" sz="1800" b="1" dirty="0"/>
              <a:t>Gastrocnemius</a:t>
            </a:r>
          </a:p>
          <a:p>
            <a:r>
              <a:rPr lang="en-GB" sz="1800" dirty="0"/>
              <a:t>Origin</a:t>
            </a:r>
          </a:p>
          <a:p>
            <a:pPr lvl="1"/>
            <a:r>
              <a:rPr lang="en-GB" sz="1600" dirty="0"/>
              <a:t>Medial head</a:t>
            </a:r>
          </a:p>
          <a:p>
            <a:pPr lvl="2"/>
            <a:r>
              <a:rPr lang="en-GB" sz="1600" dirty="0"/>
              <a:t>Medial supracondylar ridge and adductor tubercle of femur</a:t>
            </a:r>
          </a:p>
          <a:p>
            <a:pPr lvl="1"/>
            <a:r>
              <a:rPr lang="en-GB" sz="1600" dirty="0"/>
              <a:t>Lateral head</a:t>
            </a:r>
          </a:p>
          <a:p>
            <a:pPr lvl="2"/>
            <a:r>
              <a:rPr lang="en-GB" sz="1600" dirty="0"/>
              <a:t>Outer surface lateral </a:t>
            </a:r>
            <a:r>
              <a:rPr lang="en-GB" sz="1800" dirty="0"/>
              <a:t>condyle of femur</a:t>
            </a:r>
          </a:p>
          <a:p>
            <a:r>
              <a:rPr lang="en-GB" sz="2200" dirty="0"/>
              <a:t>Insertion</a:t>
            </a:r>
          </a:p>
          <a:p>
            <a:pPr lvl="1"/>
            <a:r>
              <a:rPr lang="en-GB" sz="1600" dirty="0"/>
              <a:t>Via Achilles tendon to </a:t>
            </a:r>
            <a:r>
              <a:rPr lang="en-GB" sz="1600" dirty="0" err="1"/>
              <a:t>calcaneous</a:t>
            </a:r>
            <a:endParaRPr lang="en-GB" sz="1600" dirty="0"/>
          </a:p>
          <a:p>
            <a:r>
              <a:rPr lang="en-GB" dirty="0"/>
              <a:t>Action</a:t>
            </a:r>
          </a:p>
          <a:p>
            <a:pPr lvl="1"/>
            <a:r>
              <a:rPr lang="en-GB" sz="1600" dirty="0" err="1"/>
              <a:t>Plantarflexion</a:t>
            </a:r>
            <a:r>
              <a:rPr lang="en-GB" sz="1600" dirty="0"/>
              <a:t> of ankle and assists knee flexion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6734" y="1340767"/>
            <a:ext cx="1549474" cy="4032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841596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0</TotalTime>
  <Words>573</Words>
  <Application>Microsoft Office PowerPoint</Application>
  <PresentationFormat>On-screen Show (4:3)</PresentationFormat>
  <Paragraphs>102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Century Schoolbook</vt:lpstr>
      <vt:lpstr>Wingdings 2</vt:lpstr>
      <vt:lpstr>View</vt:lpstr>
      <vt:lpstr>Introduction to Clinical Assessment Practical – Ankle MMTs</vt:lpstr>
      <vt:lpstr>Recap – AROM/ PROM</vt:lpstr>
      <vt:lpstr>Learning Outcomes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88</cp:revision>
  <cp:lastPrinted>2016-10-24T07:25:31Z</cp:lastPrinted>
  <dcterms:created xsi:type="dcterms:W3CDTF">2016-09-15T12:23:08Z</dcterms:created>
  <dcterms:modified xsi:type="dcterms:W3CDTF">2021-11-23T14:28:25Z</dcterms:modified>
</cp:coreProperties>
</file>