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66" r:id="rId4"/>
    <p:sldId id="257" r:id="rId5"/>
    <p:sldId id="267" r:id="rId6"/>
    <p:sldId id="268" r:id="rId7"/>
    <p:sldId id="258" r:id="rId8"/>
    <p:sldId id="259" r:id="rId9"/>
    <p:sldId id="260" r:id="rId10"/>
    <p:sldId id="262" r:id="rId11"/>
    <p:sldId id="263" r:id="rId12"/>
    <p:sldId id="270" r:id="rId13"/>
    <p:sldId id="264" r:id="rId14"/>
    <p:sldId id="265"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A759F-6F2B-C278-CBBC-6D26619A6FCE}" v="793" dt="2023-11-01T12:18:01.582"/>
    <p1510:client id="{4E592707-19DD-2D44-3A88-229727C4DB7E}" v="134" dt="2023-11-01T12:57:20.556"/>
    <p1510:client id="{8F4CF69C-2197-4CBC-8654-EED4D7EB660C}" v="83" dt="2023-10-30T11:07:38.850"/>
    <p1510:client id="{9D734C50-5319-B5F7-C640-3503521BDAFE}" v="11" dt="2023-10-30T14:07:30.152"/>
    <p1510:client id="{ADC3E749-8155-FD44-4AEB-ABC8A5DD5E0C}" v="51" dt="2023-10-30T13:59:06.639"/>
    <p1510:client id="{C9F82F72-AFF1-E9F8-0AAB-13381C9EB874}" v="56" dt="2023-10-30T14:06:02.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D8B19C-7189-41E7-933A-32F08EF22D4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C4074EF-D743-4600-8819-F17F966BCB4D}">
      <dgm:prSet/>
      <dgm:spPr/>
      <dgm:t>
        <a:bodyPr/>
        <a:lstStyle/>
        <a:p>
          <a:r>
            <a:rPr lang="en-US"/>
            <a:t>Emirates:</a:t>
          </a:r>
        </a:p>
      </dgm:t>
    </dgm:pt>
    <dgm:pt modelId="{2B7F063E-95EE-4402-9A49-A2606CDF4CB5}" type="parTrans" cxnId="{A148482B-6804-468F-AC30-9136A7824648}">
      <dgm:prSet/>
      <dgm:spPr/>
      <dgm:t>
        <a:bodyPr/>
        <a:lstStyle/>
        <a:p>
          <a:endParaRPr lang="en-US"/>
        </a:p>
      </dgm:t>
    </dgm:pt>
    <dgm:pt modelId="{1BEE8E29-DE38-4358-8648-C9D26E5B02C4}" type="sibTrans" cxnId="{A148482B-6804-468F-AC30-9136A7824648}">
      <dgm:prSet/>
      <dgm:spPr/>
      <dgm:t>
        <a:bodyPr/>
        <a:lstStyle/>
        <a:p>
          <a:endParaRPr lang="en-US"/>
        </a:p>
      </dgm:t>
    </dgm:pt>
    <dgm:pt modelId="{4D662B05-4DF2-49E0-8247-3977A904BB59}">
      <dgm:prSet/>
      <dgm:spPr/>
      <dgm:t>
        <a:bodyPr/>
        <a:lstStyle/>
        <a:p>
          <a:r>
            <a:rPr lang="en-US"/>
            <a:t>Strengths:</a:t>
          </a:r>
        </a:p>
      </dgm:t>
    </dgm:pt>
    <dgm:pt modelId="{A07FE4A0-3A7E-4DF8-8893-6A8D62EA7DCF}" type="parTrans" cxnId="{BBFAD8BD-D1E4-4135-90EB-9906F9C6951E}">
      <dgm:prSet/>
      <dgm:spPr/>
      <dgm:t>
        <a:bodyPr/>
        <a:lstStyle/>
        <a:p>
          <a:endParaRPr lang="en-US"/>
        </a:p>
      </dgm:t>
    </dgm:pt>
    <dgm:pt modelId="{0CB1FE32-F6BC-470A-9085-650182FD913E}" type="sibTrans" cxnId="{BBFAD8BD-D1E4-4135-90EB-9906F9C6951E}">
      <dgm:prSet/>
      <dgm:spPr/>
      <dgm:t>
        <a:bodyPr/>
        <a:lstStyle/>
        <a:p>
          <a:endParaRPr lang="en-US"/>
        </a:p>
      </dgm:t>
    </dgm:pt>
    <dgm:pt modelId="{64DF98FF-63E4-437C-BB83-51072C024014}">
      <dgm:prSet/>
      <dgm:spPr/>
      <dgm:t>
        <a:bodyPr/>
        <a:lstStyle/>
        <a:p>
          <a:r>
            <a:rPr lang="en-US"/>
            <a:t>Extensive knowledge-sharing culture.</a:t>
          </a:r>
        </a:p>
      </dgm:t>
    </dgm:pt>
    <dgm:pt modelId="{BEA8D8A9-3EE0-4FD5-A254-9B468A79AB33}" type="parTrans" cxnId="{EE6D406A-68D0-471D-8EC2-556F8B3E775C}">
      <dgm:prSet/>
      <dgm:spPr/>
      <dgm:t>
        <a:bodyPr/>
        <a:lstStyle/>
        <a:p>
          <a:endParaRPr lang="en-US"/>
        </a:p>
      </dgm:t>
    </dgm:pt>
    <dgm:pt modelId="{2D842259-3EA1-4953-9A04-07450AD35CDA}" type="sibTrans" cxnId="{EE6D406A-68D0-471D-8EC2-556F8B3E775C}">
      <dgm:prSet/>
      <dgm:spPr/>
      <dgm:t>
        <a:bodyPr/>
        <a:lstStyle/>
        <a:p>
          <a:endParaRPr lang="en-US"/>
        </a:p>
      </dgm:t>
    </dgm:pt>
    <dgm:pt modelId="{E5741BBF-FFCD-43AB-89DA-EB8D29E14CA1}">
      <dgm:prSet/>
      <dgm:spPr/>
      <dgm:t>
        <a:bodyPr/>
        <a:lstStyle/>
        <a:p>
          <a:r>
            <a:rPr lang="en-US"/>
            <a:t>Use of advanced technology for data analysis.</a:t>
          </a:r>
        </a:p>
      </dgm:t>
    </dgm:pt>
    <dgm:pt modelId="{EAFEC8DB-62F2-47D5-B3B3-643142B46035}" type="parTrans" cxnId="{D82F46CF-8FBD-4589-B7F7-203B7F0D2140}">
      <dgm:prSet/>
      <dgm:spPr/>
      <dgm:t>
        <a:bodyPr/>
        <a:lstStyle/>
        <a:p>
          <a:endParaRPr lang="en-US"/>
        </a:p>
      </dgm:t>
    </dgm:pt>
    <dgm:pt modelId="{842F1C7D-C960-46ED-B4DF-D78A902F3349}" type="sibTrans" cxnId="{D82F46CF-8FBD-4589-B7F7-203B7F0D2140}">
      <dgm:prSet/>
      <dgm:spPr/>
      <dgm:t>
        <a:bodyPr/>
        <a:lstStyle/>
        <a:p>
          <a:endParaRPr lang="en-US"/>
        </a:p>
      </dgm:t>
    </dgm:pt>
    <dgm:pt modelId="{1040E021-CEC8-4959-96AB-D3F8A6C5A6DC}">
      <dgm:prSet/>
      <dgm:spPr/>
      <dgm:t>
        <a:bodyPr/>
        <a:lstStyle/>
        <a:p>
          <a:r>
            <a:rPr lang="en-US"/>
            <a:t>Strong safety and compliance knowledge base.</a:t>
          </a:r>
        </a:p>
      </dgm:t>
    </dgm:pt>
    <dgm:pt modelId="{42FBBF97-9625-491F-BEEA-8067925D2A9F}" type="parTrans" cxnId="{3B5607ED-43FE-4F14-817E-970B5C03AE90}">
      <dgm:prSet/>
      <dgm:spPr/>
      <dgm:t>
        <a:bodyPr/>
        <a:lstStyle/>
        <a:p>
          <a:endParaRPr lang="en-US"/>
        </a:p>
      </dgm:t>
    </dgm:pt>
    <dgm:pt modelId="{8164F6EF-1E2F-4FF4-B93B-A864FEBA8772}" type="sibTrans" cxnId="{3B5607ED-43FE-4F14-817E-970B5C03AE90}">
      <dgm:prSet/>
      <dgm:spPr/>
      <dgm:t>
        <a:bodyPr/>
        <a:lstStyle/>
        <a:p>
          <a:endParaRPr lang="en-US"/>
        </a:p>
      </dgm:t>
    </dgm:pt>
    <dgm:pt modelId="{D78A4B23-D684-47CB-B763-A00093F247B5}">
      <dgm:prSet/>
      <dgm:spPr/>
      <dgm:t>
        <a:bodyPr/>
        <a:lstStyle/>
        <a:p>
          <a:r>
            <a:rPr lang="en-US"/>
            <a:t>Weaknesses:</a:t>
          </a:r>
        </a:p>
      </dgm:t>
    </dgm:pt>
    <dgm:pt modelId="{783F8136-CD85-4EED-90D7-9C51C2151746}" type="parTrans" cxnId="{CE175DEC-F2D2-4A2E-87A4-B83D1F47A242}">
      <dgm:prSet/>
      <dgm:spPr/>
      <dgm:t>
        <a:bodyPr/>
        <a:lstStyle/>
        <a:p>
          <a:endParaRPr lang="en-US"/>
        </a:p>
      </dgm:t>
    </dgm:pt>
    <dgm:pt modelId="{A747DD35-73AF-4CD0-8EBE-9049FBA027EF}" type="sibTrans" cxnId="{CE175DEC-F2D2-4A2E-87A4-B83D1F47A242}">
      <dgm:prSet/>
      <dgm:spPr/>
      <dgm:t>
        <a:bodyPr/>
        <a:lstStyle/>
        <a:p>
          <a:endParaRPr lang="en-US"/>
        </a:p>
      </dgm:t>
    </dgm:pt>
    <dgm:pt modelId="{EF18CCD3-275D-4527-9ECB-1A7F26980BA3}">
      <dgm:prSet/>
      <dgm:spPr/>
      <dgm:t>
        <a:bodyPr/>
        <a:lstStyle/>
        <a:p>
          <a:r>
            <a:rPr lang="en-US"/>
            <a:t>Over-reliance on centralized knowledge management.</a:t>
          </a:r>
        </a:p>
      </dgm:t>
    </dgm:pt>
    <dgm:pt modelId="{AF16FA5E-6690-49CC-A7D3-55873881E142}" type="parTrans" cxnId="{41716394-F39B-4F9C-8E49-9AF4C929BB73}">
      <dgm:prSet/>
      <dgm:spPr/>
      <dgm:t>
        <a:bodyPr/>
        <a:lstStyle/>
        <a:p>
          <a:endParaRPr lang="en-US"/>
        </a:p>
      </dgm:t>
    </dgm:pt>
    <dgm:pt modelId="{73317EF4-96E6-4D92-86FF-C8C42A388D60}" type="sibTrans" cxnId="{41716394-F39B-4F9C-8E49-9AF4C929BB73}">
      <dgm:prSet/>
      <dgm:spPr/>
      <dgm:t>
        <a:bodyPr/>
        <a:lstStyle/>
        <a:p>
          <a:endParaRPr lang="en-US"/>
        </a:p>
      </dgm:t>
    </dgm:pt>
    <dgm:pt modelId="{26E0A1BB-867C-4CF7-8CE6-E17D10D6C8B4}">
      <dgm:prSet/>
      <dgm:spPr/>
      <dgm:t>
        <a:bodyPr/>
        <a:lstStyle/>
        <a:p>
          <a:r>
            <a:rPr lang="en-US"/>
            <a:t>Limited external knowledge partnerships.</a:t>
          </a:r>
        </a:p>
      </dgm:t>
    </dgm:pt>
    <dgm:pt modelId="{754600B8-718A-4D76-BB2F-C0E7D806A4AA}" type="parTrans" cxnId="{8FD2B44F-7290-4948-97AC-AF065EF3225C}">
      <dgm:prSet/>
      <dgm:spPr/>
      <dgm:t>
        <a:bodyPr/>
        <a:lstStyle/>
        <a:p>
          <a:endParaRPr lang="en-US"/>
        </a:p>
      </dgm:t>
    </dgm:pt>
    <dgm:pt modelId="{A150B45C-36F1-4AA9-8DBC-C421B71D524C}" type="sibTrans" cxnId="{8FD2B44F-7290-4948-97AC-AF065EF3225C}">
      <dgm:prSet/>
      <dgm:spPr/>
      <dgm:t>
        <a:bodyPr/>
        <a:lstStyle/>
        <a:p>
          <a:endParaRPr lang="en-US"/>
        </a:p>
      </dgm:t>
    </dgm:pt>
    <dgm:pt modelId="{EA04C211-C2F5-485B-A59D-9AE68D91D206}">
      <dgm:prSet/>
      <dgm:spPr/>
      <dgm:t>
        <a:bodyPr/>
        <a:lstStyle/>
        <a:p>
          <a:r>
            <a:rPr lang="en-US"/>
            <a:t>Potential gaps in cross-departmental knowledge sharing.</a:t>
          </a:r>
        </a:p>
      </dgm:t>
    </dgm:pt>
    <dgm:pt modelId="{730900FD-07CE-4517-91C0-F11130F12F7F}" type="parTrans" cxnId="{71C2D514-07EB-4BB0-B0DB-41A74A457B92}">
      <dgm:prSet/>
      <dgm:spPr/>
      <dgm:t>
        <a:bodyPr/>
        <a:lstStyle/>
        <a:p>
          <a:endParaRPr lang="en-US"/>
        </a:p>
      </dgm:t>
    </dgm:pt>
    <dgm:pt modelId="{820A0C98-9A44-4B54-9007-2F4E6897E77C}" type="sibTrans" cxnId="{71C2D514-07EB-4BB0-B0DB-41A74A457B92}">
      <dgm:prSet/>
      <dgm:spPr/>
      <dgm:t>
        <a:bodyPr/>
        <a:lstStyle/>
        <a:p>
          <a:endParaRPr lang="en-US"/>
        </a:p>
      </dgm:t>
    </dgm:pt>
    <dgm:pt modelId="{67381EE3-811C-4116-A5A9-C2FEB23DB36E}">
      <dgm:prSet/>
      <dgm:spPr/>
      <dgm:t>
        <a:bodyPr/>
        <a:lstStyle/>
        <a:p>
          <a:r>
            <a:rPr lang="en-US"/>
            <a:t>Opportunities:</a:t>
          </a:r>
        </a:p>
      </dgm:t>
    </dgm:pt>
    <dgm:pt modelId="{5DC00708-DBF1-411D-8BF7-F33F1A22B9CC}" type="parTrans" cxnId="{A7A4E0EA-3FEC-4909-A921-5C2CA38DDC4D}">
      <dgm:prSet/>
      <dgm:spPr/>
      <dgm:t>
        <a:bodyPr/>
        <a:lstStyle/>
        <a:p>
          <a:endParaRPr lang="en-US"/>
        </a:p>
      </dgm:t>
    </dgm:pt>
    <dgm:pt modelId="{169DB2FA-12DB-44C9-87C0-A150273D8E5B}" type="sibTrans" cxnId="{A7A4E0EA-3FEC-4909-A921-5C2CA38DDC4D}">
      <dgm:prSet/>
      <dgm:spPr/>
      <dgm:t>
        <a:bodyPr/>
        <a:lstStyle/>
        <a:p>
          <a:endParaRPr lang="en-US"/>
        </a:p>
      </dgm:t>
    </dgm:pt>
    <dgm:pt modelId="{7A0C2C0D-67C3-411A-B28C-2A9636175D52}">
      <dgm:prSet/>
      <dgm:spPr/>
      <dgm:t>
        <a:bodyPr/>
        <a:lstStyle/>
        <a:p>
          <a:r>
            <a:rPr lang="en-US"/>
            <a:t>Further integration of knowledge resources with customer service for enhanced passenger experience.</a:t>
          </a:r>
        </a:p>
      </dgm:t>
    </dgm:pt>
    <dgm:pt modelId="{A64A25A4-3114-4A58-92FF-12168212D49B}" type="parTrans" cxnId="{2A839F18-0978-4513-8244-DF6B1077473B}">
      <dgm:prSet/>
      <dgm:spPr/>
      <dgm:t>
        <a:bodyPr/>
        <a:lstStyle/>
        <a:p>
          <a:endParaRPr lang="en-US"/>
        </a:p>
      </dgm:t>
    </dgm:pt>
    <dgm:pt modelId="{850D3252-320D-419D-8102-6B056F362F57}" type="sibTrans" cxnId="{2A839F18-0978-4513-8244-DF6B1077473B}">
      <dgm:prSet/>
      <dgm:spPr/>
      <dgm:t>
        <a:bodyPr/>
        <a:lstStyle/>
        <a:p>
          <a:endParaRPr lang="en-US"/>
        </a:p>
      </dgm:t>
    </dgm:pt>
    <dgm:pt modelId="{C91CDC2E-16F4-4C62-9089-A2D3C1095181}">
      <dgm:prSet/>
      <dgm:spPr/>
      <dgm:t>
        <a:bodyPr/>
        <a:lstStyle/>
        <a:p>
          <a:r>
            <a:rPr lang="en-US"/>
            <a:t>Expanding knowledge-sharing platforms for global teams.</a:t>
          </a:r>
        </a:p>
      </dgm:t>
    </dgm:pt>
    <dgm:pt modelId="{1DB63B00-D418-4178-81C7-4454240F058D}" type="parTrans" cxnId="{4C361C3F-C5A2-43E7-A635-B6C435489673}">
      <dgm:prSet/>
      <dgm:spPr/>
      <dgm:t>
        <a:bodyPr/>
        <a:lstStyle/>
        <a:p>
          <a:endParaRPr lang="en-US"/>
        </a:p>
      </dgm:t>
    </dgm:pt>
    <dgm:pt modelId="{B0E5D614-EA01-4DF9-AB1B-5970A2626F0D}" type="sibTrans" cxnId="{4C361C3F-C5A2-43E7-A635-B6C435489673}">
      <dgm:prSet/>
      <dgm:spPr/>
      <dgm:t>
        <a:bodyPr/>
        <a:lstStyle/>
        <a:p>
          <a:endParaRPr lang="en-US"/>
        </a:p>
      </dgm:t>
    </dgm:pt>
    <dgm:pt modelId="{924064FD-B62F-4BDA-A7AE-8BD0BB3533DC}">
      <dgm:prSet/>
      <dgm:spPr/>
      <dgm:t>
        <a:bodyPr/>
        <a:lstStyle/>
        <a:p>
          <a:r>
            <a:rPr lang="en-US"/>
            <a:t>Innovation in sustainability practices through knowledge sharing.</a:t>
          </a:r>
        </a:p>
      </dgm:t>
    </dgm:pt>
    <dgm:pt modelId="{30430D04-FE0B-422E-927B-9A47002B6551}" type="parTrans" cxnId="{20183162-44EE-4DC4-9989-CAEC23C9B254}">
      <dgm:prSet/>
      <dgm:spPr/>
      <dgm:t>
        <a:bodyPr/>
        <a:lstStyle/>
        <a:p>
          <a:endParaRPr lang="en-US"/>
        </a:p>
      </dgm:t>
    </dgm:pt>
    <dgm:pt modelId="{33FBAB84-04A1-408D-A590-2C9708B7D719}" type="sibTrans" cxnId="{20183162-44EE-4DC4-9989-CAEC23C9B254}">
      <dgm:prSet/>
      <dgm:spPr/>
      <dgm:t>
        <a:bodyPr/>
        <a:lstStyle/>
        <a:p>
          <a:endParaRPr lang="en-US"/>
        </a:p>
      </dgm:t>
    </dgm:pt>
    <dgm:pt modelId="{1F971DEA-40D5-4CF8-924F-58053E0EC684}">
      <dgm:prSet/>
      <dgm:spPr/>
      <dgm:t>
        <a:bodyPr/>
        <a:lstStyle/>
        <a:p>
          <a:r>
            <a:rPr lang="en-US"/>
            <a:t>Threats:</a:t>
          </a:r>
        </a:p>
      </dgm:t>
    </dgm:pt>
    <dgm:pt modelId="{EF731C04-EB2A-43FD-8A2F-030C339B6A85}" type="parTrans" cxnId="{1C5650B1-9A07-4C4B-B89D-04862F33A28B}">
      <dgm:prSet/>
      <dgm:spPr/>
      <dgm:t>
        <a:bodyPr/>
        <a:lstStyle/>
        <a:p>
          <a:endParaRPr lang="en-US"/>
        </a:p>
      </dgm:t>
    </dgm:pt>
    <dgm:pt modelId="{9A8F7F26-D206-4A5A-967C-42F3E5CDFDCA}" type="sibTrans" cxnId="{1C5650B1-9A07-4C4B-B89D-04862F33A28B}">
      <dgm:prSet/>
      <dgm:spPr/>
      <dgm:t>
        <a:bodyPr/>
        <a:lstStyle/>
        <a:p>
          <a:endParaRPr lang="en-US"/>
        </a:p>
      </dgm:t>
    </dgm:pt>
    <dgm:pt modelId="{DA0B05A6-A369-47C3-9CEC-18FF030078A0}">
      <dgm:prSet/>
      <dgm:spPr/>
      <dgm:t>
        <a:bodyPr/>
        <a:lstStyle/>
        <a:p>
          <a:r>
            <a:rPr lang="en-US"/>
            <a:t>Security threats to sensitive knowledge data.</a:t>
          </a:r>
        </a:p>
      </dgm:t>
    </dgm:pt>
    <dgm:pt modelId="{85DFDF66-E5C2-43B6-855C-F603FD98EC2B}" type="parTrans" cxnId="{F0280DAA-1B27-445A-84D1-06DEEAB8E41F}">
      <dgm:prSet/>
      <dgm:spPr/>
      <dgm:t>
        <a:bodyPr/>
        <a:lstStyle/>
        <a:p>
          <a:endParaRPr lang="en-US"/>
        </a:p>
      </dgm:t>
    </dgm:pt>
    <dgm:pt modelId="{D7B82A3E-1978-4A5F-903C-AB7435C24BD1}" type="sibTrans" cxnId="{F0280DAA-1B27-445A-84D1-06DEEAB8E41F}">
      <dgm:prSet/>
      <dgm:spPr/>
      <dgm:t>
        <a:bodyPr/>
        <a:lstStyle/>
        <a:p>
          <a:endParaRPr lang="en-US"/>
        </a:p>
      </dgm:t>
    </dgm:pt>
    <dgm:pt modelId="{7A9D0BAC-BC0E-4573-B05C-7F22AFE26183}">
      <dgm:prSet/>
      <dgm:spPr/>
      <dgm:t>
        <a:bodyPr/>
        <a:lstStyle/>
        <a:p>
          <a:r>
            <a:rPr lang="en-US"/>
            <a:t>Rapid changes in aviation technology and regulations.</a:t>
          </a:r>
        </a:p>
      </dgm:t>
    </dgm:pt>
    <dgm:pt modelId="{C2900D91-745B-4817-8109-F2C060205AAC}" type="parTrans" cxnId="{357F4B57-A136-4E1E-9C74-AB21CC395A4A}">
      <dgm:prSet/>
      <dgm:spPr/>
      <dgm:t>
        <a:bodyPr/>
        <a:lstStyle/>
        <a:p>
          <a:endParaRPr lang="en-US"/>
        </a:p>
      </dgm:t>
    </dgm:pt>
    <dgm:pt modelId="{CB70496D-7FC9-4995-87C8-5475EF7D383C}" type="sibTrans" cxnId="{357F4B57-A136-4E1E-9C74-AB21CC395A4A}">
      <dgm:prSet/>
      <dgm:spPr/>
      <dgm:t>
        <a:bodyPr/>
        <a:lstStyle/>
        <a:p>
          <a:endParaRPr lang="en-US"/>
        </a:p>
      </dgm:t>
    </dgm:pt>
    <dgm:pt modelId="{BFF4C8C9-933A-47DB-A01B-0C8B71863519}">
      <dgm:prSet/>
      <dgm:spPr/>
      <dgm:t>
        <a:bodyPr/>
        <a:lstStyle/>
        <a:p>
          <a:r>
            <a:rPr lang="en-US"/>
            <a:t>Competition from other global airlines with strong knowledge management.</a:t>
          </a:r>
        </a:p>
      </dgm:t>
    </dgm:pt>
    <dgm:pt modelId="{475D2251-5A91-4A20-AE02-36E866DBDA50}" type="parTrans" cxnId="{F63B9E83-73E3-4142-9032-FEEAF8B6A225}">
      <dgm:prSet/>
      <dgm:spPr/>
      <dgm:t>
        <a:bodyPr/>
        <a:lstStyle/>
        <a:p>
          <a:endParaRPr lang="en-US"/>
        </a:p>
      </dgm:t>
    </dgm:pt>
    <dgm:pt modelId="{11E0CDE1-AFAD-41CB-95A0-2EA732C903BB}" type="sibTrans" cxnId="{F63B9E83-73E3-4142-9032-FEEAF8B6A225}">
      <dgm:prSet/>
      <dgm:spPr/>
      <dgm:t>
        <a:bodyPr/>
        <a:lstStyle/>
        <a:p>
          <a:endParaRPr lang="en-US"/>
        </a:p>
      </dgm:t>
    </dgm:pt>
    <dgm:pt modelId="{7451B476-445C-4252-A8A8-FB31056B07D2}" type="pres">
      <dgm:prSet presAssocID="{A2D8B19C-7189-41E7-933A-32F08EF22D45}" presName="Name0" presStyleCnt="0">
        <dgm:presLayoutVars>
          <dgm:dir/>
          <dgm:resizeHandles val="exact"/>
        </dgm:presLayoutVars>
      </dgm:prSet>
      <dgm:spPr/>
    </dgm:pt>
    <dgm:pt modelId="{CD4043C2-D4C2-4402-9CF4-F4C4734EBBE1}" type="pres">
      <dgm:prSet presAssocID="{DC4074EF-D743-4600-8819-F17F966BCB4D}" presName="node" presStyleLbl="node1" presStyleIdx="0" presStyleCnt="17">
        <dgm:presLayoutVars>
          <dgm:bulletEnabled val="1"/>
        </dgm:presLayoutVars>
      </dgm:prSet>
      <dgm:spPr/>
    </dgm:pt>
    <dgm:pt modelId="{986EB2E0-561D-424B-960C-3FED5CF9FE9D}" type="pres">
      <dgm:prSet presAssocID="{1BEE8E29-DE38-4358-8648-C9D26E5B02C4}" presName="sibTrans" presStyleLbl="sibTrans1D1" presStyleIdx="0" presStyleCnt="16"/>
      <dgm:spPr/>
    </dgm:pt>
    <dgm:pt modelId="{B590F06D-D246-41AF-9CF2-7FD89C326743}" type="pres">
      <dgm:prSet presAssocID="{1BEE8E29-DE38-4358-8648-C9D26E5B02C4}" presName="connectorText" presStyleLbl="sibTrans1D1" presStyleIdx="0" presStyleCnt="16"/>
      <dgm:spPr/>
    </dgm:pt>
    <dgm:pt modelId="{ABBB36E5-1BDF-4282-B905-8CD49462EF5B}" type="pres">
      <dgm:prSet presAssocID="{4D662B05-4DF2-49E0-8247-3977A904BB59}" presName="node" presStyleLbl="node1" presStyleIdx="1" presStyleCnt="17">
        <dgm:presLayoutVars>
          <dgm:bulletEnabled val="1"/>
        </dgm:presLayoutVars>
      </dgm:prSet>
      <dgm:spPr/>
    </dgm:pt>
    <dgm:pt modelId="{126D7E0D-C6B2-4BA0-ABA9-7EDE06CE251B}" type="pres">
      <dgm:prSet presAssocID="{0CB1FE32-F6BC-470A-9085-650182FD913E}" presName="sibTrans" presStyleLbl="sibTrans1D1" presStyleIdx="1" presStyleCnt="16"/>
      <dgm:spPr/>
    </dgm:pt>
    <dgm:pt modelId="{12C1969A-A719-4ECF-AA42-2B0A1B3C1339}" type="pres">
      <dgm:prSet presAssocID="{0CB1FE32-F6BC-470A-9085-650182FD913E}" presName="connectorText" presStyleLbl="sibTrans1D1" presStyleIdx="1" presStyleCnt="16"/>
      <dgm:spPr/>
    </dgm:pt>
    <dgm:pt modelId="{81188B47-64F9-47A0-B29B-CC5E08096C28}" type="pres">
      <dgm:prSet presAssocID="{64DF98FF-63E4-437C-BB83-51072C024014}" presName="node" presStyleLbl="node1" presStyleIdx="2" presStyleCnt="17">
        <dgm:presLayoutVars>
          <dgm:bulletEnabled val="1"/>
        </dgm:presLayoutVars>
      </dgm:prSet>
      <dgm:spPr/>
    </dgm:pt>
    <dgm:pt modelId="{A66534AD-1EFD-49C8-A94C-E511FDFC1B78}" type="pres">
      <dgm:prSet presAssocID="{2D842259-3EA1-4953-9A04-07450AD35CDA}" presName="sibTrans" presStyleLbl="sibTrans1D1" presStyleIdx="2" presStyleCnt="16"/>
      <dgm:spPr/>
    </dgm:pt>
    <dgm:pt modelId="{58D5C9C5-7064-498D-A928-BFFD27E532DA}" type="pres">
      <dgm:prSet presAssocID="{2D842259-3EA1-4953-9A04-07450AD35CDA}" presName="connectorText" presStyleLbl="sibTrans1D1" presStyleIdx="2" presStyleCnt="16"/>
      <dgm:spPr/>
    </dgm:pt>
    <dgm:pt modelId="{7CCB4DC6-F1B0-4E43-9E18-F0947CED17C6}" type="pres">
      <dgm:prSet presAssocID="{E5741BBF-FFCD-43AB-89DA-EB8D29E14CA1}" presName="node" presStyleLbl="node1" presStyleIdx="3" presStyleCnt="17">
        <dgm:presLayoutVars>
          <dgm:bulletEnabled val="1"/>
        </dgm:presLayoutVars>
      </dgm:prSet>
      <dgm:spPr/>
    </dgm:pt>
    <dgm:pt modelId="{FA6388A7-D104-4FE3-A40C-244202A70FF4}" type="pres">
      <dgm:prSet presAssocID="{842F1C7D-C960-46ED-B4DF-D78A902F3349}" presName="sibTrans" presStyleLbl="sibTrans1D1" presStyleIdx="3" presStyleCnt="16"/>
      <dgm:spPr/>
    </dgm:pt>
    <dgm:pt modelId="{010085BB-FB36-4BDD-A0A7-01A150E9499D}" type="pres">
      <dgm:prSet presAssocID="{842F1C7D-C960-46ED-B4DF-D78A902F3349}" presName="connectorText" presStyleLbl="sibTrans1D1" presStyleIdx="3" presStyleCnt="16"/>
      <dgm:spPr/>
    </dgm:pt>
    <dgm:pt modelId="{E8ECF962-A60D-4BD2-802E-33E974190F46}" type="pres">
      <dgm:prSet presAssocID="{1040E021-CEC8-4959-96AB-D3F8A6C5A6DC}" presName="node" presStyleLbl="node1" presStyleIdx="4" presStyleCnt="17">
        <dgm:presLayoutVars>
          <dgm:bulletEnabled val="1"/>
        </dgm:presLayoutVars>
      </dgm:prSet>
      <dgm:spPr/>
    </dgm:pt>
    <dgm:pt modelId="{624C6069-0851-464F-A5F3-C63A8668AA27}" type="pres">
      <dgm:prSet presAssocID="{8164F6EF-1E2F-4FF4-B93B-A864FEBA8772}" presName="sibTrans" presStyleLbl="sibTrans1D1" presStyleIdx="4" presStyleCnt="16"/>
      <dgm:spPr/>
    </dgm:pt>
    <dgm:pt modelId="{C44BCF8A-071D-4C27-A5A2-916DC4ECE31B}" type="pres">
      <dgm:prSet presAssocID="{8164F6EF-1E2F-4FF4-B93B-A864FEBA8772}" presName="connectorText" presStyleLbl="sibTrans1D1" presStyleIdx="4" presStyleCnt="16"/>
      <dgm:spPr/>
    </dgm:pt>
    <dgm:pt modelId="{771F19B6-36D3-4EE7-8879-3CEEC872731E}" type="pres">
      <dgm:prSet presAssocID="{D78A4B23-D684-47CB-B763-A00093F247B5}" presName="node" presStyleLbl="node1" presStyleIdx="5" presStyleCnt="17">
        <dgm:presLayoutVars>
          <dgm:bulletEnabled val="1"/>
        </dgm:presLayoutVars>
      </dgm:prSet>
      <dgm:spPr/>
    </dgm:pt>
    <dgm:pt modelId="{A77B1773-F6BC-48DA-AA62-8CC314E3E383}" type="pres">
      <dgm:prSet presAssocID="{A747DD35-73AF-4CD0-8EBE-9049FBA027EF}" presName="sibTrans" presStyleLbl="sibTrans1D1" presStyleIdx="5" presStyleCnt="16"/>
      <dgm:spPr/>
    </dgm:pt>
    <dgm:pt modelId="{667557AE-3761-42DC-81EC-8E02D83E93C2}" type="pres">
      <dgm:prSet presAssocID="{A747DD35-73AF-4CD0-8EBE-9049FBA027EF}" presName="connectorText" presStyleLbl="sibTrans1D1" presStyleIdx="5" presStyleCnt="16"/>
      <dgm:spPr/>
    </dgm:pt>
    <dgm:pt modelId="{D3B2DF61-0814-45FA-BB24-02102A099A02}" type="pres">
      <dgm:prSet presAssocID="{EF18CCD3-275D-4527-9ECB-1A7F26980BA3}" presName="node" presStyleLbl="node1" presStyleIdx="6" presStyleCnt="17">
        <dgm:presLayoutVars>
          <dgm:bulletEnabled val="1"/>
        </dgm:presLayoutVars>
      </dgm:prSet>
      <dgm:spPr/>
    </dgm:pt>
    <dgm:pt modelId="{37AF965A-51EF-4576-A5F5-43CD6BE22DA2}" type="pres">
      <dgm:prSet presAssocID="{73317EF4-96E6-4D92-86FF-C8C42A388D60}" presName="sibTrans" presStyleLbl="sibTrans1D1" presStyleIdx="6" presStyleCnt="16"/>
      <dgm:spPr/>
    </dgm:pt>
    <dgm:pt modelId="{CB3C3794-D01F-4A1B-B6CF-47E8B51BFB2A}" type="pres">
      <dgm:prSet presAssocID="{73317EF4-96E6-4D92-86FF-C8C42A388D60}" presName="connectorText" presStyleLbl="sibTrans1D1" presStyleIdx="6" presStyleCnt="16"/>
      <dgm:spPr/>
    </dgm:pt>
    <dgm:pt modelId="{27145B63-E30B-40B9-B53C-6C6E149A29C3}" type="pres">
      <dgm:prSet presAssocID="{26E0A1BB-867C-4CF7-8CE6-E17D10D6C8B4}" presName="node" presStyleLbl="node1" presStyleIdx="7" presStyleCnt="17">
        <dgm:presLayoutVars>
          <dgm:bulletEnabled val="1"/>
        </dgm:presLayoutVars>
      </dgm:prSet>
      <dgm:spPr/>
    </dgm:pt>
    <dgm:pt modelId="{1B125C97-62B3-402E-9692-BB11714A8909}" type="pres">
      <dgm:prSet presAssocID="{A150B45C-36F1-4AA9-8DBC-C421B71D524C}" presName="sibTrans" presStyleLbl="sibTrans1D1" presStyleIdx="7" presStyleCnt="16"/>
      <dgm:spPr/>
    </dgm:pt>
    <dgm:pt modelId="{B5187B2F-E0FF-4D90-9D9E-4049F53B81A8}" type="pres">
      <dgm:prSet presAssocID="{A150B45C-36F1-4AA9-8DBC-C421B71D524C}" presName="connectorText" presStyleLbl="sibTrans1D1" presStyleIdx="7" presStyleCnt="16"/>
      <dgm:spPr/>
    </dgm:pt>
    <dgm:pt modelId="{37F68C7C-B60B-4A1E-9899-AACF891F2AFE}" type="pres">
      <dgm:prSet presAssocID="{EA04C211-C2F5-485B-A59D-9AE68D91D206}" presName="node" presStyleLbl="node1" presStyleIdx="8" presStyleCnt="17">
        <dgm:presLayoutVars>
          <dgm:bulletEnabled val="1"/>
        </dgm:presLayoutVars>
      </dgm:prSet>
      <dgm:spPr/>
    </dgm:pt>
    <dgm:pt modelId="{B87A10FD-826E-463A-88A3-8F3867CB73CB}" type="pres">
      <dgm:prSet presAssocID="{820A0C98-9A44-4B54-9007-2F4E6897E77C}" presName="sibTrans" presStyleLbl="sibTrans1D1" presStyleIdx="8" presStyleCnt="16"/>
      <dgm:spPr/>
    </dgm:pt>
    <dgm:pt modelId="{FB4B3633-5329-4EC8-AE2C-C82B49B634D5}" type="pres">
      <dgm:prSet presAssocID="{820A0C98-9A44-4B54-9007-2F4E6897E77C}" presName="connectorText" presStyleLbl="sibTrans1D1" presStyleIdx="8" presStyleCnt="16"/>
      <dgm:spPr/>
    </dgm:pt>
    <dgm:pt modelId="{41B60468-8350-4496-A054-74D385C3918D}" type="pres">
      <dgm:prSet presAssocID="{67381EE3-811C-4116-A5A9-C2FEB23DB36E}" presName="node" presStyleLbl="node1" presStyleIdx="9" presStyleCnt="17">
        <dgm:presLayoutVars>
          <dgm:bulletEnabled val="1"/>
        </dgm:presLayoutVars>
      </dgm:prSet>
      <dgm:spPr/>
    </dgm:pt>
    <dgm:pt modelId="{50CF81FA-B019-4079-B658-30B4DD047BCD}" type="pres">
      <dgm:prSet presAssocID="{169DB2FA-12DB-44C9-87C0-A150273D8E5B}" presName="sibTrans" presStyleLbl="sibTrans1D1" presStyleIdx="9" presStyleCnt="16"/>
      <dgm:spPr/>
    </dgm:pt>
    <dgm:pt modelId="{77B68A08-7196-4360-8FF0-C9748D856FD6}" type="pres">
      <dgm:prSet presAssocID="{169DB2FA-12DB-44C9-87C0-A150273D8E5B}" presName="connectorText" presStyleLbl="sibTrans1D1" presStyleIdx="9" presStyleCnt="16"/>
      <dgm:spPr/>
    </dgm:pt>
    <dgm:pt modelId="{12F6F747-CA68-40A6-938D-F9EC5F8D2B13}" type="pres">
      <dgm:prSet presAssocID="{7A0C2C0D-67C3-411A-B28C-2A9636175D52}" presName="node" presStyleLbl="node1" presStyleIdx="10" presStyleCnt="17">
        <dgm:presLayoutVars>
          <dgm:bulletEnabled val="1"/>
        </dgm:presLayoutVars>
      </dgm:prSet>
      <dgm:spPr/>
    </dgm:pt>
    <dgm:pt modelId="{64C19DA5-F48D-413B-A8C3-1458DB87D8EC}" type="pres">
      <dgm:prSet presAssocID="{850D3252-320D-419D-8102-6B056F362F57}" presName="sibTrans" presStyleLbl="sibTrans1D1" presStyleIdx="10" presStyleCnt="16"/>
      <dgm:spPr/>
    </dgm:pt>
    <dgm:pt modelId="{541D9F56-97BD-45A9-8699-94B2D6F5ED50}" type="pres">
      <dgm:prSet presAssocID="{850D3252-320D-419D-8102-6B056F362F57}" presName="connectorText" presStyleLbl="sibTrans1D1" presStyleIdx="10" presStyleCnt="16"/>
      <dgm:spPr/>
    </dgm:pt>
    <dgm:pt modelId="{956498C4-4F13-468D-8FDB-4ED62CB14FFB}" type="pres">
      <dgm:prSet presAssocID="{C91CDC2E-16F4-4C62-9089-A2D3C1095181}" presName="node" presStyleLbl="node1" presStyleIdx="11" presStyleCnt="17">
        <dgm:presLayoutVars>
          <dgm:bulletEnabled val="1"/>
        </dgm:presLayoutVars>
      </dgm:prSet>
      <dgm:spPr/>
    </dgm:pt>
    <dgm:pt modelId="{74619051-7D9C-463A-A036-115C8F5D49D9}" type="pres">
      <dgm:prSet presAssocID="{B0E5D614-EA01-4DF9-AB1B-5970A2626F0D}" presName="sibTrans" presStyleLbl="sibTrans1D1" presStyleIdx="11" presStyleCnt="16"/>
      <dgm:spPr/>
    </dgm:pt>
    <dgm:pt modelId="{6B029883-043F-4613-8EF9-53610C374111}" type="pres">
      <dgm:prSet presAssocID="{B0E5D614-EA01-4DF9-AB1B-5970A2626F0D}" presName="connectorText" presStyleLbl="sibTrans1D1" presStyleIdx="11" presStyleCnt="16"/>
      <dgm:spPr/>
    </dgm:pt>
    <dgm:pt modelId="{DE555311-FD96-4BCF-8A24-62B02D0EEA39}" type="pres">
      <dgm:prSet presAssocID="{924064FD-B62F-4BDA-A7AE-8BD0BB3533DC}" presName="node" presStyleLbl="node1" presStyleIdx="12" presStyleCnt="17">
        <dgm:presLayoutVars>
          <dgm:bulletEnabled val="1"/>
        </dgm:presLayoutVars>
      </dgm:prSet>
      <dgm:spPr/>
    </dgm:pt>
    <dgm:pt modelId="{F3A0ACAF-121E-47BD-A6BE-A484142A16D6}" type="pres">
      <dgm:prSet presAssocID="{33FBAB84-04A1-408D-A590-2C9708B7D719}" presName="sibTrans" presStyleLbl="sibTrans1D1" presStyleIdx="12" presStyleCnt="16"/>
      <dgm:spPr/>
    </dgm:pt>
    <dgm:pt modelId="{2F0E6141-26BC-4684-B6B9-E213FF55AD84}" type="pres">
      <dgm:prSet presAssocID="{33FBAB84-04A1-408D-A590-2C9708B7D719}" presName="connectorText" presStyleLbl="sibTrans1D1" presStyleIdx="12" presStyleCnt="16"/>
      <dgm:spPr/>
    </dgm:pt>
    <dgm:pt modelId="{6311BA1B-BEBA-4D4C-A36C-005B5AC89B06}" type="pres">
      <dgm:prSet presAssocID="{1F971DEA-40D5-4CF8-924F-58053E0EC684}" presName="node" presStyleLbl="node1" presStyleIdx="13" presStyleCnt="17">
        <dgm:presLayoutVars>
          <dgm:bulletEnabled val="1"/>
        </dgm:presLayoutVars>
      </dgm:prSet>
      <dgm:spPr/>
    </dgm:pt>
    <dgm:pt modelId="{AB8A06C8-CC0E-4354-A4F4-A0BA3CF49CA3}" type="pres">
      <dgm:prSet presAssocID="{9A8F7F26-D206-4A5A-967C-42F3E5CDFDCA}" presName="sibTrans" presStyleLbl="sibTrans1D1" presStyleIdx="13" presStyleCnt="16"/>
      <dgm:spPr/>
    </dgm:pt>
    <dgm:pt modelId="{0D7A9D56-3460-4C22-9582-EBC3B7BD9B4A}" type="pres">
      <dgm:prSet presAssocID="{9A8F7F26-D206-4A5A-967C-42F3E5CDFDCA}" presName="connectorText" presStyleLbl="sibTrans1D1" presStyleIdx="13" presStyleCnt="16"/>
      <dgm:spPr/>
    </dgm:pt>
    <dgm:pt modelId="{6DB02857-562A-4129-933F-4AFC3E08E8D3}" type="pres">
      <dgm:prSet presAssocID="{DA0B05A6-A369-47C3-9CEC-18FF030078A0}" presName="node" presStyleLbl="node1" presStyleIdx="14" presStyleCnt="17">
        <dgm:presLayoutVars>
          <dgm:bulletEnabled val="1"/>
        </dgm:presLayoutVars>
      </dgm:prSet>
      <dgm:spPr/>
    </dgm:pt>
    <dgm:pt modelId="{B1A3F7C8-1735-45C6-B562-016D4DB9D5D7}" type="pres">
      <dgm:prSet presAssocID="{D7B82A3E-1978-4A5F-903C-AB7435C24BD1}" presName="sibTrans" presStyleLbl="sibTrans1D1" presStyleIdx="14" presStyleCnt="16"/>
      <dgm:spPr/>
    </dgm:pt>
    <dgm:pt modelId="{F78E1340-A09C-46E0-AE7C-313990EE3428}" type="pres">
      <dgm:prSet presAssocID="{D7B82A3E-1978-4A5F-903C-AB7435C24BD1}" presName="connectorText" presStyleLbl="sibTrans1D1" presStyleIdx="14" presStyleCnt="16"/>
      <dgm:spPr/>
    </dgm:pt>
    <dgm:pt modelId="{6863135B-B5B1-45B7-910A-24A6AF448012}" type="pres">
      <dgm:prSet presAssocID="{7A9D0BAC-BC0E-4573-B05C-7F22AFE26183}" presName="node" presStyleLbl="node1" presStyleIdx="15" presStyleCnt="17">
        <dgm:presLayoutVars>
          <dgm:bulletEnabled val="1"/>
        </dgm:presLayoutVars>
      </dgm:prSet>
      <dgm:spPr/>
    </dgm:pt>
    <dgm:pt modelId="{9A155067-0027-4641-8534-B0A22AF807F6}" type="pres">
      <dgm:prSet presAssocID="{CB70496D-7FC9-4995-87C8-5475EF7D383C}" presName="sibTrans" presStyleLbl="sibTrans1D1" presStyleIdx="15" presStyleCnt="16"/>
      <dgm:spPr/>
    </dgm:pt>
    <dgm:pt modelId="{B10B64CD-AD11-4441-A486-3E13DE7C2B0B}" type="pres">
      <dgm:prSet presAssocID="{CB70496D-7FC9-4995-87C8-5475EF7D383C}" presName="connectorText" presStyleLbl="sibTrans1D1" presStyleIdx="15" presStyleCnt="16"/>
      <dgm:spPr/>
    </dgm:pt>
    <dgm:pt modelId="{69E4AA1F-D1F3-428C-A634-B3EFE20B49AD}" type="pres">
      <dgm:prSet presAssocID="{BFF4C8C9-933A-47DB-A01B-0C8B71863519}" presName="node" presStyleLbl="node1" presStyleIdx="16" presStyleCnt="17">
        <dgm:presLayoutVars>
          <dgm:bulletEnabled val="1"/>
        </dgm:presLayoutVars>
      </dgm:prSet>
      <dgm:spPr/>
    </dgm:pt>
  </dgm:ptLst>
  <dgm:cxnLst>
    <dgm:cxn modelId="{6FB36D07-A6DC-4564-B3E9-615B4446A089}" type="presOf" srcId="{169DB2FA-12DB-44C9-87C0-A150273D8E5B}" destId="{77B68A08-7196-4360-8FF0-C9748D856FD6}" srcOrd="1" destOrd="0" presId="urn:microsoft.com/office/officeart/2016/7/layout/RepeatingBendingProcessNew"/>
    <dgm:cxn modelId="{58EF8607-9FA6-44DD-9CD8-A5FB8BB2ABDD}" type="presOf" srcId="{8164F6EF-1E2F-4FF4-B93B-A864FEBA8772}" destId="{C44BCF8A-071D-4C27-A5A2-916DC4ECE31B}" srcOrd="1" destOrd="0" presId="urn:microsoft.com/office/officeart/2016/7/layout/RepeatingBendingProcessNew"/>
    <dgm:cxn modelId="{FF75BC07-A43A-484F-B26A-225CECB6AB03}" type="presOf" srcId="{D7B82A3E-1978-4A5F-903C-AB7435C24BD1}" destId="{F78E1340-A09C-46E0-AE7C-313990EE3428}" srcOrd="1" destOrd="0" presId="urn:microsoft.com/office/officeart/2016/7/layout/RepeatingBendingProcessNew"/>
    <dgm:cxn modelId="{E94E3810-123A-449C-8617-A3974C1D1D18}" type="presOf" srcId="{0CB1FE32-F6BC-470A-9085-650182FD913E}" destId="{126D7E0D-C6B2-4BA0-ABA9-7EDE06CE251B}" srcOrd="0" destOrd="0" presId="urn:microsoft.com/office/officeart/2016/7/layout/RepeatingBendingProcessNew"/>
    <dgm:cxn modelId="{47014E14-3EA5-4DFC-986E-6E5BA447556A}" type="presOf" srcId="{1BEE8E29-DE38-4358-8648-C9D26E5B02C4}" destId="{986EB2E0-561D-424B-960C-3FED5CF9FE9D}" srcOrd="0" destOrd="0" presId="urn:microsoft.com/office/officeart/2016/7/layout/RepeatingBendingProcessNew"/>
    <dgm:cxn modelId="{71C2D514-07EB-4BB0-B0DB-41A74A457B92}" srcId="{A2D8B19C-7189-41E7-933A-32F08EF22D45}" destId="{EA04C211-C2F5-485B-A59D-9AE68D91D206}" srcOrd="8" destOrd="0" parTransId="{730900FD-07CE-4517-91C0-F11130F12F7F}" sibTransId="{820A0C98-9A44-4B54-9007-2F4E6897E77C}"/>
    <dgm:cxn modelId="{729F8318-7A5B-4172-BFC4-78E6E7C87A26}" type="presOf" srcId="{CB70496D-7FC9-4995-87C8-5475EF7D383C}" destId="{B10B64CD-AD11-4441-A486-3E13DE7C2B0B}" srcOrd="1" destOrd="0" presId="urn:microsoft.com/office/officeart/2016/7/layout/RepeatingBendingProcessNew"/>
    <dgm:cxn modelId="{2A839F18-0978-4513-8244-DF6B1077473B}" srcId="{A2D8B19C-7189-41E7-933A-32F08EF22D45}" destId="{7A0C2C0D-67C3-411A-B28C-2A9636175D52}" srcOrd="10" destOrd="0" parTransId="{A64A25A4-3114-4A58-92FF-12168212D49B}" sibTransId="{850D3252-320D-419D-8102-6B056F362F57}"/>
    <dgm:cxn modelId="{1341E91B-9860-4E75-91FA-DD5F53EEBE20}" type="presOf" srcId="{C91CDC2E-16F4-4C62-9089-A2D3C1095181}" destId="{956498C4-4F13-468D-8FDB-4ED62CB14FFB}" srcOrd="0" destOrd="0" presId="urn:microsoft.com/office/officeart/2016/7/layout/RepeatingBendingProcessNew"/>
    <dgm:cxn modelId="{B8E1D829-ACBE-4223-8E59-3B133D22ED76}" type="presOf" srcId="{4D662B05-4DF2-49E0-8247-3977A904BB59}" destId="{ABBB36E5-1BDF-4282-B905-8CD49462EF5B}" srcOrd="0" destOrd="0" presId="urn:microsoft.com/office/officeart/2016/7/layout/RepeatingBendingProcessNew"/>
    <dgm:cxn modelId="{A148482B-6804-468F-AC30-9136A7824648}" srcId="{A2D8B19C-7189-41E7-933A-32F08EF22D45}" destId="{DC4074EF-D743-4600-8819-F17F966BCB4D}" srcOrd="0" destOrd="0" parTransId="{2B7F063E-95EE-4402-9A49-A2606CDF4CB5}" sibTransId="{1BEE8E29-DE38-4358-8648-C9D26E5B02C4}"/>
    <dgm:cxn modelId="{9FA9972F-84FF-468C-92B8-DDED5AF73342}" type="presOf" srcId="{64DF98FF-63E4-437C-BB83-51072C024014}" destId="{81188B47-64F9-47A0-B29B-CC5E08096C28}" srcOrd="0" destOrd="0" presId="urn:microsoft.com/office/officeart/2016/7/layout/RepeatingBendingProcessNew"/>
    <dgm:cxn modelId="{BBEF0630-6D20-4DC9-A42D-A45AD83B3837}" type="presOf" srcId="{1BEE8E29-DE38-4358-8648-C9D26E5B02C4}" destId="{B590F06D-D246-41AF-9CF2-7FD89C326743}" srcOrd="1" destOrd="0" presId="urn:microsoft.com/office/officeart/2016/7/layout/RepeatingBendingProcessNew"/>
    <dgm:cxn modelId="{121FF038-2C2E-483C-88AB-BED28E87E8D3}" type="presOf" srcId="{CB70496D-7FC9-4995-87C8-5475EF7D383C}" destId="{9A155067-0027-4641-8534-B0A22AF807F6}" srcOrd="0" destOrd="0" presId="urn:microsoft.com/office/officeart/2016/7/layout/RepeatingBendingProcessNew"/>
    <dgm:cxn modelId="{AA4A1B3A-7A1A-4821-AE1B-4D04FC1AC75D}" type="presOf" srcId="{9A8F7F26-D206-4A5A-967C-42F3E5CDFDCA}" destId="{0D7A9D56-3460-4C22-9582-EBC3B7BD9B4A}" srcOrd="1" destOrd="0" presId="urn:microsoft.com/office/officeart/2016/7/layout/RepeatingBendingProcessNew"/>
    <dgm:cxn modelId="{432FB63C-4AC3-4D1F-8347-2FFE76BA602F}" type="presOf" srcId="{842F1C7D-C960-46ED-B4DF-D78A902F3349}" destId="{FA6388A7-D104-4FE3-A40C-244202A70FF4}" srcOrd="0" destOrd="0" presId="urn:microsoft.com/office/officeart/2016/7/layout/RepeatingBendingProcessNew"/>
    <dgm:cxn modelId="{4C361C3F-C5A2-43E7-A635-B6C435489673}" srcId="{A2D8B19C-7189-41E7-933A-32F08EF22D45}" destId="{C91CDC2E-16F4-4C62-9089-A2D3C1095181}" srcOrd="11" destOrd="0" parTransId="{1DB63B00-D418-4178-81C7-4454240F058D}" sibTransId="{B0E5D614-EA01-4DF9-AB1B-5970A2626F0D}"/>
    <dgm:cxn modelId="{87D08B40-2127-44B0-9795-150F54A867FA}" type="presOf" srcId="{DC4074EF-D743-4600-8819-F17F966BCB4D}" destId="{CD4043C2-D4C2-4402-9CF4-F4C4734EBBE1}" srcOrd="0" destOrd="0" presId="urn:microsoft.com/office/officeart/2016/7/layout/RepeatingBendingProcessNew"/>
    <dgm:cxn modelId="{8710A15B-840E-4E32-94D8-3A49984DF308}" type="presOf" srcId="{BFF4C8C9-933A-47DB-A01B-0C8B71863519}" destId="{69E4AA1F-D1F3-428C-A634-B3EFE20B49AD}" srcOrd="0" destOrd="0" presId="urn:microsoft.com/office/officeart/2016/7/layout/RepeatingBendingProcessNew"/>
    <dgm:cxn modelId="{A07C775D-EE7E-4CE1-9D6C-7D3381C550D2}" type="presOf" srcId="{1040E021-CEC8-4959-96AB-D3F8A6C5A6DC}" destId="{E8ECF962-A60D-4BD2-802E-33E974190F46}" srcOrd="0" destOrd="0" presId="urn:microsoft.com/office/officeart/2016/7/layout/RepeatingBendingProcessNew"/>
    <dgm:cxn modelId="{C3D6A65E-E86E-42CF-89BE-0BA09BA74A07}" type="presOf" srcId="{850D3252-320D-419D-8102-6B056F362F57}" destId="{541D9F56-97BD-45A9-8699-94B2D6F5ED50}" srcOrd="1" destOrd="0" presId="urn:microsoft.com/office/officeart/2016/7/layout/RepeatingBendingProcessNew"/>
    <dgm:cxn modelId="{E8353160-809D-44D2-8ED6-5D66AC5AEAD0}" type="presOf" srcId="{850D3252-320D-419D-8102-6B056F362F57}" destId="{64C19DA5-F48D-413B-A8C3-1458DB87D8EC}" srcOrd="0" destOrd="0" presId="urn:microsoft.com/office/officeart/2016/7/layout/RepeatingBendingProcessNew"/>
    <dgm:cxn modelId="{20183162-44EE-4DC4-9989-CAEC23C9B254}" srcId="{A2D8B19C-7189-41E7-933A-32F08EF22D45}" destId="{924064FD-B62F-4BDA-A7AE-8BD0BB3533DC}" srcOrd="12" destOrd="0" parTransId="{30430D04-FE0B-422E-927B-9A47002B6551}" sibTransId="{33FBAB84-04A1-408D-A590-2C9708B7D719}"/>
    <dgm:cxn modelId="{5F248D45-3E44-4502-956F-EC7AF0DAA2AD}" type="presOf" srcId="{A747DD35-73AF-4CD0-8EBE-9049FBA027EF}" destId="{A77B1773-F6BC-48DA-AA62-8CC314E3E383}" srcOrd="0" destOrd="0" presId="urn:microsoft.com/office/officeart/2016/7/layout/RepeatingBendingProcessNew"/>
    <dgm:cxn modelId="{5A762947-020D-403E-BCE4-0A47DEB716B8}" type="presOf" srcId="{2D842259-3EA1-4953-9A04-07450AD35CDA}" destId="{58D5C9C5-7064-498D-A928-BFFD27E532DA}" srcOrd="1" destOrd="0" presId="urn:microsoft.com/office/officeart/2016/7/layout/RepeatingBendingProcessNew"/>
    <dgm:cxn modelId="{F3738269-9E2E-404C-AE7E-3A59C2181587}" type="presOf" srcId="{33FBAB84-04A1-408D-A590-2C9708B7D719}" destId="{2F0E6141-26BC-4684-B6B9-E213FF55AD84}" srcOrd="1" destOrd="0" presId="urn:microsoft.com/office/officeart/2016/7/layout/RepeatingBendingProcessNew"/>
    <dgm:cxn modelId="{EE6D406A-68D0-471D-8EC2-556F8B3E775C}" srcId="{A2D8B19C-7189-41E7-933A-32F08EF22D45}" destId="{64DF98FF-63E4-437C-BB83-51072C024014}" srcOrd="2" destOrd="0" parTransId="{BEA8D8A9-3EE0-4FD5-A254-9B468A79AB33}" sibTransId="{2D842259-3EA1-4953-9A04-07450AD35CDA}"/>
    <dgm:cxn modelId="{F2A1064C-808F-476A-AA8B-3C9D615FE898}" type="presOf" srcId="{33FBAB84-04A1-408D-A590-2C9708B7D719}" destId="{F3A0ACAF-121E-47BD-A6BE-A484142A16D6}" srcOrd="0" destOrd="0" presId="urn:microsoft.com/office/officeart/2016/7/layout/RepeatingBendingProcessNew"/>
    <dgm:cxn modelId="{09027E4E-C32D-4545-B3F5-796C331E4B21}" type="presOf" srcId="{A2D8B19C-7189-41E7-933A-32F08EF22D45}" destId="{7451B476-445C-4252-A8A8-FB31056B07D2}" srcOrd="0" destOrd="0" presId="urn:microsoft.com/office/officeart/2016/7/layout/RepeatingBendingProcessNew"/>
    <dgm:cxn modelId="{BFFFCF4E-B3A9-4040-9403-D9DB7DD97D94}" type="presOf" srcId="{B0E5D614-EA01-4DF9-AB1B-5970A2626F0D}" destId="{6B029883-043F-4613-8EF9-53610C374111}" srcOrd="1" destOrd="0" presId="urn:microsoft.com/office/officeart/2016/7/layout/RepeatingBendingProcessNew"/>
    <dgm:cxn modelId="{8FD2B44F-7290-4948-97AC-AF065EF3225C}" srcId="{A2D8B19C-7189-41E7-933A-32F08EF22D45}" destId="{26E0A1BB-867C-4CF7-8CE6-E17D10D6C8B4}" srcOrd="7" destOrd="0" parTransId="{754600B8-718A-4D76-BB2F-C0E7D806A4AA}" sibTransId="{A150B45C-36F1-4AA9-8DBC-C421B71D524C}"/>
    <dgm:cxn modelId="{DFFA5871-A3E5-44C1-8555-392BAB3EB662}" type="presOf" srcId="{924064FD-B62F-4BDA-A7AE-8BD0BB3533DC}" destId="{DE555311-FD96-4BCF-8A24-62B02D0EEA39}" srcOrd="0" destOrd="0" presId="urn:microsoft.com/office/officeart/2016/7/layout/RepeatingBendingProcessNew"/>
    <dgm:cxn modelId="{BF8C0D54-961E-4E6E-A4D9-8E3D2BF12912}" type="presOf" srcId="{EF18CCD3-275D-4527-9ECB-1A7F26980BA3}" destId="{D3B2DF61-0814-45FA-BB24-02102A099A02}" srcOrd="0" destOrd="0" presId="urn:microsoft.com/office/officeart/2016/7/layout/RepeatingBendingProcessNew"/>
    <dgm:cxn modelId="{357F4B57-A136-4E1E-9C74-AB21CC395A4A}" srcId="{A2D8B19C-7189-41E7-933A-32F08EF22D45}" destId="{7A9D0BAC-BC0E-4573-B05C-7F22AFE26183}" srcOrd="15" destOrd="0" parTransId="{C2900D91-745B-4817-8109-F2C060205AAC}" sibTransId="{CB70496D-7FC9-4995-87C8-5475EF7D383C}"/>
    <dgm:cxn modelId="{73A2B37A-169D-4454-B5E5-067CAD21E617}" type="presOf" srcId="{A150B45C-36F1-4AA9-8DBC-C421B71D524C}" destId="{B5187B2F-E0FF-4D90-9D9E-4049F53B81A8}" srcOrd="1" destOrd="0" presId="urn:microsoft.com/office/officeart/2016/7/layout/RepeatingBendingProcessNew"/>
    <dgm:cxn modelId="{F63B9E83-73E3-4142-9032-FEEAF8B6A225}" srcId="{A2D8B19C-7189-41E7-933A-32F08EF22D45}" destId="{BFF4C8C9-933A-47DB-A01B-0C8B71863519}" srcOrd="16" destOrd="0" parTransId="{475D2251-5A91-4A20-AE02-36E866DBDA50}" sibTransId="{11E0CDE1-AFAD-41CB-95A0-2EA732C903BB}"/>
    <dgm:cxn modelId="{D71F4888-C7EC-41B3-BE50-B930BFB21251}" type="presOf" srcId="{B0E5D614-EA01-4DF9-AB1B-5970A2626F0D}" destId="{74619051-7D9C-463A-A036-115C8F5D49D9}" srcOrd="0" destOrd="0" presId="urn:microsoft.com/office/officeart/2016/7/layout/RepeatingBendingProcessNew"/>
    <dgm:cxn modelId="{0A19F28D-173B-4D91-8D9B-7E358190D680}" type="presOf" srcId="{EA04C211-C2F5-485B-A59D-9AE68D91D206}" destId="{37F68C7C-B60B-4A1E-9899-AACF891F2AFE}" srcOrd="0" destOrd="0" presId="urn:microsoft.com/office/officeart/2016/7/layout/RepeatingBendingProcessNew"/>
    <dgm:cxn modelId="{22AC7593-1571-440A-8C73-7407DC82F66A}" type="presOf" srcId="{8164F6EF-1E2F-4FF4-B93B-A864FEBA8772}" destId="{624C6069-0851-464F-A5F3-C63A8668AA27}" srcOrd="0" destOrd="0" presId="urn:microsoft.com/office/officeart/2016/7/layout/RepeatingBendingProcessNew"/>
    <dgm:cxn modelId="{51DD7793-4DA8-4F34-A3E2-0A8F79A41727}" type="presOf" srcId="{26E0A1BB-867C-4CF7-8CE6-E17D10D6C8B4}" destId="{27145B63-E30B-40B9-B53C-6C6E149A29C3}" srcOrd="0" destOrd="0" presId="urn:microsoft.com/office/officeart/2016/7/layout/RepeatingBendingProcessNew"/>
    <dgm:cxn modelId="{41716394-F39B-4F9C-8E49-9AF4C929BB73}" srcId="{A2D8B19C-7189-41E7-933A-32F08EF22D45}" destId="{EF18CCD3-275D-4527-9ECB-1A7F26980BA3}" srcOrd="6" destOrd="0" parTransId="{AF16FA5E-6690-49CC-A7D3-55873881E142}" sibTransId="{73317EF4-96E6-4D92-86FF-C8C42A388D60}"/>
    <dgm:cxn modelId="{73747C95-494C-450C-8361-FAEDFA13DCDC}" type="presOf" srcId="{D7B82A3E-1978-4A5F-903C-AB7435C24BD1}" destId="{B1A3F7C8-1735-45C6-B562-016D4DB9D5D7}" srcOrd="0" destOrd="0" presId="urn:microsoft.com/office/officeart/2016/7/layout/RepeatingBendingProcessNew"/>
    <dgm:cxn modelId="{49DB8596-8192-4E5F-8B21-4B9C363433C6}" type="presOf" srcId="{E5741BBF-FFCD-43AB-89DA-EB8D29E14CA1}" destId="{7CCB4DC6-F1B0-4E43-9E18-F0947CED17C6}" srcOrd="0" destOrd="0" presId="urn:microsoft.com/office/officeart/2016/7/layout/RepeatingBendingProcessNew"/>
    <dgm:cxn modelId="{5B910B9D-45C7-4B39-8DF0-F16A27D88F37}" type="presOf" srcId="{820A0C98-9A44-4B54-9007-2F4E6897E77C}" destId="{FB4B3633-5329-4EC8-AE2C-C82B49B634D5}" srcOrd="1" destOrd="0" presId="urn:microsoft.com/office/officeart/2016/7/layout/RepeatingBendingProcessNew"/>
    <dgm:cxn modelId="{C935F7A0-FE72-4EBC-85D3-71EECED02139}" type="presOf" srcId="{820A0C98-9A44-4B54-9007-2F4E6897E77C}" destId="{B87A10FD-826E-463A-88A3-8F3867CB73CB}" srcOrd="0" destOrd="0" presId="urn:microsoft.com/office/officeart/2016/7/layout/RepeatingBendingProcessNew"/>
    <dgm:cxn modelId="{529BF5A7-3386-4C9B-95C5-09069A2078D0}" type="presOf" srcId="{169DB2FA-12DB-44C9-87C0-A150273D8E5B}" destId="{50CF81FA-B019-4079-B658-30B4DD047BCD}" srcOrd="0" destOrd="0" presId="urn:microsoft.com/office/officeart/2016/7/layout/RepeatingBendingProcessNew"/>
    <dgm:cxn modelId="{FC7E19A9-9966-4CE6-90B2-C79404E8AA3E}" type="presOf" srcId="{D78A4B23-D684-47CB-B763-A00093F247B5}" destId="{771F19B6-36D3-4EE7-8879-3CEEC872731E}" srcOrd="0" destOrd="0" presId="urn:microsoft.com/office/officeart/2016/7/layout/RepeatingBendingProcessNew"/>
    <dgm:cxn modelId="{F0280DAA-1B27-445A-84D1-06DEEAB8E41F}" srcId="{A2D8B19C-7189-41E7-933A-32F08EF22D45}" destId="{DA0B05A6-A369-47C3-9CEC-18FF030078A0}" srcOrd="14" destOrd="0" parTransId="{85DFDF66-E5C2-43B6-855C-F603FD98EC2B}" sibTransId="{D7B82A3E-1978-4A5F-903C-AB7435C24BD1}"/>
    <dgm:cxn modelId="{C45AC9AF-C14D-45ED-B7F8-D35E02BAA019}" type="presOf" srcId="{9A8F7F26-D206-4A5A-967C-42F3E5CDFDCA}" destId="{AB8A06C8-CC0E-4354-A4F4-A0BA3CF49CA3}" srcOrd="0" destOrd="0" presId="urn:microsoft.com/office/officeart/2016/7/layout/RepeatingBendingProcessNew"/>
    <dgm:cxn modelId="{1C5650B1-9A07-4C4B-B89D-04862F33A28B}" srcId="{A2D8B19C-7189-41E7-933A-32F08EF22D45}" destId="{1F971DEA-40D5-4CF8-924F-58053E0EC684}" srcOrd="13" destOrd="0" parTransId="{EF731C04-EB2A-43FD-8A2F-030C339B6A85}" sibTransId="{9A8F7F26-D206-4A5A-967C-42F3E5CDFDCA}"/>
    <dgm:cxn modelId="{20486CB2-E8CA-4E8C-BFCA-AF8729CCFDBD}" type="presOf" srcId="{7A9D0BAC-BC0E-4573-B05C-7F22AFE26183}" destId="{6863135B-B5B1-45B7-910A-24A6AF448012}" srcOrd="0" destOrd="0" presId="urn:microsoft.com/office/officeart/2016/7/layout/RepeatingBendingProcessNew"/>
    <dgm:cxn modelId="{BBFAD8BD-D1E4-4135-90EB-9906F9C6951E}" srcId="{A2D8B19C-7189-41E7-933A-32F08EF22D45}" destId="{4D662B05-4DF2-49E0-8247-3977A904BB59}" srcOrd="1" destOrd="0" parTransId="{A07FE4A0-3A7E-4DF8-8893-6A8D62EA7DCF}" sibTransId="{0CB1FE32-F6BC-470A-9085-650182FD913E}"/>
    <dgm:cxn modelId="{CD8142C6-6663-481E-867F-C346C6520AFB}" type="presOf" srcId="{0CB1FE32-F6BC-470A-9085-650182FD913E}" destId="{12C1969A-A719-4ECF-AA42-2B0A1B3C1339}" srcOrd="1" destOrd="0" presId="urn:microsoft.com/office/officeart/2016/7/layout/RepeatingBendingProcessNew"/>
    <dgm:cxn modelId="{20F24EC7-D830-4F5F-9948-902576094B44}" type="presOf" srcId="{2D842259-3EA1-4953-9A04-07450AD35CDA}" destId="{A66534AD-1EFD-49C8-A94C-E511FDFC1B78}" srcOrd="0" destOrd="0" presId="urn:microsoft.com/office/officeart/2016/7/layout/RepeatingBendingProcessNew"/>
    <dgm:cxn modelId="{F6A8EECB-7181-4852-8C60-BF4C53E28ACE}" type="presOf" srcId="{842F1C7D-C960-46ED-B4DF-D78A902F3349}" destId="{010085BB-FB36-4BDD-A0A7-01A150E9499D}" srcOrd="1" destOrd="0" presId="urn:microsoft.com/office/officeart/2016/7/layout/RepeatingBendingProcessNew"/>
    <dgm:cxn modelId="{D82F46CF-8FBD-4589-B7F7-203B7F0D2140}" srcId="{A2D8B19C-7189-41E7-933A-32F08EF22D45}" destId="{E5741BBF-FFCD-43AB-89DA-EB8D29E14CA1}" srcOrd="3" destOrd="0" parTransId="{EAFEC8DB-62F2-47D5-B3B3-643142B46035}" sibTransId="{842F1C7D-C960-46ED-B4DF-D78A902F3349}"/>
    <dgm:cxn modelId="{B8B9CFD6-893C-4CED-9DD7-306F319C3797}" type="presOf" srcId="{73317EF4-96E6-4D92-86FF-C8C42A388D60}" destId="{37AF965A-51EF-4576-A5F5-43CD6BE22DA2}" srcOrd="0" destOrd="0" presId="urn:microsoft.com/office/officeart/2016/7/layout/RepeatingBendingProcessNew"/>
    <dgm:cxn modelId="{A01BA1DB-F08D-4758-BA53-471F9A3F8176}" type="presOf" srcId="{DA0B05A6-A369-47C3-9CEC-18FF030078A0}" destId="{6DB02857-562A-4129-933F-4AFC3E08E8D3}" srcOrd="0" destOrd="0" presId="urn:microsoft.com/office/officeart/2016/7/layout/RepeatingBendingProcessNew"/>
    <dgm:cxn modelId="{0CEAFAE5-60F9-4E5D-83DF-933700DE6ECE}" type="presOf" srcId="{A747DD35-73AF-4CD0-8EBE-9049FBA027EF}" destId="{667557AE-3761-42DC-81EC-8E02D83E93C2}" srcOrd="1" destOrd="0" presId="urn:microsoft.com/office/officeart/2016/7/layout/RepeatingBendingProcessNew"/>
    <dgm:cxn modelId="{20D104E8-5533-4A7C-ACA4-7565135DC0A7}" type="presOf" srcId="{7A0C2C0D-67C3-411A-B28C-2A9636175D52}" destId="{12F6F747-CA68-40A6-938D-F9EC5F8D2B13}" srcOrd="0" destOrd="0" presId="urn:microsoft.com/office/officeart/2016/7/layout/RepeatingBendingProcessNew"/>
    <dgm:cxn modelId="{A7A4E0EA-3FEC-4909-A921-5C2CA38DDC4D}" srcId="{A2D8B19C-7189-41E7-933A-32F08EF22D45}" destId="{67381EE3-811C-4116-A5A9-C2FEB23DB36E}" srcOrd="9" destOrd="0" parTransId="{5DC00708-DBF1-411D-8BF7-F33F1A22B9CC}" sibTransId="{169DB2FA-12DB-44C9-87C0-A150273D8E5B}"/>
    <dgm:cxn modelId="{1B1B35EC-85B4-45AF-B027-99CEE3749561}" type="presOf" srcId="{1F971DEA-40D5-4CF8-924F-58053E0EC684}" destId="{6311BA1B-BEBA-4D4C-A36C-005B5AC89B06}" srcOrd="0" destOrd="0" presId="urn:microsoft.com/office/officeart/2016/7/layout/RepeatingBendingProcessNew"/>
    <dgm:cxn modelId="{CE175DEC-F2D2-4A2E-87A4-B83D1F47A242}" srcId="{A2D8B19C-7189-41E7-933A-32F08EF22D45}" destId="{D78A4B23-D684-47CB-B763-A00093F247B5}" srcOrd="5" destOrd="0" parTransId="{783F8136-CD85-4EED-90D7-9C51C2151746}" sibTransId="{A747DD35-73AF-4CD0-8EBE-9049FBA027EF}"/>
    <dgm:cxn modelId="{3B5607ED-43FE-4F14-817E-970B5C03AE90}" srcId="{A2D8B19C-7189-41E7-933A-32F08EF22D45}" destId="{1040E021-CEC8-4959-96AB-D3F8A6C5A6DC}" srcOrd="4" destOrd="0" parTransId="{42FBBF97-9625-491F-BEEA-8067925D2A9F}" sibTransId="{8164F6EF-1E2F-4FF4-B93B-A864FEBA8772}"/>
    <dgm:cxn modelId="{29A86AF0-0C23-4620-B30F-0B00355D1B46}" type="presOf" srcId="{73317EF4-96E6-4D92-86FF-C8C42A388D60}" destId="{CB3C3794-D01F-4A1B-B6CF-47E8B51BFB2A}" srcOrd="1" destOrd="0" presId="urn:microsoft.com/office/officeart/2016/7/layout/RepeatingBendingProcessNew"/>
    <dgm:cxn modelId="{7503BFF1-4BCC-489A-90E2-9DBF25E51CA5}" type="presOf" srcId="{67381EE3-811C-4116-A5A9-C2FEB23DB36E}" destId="{41B60468-8350-4496-A054-74D385C3918D}" srcOrd="0" destOrd="0" presId="urn:microsoft.com/office/officeart/2016/7/layout/RepeatingBendingProcessNew"/>
    <dgm:cxn modelId="{1AA3F3F6-B45D-4747-9DFE-80DEEF4FD99A}" type="presOf" srcId="{A150B45C-36F1-4AA9-8DBC-C421B71D524C}" destId="{1B125C97-62B3-402E-9692-BB11714A8909}" srcOrd="0" destOrd="0" presId="urn:microsoft.com/office/officeart/2016/7/layout/RepeatingBendingProcessNew"/>
    <dgm:cxn modelId="{FC0AA2AA-D9A9-4C86-AB53-6A5333D91A39}" type="presParOf" srcId="{7451B476-445C-4252-A8A8-FB31056B07D2}" destId="{CD4043C2-D4C2-4402-9CF4-F4C4734EBBE1}" srcOrd="0" destOrd="0" presId="urn:microsoft.com/office/officeart/2016/7/layout/RepeatingBendingProcessNew"/>
    <dgm:cxn modelId="{B6C57D44-FBC0-429F-BB36-A7A4D9281209}" type="presParOf" srcId="{7451B476-445C-4252-A8A8-FB31056B07D2}" destId="{986EB2E0-561D-424B-960C-3FED5CF9FE9D}" srcOrd="1" destOrd="0" presId="urn:microsoft.com/office/officeart/2016/7/layout/RepeatingBendingProcessNew"/>
    <dgm:cxn modelId="{810D2BCC-1D8B-4EFC-8963-4157A23B844F}" type="presParOf" srcId="{986EB2E0-561D-424B-960C-3FED5CF9FE9D}" destId="{B590F06D-D246-41AF-9CF2-7FD89C326743}" srcOrd="0" destOrd="0" presId="urn:microsoft.com/office/officeart/2016/7/layout/RepeatingBendingProcessNew"/>
    <dgm:cxn modelId="{F2A41E58-2C83-4E32-90A9-A9E2F17F7C2F}" type="presParOf" srcId="{7451B476-445C-4252-A8A8-FB31056B07D2}" destId="{ABBB36E5-1BDF-4282-B905-8CD49462EF5B}" srcOrd="2" destOrd="0" presId="urn:microsoft.com/office/officeart/2016/7/layout/RepeatingBendingProcessNew"/>
    <dgm:cxn modelId="{37AC53C6-0017-48E1-BD11-10A6E14DA856}" type="presParOf" srcId="{7451B476-445C-4252-A8A8-FB31056B07D2}" destId="{126D7E0D-C6B2-4BA0-ABA9-7EDE06CE251B}" srcOrd="3" destOrd="0" presId="urn:microsoft.com/office/officeart/2016/7/layout/RepeatingBendingProcessNew"/>
    <dgm:cxn modelId="{93DA64C1-883A-46D6-9833-35B293B2DEC5}" type="presParOf" srcId="{126D7E0D-C6B2-4BA0-ABA9-7EDE06CE251B}" destId="{12C1969A-A719-4ECF-AA42-2B0A1B3C1339}" srcOrd="0" destOrd="0" presId="urn:microsoft.com/office/officeart/2016/7/layout/RepeatingBendingProcessNew"/>
    <dgm:cxn modelId="{E2B59952-67A4-463E-A113-5D582869FCA8}" type="presParOf" srcId="{7451B476-445C-4252-A8A8-FB31056B07D2}" destId="{81188B47-64F9-47A0-B29B-CC5E08096C28}" srcOrd="4" destOrd="0" presId="urn:microsoft.com/office/officeart/2016/7/layout/RepeatingBendingProcessNew"/>
    <dgm:cxn modelId="{41BC9617-052B-4042-AF8D-AF413DE73DD8}" type="presParOf" srcId="{7451B476-445C-4252-A8A8-FB31056B07D2}" destId="{A66534AD-1EFD-49C8-A94C-E511FDFC1B78}" srcOrd="5" destOrd="0" presId="urn:microsoft.com/office/officeart/2016/7/layout/RepeatingBendingProcessNew"/>
    <dgm:cxn modelId="{FC43072E-55C7-45FF-A875-5DF5C85D3E3C}" type="presParOf" srcId="{A66534AD-1EFD-49C8-A94C-E511FDFC1B78}" destId="{58D5C9C5-7064-498D-A928-BFFD27E532DA}" srcOrd="0" destOrd="0" presId="urn:microsoft.com/office/officeart/2016/7/layout/RepeatingBendingProcessNew"/>
    <dgm:cxn modelId="{FDD6914F-847F-45D2-8F22-B48461F44D95}" type="presParOf" srcId="{7451B476-445C-4252-A8A8-FB31056B07D2}" destId="{7CCB4DC6-F1B0-4E43-9E18-F0947CED17C6}" srcOrd="6" destOrd="0" presId="urn:microsoft.com/office/officeart/2016/7/layout/RepeatingBendingProcessNew"/>
    <dgm:cxn modelId="{CAEE424B-F48F-4768-A64B-FC61482CB72A}" type="presParOf" srcId="{7451B476-445C-4252-A8A8-FB31056B07D2}" destId="{FA6388A7-D104-4FE3-A40C-244202A70FF4}" srcOrd="7" destOrd="0" presId="urn:microsoft.com/office/officeart/2016/7/layout/RepeatingBendingProcessNew"/>
    <dgm:cxn modelId="{B9B8BFAB-C796-40A1-8DD9-1A1C035638CD}" type="presParOf" srcId="{FA6388A7-D104-4FE3-A40C-244202A70FF4}" destId="{010085BB-FB36-4BDD-A0A7-01A150E9499D}" srcOrd="0" destOrd="0" presId="urn:microsoft.com/office/officeart/2016/7/layout/RepeatingBendingProcessNew"/>
    <dgm:cxn modelId="{D7FF7CED-827E-4673-B40E-810A49F7CF18}" type="presParOf" srcId="{7451B476-445C-4252-A8A8-FB31056B07D2}" destId="{E8ECF962-A60D-4BD2-802E-33E974190F46}" srcOrd="8" destOrd="0" presId="urn:microsoft.com/office/officeart/2016/7/layout/RepeatingBendingProcessNew"/>
    <dgm:cxn modelId="{8231843D-9527-40BA-B1EB-172F5E516369}" type="presParOf" srcId="{7451B476-445C-4252-A8A8-FB31056B07D2}" destId="{624C6069-0851-464F-A5F3-C63A8668AA27}" srcOrd="9" destOrd="0" presId="urn:microsoft.com/office/officeart/2016/7/layout/RepeatingBendingProcessNew"/>
    <dgm:cxn modelId="{7D05F7CE-FAB8-4731-96A3-E6418374A920}" type="presParOf" srcId="{624C6069-0851-464F-A5F3-C63A8668AA27}" destId="{C44BCF8A-071D-4C27-A5A2-916DC4ECE31B}" srcOrd="0" destOrd="0" presId="urn:microsoft.com/office/officeart/2016/7/layout/RepeatingBendingProcessNew"/>
    <dgm:cxn modelId="{8893D597-95E2-49B3-8136-499E7AC34FAA}" type="presParOf" srcId="{7451B476-445C-4252-A8A8-FB31056B07D2}" destId="{771F19B6-36D3-4EE7-8879-3CEEC872731E}" srcOrd="10" destOrd="0" presId="urn:microsoft.com/office/officeart/2016/7/layout/RepeatingBendingProcessNew"/>
    <dgm:cxn modelId="{5591E9B5-527B-4974-85D1-A3891DCFFEFB}" type="presParOf" srcId="{7451B476-445C-4252-A8A8-FB31056B07D2}" destId="{A77B1773-F6BC-48DA-AA62-8CC314E3E383}" srcOrd="11" destOrd="0" presId="urn:microsoft.com/office/officeart/2016/7/layout/RepeatingBendingProcessNew"/>
    <dgm:cxn modelId="{63156E83-5624-4608-8672-C5BA37EA6C7A}" type="presParOf" srcId="{A77B1773-F6BC-48DA-AA62-8CC314E3E383}" destId="{667557AE-3761-42DC-81EC-8E02D83E93C2}" srcOrd="0" destOrd="0" presId="urn:microsoft.com/office/officeart/2016/7/layout/RepeatingBendingProcessNew"/>
    <dgm:cxn modelId="{E52FFC62-36A4-40AA-9A48-51F3405D01F5}" type="presParOf" srcId="{7451B476-445C-4252-A8A8-FB31056B07D2}" destId="{D3B2DF61-0814-45FA-BB24-02102A099A02}" srcOrd="12" destOrd="0" presId="urn:microsoft.com/office/officeart/2016/7/layout/RepeatingBendingProcessNew"/>
    <dgm:cxn modelId="{1513C2E4-D7FA-43F8-99FF-E4EC7689C6AA}" type="presParOf" srcId="{7451B476-445C-4252-A8A8-FB31056B07D2}" destId="{37AF965A-51EF-4576-A5F5-43CD6BE22DA2}" srcOrd="13" destOrd="0" presId="urn:microsoft.com/office/officeart/2016/7/layout/RepeatingBendingProcessNew"/>
    <dgm:cxn modelId="{DF77D27E-E543-4225-B15B-94832D7F33D1}" type="presParOf" srcId="{37AF965A-51EF-4576-A5F5-43CD6BE22DA2}" destId="{CB3C3794-D01F-4A1B-B6CF-47E8B51BFB2A}" srcOrd="0" destOrd="0" presId="urn:microsoft.com/office/officeart/2016/7/layout/RepeatingBendingProcessNew"/>
    <dgm:cxn modelId="{56A8EB1B-6008-4C0C-8346-6B0DCA83E074}" type="presParOf" srcId="{7451B476-445C-4252-A8A8-FB31056B07D2}" destId="{27145B63-E30B-40B9-B53C-6C6E149A29C3}" srcOrd="14" destOrd="0" presId="urn:microsoft.com/office/officeart/2016/7/layout/RepeatingBendingProcessNew"/>
    <dgm:cxn modelId="{E8401F7F-116B-43DF-96D1-C6B09C278277}" type="presParOf" srcId="{7451B476-445C-4252-A8A8-FB31056B07D2}" destId="{1B125C97-62B3-402E-9692-BB11714A8909}" srcOrd="15" destOrd="0" presId="urn:microsoft.com/office/officeart/2016/7/layout/RepeatingBendingProcessNew"/>
    <dgm:cxn modelId="{A27580D8-BC90-4488-BE5C-192392CFADEC}" type="presParOf" srcId="{1B125C97-62B3-402E-9692-BB11714A8909}" destId="{B5187B2F-E0FF-4D90-9D9E-4049F53B81A8}" srcOrd="0" destOrd="0" presId="urn:microsoft.com/office/officeart/2016/7/layout/RepeatingBendingProcessNew"/>
    <dgm:cxn modelId="{4F9F1C85-C993-4891-B7D9-15B425A94FCC}" type="presParOf" srcId="{7451B476-445C-4252-A8A8-FB31056B07D2}" destId="{37F68C7C-B60B-4A1E-9899-AACF891F2AFE}" srcOrd="16" destOrd="0" presId="urn:microsoft.com/office/officeart/2016/7/layout/RepeatingBendingProcessNew"/>
    <dgm:cxn modelId="{E2D438F2-2EC7-4108-B804-29231AA753BF}" type="presParOf" srcId="{7451B476-445C-4252-A8A8-FB31056B07D2}" destId="{B87A10FD-826E-463A-88A3-8F3867CB73CB}" srcOrd="17" destOrd="0" presId="urn:microsoft.com/office/officeart/2016/7/layout/RepeatingBendingProcessNew"/>
    <dgm:cxn modelId="{23626BC7-3832-4629-96E8-EE2CFB7BC868}" type="presParOf" srcId="{B87A10FD-826E-463A-88A3-8F3867CB73CB}" destId="{FB4B3633-5329-4EC8-AE2C-C82B49B634D5}" srcOrd="0" destOrd="0" presId="urn:microsoft.com/office/officeart/2016/7/layout/RepeatingBendingProcessNew"/>
    <dgm:cxn modelId="{D303A09B-E6F5-45D9-A297-CE6811EA41B1}" type="presParOf" srcId="{7451B476-445C-4252-A8A8-FB31056B07D2}" destId="{41B60468-8350-4496-A054-74D385C3918D}" srcOrd="18" destOrd="0" presId="urn:microsoft.com/office/officeart/2016/7/layout/RepeatingBendingProcessNew"/>
    <dgm:cxn modelId="{BB6B4DC6-FA7C-425F-B816-77C0ECDCA63D}" type="presParOf" srcId="{7451B476-445C-4252-A8A8-FB31056B07D2}" destId="{50CF81FA-B019-4079-B658-30B4DD047BCD}" srcOrd="19" destOrd="0" presId="urn:microsoft.com/office/officeart/2016/7/layout/RepeatingBendingProcessNew"/>
    <dgm:cxn modelId="{00F65229-7E92-4742-B8D2-98D5E53ABA00}" type="presParOf" srcId="{50CF81FA-B019-4079-B658-30B4DD047BCD}" destId="{77B68A08-7196-4360-8FF0-C9748D856FD6}" srcOrd="0" destOrd="0" presId="urn:microsoft.com/office/officeart/2016/7/layout/RepeatingBendingProcessNew"/>
    <dgm:cxn modelId="{EACD0A2B-322B-416B-8EBC-F6AF2BF28C7F}" type="presParOf" srcId="{7451B476-445C-4252-A8A8-FB31056B07D2}" destId="{12F6F747-CA68-40A6-938D-F9EC5F8D2B13}" srcOrd="20" destOrd="0" presId="urn:microsoft.com/office/officeart/2016/7/layout/RepeatingBendingProcessNew"/>
    <dgm:cxn modelId="{6B95D999-980D-4020-AA97-0CCB926BB64B}" type="presParOf" srcId="{7451B476-445C-4252-A8A8-FB31056B07D2}" destId="{64C19DA5-F48D-413B-A8C3-1458DB87D8EC}" srcOrd="21" destOrd="0" presId="urn:microsoft.com/office/officeart/2016/7/layout/RepeatingBendingProcessNew"/>
    <dgm:cxn modelId="{6F1D84BB-51EF-41A5-B69C-1AF2D4327AA0}" type="presParOf" srcId="{64C19DA5-F48D-413B-A8C3-1458DB87D8EC}" destId="{541D9F56-97BD-45A9-8699-94B2D6F5ED50}" srcOrd="0" destOrd="0" presId="urn:microsoft.com/office/officeart/2016/7/layout/RepeatingBendingProcessNew"/>
    <dgm:cxn modelId="{D2B6678B-AB3F-43AB-879E-837FB53F0551}" type="presParOf" srcId="{7451B476-445C-4252-A8A8-FB31056B07D2}" destId="{956498C4-4F13-468D-8FDB-4ED62CB14FFB}" srcOrd="22" destOrd="0" presId="urn:microsoft.com/office/officeart/2016/7/layout/RepeatingBendingProcessNew"/>
    <dgm:cxn modelId="{8E2CDB5D-FA42-45B9-9DEC-B52E3F9CA1DA}" type="presParOf" srcId="{7451B476-445C-4252-A8A8-FB31056B07D2}" destId="{74619051-7D9C-463A-A036-115C8F5D49D9}" srcOrd="23" destOrd="0" presId="urn:microsoft.com/office/officeart/2016/7/layout/RepeatingBendingProcessNew"/>
    <dgm:cxn modelId="{882D70F9-0641-46FA-AC6A-E097AB6A8FA8}" type="presParOf" srcId="{74619051-7D9C-463A-A036-115C8F5D49D9}" destId="{6B029883-043F-4613-8EF9-53610C374111}" srcOrd="0" destOrd="0" presId="urn:microsoft.com/office/officeart/2016/7/layout/RepeatingBendingProcessNew"/>
    <dgm:cxn modelId="{CAE96E1F-64DB-46F0-B53D-26A7E0C6AE7A}" type="presParOf" srcId="{7451B476-445C-4252-A8A8-FB31056B07D2}" destId="{DE555311-FD96-4BCF-8A24-62B02D0EEA39}" srcOrd="24" destOrd="0" presId="urn:microsoft.com/office/officeart/2016/7/layout/RepeatingBendingProcessNew"/>
    <dgm:cxn modelId="{342BFC6C-0A90-4F4C-BFD1-9F44C25FE8BA}" type="presParOf" srcId="{7451B476-445C-4252-A8A8-FB31056B07D2}" destId="{F3A0ACAF-121E-47BD-A6BE-A484142A16D6}" srcOrd="25" destOrd="0" presId="urn:microsoft.com/office/officeart/2016/7/layout/RepeatingBendingProcessNew"/>
    <dgm:cxn modelId="{088B0C53-CA37-4801-BAE3-84F1E9C31B8E}" type="presParOf" srcId="{F3A0ACAF-121E-47BD-A6BE-A484142A16D6}" destId="{2F0E6141-26BC-4684-B6B9-E213FF55AD84}" srcOrd="0" destOrd="0" presId="urn:microsoft.com/office/officeart/2016/7/layout/RepeatingBendingProcessNew"/>
    <dgm:cxn modelId="{14FCF5BE-D50F-4265-AE38-4B1028BE83D8}" type="presParOf" srcId="{7451B476-445C-4252-A8A8-FB31056B07D2}" destId="{6311BA1B-BEBA-4D4C-A36C-005B5AC89B06}" srcOrd="26" destOrd="0" presId="urn:microsoft.com/office/officeart/2016/7/layout/RepeatingBendingProcessNew"/>
    <dgm:cxn modelId="{6D46F835-D368-40D8-8D04-48E8F8F06C95}" type="presParOf" srcId="{7451B476-445C-4252-A8A8-FB31056B07D2}" destId="{AB8A06C8-CC0E-4354-A4F4-A0BA3CF49CA3}" srcOrd="27" destOrd="0" presId="urn:microsoft.com/office/officeart/2016/7/layout/RepeatingBendingProcessNew"/>
    <dgm:cxn modelId="{89360EC8-0FC8-41AB-BBB3-6397589CC9F2}" type="presParOf" srcId="{AB8A06C8-CC0E-4354-A4F4-A0BA3CF49CA3}" destId="{0D7A9D56-3460-4C22-9582-EBC3B7BD9B4A}" srcOrd="0" destOrd="0" presId="urn:microsoft.com/office/officeart/2016/7/layout/RepeatingBendingProcessNew"/>
    <dgm:cxn modelId="{9884E188-0ADF-4B8D-BF73-8102FEA6A503}" type="presParOf" srcId="{7451B476-445C-4252-A8A8-FB31056B07D2}" destId="{6DB02857-562A-4129-933F-4AFC3E08E8D3}" srcOrd="28" destOrd="0" presId="urn:microsoft.com/office/officeart/2016/7/layout/RepeatingBendingProcessNew"/>
    <dgm:cxn modelId="{B3EC1F7F-5B7A-4AE1-8EB5-0FC4FE8DCD08}" type="presParOf" srcId="{7451B476-445C-4252-A8A8-FB31056B07D2}" destId="{B1A3F7C8-1735-45C6-B562-016D4DB9D5D7}" srcOrd="29" destOrd="0" presId="urn:microsoft.com/office/officeart/2016/7/layout/RepeatingBendingProcessNew"/>
    <dgm:cxn modelId="{50810DC2-6EB2-46F2-AD04-F7056A35FE22}" type="presParOf" srcId="{B1A3F7C8-1735-45C6-B562-016D4DB9D5D7}" destId="{F78E1340-A09C-46E0-AE7C-313990EE3428}" srcOrd="0" destOrd="0" presId="urn:microsoft.com/office/officeart/2016/7/layout/RepeatingBendingProcessNew"/>
    <dgm:cxn modelId="{2D7CF797-04D3-406C-80E6-EE32FCCFEE66}" type="presParOf" srcId="{7451B476-445C-4252-A8A8-FB31056B07D2}" destId="{6863135B-B5B1-45B7-910A-24A6AF448012}" srcOrd="30" destOrd="0" presId="urn:microsoft.com/office/officeart/2016/7/layout/RepeatingBendingProcessNew"/>
    <dgm:cxn modelId="{E7B3EF7E-B592-47CB-983A-7D05942BC4AF}" type="presParOf" srcId="{7451B476-445C-4252-A8A8-FB31056B07D2}" destId="{9A155067-0027-4641-8534-B0A22AF807F6}" srcOrd="31" destOrd="0" presId="urn:microsoft.com/office/officeart/2016/7/layout/RepeatingBendingProcessNew"/>
    <dgm:cxn modelId="{31F87DB5-9EA6-4989-A354-C2308A07B8F8}" type="presParOf" srcId="{9A155067-0027-4641-8534-B0A22AF807F6}" destId="{B10B64CD-AD11-4441-A486-3E13DE7C2B0B}" srcOrd="0" destOrd="0" presId="urn:microsoft.com/office/officeart/2016/7/layout/RepeatingBendingProcessNew"/>
    <dgm:cxn modelId="{A0AFA7C1-F9DF-43AF-B918-D9A6DA3C0526}" type="presParOf" srcId="{7451B476-445C-4252-A8A8-FB31056B07D2}" destId="{69E4AA1F-D1F3-428C-A634-B3EFE20B49AD}" srcOrd="3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E0F10-9015-4661-8E03-C1FA564BEFFE}"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2B905CB9-F0E2-47F8-A781-F935EA9C9C67}">
      <dgm:prSet/>
      <dgm:spPr/>
      <dgm:t>
        <a:bodyPr/>
        <a:lstStyle/>
        <a:p>
          <a:r>
            <a:rPr lang="en-US"/>
            <a:t>Emirates:</a:t>
          </a:r>
        </a:p>
      </dgm:t>
    </dgm:pt>
    <dgm:pt modelId="{E47AC212-6382-4296-B582-E446EAEE3892}" type="parTrans" cxnId="{BC6048BC-B658-49D8-B4CB-144344115758}">
      <dgm:prSet/>
      <dgm:spPr/>
      <dgm:t>
        <a:bodyPr/>
        <a:lstStyle/>
        <a:p>
          <a:endParaRPr lang="en-US"/>
        </a:p>
      </dgm:t>
    </dgm:pt>
    <dgm:pt modelId="{64CEEE7E-937F-48D3-9410-379C916873AA}" type="sibTrans" cxnId="{BC6048BC-B658-49D8-B4CB-144344115758}">
      <dgm:prSet/>
      <dgm:spPr/>
      <dgm:t>
        <a:bodyPr/>
        <a:lstStyle/>
        <a:p>
          <a:endParaRPr lang="en-US"/>
        </a:p>
      </dgm:t>
    </dgm:pt>
    <dgm:pt modelId="{CD668166-48DD-4284-B0C6-8C471C37A580}">
      <dgm:prSet/>
      <dgm:spPr/>
      <dgm:t>
        <a:bodyPr/>
        <a:lstStyle/>
        <a:p>
          <a:r>
            <a:rPr lang="en-US" dirty="0"/>
            <a:t>Challenges: There may be a risk of over-centralization in their knowledge management approach, which can hinder agility and innovation. Ensuring that knowledge is effectively shared across all departments is also essential.</a:t>
          </a:r>
          <a:r>
            <a:rPr lang="en-GB" dirty="0"/>
            <a:t>                                                                              FZE, B.B. (2023).</a:t>
          </a:r>
          <a:r>
            <a:rPr lang="en-US" dirty="0"/>
            <a:t> </a:t>
          </a:r>
        </a:p>
      </dgm:t>
    </dgm:pt>
    <dgm:pt modelId="{21D3DB9D-95D5-41D7-9715-3F2AA34ACCBA}" type="parTrans" cxnId="{DE35CF5E-B52A-4F53-9F28-406C9D57BE1E}">
      <dgm:prSet/>
      <dgm:spPr/>
      <dgm:t>
        <a:bodyPr/>
        <a:lstStyle/>
        <a:p>
          <a:endParaRPr lang="en-US"/>
        </a:p>
      </dgm:t>
    </dgm:pt>
    <dgm:pt modelId="{35DC035B-83DA-41DF-860D-96A6DBC82A99}" type="sibTrans" cxnId="{DE35CF5E-B52A-4F53-9F28-406C9D57BE1E}">
      <dgm:prSet/>
      <dgm:spPr/>
      <dgm:t>
        <a:bodyPr/>
        <a:lstStyle/>
        <a:p>
          <a:endParaRPr lang="en-US"/>
        </a:p>
      </dgm:t>
    </dgm:pt>
    <dgm:pt modelId="{8665501F-A117-438D-BF4F-E204742619E8}" type="pres">
      <dgm:prSet presAssocID="{38DE0F10-9015-4661-8E03-C1FA564BEFFE}" presName="linearFlow" presStyleCnt="0">
        <dgm:presLayoutVars>
          <dgm:resizeHandles val="exact"/>
        </dgm:presLayoutVars>
      </dgm:prSet>
      <dgm:spPr/>
    </dgm:pt>
    <dgm:pt modelId="{EFFA24DC-5640-4D8D-9135-60086096DAF2}" type="pres">
      <dgm:prSet presAssocID="{2B905CB9-F0E2-47F8-A781-F935EA9C9C67}" presName="node" presStyleLbl="node1" presStyleIdx="0" presStyleCnt="1">
        <dgm:presLayoutVars>
          <dgm:bulletEnabled val="1"/>
        </dgm:presLayoutVars>
      </dgm:prSet>
      <dgm:spPr/>
    </dgm:pt>
  </dgm:ptLst>
  <dgm:cxnLst>
    <dgm:cxn modelId="{BFF1BF1E-980E-4084-B91E-80D38700F80B}" type="presOf" srcId="{CD668166-48DD-4284-B0C6-8C471C37A580}" destId="{EFFA24DC-5640-4D8D-9135-60086096DAF2}" srcOrd="0" destOrd="1" presId="urn:microsoft.com/office/officeart/2005/8/layout/process2"/>
    <dgm:cxn modelId="{DE35CF5E-B52A-4F53-9F28-406C9D57BE1E}" srcId="{2B905CB9-F0E2-47F8-A781-F935EA9C9C67}" destId="{CD668166-48DD-4284-B0C6-8C471C37A580}" srcOrd="0" destOrd="0" parTransId="{21D3DB9D-95D5-41D7-9715-3F2AA34ACCBA}" sibTransId="{35DC035B-83DA-41DF-860D-96A6DBC82A99}"/>
    <dgm:cxn modelId="{BC6048BC-B658-49D8-B4CB-144344115758}" srcId="{38DE0F10-9015-4661-8E03-C1FA564BEFFE}" destId="{2B905CB9-F0E2-47F8-A781-F935EA9C9C67}" srcOrd="0" destOrd="0" parTransId="{E47AC212-6382-4296-B582-E446EAEE3892}" sibTransId="{64CEEE7E-937F-48D3-9410-379C916873AA}"/>
    <dgm:cxn modelId="{B193BDBE-1E86-454A-BEFE-34D96001A18B}" type="presOf" srcId="{2B905CB9-F0E2-47F8-A781-F935EA9C9C67}" destId="{EFFA24DC-5640-4D8D-9135-60086096DAF2}" srcOrd="0" destOrd="0" presId="urn:microsoft.com/office/officeart/2005/8/layout/process2"/>
    <dgm:cxn modelId="{7EC228E4-0650-4A5C-960C-45AA780F4215}" type="presOf" srcId="{38DE0F10-9015-4661-8E03-C1FA564BEFFE}" destId="{8665501F-A117-438D-BF4F-E204742619E8}" srcOrd="0" destOrd="0" presId="urn:microsoft.com/office/officeart/2005/8/layout/process2"/>
    <dgm:cxn modelId="{0CF84900-1CC9-4047-98E9-1669C3D90577}" type="presParOf" srcId="{8665501F-A117-438D-BF4F-E204742619E8}" destId="{EFFA24DC-5640-4D8D-9135-60086096DAF2}" srcOrd="0"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EB2E0-561D-424B-960C-3FED5CF9FE9D}">
      <dsp:nvSpPr>
        <dsp:cNvPr id="0" name=""/>
        <dsp:cNvSpPr/>
      </dsp:nvSpPr>
      <dsp:spPr>
        <a:xfrm>
          <a:off x="1361611" y="375952"/>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420108"/>
        <a:ext cx="15628" cy="3128"/>
      </dsp:txXfrm>
    </dsp:sp>
    <dsp:sp modelId="{CD4043C2-D4C2-4402-9CF4-F4C4734EBBE1}">
      <dsp:nvSpPr>
        <dsp:cNvPr id="0" name=""/>
        <dsp:cNvSpPr/>
      </dsp:nvSpPr>
      <dsp:spPr>
        <a:xfrm>
          <a:off x="4385"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Emirates:</a:t>
          </a:r>
        </a:p>
      </dsp:txBody>
      <dsp:txXfrm>
        <a:off x="4385" y="13965"/>
        <a:ext cx="1359025" cy="815415"/>
      </dsp:txXfrm>
    </dsp:sp>
    <dsp:sp modelId="{126D7E0D-C6B2-4BA0-ABA9-7EDE06CE251B}">
      <dsp:nvSpPr>
        <dsp:cNvPr id="0" name=""/>
        <dsp:cNvSpPr/>
      </dsp:nvSpPr>
      <dsp:spPr>
        <a:xfrm>
          <a:off x="3033213" y="375952"/>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420108"/>
        <a:ext cx="15628" cy="3128"/>
      </dsp:txXfrm>
    </dsp:sp>
    <dsp:sp modelId="{ABBB36E5-1BDF-4282-B905-8CD49462EF5B}">
      <dsp:nvSpPr>
        <dsp:cNvPr id="0" name=""/>
        <dsp:cNvSpPr/>
      </dsp:nvSpPr>
      <dsp:spPr>
        <a:xfrm>
          <a:off x="1675987"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Strengths:</a:t>
          </a:r>
        </a:p>
      </dsp:txBody>
      <dsp:txXfrm>
        <a:off x="1675987" y="13965"/>
        <a:ext cx="1359025" cy="815415"/>
      </dsp:txXfrm>
    </dsp:sp>
    <dsp:sp modelId="{A66534AD-1EFD-49C8-A94C-E511FDFC1B78}">
      <dsp:nvSpPr>
        <dsp:cNvPr id="0" name=""/>
        <dsp:cNvSpPr/>
      </dsp:nvSpPr>
      <dsp:spPr>
        <a:xfrm>
          <a:off x="4704814" y="375952"/>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420108"/>
        <a:ext cx="15628" cy="3128"/>
      </dsp:txXfrm>
    </dsp:sp>
    <dsp:sp modelId="{81188B47-64F9-47A0-B29B-CC5E08096C28}">
      <dsp:nvSpPr>
        <dsp:cNvPr id="0" name=""/>
        <dsp:cNvSpPr/>
      </dsp:nvSpPr>
      <dsp:spPr>
        <a:xfrm>
          <a:off x="3347588"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Extensive knowledge-sharing culture.</a:t>
          </a:r>
        </a:p>
      </dsp:txBody>
      <dsp:txXfrm>
        <a:off x="3347588" y="13965"/>
        <a:ext cx="1359025" cy="815415"/>
      </dsp:txXfrm>
    </dsp:sp>
    <dsp:sp modelId="{FA6388A7-D104-4FE3-A40C-244202A70FF4}">
      <dsp:nvSpPr>
        <dsp:cNvPr id="0" name=""/>
        <dsp:cNvSpPr/>
      </dsp:nvSpPr>
      <dsp:spPr>
        <a:xfrm>
          <a:off x="683898" y="827580"/>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967004"/>
        <a:ext cx="251226" cy="3128"/>
      </dsp:txXfrm>
    </dsp:sp>
    <dsp:sp modelId="{7CCB4DC6-F1B0-4E43-9E18-F0947CED17C6}">
      <dsp:nvSpPr>
        <dsp:cNvPr id="0" name=""/>
        <dsp:cNvSpPr/>
      </dsp:nvSpPr>
      <dsp:spPr>
        <a:xfrm>
          <a:off x="5019190"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Use of advanced technology for data analysis.</a:t>
          </a:r>
        </a:p>
      </dsp:txBody>
      <dsp:txXfrm>
        <a:off x="5019190" y="13965"/>
        <a:ext cx="1359025" cy="815415"/>
      </dsp:txXfrm>
    </dsp:sp>
    <dsp:sp modelId="{624C6069-0851-464F-A5F3-C63A8668AA27}">
      <dsp:nvSpPr>
        <dsp:cNvPr id="0" name=""/>
        <dsp:cNvSpPr/>
      </dsp:nvSpPr>
      <dsp:spPr>
        <a:xfrm>
          <a:off x="1361611" y="1503944"/>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1548100"/>
        <a:ext cx="15628" cy="3128"/>
      </dsp:txXfrm>
    </dsp:sp>
    <dsp:sp modelId="{E8ECF962-A60D-4BD2-802E-33E974190F46}">
      <dsp:nvSpPr>
        <dsp:cNvPr id="0" name=""/>
        <dsp:cNvSpPr/>
      </dsp:nvSpPr>
      <dsp:spPr>
        <a:xfrm>
          <a:off x="4385"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Strong safety and compliance knowledge base.</a:t>
          </a:r>
        </a:p>
      </dsp:txBody>
      <dsp:txXfrm>
        <a:off x="4385" y="1141956"/>
        <a:ext cx="1359025" cy="815415"/>
      </dsp:txXfrm>
    </dsp:sp>
    <dsp:sp modelId="{A77B1773-F6BC-48DA-AA62-8CC314E3E383}">
      <dsp:nvSpPr>
        <dsp:cNvPr id="0" name=""/>
        <dsp:cNvSpPr/>
      </dsp:nvSpPr>
      <dsp:spPr>
        <a:xfrm>
          <a:off x="3033213" y="1503944"/>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1548100"/>
        <a:ext cx="15628" cy="3128"/>
      </dsp:txXfrm>
    </dsp:sp>
    <dsp:sp modelId="{771F19B6-36D3-4EE7-8879-3CEEC872731E}">
      <dsp:nvSpPr>
        <dsp:cNvPr id="0" name=""/>
        <dsp:cNvSpPr/>
      </dsp:nvSpPr>
      <dsp:spPr>
        <a:xfrm>
          <a:off x="1675987"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Weaknesses:</a:t>
          </a:r>
        </a:p>
      </dsp:txBody>
      <dsp:txXfrm>
        <a:off x="1675987" y="1141956"/>
        <a:ext cx="1359025" cy="815415"/>
      </dsp:txXfrm>
    </dsp:sp>
    <dsp:sp modelId="{37AF965A-51EF-4576-A5F5-43CD6BE22DA2}">
      <dsp:nvSpPr>
        <dsp:cNvPr id="0" name=""/>
        <dsp:cNvSpPr/>
      </dsp:nvSpPr>
      <dsp:spPr>
        <a:xfrm>
          <a:off x="4704814" y="1503944"/>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1548100"/>
        <a:ext cx="15628" cy="3128"/>
      </dsp:txXfrm>
    </dsp:sp>
    <dsp:sp modelId="{D3B2DF61-0814-45FA-BB24-02102A099A02}">
      <dsp:nvSpPr>
        <dsp:cNvPr id="0" name=""/>
        <dsp:cNvSpPr/>
      </dsp:nvSpPr>
      <dsp:spPr>
        <a:xfrm>
          <a:off x="3347588"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Over-reliance on centralized knowledge management.</a:t>
          </a:r>
        </a:p>
      </dsp:txBody>
      <dsp:txXfrm>
        <a:off x="3347588" y="1141956"/>
        <a:ext cx="1359025" cy="815415"/>
      </dsp:txXfrm>
    </dsp:sp>
    <dsp:sp modelId="{1B125C97-62B3-402E-9692-BB11714A8909}">
      <dsp:nvSpPr>
        <dsp:cNvPr id="0" name=""/>
        <dsp:cNvSpPr/>
      </dsp:nvSpPr>
      <dsp:spPr>
        <a:xfrm>
          <a:off x="683898" y="1955572"/>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2094995"/>
        <a:ext cx="251226" cy="3128"/>
      </dsp:txXfrm>
    </dsp:sp>
    <dsp:sp modelId="{27145B63-E30B-40B9-B53C-6C6E149A29C3}">
      <dsp:nvSpPr>
        <dsp:cNvPr id="0" name=""/>
        <dsp:cNvSpPr/>
      </dsp:nvSpPr>
      <dsp:spPr>
        <a:xfrm>
          <a:off x="5019190"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Limited external knowledge partnerships.</a:t>
          </a:r>
        </a:p>
      </dsp:txBody>
      <dsp:txXfrm>
        <a:off x="5019190" y="1141956"/>
        <a:ext cx="1359025" cy="815415"/>
      </dsp:txXfrm>
    </dsp:sp>
    <dsp:sp modelId="{B87A10FD-826E-463A-88A3-8F3867CB73CB}">
      <dsp:nvSpPr>
        <dsp:cNvPr id="0" name=""/>
        <dsp:cNvSpPr/>
      </dsp:nvSpPr>
      <dsp:spPr>
        <a:xfrm>
          <a:off x="1361611" y="2631936"/>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2676091"/>
        <a:ext cx="15628" cy="3128"/>
      </dsp:txXfrm>
    </dsp:sp>
    <dsp:sp modelId="{37F68C7C-B60B-4A1E-9899-AACF891F2AFE}">
      <dsp:nvSpPr>
        <dsp:cNvPr id="0" name=""/>
        <dsp:cNvSpPr/>
      </dsp:nvSpPr>
      <dsp:spPr>
        <a:xfrm>
          <a:off x="4385"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Potential gaps in cross-departmental knowledge sharing.</a:t>
          </a:r>
        </a:p>
      </dsp:txBody>
      <dsp:txXfrm>
        <a:off x="4385" y="2269948"/>
        <a:ext cx="1359025" cy="815415"/>
      </dsp:txXfrm>
    </dsp:sp>
    <dsp:sp modelId="{50CF81FA-B019-4079-B658-30B4DD047BCD}">
      <dsp:nvSpPr>
        <dsp:cNvPr id="0" name=""/>
        <dsp:cNvSpPr/>
      </dsp:nvSpPr>
      <dsp:spPr>
        <a:xfrm>
          <a:off x="3033213" y="2631936"/>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2676091"/>
        <a:ext cx="15628" cy="3128"/>
      </dsp:txXfrm>
    </dsp:sp>
    <dsp:sp modelId="{41B60468-8350-4496-A054-74D385C3918D}">
      <dsp:nvSpPr>
        <dsp:cNvPr id="0" name=""/>
        <dsp:cNvSpPr/>
      </dsp:nvSpPr>
      <dsp:spPr>
        <a:xfrm>
          <a:off x="1675987"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Opportunities:</a:t>
          </a:r>
        </a:p>
      </dsp:txBody>
      <dsp:txXfrm>
        <a:off x="1675987" y="2269948"/>
        <a:ext cx="1359025" cy="815415"/>
      </dsp:txXfrm>
    </dsp:sp>
    <dsp:sp modelId="{64C19DA5-F48D-413B-A8C3-1458DB87D8EC}">
      <dsp:nvSpPr>
        <dsp:cNvPr id="0" name=""/>
        <dsp:cNvSpPr/>
      </dsp:nvSpPr>
      <dsp:spPr>
        <a:xfrm>
          <a:off x="4704814" y="2631936"/>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2676091"/>
        <a:ext cx="15628" cy="3128"/>
      </dsp:txXfrm>
    </dsp:sp>
    <dsp:sp modelId="{12F6F747-CA68-40A6-938D-F9EC5F8D2B13}">
      <dsp:nvSpPr>
        <dsp:cNvPr id="0" name=""/>
        <dsp:cNvSpPr/>
      </dsp:nvSpPr>
      <dsp:spPr>
        <a:xfrm>
          <a:off x="3347588"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Further integration of knowledge resources with customer service for enhanced passenger experience.</a:t>
          </a:r>
        </a:p>
      </dsp:txBody>
      <dsp:txXfrm>
        <a:off x="3347588" y="2269948"/>
        <a:ext cx="1359025" cy="815415"/>
      </dsp:txXfrm>
    </dsp:sp>
    <dsp:sp modelId="{74619051-7D9C-463A-A036-115C8F5D49D9}">
      <dsp:nvSpPr>
        <dsp:cNvPr id="0" name=""/>
        <dsp:cNvSpPr/>
      </dsp:nvSpPr>
      <dsp:spPr>
        <a:xfrm>
          <a:off x="683898" y="3083563"/>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3222987"/>
        <a:ext cx="251226" cy="3128"/>
      </dsp:txXfrm>
    </dsp:sp>
    <dsp:sp modelId="{956498C4-4F13-468D-8FDB-4ED62CB14FFB}">
      <dsp:nvSpPr>
        <dsp:cNvPr id="0" name=""/>
        <dsp:cNvSpPr/>
      </dsp:nvSpPr>
      <dsp:spPr>
        <a:xfrm>
          <a:off x="5019190"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Expanding knowledge-sharing platforms for global teams.</a:t>
          </a:r>
        </a:p>
      </dsp:txBody>
      <dsp:txXfrm>
        <a:off x="5019190" y="2269948"/>
        <a:ext cx="1359025" cy="815415"/>
      </dsp:txXfrm>
    </dsp:sp>
    <dsp:sp modelId="{F3A0ACAF-121E-47BD-A6BE-A484142A16D6}">
      <dsp:nvSpPr>
        <dsp:cNvPr id="0" name=""/>
        <dsp:cNvSpPr/>
      </dsp:nvSpPr>
      <dsp:spPr>
        <a:xfrm>
          <a:off x="1361611" y="3759927"/>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3804083"/>
        <a:ext cx="15628" cy="3128"/>
      </dsp:txXfrm>
    </dsp:sp>
    <dsp:sp modelId="{DE555311-FD96-4BCF-8A24-62B02D0EEA39}">
      <dsp:nvSpPr>
        <dsp:cNvPr id="0" name=""/>
        <dsp:cNvSpPr/>
      </dsp:nvSpPr>
      <dsp:spPr>
        <a:xfrm>
          <a:off x="4385"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Innovation in sustainability practices through knowledge sharing.</a:t>
          </a:r>
        </a:p>
      </dsp:txBody>
      <dsp:txXfrm>
        <a:off x="4385" y="3397939"/>
        <a:ext cx="1359025" cy="815415"/>
      </dsp:txXfrm>
    </dsp:sp>
    <dsp:sp modelId="{AB8A06C8-CC0E-4354-A4F4-A0BA3CF49CA3}">
      <dsp:nvSpPr>
        <dsp:cNvPr id="0" name=""/>
        <dsp:cNvSpPr/>
      </dsp:nvSpPr>
      <dsp:spPr>
        <a:xfrm>
          <a:off x="3033213" y="3759927"/>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3804083"/>
        <a:ext cx="15628" cy="3128"/>
      </dsp:txXfrm>
    </dsp:sp>
    <dsp:sp modelId="{6311BA1B-BEBA-4D4C-A36C-005B5AC89B06}">
      <dsp:nvSpPr>
        <dsp:cNvPr id="0" name=""/>
        <dsp:cNvSpPr/>
      </dsp:nvSpPr>
      <dsp:spPr>
        <a:xfrm>
          <a:off x="1675987"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Threats:</a:t>
          </a:r>
        </a:p>
      </dsp:txBody>
      <dsp:txXfrm>
        <a:off x="1675987" y="3397939"/>
        <a:ext cx="1359025" cy="815415"/>
      </dsp:txXfrm>
    </dsp:sp>
    <dsp:sp modelId="{B1A3F7C8-1735-45C6-B562-016D4DB9D5D7}">
      <dsp:nvSpPr>
        <dsp:cNvPr id="0" name=""/>
        <dsp:cNvSpPr/>
      </dsp:nvSpPr>
      <dsp:spPr>
        <a:xfrm>
          <a:off x="4704814" y="3759927"/>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3804083"/>
        <a:ext cx="15628" cy="3128"/>
      </dsp:txXfrm>
    </dsp:sp>
    <dsp:sp modelId="{6DB02857-562A-4129-933F-4AFC3E08E8D3}">
      <dsp:nvSpPr>
        <dsp:cNvPr id="0" name=""/>
        <dsp:cNvSpPr/>
      </dsp:nvSpPr>
      <dsp:spPr>
        <a:xfrm>
          <a:off x="3347588"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Security threats to sensitive knowledge data.</a:t>
          </a:r>
        </a:p>
      </dsp:txBody>
      <dsp:txXfrm>
        <a:off x="3347588" y="3397939"/>
        <a:ext cx="1359025" cy="815415"/>
      </dsp:txXfrm>
    </dsp:sp>
    <dsp:sp modelId="{9A155067-0027-4641-8534-B0A22AF807F6}">
      <dsp:nvSpPr>
        <dsp:cNvPr id="0" name=""/>
        <dsp:cNvSpPr/>
      </dsp:nvSpPr>
      <dsp:spPr>
        <a:xfrm>
          <a:off x="683898" y="4211555"/>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4350978"/>
        <a:ext cx="251226" cy="3128"/>
      </dsp:txXfrm>
    </dsp:sp>
    <dsp:sp modelId="{6863135B-B5B1-45B7-910A-24A6AF448012}">
      <dsp:nvSpPr>
        <dsp:cNvPr id="0" name=""/>
        <dsp:cNvSpPr/>
      </dsp:nvSpPr>
      <dsp:spPr>
        <a:xfrm>
          <a:off x="5019190"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Rapid changes in aviation technology and regulations.</a:t>
          </a:r>
        </a:p>
      </dsp:txBody>
      <dsp:txXfrm>
        <a:off x="5019190" y="3397939"/>
        <a:ext cx="1359025" cy="815415"/>
      </dsp:txXfrm>
    </dsp:sp>
    <dsp:sp modelId="{69E4AA1F-D1F3-428C-A634-B3EFE20B49AD}">
      <dsp:nvSpPr>
        <dsp:cNvPr id="0" name=""/>
        <dsp:cNvSpPr/>
      </dsp:nvSpPr>
      <dsp:spPr>
        <a:xfrm>
          <a:off x="4385" y="4525931"/>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Competition from other global airlines with strong knowledge management.</a:t>
          </a:r>
        </a:p>
      </dsp:txBody>
      <dsp:txXfrm>
        <a:off x="4385" y="4525931"/>
        <a:ext cx="1359025" cy="815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A24DC-5640-4D8D-9135-60086096DAF2}">
      <dsp:nvSpPr>
        <dsp:cNvPr id="0" name=""/>
        <dsp:cNvSpPr/>
      </dsp:nvSpPr>
      <dsp:spPr>
        <a:xfrm>
          <a:off x="0" y="2028"/>
          <a:ext cx="7192735" cy="41509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Emirates:</a:t>
          </a:r>
        </a:p>
        <a:p>
          <a:pPr marL="285750" lvl="1" indent="-285750" algn="l" defTabSz="1289050">
            <a:lnSpc>
              <a:spcPct val="90000"/>
            </a:lnSpc>
            <a:spcBef>
              <a:spcPct val="0"/>
            </a:spcBef>
            <a:spcAft>
              <a:spcPct val="15000"/>
            </a:spcAft>
            <a:buChar char="•"/>
          </a:pPr>
          <a:r>
            <a:rPr lang="en-US" sz="2900" kern="1200" dirty="0"/>
            <a:t>Challenges: There may be a risk of over-centralization in their knowledge management approach, which can hinder agility and innovation. Ensuring that knowledge is effectively shared across all departments is also essential.</a:t>
          </a:r>
          <a:r>
            <a:rPr lang="en-GB" sz="2900" kern="1200" dirty="0"/>
            <a:t>                                                                              FZE, B.B. (2023).</a:t>
          </a:r>
          <a:r>
            <a:rPr lang="en-US" sz="2900" kern="1200" dirty="0"/>
            <a:t> </a:t>
          </a:r>
        </a:p>
      </dsp:txBody>
      <dsp:txXfrm>
        <a:off x="121576" y="123604"/>
        <a:ext cx="6949583" cy="390777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1803" y="350196"/>
            <a:ext cx="4646904" cy="1624520"/>
          </a:xfrm>
        </p:spPr>
        <p:txBody>
          <a:bodyPr vert="horz" lIns="91440" tIns="45720" rIns="91440" bIns="45720" rtlCol="0" anchor="ctr">
            <a:normAutofit/>
          </a:bodyPr>
          <a:lstStyle/>
          <a:p>
            <a:pPr algn="l"/>
            <a:br>
              <a:rPr lang="en-US" sz="4000"/>
            </a:br>
            <a:endParaRPr lang="en-US" sz="4000"/>
          </a:p>
        </p:txBody>
      </p:sp>
      <p:sp>
        <p:nvSpPr>
          <p:cNvPr id="5" name="TextBox 4">
            <a:extLst>
              <a:ext uri="{FF2B5EF4-FFF2-40B4-BE49-F238E27FC236}">
                <a16:creationId xmlns:a16="http://schemas.microsoft.com/office/drawing/2014/main" id="{27EC58B4-2F75-E8B3-4149-CE0B2C180AC6}"/>
              </a:ext>
            </a:extLst>
          </p:cNvPr>
          <p:cNvSpPr txBox="1"/>
          <p:nvPr/>
        </p:nvSpPr>
        <p:spPr>
          <a:xfrm>
            <a:off x="-198" y="97972"/>
            <a:ext cx="5953190" cy="65740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dirty="0"/>
              <a:t>Student Name: Evaristo Freite De Melo</a:t>
            </a:r>
            <a:endParaRPr lang="en-US" sz="2000" dirty="0">
              <a:cs typeface="Calibri"/>
            </a:endParaRPr>
          </a:p>
          <a:p>
            <a:pPr>
              <a:lnSpc>
                <a:spcPct val="90000"/>
              </a:lnSpc>
              <a:spcAft>
                <a:spcPts val="600"/>
              </a:spcAft>
            </a:pPr>
            <a:r>
              <a:rPr lang="en-US" sz="2000" dirty="0"/>
              <a:t>Student ID:2129710</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err="1"/>
              <a:t>Programme</a:t>
            </a:r>
            <a:r>
              <a:rPr lang="en-US" sz="2000" dirty="0"/>
              <a:t>: BA (Hons) Leadership and Management Skills for the Workplace.</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Module: Knowledge and Information </a:t>
            </a:r>
            <a:endParaRPr lang="en-US" sz="2000" dirty="0">
              <a:cs typeface="Calibri"/>
            </a:endParaRPr>
          </a:p>
          <a:p>
            <a:pPr>
              <a:lnSpc>
                <a:spcPct val="90000"/>
              </a:lnSpc>
              <a:spcAft>
                <a:spcPts val="600"/>
              </a:spcAft>
            </a:pPr>
            <a:r>
              <a:rPr lang="en-US" sz="2000" dirty="0"/>
              <a:t>Management Skills for the Workplace.</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Module code: BMSW5106</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Lecturer: Samuel Ofori</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Assignment Title: Knowledge and Information Management Skills of Emirates and British Airways.</a:t>
            </a:r>
            <a:endParaRPr lang="en-US" sz="2000" dirty="0">
              <a:cs typeface="Calibri"/>
            </a:endParaRPr>
          </a:p>
        </p:txBody>
      </p:sp>
      <p:pic>
        <p:nvPicPr>
          <p:cNvPr id="4" name="Picture 3" descr="University of Wales Trinity Saint David - Wikipedia">
            <a:extLst>
              <a:ext uri="{FF2B5EF4-FFF2-40B4-BE49-F238E27FC236}">
                <a16:creationId xmlns:a16="http://schemas.microsoft.com/office/drawing/2014/main" id="{1114F7BF-2A1A-E96B-BEC2-CAC332FADA95}"/>
              </a:ext>
            </a:extLst>
          </p:cNvPr>
          <p:cNvPicPr>
            <a:picLocks noChangeAspect="1"/>
          </p:cNvPicPr>
          <p:nvPr/>
        </p:nvPicPr>
        <p:blipFill rotWithShape="1">
          <a:blip r:embed="rId2"/>
          <a:srcRect l="985" r="1" b="1"/>
          <a:stretch/>
        </p:blipFill>
        <p:spPr>
          <a:xfrm>
            <a:off x="6096000" y="1571"/>
            <a:ext cx="6096000" cy="68564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A03C063-BD62-F84B-582F-B5B3E6F4BDBC}"/>
              </a:ext>
            </a:extLst>
          </p:cNvPr>
          <p:cNvPicPr>
            <a:picLocks noChangeAspect="1"/>
          </p:cNvPicPr>
          <p:nvPr/>
        </p:nvPicPr>
        <p:blipFill rotWithShape="1">
          <a:blip r:embed="rId2">
            <a:alphaModFix amt="50000"/>
          </a:blip>
          <a:srcRect t="15709" r="-1" b="-1"/>
          <a:stretch/>
        </p:blipFill>
        <p:spPr>
          <a:xfrm>
            <a:off x="20" y="10"/>
            <a:ext cx="12188930" cy="6857990"/>
          </a:xfrm>
          <a:prstGeom prst="rect">
            <a:avLst/>
          </a:prstGeom>
        </p:spPr>
      </p:pic>
      <p:sp>
        <p:nvSpPr>
          <p:cNvPr id="1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939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D3229-6D65-8DAF-46C6-E981525E6297}"/>
              </a:ext>
            </a:extLst>
          </p:cNvPr>
          <p:cNvSpPr>
            <a:spLocks noGrp="1"/>
          </p:cNvSpPr>
          <p:nvPr>
            <p:ph type="title"/>
          </p:nvPr>
        </p:nvSpPr>
        <p:spPr>
          <a:xfrm>
            <a:off x="6140007" y="-2"/>
            <a:ext cx="5232399" cy="1036320"/>
          </a:xfrm>
        </p:spPr>
        <p:txBody>
          <a:bodyPr anchor="ctr">
            <a:normAutofit/>
          </a:bodyPr>
          <a:lstStyle/>
          <a:p>
            <a:r>
              <a:rPr lang="en-GB" sz="4000" dirty="0"/>
              <a:t>Introduction</a:t>
            </a:r>
          </a:p>
        </p:txBody>
      </p:sp>
      <p:pic>
        <p:nvPicPr>
          <p:cNvPr id="5" name="Picture 4" descr="Plane on tarmac">
            <a:extLst>
              <a:ext uri="{FF2B5EF4-FFF2-40B4-BE49-F238E27FC236}">
                <a16:creationId xmlns:a16="http://schemas.microsoft.com/office/drawing/2014/main" id="{0ED84ED9-D58D-C8EB-BABB-59AE62FD46AC}"/>
              </a:ext>
            </a:extLst>
          </p:cNvPr>
          <p:cNvPicPr>
            <a:picLocks noChangeAspect="1"/>
          </p:cNvPicPr>
          <p:nvPr/>
        </p:nvPicPr>
        <p:blipFill rotWithShape="1">
          <a:blip r:embed="rId2"/>
          <a:srcRect l="28389" r="2764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7120B7EA-1AF7-6059-F02A-B3C33868A67A}"/>
              </a:ext>
            </a:extLst>
          </p:cNvPr>
          <p:cNvSpPr>
            <a:spLocks noGrp="1"/>
          </p:cNvSpPr>
          <p:nvPr>
            <p:ph idx="1"/>
          </p:nvPr>
        </p:nvSpPr>
        <p:spPr>
          <a:xfrm>
            <a:off x="6140006" y="1036318"/>
            <a:ext cx="6051993" cy="5455921"/>
          </a:xfrm>
        </p:spPr>
        <p:txBody>
          <a:bodyPr vert="horz" lIns="91440" tIns="45720" rIns="91440" bIns="45720" rtlCol="0" anchor="ctr">
            <a:normAutofit fontScale="77500" lnSpcReduction="20000"/>
          </a:bodyPr>
          <a:lstStyle/>
          <a:p>
            <a:pPr marL="0" indent="0">
              <a:buNone/>
            </a:pPr>
            <a:r>
              <a:rPr lang="en-GB" sz="2900" dirty="0">
                <a:ea typeface="Calibri"/>
                <a:cs typeface="Calibri"/>
              </a:rPr>
              <a:t>The presentation will examine the fast-paced and fiercely competitive aviation industry with a particular emphasis on Emirates and British Airways.</a:t>
            </a:r>
            <a:endParaRPr lang="en-US" sz="2900" dirty="0">
              <a:ea typeface="Calibri"/>
              <a:cs typeface="Calibri"/>
            </a:endParaRPr>
          </a:p>
          <a:p>
            <a:pPr marL="0" indent="0">
              <a:buNone/>
            </a:pPr>
            <a:r>
              <a:rPr lang="en-GB" sz="2900" dirty="0">
                <a:ea typeface="Calibri"/>
                <a:cs typeface="Calibri"/>
              </a:rPr>
              <a:t>I will Talking about :</a:t>
            </a:r>
          </a:p>
          <a:p>
            <a:pPr marL="342900" indent="-342900">
              <a:buFont typeface="Wingdings" panose="020B0604020202020204" pitchFamily="34" charset="0"/>
              <a:buChar char="Ø"/>
            </a:pPr>
            <a:r>
              <a:rPr lang="en-GB" sz="2900" dirty="0">
                <a:ea typeface="Calibri"/>
                <a:cs typeface="Calibri"/>
              </a:rPr>
              <a:t>knowledge management in the airline industry</a:t>
            </a:r>
          </a:p>
          <a:p>
            <a:pPr marL="342900" indent="-342900">
              <a:buFont typeface="Wingdings" panose="020B0604020202020204" pitchFamily="34" charset="0"/>
              <a:buChar char="Ø"/>
            </a:pPr>
            <a:r>
              <a:rPr lang="en-GB" sz="2900" dirty="0">
                <a:ea typeface="Calibri"/>
                <a:cs typeface="Calibri"/>
              </a:rPr>
              <a:t>Emirates and British Airways</a:t>
            </a:r>
          </a:p>
          <a:p>
            <a:pPr marL="342900" indent="-342900">
              <a:buFont typeface="Wingdings" panose="020B0604020202020204" pitchFamily="34" charset="0"/>
              <a:buChar char="Ø"/>
            </a:pPr>
            <a:r>
              <a:rPr lang="en-GB" sz="2900" dirty="0">
                <a:ea typeface="Calibri"/>
                <a:cs typeface="Calibri"/>
              </a:rPr>
              <a:t>Management of Knowledge Resources</a:t>
            </a:r>
          </a:p>
          <a:p>
            <a:pPr marL="342900" indent="-342900">
              <a:buFont typeface="Wingdings" panose="020B0604020202020204" pitchFamily="34" charset="0"/>
              <a:buChar char="Ø"/>
            </a:pPr>
            <a:r>
              <a:rPr lang="en-GB" sz="2900" dirty="0">
                <a:ea typeface="Calibri"/>
                <a:cs typeface="Calibri"/>
              </a:rPr>
              <a:t>Alignment with Business Strategy</a:t>
            </a:r>
          </a:p>
          <a:p>
            <a:pPr marL="342900" indent="-342900">
              <a:buFont typeface="Wingdings" panose="020B0604020202020204" pitchFamily="34" charset="0"/>
              <a:buChar char="Ø"/>
            </a:pPr>
            <a:r>
              <a:rPr lang="en-GB" sz="2900" dirty="0">
                <a:ea typeface="Calibri"/>
                <a:cs typeface="Calibri"/>
              </a:rPr>
              <a:t>SWOT analysis  </a:t>
            </a:r>
          </a:p>
          <a:p>
            <a:pPr marL="342900" indent="-342900">
              <a:buFont typeface="Wingdings" panose="020B0604020202020204" pitchFamily="34" charset="0"/>
              <a:buChar char="Ø"/>
            </a:pPr>
            <a:r>
              <a:rPr lang="en-GB" sz="2900" dirty="0">
                <a:ea typeface="Calibri"/>
                <a:cs typeface="Calibri"/>
              </a:rPr>
              <a:t>Knowledge Management systems</a:t>
            </a:r>
          </a:p>
          <a:p>
            <a:pPr marL="342900" indent="-342900">
              <a:buFont typeface="Wingdings" panose="020B0604020202020204" pitchFamily="34" charset="0"/>
              <a:buChar char="Ø"/>
            </a:pPr>
            <a:r>
              <a:rPr lang="en-GB" sz="2900" dirty="0">
                <a:ea typeface="Calibri"/>
                <a:cs typeface="Calibri"/>
              </a:rPr>
              <a:t>Recommendation</a:t>
            </a:r>
          </a:p>
          <a:p>
            <a:pPr marL="342900" indent="-342900">
              <a:buFont typeface="Wingdings" panose="020B0604020202020204" pitchFamily="34" charset="0"/>
              <a:buChar char="Ø"/>
            </a:pPr>
            <a:r>
              <a:rPr lang="en-GB" sz="2900" dirty="0">
                <a:ea typeface="Calibri"/>
                <a:cs typeface="Calibri"/>
              </a:rPr>
              <a:t>Critical evaluation of the Knowledge Management</a:t>
            </a:r>
          </a:p>
          <a:p>
            <a:pPr marL="342900" indent="-342900">
              <a:buFont typeface="Wingdings" panose="020B0604020202020204" pitchFamily="34" charset="0"/>
              <a:buChar char="Ø"/>
            </a:pPr>
            <a:r>
              <a:rPr lang="en-GB" sz="2900" dirty="0">
                <a:ea typeface="Calibri"/>
                <a:cs typeface="Calibri"/>
              </a:rPr>
              <a:t>Conclusion</a:t>
            </a:r>
          </a:p>
          <a:p>
            <a:pPr marL="342900" indent="-342900">
              <a:buFont typeface="Wingdings" panose="020B0604020202020204" pitchFamily="34" charset="0"/>
              <a:buChar char="Ø"/>
            </a:pPr>
            <a:r>
              <a:rPr lang="en-GB" sz="2900" dirty="0">
                <a:ea typeface="Calibri"/>
                <a:cs typeface="Calibri"/>
              </a:rPr>
              <a:t>References</a:t>
            </a:r>
          </a:p>
          <a:p>
            <a:pPr marL="0" indent="0">
              <a:buNone/>
            </a:pPr>
            <a:endParaRPr lang="en-GB" sz="1100" dirty="0">
              <a:ea typeface="Calibri"/>
              <a:cs typeface="Calibri"/>
            </a:endParaRPr>
          </a:p>
        </p:txBody>
      </p:sp>
    </p:spTree>
    <p:extLst>
      <p:ext uri="{BB962C8B-B14F-4D97-AF65-F5344CB8AC3E}">
        <p14:creationId xmlns:p14="http://schemas.microsoft.com/office/powerpoint/2010/main" val="1500268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E28F0E-8FE1-F17A-E7CF-A1855E3590BF}"/>
              </a:ext>
            </a:extLst>
          </p:cNvPr>
          <p:cNvSpPr>
            <a:spLocks noGrp="1"/>
          </p:cNvSpPr>
          <p:nvPr>
            <p:ph type="ctrTitle"/>
          </p:nvPr>
        </p:nvSpPr>
        <p:spPr>
          <a:xfrm>
            <a:off x="838200" y="1412488"/>
            <a:ext cx="2899189" cy="4363844"/>
          </a:xfrm>
        </p:spPr>
        <p:txBody>
          <a:bodyPr vert="horz" lIns="91440" tIns="45720" rIns="91440" bIns="45720" rtlCol="0" anchor="t">
            <a:normAutofit/>
          </a:bodyPr>
          <a:lstStyle/>
          <a:p>
            <a:pPr algn="l"/>
            <a:r>
              <a:rPr lang="en-US" sz="4000" kern="1200">
                <a:solidFill>
                  <a:srgbClr val="FFFFFF"/>
                </a:solidFill>
                <a:latin typeface="+mj-lt"/>
                <a:ea typeface="+mj-ea"/>
                <a:cs typeface="+mj-cs"/>
              </a:rPr>
              <a:t>Emirates and British Airways</a:t>
            </a:r>
          </a:p>
        </p:txBody>
      </p:sp>
      <p:sp>
        <p:nvSpPr>
          <p:cNvPr id="3" name="Subtitle 2">
            <a:extLst>
              <a:ext uri="{FF2B5EF4-FFF2-40B4-BE49-F238E27FC236}">
                <a16:creationId xmlns:a16="http://schemas.microsoft.com/office/drawing/2014/main" id="{69BFEE1D-90C0-C13F-A5A6-BD16DD8BA8C3}"/>
              </a:ext>
            </a:extLst>
          </p:cNvPr>
          <p:cNvSpPr>
            <a:spLocks noGrp="1"/>
          </p:cNvSpPr>
          <p:nvPr>
            <p:ph type="subTitle" idx="1"/>
          </p:nvPr>
        </p:nvSpPr>
        <p:spPr>
          <a:xfrm>
            <a:off x="4380855" y="1412489"/>
            <a:ext cx="3427283" cy="4363844"/>
          </a:xfrm>
        </p:spPr>
        <p:txBody>
          <a:bodyPr vert="horz" lIns="91440" tIns="45720" rIns="91440" bIns="45720" rtlCol="0">
            <a:normAutofit/>
          </a:bodyPr>
          <a:lstStyle/>
          <a:p>
            <a:pPr marL="57150" indent="-285750" algn="l">
              <a:buFont typeface="Wingdings" panose="05000000000000000000" pitchFamily="2" charset="2"/>
              <a:buChar char="Ø"/>
            </a:pPr>
            <a:r>
              <a:rPr lang="en-US" sz="1600" dirty="0"/>
              <a:t>Emirates:</a:t>
            </a:r>
          </a:p>
          <a:p>
            <a:pPr indent="-228600" algn="l">
              <a:buFont typeface="Arial" panose="020B0604020202020204" pitchFamily="34" charset="0"/>
              <a:buChar char="•"/>
            </a:pPr>
            <a:r>
              <a:rPr lang="en-US" sz="1600" dirty="0"/>
              <a:t>Founding: Emirates was founded on March 25, 1985. It is based in Dubai, United Arab Emirates.</a:t>
            </a:r>
          </a:p>
          <a:p>
            <a:pPr algn="l"/>
            <a:r>
              <a:rPr lang="en-US" sz="1600" dirty="0"/>
              <a:t> Emirates has one of the largest and most modern fleets in the world, comprising over 250 aircraft. They are known for their iconic Airbus A380s and Boeing 777s.</a:t>
            </a:r>
          </a:p>
          <a:p>
            <a:pPr indent="-228600" algn="l">
              <a:buFont typeface="Arial" panose="020B0604020202020204" pitchFamily="34" charset="0"/>
              <a:buChar char="•"/>
            </a:pPr>
            <a:r>
              <a:rPr lang="en-US" sz="1600" dirty="0"/>
              <a:t> Emirates is a global airline with an extensive route network that spans six continents. It operates flights to over 150 destinations in more than 80 countries.</a:t>
            </a:r>
          </a:p>
          <a:p>
            <a:pPr indent="-228600" algn="l">
              <a:buFont typeface="Arial" panose="020B0604020202020204" pitchFamily="34" charset="0"/>
              <a:buChar char="•"/>
            </a:pPr>
            <a:endParaRPr lang="en-US" sz="1600" dirty="0"/>
          </a:p>
        </p:txBody>
      </p:sp>
      <p:cxnSp>
        <p:nvCxnSpPr>
          <p:cNvPr id="18" name="Straight Connector 1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4551A59-076E-218F-E210-8E6A8000C3CC}"/>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lnSpc>
                <a:spcPct val="90000"/>
              </a:lnSpc>
              <a:spcAft>
                <a:spcPts val="600"/>
              </a:spcAft>
              <a:buFont typeface="Wingdings" panose="05000000000000000000" pitchFamily="2" charset="2"/>
              <a:buChar char="Ø"/>
            </a:pPr>
            <a:r>
              <a:rPr lang="en-US" sz="1400" dirty="0"/>
              <a:t>British Airways:</a:t>
            </a:r>
          </a:p>
          <a:p>
            <a:pPr marL="228600" indent="-228600">
              <a:lnSpc>
                <a:spcPct val="90000"/>
              </a:lnSpc>
              <a:spcAft>
                <a:spcPts val="600"/>
              </a:spcAft>
              <a:buFont typeface="Arial" panose="020B0604020202020204" pitchFamily="34" charset="0"/>
              <a:buChar char="•"/>
            </a:pPr>
            <a:r>
              <a:rPr lang="en-US" sz="1400" dirty="0"/>
              <a:t>Founding: British Airways, often referred to as BA, was established on March 31, 1974, following the merger of British Overseas Airways Corporation (BOAC) and British European Airways (BEA). It is headquartered in London, United Kingdom.</a:t>
            </a:r>
          </a:p>
          <a:p>
            <a:pPr marL="228600" indent="-228600">
              <a:lnSpc>
                <a:spcPct val="90000"/>
              </a:lnSpc>
              <a:spcAft>
                <a:spcPts val="600"/>
              </a:spcAft>
              <a:buFont typeface="Arial" panose="020B0604020202020204" pitchFamily="34" charset="0"/>
              <a:buChar char="•"/>
            </a:pPr>
            <a:r>
              <a:rPr lang="en-US" sz="1400" dirty="0"/>
              <a:t> British Airways has a diverse fleet of over 250 aircraft, including various Boeing and Airbus models. </a:t>
            </a:r>
          </a:p>
          <a:p>
            <a:pPr marL="228600" indent="-228600">
              <a:lnSpc>
                <a:spcPct val="90000"/>
              </a:lnSpc>
              <a:spcAft>
                <a:spcPts val="600"/>
              </a:spcAft>
              <a:buFont typeface="Arial" panose="020B0604020202020204" pitchFamily="34" charset="0"/>
              <a:buChar char="•"/>
            </a:pPr>
            <a:r>
              <a:rPr lang="en-US" sz="1400" dirty="0"/>
              <a:t> British Airways is one of the world's largest international airlines, operating flights to nearly 200 destinations in more than 75 countries.</a:t>
            </a:r>
          </a:p>
        </p:txBody>
      </p:sp>
      <p:pic>
        <p:nvPicPr>
          <p:cNvPr id="7" name="Picture 6">
            <a:extLst>
              <a:ext uri="{FF2B5EF4-FFF2-40B4-BE49-F238E27FC236}">
                <a16:creationId xmlns:a16="http://schemas.microsoft.com/office/drawing/2014/main" id="{E2B547C9-4E22-83E7-0087-A04109369904}"/>
              </a:ext>
            </a:extLst>
          </p:cNvPr>
          <p:cNvPicPr>
            <a:picLocks noChangeAspect="1"/>
          </p:cNvPicPr>
          <p:nvPr/>
        </p:nvPicPr>
        <p:blipFill>
          <a:blip r:embed="rId2"/>
          <a:stretch>
            <a:fillRect/>
          </a:stretch>
        </p:blipFill>
        <p:spPr>
          <a:xfrm>
            <a:off x="0" y="2965020"/>
            <a:ext cx="4059050" cy="3805893"/>
          </a:xfrm>
          <a:prstGeom prst="rect">
            <a:avLst/>
          </a:prstGeom>
        </p:spPr>
      </p:pic>
    </p:spTree>
    <p:extLst>
      <p:ext uri="{BB962C8B-B14F-4D97-AF65-F5344CB8AC3E}">
        <p14:creationId xmlns:p14="http://schemas.microsoft.com/office/powerpoint/2010/main" val="3551956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view of an aeroplane">
            <a:extLst>
              <a:ext uri="{FF2B5EF4-FFF2-40B4-BE49-F238E27FC236}">
                <a16:creationId xmlns:a16="http://schemas.microsoft.com/office/drawing/2014/main" id="{F2C5EEB4-C603-D3FA-26BC-EBF51846082C}"/>
              </a:ext>
            </a:extLst>
          </p:cNvPr>
          <p:cNvPicPr>
            <a:picLocks noChangeAspect="1"/>
          </p:cNvPicPr>
          <p:nvPr/>
        </p:nvPicPr>
        <p:blipFill rotWithShape="1">
          <a:blip r:embed="rId2"/>
          <a:srcRect l="14726" r="2609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F1D22-86A9-B2F8-542C-0142AC1A2179}"/>
              </a:ext>
            </a:extLst>
          </p:cNvPr>
          <p:cNvSpPr>
            <a:spLocks noGrp="1"/>
          </p:cNvSpPr>
          <p:nvPr>
            <p:ph type="title"/>
          </p:nvPr>
        </p:nvSpPr>
        <p:spPr>
          <a:xfrm>
            <a:off x="-7024" y="-215551"/>
            <a:ext cx="6103024" cy="1628970"/>
          </a:xfrm>
        </p:spPr>
        <p:txBody>
          <a:bodyPr anchor="ctr">
            <a:normAutofit/>
          </a:bodyPr>
          <a:lstStyle/>
          <a:p>
            <a:r>
              <a:rPr lang="en-GB" sz="3700" dirty="0">
                <a:ea typeface="Calibri Light"/>
                <a:cs typeface="Calibri Light"/>
              </a:rPr>
              <a:t>knowledge management in the airline industry</a:t>
            </a:r>
            <a:endParaRPr lang="en-US" sz="3700" dirty="0"/>
          </a:p>
        </p:txBody>
      </p:sp>
      <p:sp>
        <p:nvSpPr>
          <p:cNvPr id="3" name="Content Placeholder 2">
            <a:extLst>
              <a:ext uri="{FF2B5EF4-FFF2-40B4-BE49-F238E27FC236}">
                <a16:creationId xmlns:a16="http://schemas.microsoft.com/office/drawing/2014/main" id="{5573154F-CC07-0EAA-365B-8B44367245C8}"/>
              </a:ext>
            </a:extLst>
          </p:cNvPr>
          <p:cNvSpPr>
            <a:spLocks noGrp="1"/>
          </p:cNvSpPr>
          <p:nvPr>
            <p:ph idx="1"/>
          </p:nvPr>
        </p:nvSpPr>
        <p:spPr>
          <a:xfrm>
            <a:off x="94576" y="2204720"/>
            <a:ext cx="6103024" cy="4978907"/>
          </a:xfrm>
        </p:spPr>
        <p:txBody>
          <a:bodyPr vert="horz" lIns="91440" tIns="45720" rIns="91440" bIns="45720" rtlCol="0" anchor="ctr">
            <a:normAutofit/>
          </a:bodyPr>
          <a:lstStyle/>
          <a:p>
            <a:pPr marL="0" indent="0">
              <a:buNone/>
            </a:pPr>
            <a:r>
              <a:rPr lang="en-GB" sz="1400" dirty="0">
                <a:ea typeface="Calibri"/>
                <a:cs typeface="Calibri"/>
              </a:rPr>
              <a:t>Knowledge management plays a crucial role in the airline industry due to the complex and highly regulated nature of the business. Here are some key points:</a:t>
            </a:r>
          </a:p>
          <a:p>
            <a:pPr marL="342900" indent="-342900">
              <a:buFont typeface="Wingdings" panose="020B0604020202020204" pitchFamily="34" charset="0"/>
              <a:buChar char="Ø"/>
            </a:pPr>
            <a:r>
              <a:rPr lang="en-GB" sz="1400" dirty="0">
                <a:ea typeface="Calibri"/>
                <a:cs typeface="Calibri"/>
              </a:rPr>
              <a:t>Safety and Compliance.</a:t>
            </a:r>
          </a:p>
          <a:p>
            <a:pPr marL="342900" indent="-342900">
              <a:buFont typeface="Wingdings" panose="020B0604020202020204" pitchFamily="34" charset="0"/>
              <a:buChar char="Ø"/>
            </a:pPr>
            <a:r>
              <a:rPr lang="en-GB" sz="1400" dirty="0">
                <a:ea typeface="Calibri"/>
                <a:cs typeface="Calibri"/>
              </a:rPr>
              <a:t>Efficient Operations</a:t>
            </a:r>
          </a:p>
          <a:p>
            <a:pPr marL="342900" indent="-342900">
              <a:buFont typeface="Wingdings" panose="020B0604020202020204" pitchFamily="34" charset="0"/>
              <a:buChar char="Ø"/>
            </a:pPr>
            <a:r>
              <a:rPr lang="en-GB" sz="1400" dirty="0">
                <a:ea typeface="Calibri"/>
                <a:cs typeface="Calibri"/>
              </a:rPr>
              <a:t>Competitive Advantage</a:t>
            </a:r>
          </a:p>
          <a:p>
            <a:pPr marL="342900" indent="-342900">
              <a:buFont typeface="Wingdings" panose="020B0604020202020204" pitchFamily="34" charset="0"/>
              <a:buChar char="Ø"/>
            </a:pPr>
            <a:r>
              <a:rPr lang="en-GB" sz="1400" dirty="0">
                <a:ea typeface="Calibri"/>
                <a:cs typeface="Calibri"/>
              </a:rPr>
              <a:t>Customer Experience</a:t>
            </a:r>
          </a:p>
          <a:p>
            <a:pPr marL="342900" indent="-342900">
              <a:buFont typeface="Wingdings" panose="020B0604020202020204" pitchFamily="34" charset="0"/>
              <a:buChar char="Ø"/>
            </a:pPr>
            <a:r>
              <a:rPr lang="en-GB" sz="1400" dirty="0">
                <a:ea typeface="Calibri"/>
                <a:cs typeface="Calibri"/>
              </a:rPr>
              <a:t>Continuous Learning.</a:t>
            </a:r>
          </a:p>
          <a:p>
            <a:pPr marL="342900" indent="-342900">
              <a:buFont typeface="Wingdings" panose="020B0604020202020204" pitchFamily="34" charset="0"/>
              <a:buChar char="Ø"/>
            </a:pPr>
            <a:r>
              <a:rPr lang="en-GB" sz="1400" dirty="0">
                <a:ea typeface="Calibri"/>
                <a:cs typeface="Calibri"/>
              </a:rPr>
              <a:t>Employee Retention </a:t>
            </a:r>
          </a:p>
          <a:p>
            <a:pPr marL="342900" indent="-342900">
              <a:buFont typeface="Wingdings" panose="020B0604020202020204" pitchFamily="34" charset="0"/>
              <a:buChar char="Ø"/>
            </a:pPr>
            <a:r>
              <a:rPr lang="en-GB" sz="1400" dirty="0">
                <a:ea typeface="Calibri"/>
                <a:cs typeface="Calibri"/>
              </a:rPr>
              <a:t>Data-Driven Decision-Making</a:t>
            </a:r>
          </a:p>
          <a:p>
            <a:pPr marL="0" indent="0">
              <a:buNone/>
            </a:pPr>
            <a:r>
              <a:rPr lang="en-GB" sz="1400" dirty="0">
                <a:ea typeface="Calibri"/>
                <a:cs typeface="Calibri"/>
              </a:rPr>
              <a:t>This means that, knowledge management is critical in the airline industry for safety, efficiency, competitiveness, customer satisfaction, crisis response, and employee development. </a:t>
            </a:r>
          </a:p>
          <a:p>
            <a:pPr marL="0" indent="0">
              <a:buNone/>
            </a:pPr>
            <a:r>
              <a:rPr lang="en-GB" sz="1400" dirty="0">
                <a:ea typeface="Calibri"/>
                <a:cs typeface="Calibri"/>
              </a:rPr>
              <a:t>                                                                                  Emirates Group, E.G. (2022).</a:t>
            </a:r>
            <a:endParaRPr lang="en-GB" sz="1400" dirty="0"/>
          </a:p>
        </p:txBody>
      </p:sp>
    </p:spTree>
    <p:extLst>
      <p:ext uri="{BB962C8B-B14F-4D97-AF65-F5344CB8AC3E}">
        <p14:creationId xmlns:p14="http://schemas.microsoft.com/office/powerpoint/2010/main" val="768973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books formed into a circle">
            <a:extLst>
              <a:ext uri="{FF2B5EF4-FFF2-40B4-BE49-F238E27FC236}">
                <a16:creationId xmlns:a16="http://schemas.microsoft.com/office/drawing/2014/main" id="{14632510-C3C5-006B-0C2C-D09CA2F45E3E}"/>
              </a:ext>
            </a:extLst>
          </p:cNvPr>
          <p:cNvPicPr>
            <a:picLocks noChangeAspect="1"/>
          </p:cNvPicPr>
          <p:nvPr/>
        </p:nvPicPr>
        <p:blipFill rotWithShape="1">
          <a:blip r:embed="rId2"/>
          <a:srcRect l="22995" r="17827"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56F82-2815-C6DB-F529-095D5387C45F}"/>
              </a:ext>
            </a:extLst>
          </p:cNvPr>
          <p:cNvSpPr>
            <a:spLocks noGrp="1"/>
          </p:cNvSpPr>
          <p:nvPr>
            <p:ph type="title"/>
          </p:nvPr>
        </p:nvSpPr>
        <p:spPr>
          <a:xfrm>
            <a:off x="44152" y="0"/>
            <a:ext cx="6014719" cy="921168"/>
          </a:xfrm>
        </p:spPr>
        <p:txBody>
          <a:bodyPr anchor="ctr">
            <a:normAutofit/>
          </a:bodyPr>
          <a:lstStyle/>
          <a:p>
            <a:r>
              <a:rPr lang="en-GB" sz="4000" dirty="0">
                <a:ea typeface="Calibri Light"/>
                <a:cs typeface="Calibri Light"/>
              </a:rPr>
              <a:t>Knowledge resources</a:t>
            </a:r>
          </a:p>
        </p:txBody>
      </p:sp>
      <p:sp>
        <p:nvSpPr>
          <p:cNvPr id="3" name="Content Placeholder 2">
            <a:extLst>
              <a:ext uri="{FF2B5EF4-FFF2-40B4-BE49-F238E27FC236}">
                <a16:creationId xmlns:a16="http://schemas.microsoft.com/office/drawing/2014/main" id="{73FB46B4-CE3B-6AB4-92DC-299FDAE4A246}"/>
              </a:ext>
            </a:extLst>
          </p:cNvPr>
          <p:cNvSpPr>
            <a:spLocks noGrp="1"/>
          </p:cNvSpPr>
          <p:nvPr>
            <p:ph idx="1"/>
          </p:nvPr>
        </p:nvSpPr>
        <p:spPr>
          <a:xfrm>
            <a:off x="44152" y="1127760"/>
            <a:ext cx="6014719" cy="5527039"/>
          </a:xfrm>
        </p:spPr>
        <p:txBody>
          <a:bodyPr vert="horz" lIns="91440" tIns="45720" rIns="91440" bIns="45720" rtlCol="0" anchor="ctr">
            <a:normAutofit/>
          </a:bodyPr>
          <a:lstStyle/>
          <a:p>
            <a:pPr marL="0" indent="0">
              <a:buNone/>
            </a:pPr>
            <a:r>
              <a:rPr lang="en-GB" sz="1800" dirty="0">
                <a:ea typeface="Calibri"/>
                <a:cs typeface="Calibri"/>
              </a:rPr>
              <a:t>Knowledge resources are like valuable information and expertise that an organization collects, organizes, and uses to make smart decisions, solve problems, and improve how they work.</a:t>
            </a:r>
          </a:p>
          <a:p>
            <a:pPr marL="342900" indent="-342900">
              <a:buFont typeface="Wingdings" panose="020B0604020202020204" pitchFamily="34" charset="0"/>
              <a:buChar char="Ø"/>
            </a:pPr>
            <a:r>
              <a:rPr lang="en-GB" sz="1800" dirty="0">
                <a:ea typeface="Calibri"/>
                <a:cs typeface="Calibri"/>
              </a:rPr>
              <a:t>Training and Development</a:t>
            </a:r>
          </a:p>
          <a:p>
            <a:pPr marL="342900" indent="-342900">
              <a:buFont typeface="Wingdings" panose="020B0604020202020204" pitchFamily="34" charset="0"/>
              <a:buChar char="Ø"/>
            </a:pPr>
            <a:r>
              <a:rPr lang="en-GB" sz="1800" dirty="0">
                <a:ea typeface="Calibri"/>
                <a:cs typeface="Calibri"/>
              </a:rPr>
              <a:t>Knowledge Sharing</a:t>
            </a:r>
          </a:p>
          <a:p>
            <a:pPr marL="342900" indent="-342900">
              <a:buFont typeface="Wingdings" panose="020B0604020202020204" pitchFamily="34" charset="0"/>
              <a:buChar char="Ø"/>
            </a:pPr>
            <a:r>
              <a:rPr lang="en-GB" sz="1800" dirty="0">
                <a:ea typeface="Calibri"/>
                <a:cs typeface="Calibri"/>
              </a:rPr>
              <a:t>Documentation</a:t>
            </a:r>
          </a:p>
          <a:p>
            <a:pPr marL="342900" indent="-342900">
              <a:buFont typeface="Wingdings" panose="020B0604020202020204" pitchFamily="34" charset="0"/>
              <a:buChar char="Ø"/>
            </a:pPr>
            <a:r>
              <a:rPr lang="en-GB" sz="1800" dirty="0">
                <a:ea typeface="Calibri"/>
                <a:cs typeface="Calibri"/>
              </a:rPr>
              <a:t>Data Analysis</a:t>
            </a:r>
          </a:p>
          <a:p>
            <a:pPr marL="342900" indent="-342900">
              <a:buFont typeface="Wingdings" panose="020B0604020202020204" pitchFamily="34" charset="0"/>
              <a:buChar char="Ø"/>
            </a:pPr>
            <a:r>
              <a:rPr lang="en-GB" sz="1800" dirty="0">
                <a:ea typeface="Calibri"/>
                <a:cs typeface="Calibri"/>
              </a:rPr>
              <a:t>Innovation Culture</a:t>
            </a:r>
          </a:p>
          <a:p>
            <a:pPr marL="342900" indent="-342900">
              <a:buFont typeface="Wingdings" panose="020B0604020202020204" pitchFamily="34" charset="0"/>
              <a:buChar char="Ø"/>
            </a:pPr>
            <a:r>
              <a:rPr lang="en-GB" sz="1800" dirty="0">
                <a:ea typeface="Calibri"/>
                <a:cs typeface="Calibri"/>
              </a:rPr>
              <a:t> External Partnerships</a:t>
            </a:r>
          </a:p>
          <a:p>
            <a:pPr marL="0" indent="0">
              <a:buNone/>
            </a:pPr>
            <a:endParaRPr lang="en-GB" sz="1800" dirty="0">
              <a:ea typeface="Calibri"/>
              <a:cs typeface="Calibri"/>
            </a:endParaRPr>
          </a:p>
          <a:p>
            <a:pPr marL="342900" indent="-342900">
              <a:buFont typeface="Wingdings" panose="020B0604020202020204" pitchFamily="34" charset="0"/>
              <a:buChar char="q"/>
            </a:pPr>
            <a:r>
              <a:rPr lang="en-GB" sz="1800" dirty="0">
                <a:ea typeface="Calibri"/>
                <a:cs typeface="Calibri"/>
              </a:rPr>
              <a:t>Both airlines recognize that knowledge is a valuable resource, and they have systems and practices in place to manage and leverage this knowledge for their benefit and the benefit of their customers</a:t>
            </a:r>
            <a:r>
              <a:rPr lang="en-GB" sz="1100" dirty="0">
                <a:ea typeface="Calibri"/>
                <a:cs typeface="Calibri"/>
              </a:rPr>
              <a:t>. </a:t>
            </a:r>
          </a:p>
          <a:p>
            <a:pPr marL="342900" indent="-342900">
              <a:buFont typeface="Wingdings" panose="020B0604020202020204" pitchFamily="34" charset="0"/>
              <a:buChar char="q"/>
            </a:pPr>
            <a:r>
              <a:rPr lang="en-GB" sz="1200" dirty="0">
                <a:ea typeface="Calibri"/>
                <a:cs typeface="Calibri"/>
              </a:rPr>
              <a:t>                                                                                                 Muhammad Siddique, C. (2012).</a:t>
            </a:r>
          </a:p>
        </p:txBody>
      </p:sp>
    </p:spTree>
    <p:extLst>
      <p:ext uri="{BB962C8B-B14F-4D97-AF65-F5344CB8AC3E}">
        <p14:creationId xmlns:p14="http://schemas.microsoft.com/office/powerpoint/2010/main" val="638793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D7482-960B-8047-9718-8A5242D35D2A}"/>
              </a:ext>
            </a:extLst>
          </p:cNvPr>
          <p:cNvSpPr>
            <a:spLocks noGrp="1"/>
          </p:cNvSpPr>
          <p:nvPr>
            <p:ph type="title"/>
          </p:nvPr>
        </p:nvSpPr>
        <p:spPr>
          <a:xfrm>
            <a:off x="786812" y="670559"/>
            <a:ext cx="4683321" cy="6311408"/>
          </a:xfrm>
        </p:spPr>
        <p:txBody>
          <a:bodyPr anchor="t">
            <a:normAutofit/>
          </a:bodyPr>
          <a:lstStyle/>
          <a:p>
            <a:r>
              <a:rPr lang="en-GB" dirty="0">
                <a:ea typeface="Calibri Light"/>
                <a:cs typeface="Calibri Light"/>
              </a:rPr>
              <a:t>Alignment with Business Strategy</a:t>
            </a:r>
            <a:endParaRPr lang="en-US" dirty="0"/>
          </a:p>
        </p:txBody>
      </p:sp>
      <p:sp>
        <p:nvSpPr>
          <p:cNvPr id="3" name="Content Placeholder 2">
            <a:extLst>
              <a:ext uri="{FF2B5EF4-FFF2-40B4-BE49-F238E27FC236}">
                <a16:creationId xmlns:a16="http://schemas.microsoft.com/office/drawing/2014/main" id="{0A11E089-1092-705C-2000-16FACC10C725}"/>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endParaRPr lang="en-GB" sz="2000" dirty="0">
              <a:ea typeface="Calibri"/>
              <a:cs typeface="Calibri"/>
            </a:endParaRPr>
          </a:p>
          <a:p>
            <a:endParaRPr lang="en-GB" sz="2000">
              <a:ea typeface="Calibri"/>
              <a:cs typeface="Calibri"/>
            </a:endParaRPr>
          </a:p>
        </p:txBody>
      </p:sp>
      <p:sp>
        <p:nvSpPr>
          <p:cNvPr id="5" name="TextBox 4">
            <a:extLst>
              <a:ext uri="{FF2B5EF4-FFF2-40B4-BE49-F238E27FC236}">
                <a16:creationId xmlns:a16="http://schemas.microsoft.com/office/drawing/2014/main" id="{DE0B040B-3D4F-8394-C9F9-3CDA743C2A5E}"/>
              </a:ext>
            </a:extLst>
          </p:cNvPr>
          <p:cNvSpPr txBox="1"/>
          <p:nvPr/>
        </p:nvSpPr>
        <p:spPr>
          <a:xfrm>
            <a:off x="959893" y="2051714"/>
            <a:ext cx="54613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Safety and Efficiency:</a:t>
            </a:r>
          </a:p>
        </p:txBody>
      </p:sp>
      <p:sp>
        <p:nvSpPr>
          <p:cNvPr id="6" name="TextBox 5">
            <a:extLst>
              <a:ext uri="{FF2B5EF4-FFF2-40B4-BE49-F238E27FC236}">
                <a16:creationId xmlns:a16="http://schemas.microsoft.com/office/drawing/2014/main" id="{0996ABBE-6718-6F27-A598-CB8D8816562F}"/>
              </a:ext>
            </a:extLst>
          </p:cNvPr>
          <p:cNvSpPr txBox="1"/>
          <p:nvPr/>
        </p:nvSpPr>
        <p:spPr>
          <a:xfrm>
            <a:off x="903027" y="2699982"/>
            <a:ext cx="65077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Customer Experience:</a:t>
            </a:r>
          </a:p>
        </p:txBody>
      </p:sp>
      <p:sp>
        <p:nvSpPr>
          <p:cNvPr id="7" name="TextBox 6">
            <a:extLst>
              <a:ext uri="{FF2B5EF4-FFF2-40B4-BE49-F238E27FC236}">
                <a16:creationId xmlns:a16="http://schemas.microsoft.com/office/drawing/2014/main" id="{02F191B2-FFE6-6169-8F14-AD4AECDBF59D}"/>
              </a:ext>
            </a:extLst>
          </p:cNvPr>
          <p:cNvSpPr txBox="1"/>
          <p:nvPr/>
        </p:nvSpPr>
        <p:spPr>
          <a:xfrm>
            <a:off x="903027" y="3348250"/>
            <a:ext cx="62233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Operational Excellence:</a:t>
            </a:r>
          </a:p>
        </p:txBody>
      </p:sp>
      <p:sp>
        <p:nvSpPr>
          <p:cNvPr id="8" name="TextBox 7">
            <a:extLst>
              <a:ext uri="{FF2B5EF4-FFF2-40B4-BE49-F238E27FC236}">
                <a16:creationId xmlns:a16="http://schemas.microsoft.com/office/drawing/2014/main" id="{14A20274-3C33-E35D-171C-BF45CE1A121A}"/>
              </a:ext>
            </a:extLst>
          </p:cNvPr>
          <p:cNvSpPr txBox="1"/>
          <p:nvPr/>
        </p:nvSpPr>
        <p:spPr>
          <a:xfrm>
            <a:off x="903027" y="4189863"/>
            <a:ext cx="5734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Crisis Management</a:t>
            </a:r>
          </a:p>
        </p:txBody>
      </p:sp>
      <p:sp>
        <p:nvSpPr>
          <p:cNvPr id="9" name="TextBox 8">
            <a:extLst>
              <a:ext uri="{FF2B5EF4-FFF2-40B4-BE49-F238E27FC236}">
                <a16:creationId xmlns:a16="http://schemas.microsoft.com/office/drawing/2014/main" id="{F94F2C76-1D9E-BCD3-44FA-6498FA054F66}"/>
              </a:ext>
            </a:extLst>
          </p:cNvPr>
          <p:cNvSpPr txBox="1"/>
          <p:nvPr/>
        </p:nvSpPr>
        <p:spPr>
          <a:xfrm>
            <a:off x="959893" y="4824063"/>
            <a:ext cx="74630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Data-Driven Decision-Making</a:t>
            </a:r>
          </a:p>
        </p:txBody>
      </p:sp>
      <p:sp>
        <p:nvSpPr>
          <p:cNvPr id="10" name="TextBox 9">
            <a:extLst>
              <a:ext uri="{FF2B5EF4-FFF2-40B4-BE49-F238E27FC236}">
                <a16:creationId xmlns:a16="http://schemas.microsoft.com/office/drawing/2014/main" id="{79C9B6BC-5437-82C7-8B14-3EC2215E4010}"/>
              </a:ext>
            </a:extLst>
          </p:cNvPr>
          <p:cNvSpPr txBox="1"/>
          <p:nvPr/>
        </p:nvSpPr>
        <p:spPr>
          <a:xfrm>
            <a:off x="5252417" y="5293645"/>
            <a:ext cx="674654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Aligning knowledge management with business strategy ensures that knowledge resources are not just accumulated but used to achieve the organization's broader objectives, ultimately contributing to their success and competitive advantage.</a:t>
            </a:r>
            <a:r>
              <a:rPr lang="en-GB" dirty="0"/>
              <a:t> </a:t>
            </a:r>
          </a:p>
          <a:p>
            <a:r>
              <a:rPr lang="en-GB" dirty="0"/>
              <a:t>                                                                           Emirates Group, E.G. (2022).</a:t>
            </a:r>
            <a:endParaRPr lang="en-US" dirty="0"/>
          </a:p>
        </p:txBody>
      </p:sp>
    </p:spTree>
    <p:extLst>
      <p:ext uri="{BB962C8B-B14F-4D97-AF65-F5344CB8AC3E}">
        <p14:creationId xmlns:p14="http://schemas.microsoft.com/office/powerpoint/2010/main" val="2668812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79EFEEE-1596-805D-17B7-B7884507BD7B}"/>
              </a:ext>
            </a:extLst>
          </p:cNvPr>
          <p:cNvSpPr>
            <a:spLocks noGrp="1"/>
          </p:cNvSpPr>
          <p:nvPr>
            <p:ph type="title"/>
          </p:nvPr>
        </p:nvSpPr>
        <p:spPr>
          <a:xfrm>
            <a:off x="761802" y="762001"/>
            <a:ext cx="4080362" cy="1708242"/>
          </a:xfrm>
        </p:spPr>
        <p:txBody>
          <a:bodyPr anchor="ctr">
            <a:normAutofit/>
          </a:bodyPr>
          <a:lstStyle/>
          <a:p>
            <a:r>
              <a:rPr lang="en-GB" sz="4000" dirty="0">
                <a:ea typeface="Calibri Light"/>
                <a:cs typeface="Calibri Light"/>
              </a:rPr>
              <a:t>SWOT Analysis </a:t>
            </a:r>
          </a:p>
        </p:txBody>
      </p:sp>
      <p:sp>
        <p:nvSpPr>
          <p:cNvPr id="3" name="Content Placeholder 2">
            <a:extLst>
              <a:ext uri="{FF2B5EF4-FFF2-40B4-BE49-F238E27FC236}">
                <a16:creationId xmlns:a16="http://schemas.microsoft.com/office/drawing/2014/main" id="{5155AEDF-D47C-DE10-8D65-47F0527A3A68}"/>
              </a:ext>
            </a:extLst>
          </p:cNvPr>
          <p:cNvSpPr>
            <a:spLocks noGrp="1"/>
          </p:cNvSpPr>
          <p:nvPr>
            <p:ph idx="1"/>
          </p:nvPr>
        </p:nvSpPr>
        <p:spPr>
          <a:xfrm>
            <a:off x="761803" y="2470244"/>
            <a:ext cx="4080361" cy="3769834"/>
          </a:xfrm>
        </p:spPr>
        <p:txBody>
          <a:bodyPr vert="horz" lIns="91440" tIns="45720" rIns="91440" bIns="45720" rtlCol="0" anchor="ctr">
            <a:normAutofit/>
          </a:bodyPr>
          <a:lstStyle/>
          <a:p>
            <a:pPr marL="0" indent="0">
              <a:buNone/>
            </a:pPr>
            <a:endParaRPr lang="en-GB" sz="2000">
              <a:ea typeface="Calibri"/>
              <a:cs typeface="Calibri"/>
            </a:endParaRPr>
          </a:p>
          <a:p>
            <a:endParaRPr lang="en-GB" sz="2000">
              <a:ea typeface="Calibri"/>
              <a:cs typeface="Calibri"/>
            </a:endParaRPr>
          </a:p>
        </p:txBody>
      </p:sp>
      <p:sp>
        <p:nvSpPr>
          <p:cNvPr id="48" name="Rectangle 47">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irplane parked at an airport&#10;&#10;Description automatically generated">
            <a:extLst>
              <a:ext uri="{FF2B5EF4-FFF2-40B4-BE49-F238E27FC236}">
                <a16:creationId xmlns:a16="http://schemas.microsoft.com/office/drawing/2014/main" id="{A4E48AEF-467B-2AB8-D80A-B3164AAE1EF0}"/>
              </a:ext>
            </a:extLst>
          </p:cNvPr>
          <p:cNvPicPr>
            <a:picLocks noChangeAspect="1"/>
          </p:cNvPicPr>
          <p:nvPr/>
        </p:nvPicPr>
        <p:blipFill>
          <a:blip r:embed="rId2"/>
          <a:stretch>
            <a:fillRect/>
          </a:stretch>
        </p:blipFill>
        <p:spPr>
          <a:xfrm>
            <a:off x="1" y="2248397"/>
            <a:ext cx="5333999" cy="4067175"/>
          </a:xfrm>
          <a:prstGeom prst="rect">
            <a:avLst/>
          </a:prstGeom>
        </p:spPr>
      </p:pic>
      <p:graphicFrame>
        <p:nvGraphicFramePr>
          <p:cNvPr id="56" name="TextBox 3">
            <a:extLst>
              <a:ext uri="{FF2B5EF4-FFF2-40B4-BE49-F238E27FC236}">
                <a16:creationId xmlns:a16="http://schemas.microsoft.com/office/drawing/2014/main" id="{AF25BD5D-93D3-7894-A240-8F27655ECF93}"/>
              </a:ext>
            </a:extLst>
          </p:cNvPr>
          <p:cNvGraphicFramePr/>
          <p:nvPr/>
        </p:nvGraphicFramePr>
        <p:xfrm>
          <a:off x="5486402" y="550460"/>
          <a:ext cx="6382602" cy="5355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1918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The Best First Class Airlines in the World">
            <a:extLst>
              <a:ext uri="{FF2B5EF4-FFF2-40B4-BE49-F238E27FC236}">
                <a16:creationId xmlns:a16="http://schemas.microsoft.com/office/drawing/2014/main" id="{838198D4-7872-D004-148D-6FAA78709C93}"/>
              </a:ext>
            </a:extLst>
          </p:cNvPr>
          <p:cNvPicPr>
            <a:picLocks noChangeAspect="1"/>
          </p:cNvPicPr>
          <p:nvPr/>
        </p:nvPicPr>
        <p:blipFill rotWithShape="1">
          <a:blip r:embed="rId2"/>
          <a:srcRect l="10171" r="10123" b="1"/>
          <a:stretch/>
        </p:blipFill>
        <p:spPr>
          <a:xfrm>
            <a:off x="19023" y="1504695"/>
            <a:ext cx="6106195" cy="5191432"/>
          </a:xfrm>
          <a:prstGeom prst="rect">
            <a:avLst/>
          </a:prstGeom>
        </p:spPr>
      </p:pic>
      <p:sp useBgFill="1">
        <p:nvSpPr>
          <p:cNvPr id="119" name="Rectangle 118">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4AA64-0E27-1612-EAE4-3C3FF52D6A7D}"/>
              </a:ext>
            </a:extLst>
          </p:cNvPr>
          <p:cNvSpPr>
            <a:spLocks noGrp="1"/>
          </p:cNvSpPr>
          <p:nvPr>
            <p:ph type="title"/>
          </p:nvPr>
        </p:nvSpPr>
        <p:spPr>
          <a:xfrm>
            <a:off x="761801" y="352766"/>
            <a:ext cx="10591999" cy="1023584"/>
          </a:xfrm>
        </p:spPr>
        <p:txBody>
          <a:bodyPr vert="horz" lIns="91440" tIns="45720" rIns="91440" bIns="45720" rtlCol="0">
            <a:normAutofit/>
          </a:bodyPr>
          <a:lstStyle/>
          <a:p>
            <a:r>
              <a:rPr lang="en-US" sz="3100" kern="1200">
                <a:latin typeface="+mj-lt"/>
                <a:ea typeface="+mj-ea"/>
                <a:cs typeface="+mj-cs"/>
              </a:rPr>
              <a:t>Knowledge Management systems</a:t>
            </a:r>
            <a:r>
              <a:rPr lang="en-US" sz="3100"/>
              <a:t> of  Emirates and British Airlines</a:t>
            </a:r>
            <a:endParaRPr lang="en-US" sz="3100" kern="1200">
              <a:latin typeface="+mj-lt"/>
              <a:ea typeface="Calibri Light"/>
              <a:cs typeface="Calibri Light"/>
            </a:endParaRPr>
          </a:p>
        </p:txBody>
      </p:sp>
      <p:sp>
        <p:nvSpPr>
          <p:cNvPr id="3" name="Content Placeholder 2">
            <a:extLst>
              <a:ext uri="{FF2B5EF4-FFF2-40B4-BE49-F238E27FC236}">
                <a16:creationId xmlns:a16="http://schemas.microsoft.com/office/drawing/2014/main" id="{5502B9C8-7B5E-C10B-3559-08456126FC37}"/>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US" sz="2000" dirty="0"/>
          </a:p>
          <a:p>
            <a:endParaRPr lang="en-US" sz="2000" dirty="0"/>
          </a:p>
        </p:txBody>
      </p:sp>
      <p:sp>
        <p:nvSpPr>
          <p:cNvPr id="11" name="TextBox 10">
            <a:extLst>
              <a:ext uri="{FF2B5EF4-FFF2-40B4-BE49-F238E27FC236}">
                <a16:creationId xmlns:a16="http://schemas.microsoft.com/office/drawing/2014/main" id="{6F6C6868-ACED-0177-ED76-44AF09794542}"/>
              </a:ext>
            </a:extLst>
          </p:cNvPr>
          <p:cNvSpPr txBox="1"/>
          <p:nvPr/>
        </p:nvSpPr>
        <p:spPr>
          <a:xfrm>
            <a:off x="6098722" y="1839686"/>
            <a:ext cx="60361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Technology: Emirates employs advanced data analytics.</a:t>
            </a:r>
          </a:p>
        </p:txBody>
      </p:sp>
      <p:sp>
        <p:nvSpPr>
          <p:cNvPr id="13" name="TextBox 12">
            <a:extLst>
              <a:ext uri="{FF2B5EF4-FFF2-40B4-BE49-F238E27FC236}">
                <a16:creationId xmlns:a16="http://schemas.microsoft.com/office/drawing/2014/main" id="{B7447D62-C2A4-974B-7A06-E3ADAA274A40}"/>
              </a:ext>
            </a:extLst>
          </p:cNvPr>
          <p:cNvSpPr txBox="1"/>
          <p:nvPr/>
        </p:nvSpPr>
        <p:spPr>
          <a:xfrm>
            <a:off x="6171919" y="2351216"/>
            <a:ext cx="60225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Platforms: Internal intranets and digital collaboration platforms to facilitate knowledge sharing.</a:t>
            </a:r>
          </a:p>
        </p:txBody>
      </p:sp>
      <p:sp>
        <p:nvSpPr>
          <p:cNvPr id="14" name="TextBox 13">
            <a:extLst>
              <a:ext uri="{FF2B5EF4-FFF2-40B4-BE49-F238E27FC236}">
                <a16:creationId xmlns:a16="http://schemas.microsoft.com/office/drawing/2014/main" id="{EEDF23DC-38FB-F136-A50E-723AB7AB41DD}"/>
              </a:ext>
            </a:extLst>
          </p:cNvPr>
          <p:cNvSpPr txBox="1"/>
          <p:nvPr/>
        </p:nvSpPr>
        <p:spPr>
          <a:xfrm>
            <a:off x="6111187" y="3264696"/>
            <a:ext cx="61041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British Airways Knowledge Management Systems:</a:t>
            </a:r>
          </a:p>
        </p:txBody>
      </p:sp>
      <p:sp>
        <p:nvSpPr>
          <p:cNvPr id="15" name="TextBox 14">
            <a:extLst>
              <a:ext uri="{FF2B5EF4-FFF2-40B4-BE49-F238E27FC236}">
                <a16:creationId xmlns:a16="http://schemas.microsoft.com/office/drawing/2014/main" id="{35942CC9-0E5E-811A-B149-D14A06E72F38}"/>
              </a:ext>
            </a:extLst>
          </p:cNvPr>
          <p:cNvSpPr txBox="1"/>
          <p:nvPr/>
        </p:nvSpPr>
        <p:spPr>
          <a:xfrm>
            <a:off x="6066698" y="3636303"/>
            <a:ext cx="60497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Technology: British Airways utilizes a combination of data analytics, artificial intelligence.</a:t>
            </a:r>
          </a:p>
        </p:txBody>
      </p:sp>
      <p:sp>
        <p:nvSpPr>
          <p:cNvPr id="16" name="TextBox 15">
            <a:extLst>
              <a:ext uri="{FF2B5EF4-FFF2-40B4-BE49-F238E27FC236}">
                <a16:creationId xmlns:a16="http://schemas.microsoft.com/office/drawing/2014/main" id="{952DA4B9-ECC5-8C04-4698-D265E1CA4B43}"/>
              </a:ext>
            </a:extLst>
          </p:cNvPr>
          <p:cNvSpPr txBox="1"/>
          <p:nvPr/>
        </p:nvSpPr>
        <p:spPr>
          <a:xfrm>
            <a:off x="6098721" y="4669972"/>
            <a:ext cx="60905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Tools: Their tools include sophisticated customer relationship management (CRM ).</a:t>
            </a:r>
          </a:p>
        </p:txBody>
      </p:sp>
      <p:sp>
        <p:nvSpPr>
          <p:cNvPr id="17" name="TextBox 16">
            <a:extLst>
              <a:ext uri="{FF2B5EF4-FFF2-40B4-BE49-F238E27FC236}">
                <a16:creationId xmlns:a16="http://schemas.microsoft.com/office/drawing/2014/main" id="{43E11DE7-2B1D-8982-F47E-4A6B4047CA6C}"/>
              </a:ext>
            </a:extLst>
          </p:cNvPr>
          <p:cNvSpPr txBox="1"/>
          <p:nvPr/>
        </p:nvSpPr>
        <p:spPr>
          <a:xfrm>
            <a:off x="8151041" y="5071435"/>
            <a:ext cx="60905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dirty="0" err="1"/>
              <a:t>Durgut</a:t>
            </a:r>
            <a:r>
              <a:rPr lang="en-US" dirty="0"/>
              <a:t>, M. (2023).</a:t>
            </a:r>
          </a:p>
        </p:txBody>
      </p:sp>
    </p:spTree>
    <p:extLst>
      <p:ext uri="{BB962C8B-B14F-4D97-AF65-F5344CB8AC3E}">
        <p14:creationId xmlns:p14="http://schemas.microsoft.com/office/powerpoint/2010/main" val="2289262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Shape 5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Rectangle 5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198427-32A7-B464-3CC7-FE8572966AFC}"/>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2000">
              <a:ea typeface="Calibri"/>
              <a:cs typeface="Calibri"/>
            </a:endParaRPr>
          </a:p>
          <a:p>
            <a:pPr marL="0" indent="0">
              <a:buNone/>
            </a:pPr>
            <a:endParaRPr lang="en-GB" sz="2000">
              <a:ea typeface="Calibri"/>
              <a:cs typeface="Calibri"/>
            </a:endParaRPr>
          </a:p>
          <a:p>
            <a:endParaRPr lang="en-GB" sz="2000"/>
          </a:p>
        </p:txBody>
      </p:sp>
      <p:sp>
        <p:nvSpPr>
          <p:cNvPr id="8" name="TextBox 7">
            <a:extLst>
              <a:ext uri="{FF2B5EF4-FFF2-40B4-BE49-F238E27FC236}">
                <a16:creationId xmlns:a16="http://schemas.microsoft.com/office/drawing/2014/main" id="{D69592B1-29EC-9E38-55FE-551E5DE8EF2A}"/>
              </a:ext>
            </a:extLst>
          </p:cNvPr>
          <p:cNvSpPr txBox="1"/>
          <p:nvPr/>
        </p:nvSpPr>
        <p:spPr>
          <a:xfrm>
            <a:off x="152400" y="27486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Recommendations for Improving Knowledge Management</a:t>
            </a:r>
            <a:endParaRPr lang="en-US" dirty="0">
              <a:solidFill>
                <a:schemeClr val="bg1"/>
              </a:solidFill>
              <a:ea typeface="Calibri"/>
              <a:cs typeface="Calibri"/>
            </a:endParaRPr>
          </a:p>
        </p:txBody>
      </p:sp>
      <p:sp>
        <p:nvSpPr>
          <p:cNvPr id="10" name="TextBox 9">
            <a:extLst>
              <a:ext uri="{FF2B5EF4-FFF2-40B4-BE49-F238E27FC236}">
                <a16:creationId xmlns:a16="http://schemas.microsoft.com/office/drawing/2014/main" id="{236ACCFE-55E6-80BA-09E6-C14E3025876F}"/>
              </a:ext>
            </a:extLst>
          </p:cNvPr>
          <p:cNvSpPr txBox="1"/>
          <p:nvPr/>
        </p:nvSpPr>
        <p:spPr>
          <a:xfrm>
            <a:off x="4057650" y="111579"/>
            <a:ext cx="804998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Emirates:</a:t>
            </a:r>
            <a:endParaRPr lang="en-US" sz="2400" dirty="0">
              <a:ea typeface="Calibri"/>
              <a:cs typeface="Calibri"/>
            </a:endParaRPr>
          </a:p>
          <a:p>
            <a:pPr>
              <a:buAutoNum type="arabicPeriod"/>
            </a:pPr>
            <a:r>
              <a:rPr lang="en-US" sz="2400" dirty="0"/>
              <a:t>Develop a comprehensive knowledge management strategy with a focus on external partnerships for industry insights.</a:t>
            </a:r>
            <a:endParaRPr lang="en-US" sz="2400" dirty="0">
              <a:ea typeface="Calibri"/>
              <a:cs typeface="Calibri"/>
            </a:endParaRPr>
          </a:p>
          <a:p>
            <a:pPr>
              <a:buAutoNum type="arabicPeriod"/>
            </a:pPr>
            <a:r>
              <a:rPr lang="en-US" sz="2400" dirty="0"/>
              <a:t>Implement AI-driven solutions for predictive maintenance and safety analysis.</a:t>
            </a:r>
            <a:endParaRPr lang="en-US" sz="2400" dirty="0">
              <a:ea typeface="Calibri"/>
              <a:cs typeface="Calibri"/>
            </a:endParaRPr>
          </a:p>
          <a:p>
            <a:endParaRPr lang="en-US" sz="2400" dirty="0">
              <a:ea typeface="Calibri"/>
              <a:cs typeface="Calibri"/>
            </a:endParaRPr>
          </a:p>
        </p:txBody>
      </p:sp>
      <p:sp>
        <p:nvSpPr>
          <p:cNvPr id="14" name="TextBox 13">
            <a:extLst>
              <a:ext uri="{FF2B5EF4-FFF2-40B4-BE49-F238E27FC236}">
                <a16:creationId xmlns:a16="http://schemas.microsoft.com/office/drawing/2014/main" id="{4BE3A25E-EF70-BA5A-2008-6A1539E2311A}"/>
              </a:ext>
            </a:extLst>
          </p:cNvPr>
          <p:cNvSpPr txBox="1"/>
          <p:nvPr/>
        </p:nvSpPr>
        <p:spPr>
          <a:xfrm>
            <a:off x="4125686" y="3458936"/>
            <a:ext cx="78050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British Airways:</a:t>
            </a:r>
            <a:endParaRPr lang="en-US" sz="2400" dirty="0">
              <a:ea typeface="Calibri"/>
              <a:cs typeface="Calibri"/>
            </a:endParaRPr>
          </a:p>
          <a:p>
            <a:pPr>
              <a:buAutoNum type="arabicPeriod"/>
            </a:pPr>
            <a:r>
              <a:rPr lang="en-US" sz="2400" dirty="0"/>
              <a:t>Invest in ongoing training and upskilling programs for employees to stay updated with evolving technology.</a:t>
            </a:r>
            <a:endParaRPr lang="en-US" sz="2400" dirty="0">
              <a:ea typeface="Calibri"/>
              <a:cs typeface="Calibri"/>
            </a:endParaRPr>
          </a:p>
          <a:p>
            <a:pPr>
              <a:buAutoNum type="arabicPeriod"/>
            </a:pPr>
            <a:r>
              <a:rPr lang="en-US" sz="2400" dirty="0"/>
              <a:t>Leverage external expertise through strategic partnerships with research organizations. </a:t>
            </a:r>
          </a:p>
          <a:p>
            <a:r>
              <a:rPr lang="en-US" sz="2400" dirty="0"/>
              <a:t>                                                         </a:t>
            </a:r>
            <a:r>
              <a:rPr lang="en-US" sz="2400" dirty="0" err="1"/>
              <a:t>Tckhakia,E.etal</a:t>
            </a:r>
            <a:r>
              <a:rPr lang="en-US" sz="2400" dirty="0"/>
              <a:t>(2015).</a:t>
            </a:r>
            <a:endParaRPr lang="en-US" sz="2400" dirty="0">
              <a:ea typeface="Calibri"/>
              <a:cs typeface="Calibri"/>
            </a:endParaRPr>
          </a:p>
        </p:txBody>
      </p:sp>
    </p:spTree>
    <p:extLst>
      <p:ext uri="{BB962C8B-B14F-4D97-AF65-F5344CB8AC3E}">
        <p14:creationId xmlns:p14="http://schemas.microsoft.com/office/powerpoint/2010/main" val="2077719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B5686-25E2-F219-77C6-0CC5D43CAD4C}"/>
              </a:ext>
            </a:extLst>
          </p:cNvPr>
          <p:cNvSpPr>
            <a:spLocks noGrp="1"/>
          </p:cNvSpPr>
          <p:nvPr>
            <p:ph type="title"/>
          </p:nvPr>
        </p:nvSpPr>
        <p:spPr>
          <a:xfrm>
            <a:off x="60266" y="-578502"/>
            <a:ext cx="7432071" cy="1616203"/>
          </a:xfrm>
        </p:spPr>
        <p:txBody>
          <a:bodyPr anchor="b">
            <a:normAutofit/>
          </a:bodyPr>
          <a:lstStyle/>
          <a:p>
            <a:r>
              <a:rPr lang="en-GB" sz="3200">
                <a:ea typeface="Calibri Light"/>
                <a:cs typeface="Calibri Light"/>
              </a:rPr>
              <a:t>Critical evaluation of the Knowledge Management</a:t>
            </a:r>
            <a:endParaRPr lang="en-US" sz="3200"/>
          </a:p>
        </p:txBody>
      </p:sp>
      <p:sp>
        <p:nvSpPr>
          <p:cNvPr id="3" name="Content Placeholder 2">
            <a:extLst>
              <a:ext uri="{FF2B5EF4-FFF2-40B4-BE49-F238E27FC236}">
                <a16:creationId xmlns:a16="http://schemas.microsoft.com/office/drawing/2014/main" id="{19A51A02-E350-47CB-C57D-1515386F0332}"/>
              </a:ext>
            </a:extLst>
          </p:cNvPr>
          <p:cNvSpPr>
            <a:spLocks noGrp="1"/>
          </p:cNvSpPr>
          <p:nvPr>
            <p:ph idx="1"/>
          </p:nvPr>
        </p:nvSpPr>
        <p:spPr>
          <a:xfrm>
            <a:off x="876693" y="2533476"/>
            <a:ext cx="4234394" cy="3447832"/>
          </a:xfrm>
        </p:spPr>
        <p:txBody>
          <a:bodyPr vert="horz" lIns="91440" tIns="45720" rIns="91440" bIns="45720" rtlCol="0" anchor="t">
            <a:normAutofit/>
          </a:bodyPr>
          <a:lstStyle/>
          <a:p>
            <a:endParaRPr lang="en-GB" sz="2000">
              <a:ea typeface="Calibri"/>
              <a:cs typeface="Calibri"/>
            </a:endParaRPr>
          </a:p>
          <a:p>
            <a:pPr marL="0" indent="0">
              <a:buNone/>
            </a:pPr>
            <a:endParaRPr lang="en-GB" sz="2000">
              <a:ea typeface="Calibri"/>
              <a:cs typeface="Calibri"/>
            </a:endParaRPr>
          </a:p>
          <a:p>
            <a:endParaRPr lang="en-GB" sz="2000"/>
          </a:p>
          <a:p>
            <a:endParaRPr lang="en-GB" sz="2000">
              <a:ea typeface="Calibri"/>
              <a:cs typeface="Calibri"/>
            </a:endParaRPr>
          </a:p>
        </p:txBody>
      </p:sp>
      <p:pic>
        <p:nvPicPr>
          <p:cNvPr id="5" name="Picture 4" descr="MSc Air Transport Management | Coventry University">
            <a:extLst>
              <a:ext uri="{FF2B5EF4-FFF2-40B4-BE49-F238E27FC236}">
                <a16:creationId xmlns:a16="http://schemas.microsoft.com/office/drawing/2014/main" id="{68DD8E08-AD2F-0594-2421-643AAC7F9C7C}"/>
              </a:ext>
            </a:extLst>
          </p:cNvPr>
          <p:cNvPicPr>
            <a:picLocks noChangeAspect="1"/>
          </p:cNvPicPr>
          <p:nvPr/>
        </p:nvPicPr>
        <p:blipFill rotWithShape="1">
          <a:blip r:embed="rId2"/>
          <a:srcRect l="22655" r="16078" b="1"/>
          <a:stretch/>
        </p:blipFill>
        <p:spPr>
          <a:xfrm>
            <a:off x="7569389" y="-7050"/>
            <a:ext cx="4623510" cy="6794432"/>
          </a:xfrm>
          <a:prstGeom prst="rect">
            <a:avLst/>
          </a:prstGeom>
        </p:spPr>
      </p:pic>
      <p:grpSp>
        <p:nvGrpSpPr>
          <p:cNvPr id="56" name="Group 55">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7" name="Rectangle 56">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4" name="TextBox 5">
            <a:extLst>
              <a:ext uri="{FF2B5EF4-FFF2-40B4-BE49-F238E27FC236}">
                <a16:creationId xmlns:a16="http://schemas.microsoft.com/office/drawing/2014/main" id="{7194C7CA-B23A-B4ED-C1D9-ECBF859A75B7}"/>
              </a:ext>
            </a:extLst>
          </p:cNvPr>
          <p:cNvGraphicFramePr/>
          <p:nvPr>
            <p:extLst>
              <p:ext uri="{D42A27DB-BD31-4B8C-83A1-F6EECF244321}">
                <p14:modId xmlns:p14="http://schemas.microsoft.com/office/powerpoint/2010/main" val="2032042834"/>
              </p:ext>
            </p:extLst>
          </p:nvPr>
        </p:nvGraphicFramePr>
        <p:xfrm>
          <a:off x="57150" y="1227364"/>
          <a:ext cx="7192735" cy="4154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263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3051E-509E-D458-3FA5-E3CFA8ACD0E1}"/>
              </a:ext>
            </a:extLst>
          </p:cNvPr>
          <p:cNvSpPr>
            <a:spLocks noGrp="1"/>
          </p:cNvSpPr>
          <p:nvPr>
            <p:ph type="title"/>
          </p:nvPr>
        </p:nvSpPr>
        <p:spPr>
          <a:xfrm>
            <a:off x="1137033" y="670559"/>
            <a:ext cx="4683321" cy="2148841"/>
          </a:xfrm>
        </p:spPr>
        <p:txBody>
          <a:bodyPr vert="horz" lIns="91440" tIns="45720" rIns="91440" bIns="45720" rtlCol="0" anchor="t">
            <a:normAutofit/>
          </a:bodyPr>
          <a:lstStyle/>
          <a:p>
            <a:endParaRPr lang="en-US" sz="3400"/>
          </a:p>
          <a:p>
            <a:r>
              <a:rPr lang="en-US" sz="3400"/>
              <a:t>Critical evaluation of the Knowledge Management (Continuation)</a:t>
            </a:r>
          </a:p>
          <a:p>
            <a:endParaRPr lang="en-US" sz="3400"/>
          </a:p>
        </p:txBody>
      </p:sp>
      <p:pic>
        <p:nvPicPr>
          <p:cNvPr id="4" name="Picture 3" descr="UKCAA &amp; EASA Integrated ATPL Course in the UK - L3Harris">
            <a:extLst>
              <a:ext uri="{FF2B5EF4-FFF2-40B4-BE49-F238E27FC236}">
                <a16:creationId xmlns:a16="http://schemas.microsoft.com/office/drawing/2014/main" id="{458A5FCA-FDA0-E2B6-1B25-3F45B7E1CC96}"/>
              </a:ext>
            </a:extLst>
          </p:cNvPr>
          <p:cNvPicPr>
            <a:picLocks noChangeAspect="1"/>
          </p:cNvPicPr>
          <p:nvPr/>
        </p:nvPicPr>
        <p:blipFill rotWithShape="1">
          <a:blip r:embed="rId2"/>
          <a:srcRect l="10528" r="3559" b="1"/>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43C300EC-C9FF-C969-734C-3CE4E44263DE}"/>
              </a:ext>
            </a:extLst>
          </p:cNvPr>
          <p:cNvSpPr txBox="1"/>
          <p:nvPr/>
        </p:nvSpPr>
        <p:spPr>
          <a:xfrm>
            <a:off x="6797004" y="670559"/>
            <a:ext cx="4555782" cy="54450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British Airways:</a:t>
            </a:r>
          </a:p>
          <a:p>
            <a:pPr marL="228600" indent="-228600">
              <a:lnSpc>
                <a:spcPct val="90000"/>
              </a:lnSpc>
              <a:spcAft>
                <a:spcPts val="600"/>
              </a:spcAft>
              <a:buFont typeface="Arial" panose="020B0604020202020204" pitchFamily="34" charset="0"/>
              <a:buChar char="•"/>
            </a:pPr>
            <a:r>
              <a:rPr lang="en-US" sz="2000" dirty="0"/>
              <a:t>Strengths: British Airways benefits from its long history in the aviation industry, which provides a wealth of institutional knowledge and experience. They are highly skilled in crisis management and have a strong data analytics capability.</a:t>
            </a:r>
          </a:p>
          <a:p>
            <a:pPr marL="228600" indent="-228600">
              <a:lnSpc>
                <a:spcPct val="90000"/>
              </a:lnSpc>
              <a:spcAft>
                <a:spcPts val="600"/>
              </a:spcAft>
              <a:buFont typeface="Arial" panose="020B0604020202020204" pitchFamily="34" charset="0"/>
              <a:buChar char="•"/>
            </a:pPr>
            <a:r>
              <a:rPr lang="en-US" sz="2000" dirty="0"/>
              <a:t>Challenges: Adapting to rapid technological changes can be a challenge for a well-established airline like British Airways. FZE, B.B. (2023).</a:t>
            </a:r>
          </a:p>
          <a:p>
            <a:pPr marL="228600" indent="-228600">
              <a:lnSpc>
                <a:spcPct val="90000"/>
              </a:lnSpc>
              <a:spcAft>
                <a:spcPts val="600"/>
              </a:spcAft>
              <a:buFont typeface="Arial" panose="020B0604020202020204" pitchFamily="34" charset="0"/>
              <a:buChar char="•"/>
            </a:pPr>
            <a:endParaRPr lang="en-US" sz="2000" dirty="0"/>
          </a:p>
          <a:p>
            <a:pPr marL="228600"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600917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E5FAA634-5DCD-6BEA-FCEF-2016458BDDB1}"/>
              </a:ext>
            </a:extLst>
          </p:cNvPr>
          <p:cNvPicPr>
            <a:picLocks noChangeAspect="1"/>
          </p:cNvPicPr>
          <p:nvPr/>
        </p:nvPicPr>
        <p:blipFill rotWithShape="1">
          <a:blip r:embed="rId2"/>
          <a:srcRect l="1994" r="6473" b="-1"/>
          <a:stretch/>
        </p:blipFill>
        <p:spPr>
          <a:xfrm>
            <a:off x="1524" y="10"/>
            <a:ext cx="12188952" cy="6857990"/>
          </a:xfrm>
          <a:prstGeom prst="rect">
            <a:avLst/>
          </a:prstGeom>
        </p:spPr>
      </p:pic>
      <p:sp>
        <p:nvSpPr>
          <p:cNvPr id="40" name="Freeform: Shape 39">
            <a:extLst>
              <a:ext uri="{FF2B5EF4-FFF2-40B4-BE49-F238E27FC236}">
                <a16:creationId xmlns:a16="http://schemas.microsoft.com/office/drawing/2014/main" id="{F0AA5FD3-177A-4313-B5D0-2DF4B3443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2696" y="-3082698"/>
            <a:ext cx="6026299" cy="12191695"/>
          </a:xfrm>
          <a:custGeom>
            <a:avLst/>
            <a:gdLst>
              <a:gd name="connsiteX0" fmla="*/ 0 w 6026299"/>
              <a:gd name="connsiteY0" fmla="*/ 12190169 h 12191695"/>
              <a:gd name="connsiteX1" fmla="*/ 0 w 6026299"/>
              <a:gd name="connsiteY1" fmla="*/ 1217 h 12191695"/>
              <a:gd name="connsiteX2" fmla="*/ 169958 w 6026299"/>
              <a:gd name="connsiteY2" fmla="*/ 1217 h 12191695"/>
              <a:gd name="connsiteX3" fmla="*/ 169958 w 6026299"/>
              <a:gd name="connsiteY3" fmla="*/ 0 h 12191695"/>
              <a:gd name="connsiteX4" fmla="*/ 413807 w 6026299"/>
              <a:gd name="connsiteY4" fmla="*/ 0 h 12191695"/>
              <a:gd name="connsiteX5" fmla="*/ 675079 w 6026299"/>
              <a:gd name="connsiteY5" fmla="*/ 0 h 12191695"/>
              <a:gd name="connsiteX6" fmla="*/ 893165 w 6026299"/>
              <a:gd name="connsiteY6" fmla="*/ 0 h 12191695"/>
              <a:gd name="connsiteX7" fmla="*/ 925786 w 6026299"/>
              <a:gd name="connsiteY7" fmla="*/ 0 h 12191695"/>
              <a:gd name="connsiteX8" fmla="*/ 1581826 w 6026299"/>
              <a:gd name="connsiteY8" fmla="*/ 0 h 12191695"/>
              <a:gd name="connsiteX9" fmla="*/ 1590992 w 6026299"/>
              <a:gd name="connsiteY9" fmla="*/ 0 h 12191695"/>
              <a:gd name="connsiteX10" fmla="*/ 1685164 w 6026299"/>
              <a:gd name="connsiteY10" fmla="*/ 0 h 12191695"/>
              <a:gd name="connsiteX11" fmla="*/ 2806109 w 6026299"/>
              <a:gd name="connsiteY11" fmla="*/ 0 h 12191695"/>
              <a:gd name="connsiteX12" fmla="*/ 4807848 w 6026299"/>
              <a:gd name="connsiteY12" fmla="*/ 0 h 12191695"/>
              <a:gd name="connsiteX13" fmla="*/ 4824457 w 6026299"/>
              <a:gd name="connsiteY13" fmla="*/ 26661 h 12191695"/>
              <a:gd name="connsiteX14" fmla="*/ 6026299 w 6026299"/>
              <a:gd name="connsiteY14" fmla="*/ 6438338 h 12191695"/>
              <a:gd name="connsiteX15" fmla="*/ 4619169 w 6026299"/>
              <a:gd name="connsiteY15" fmla="*/ 11332719 h 12191695"/>
              <a:gd name="connsiteX16" fmla="*/ 4231307 w 6026299"/>
              <a:gd name="connsiteY16" fmla="*/ 12054097 h 12191695"/>
              <a:gd name="connsiteX17" fmla="*/ 4147408 w 6026299"/>
              <a:gd name="connsiteY17" fmla="*/ 12191695 h 12191695"/>
              <a:gd name="connsiteX18" fmla="*/ 2806109 w 6026299"/>
              <a:gd name="connsiteY18" fmla="*/ 12191695 h 12191695"/>
              <a:gd name="connsiteX19" fmla="*/ 1590992 w 6026299"/>
              <a:gd name="connsiteY19" fmla="*/ 12191695 h 12191695"/>
              <a:gd name="connsiteX20" fmla="*/ 1581826 w 6026299"/>
              <a:gd name="connsiteY20" fmla="*/ 12191695 h 12191695"/>
              <a:gd name="connsiteX21" fmla="*/ 1453643 w 6026299"/>
              <a:gd name="connsiteY21" fmla="*/ 12191695 h 12191695"/>
              <a:gd name="connsiteX22" fmla="*/ 925786 w 6026299"/>
              <a:gd name="connsiteY22" fmla="*/ 12191695 h 12191695"/>
              <a:gd name="connsiteX23" fmla="*/ 893165 w 6026299"/>
              <a:gd name="connsiteY23" fmla="*/ 12191695 h 12191695"/>
              <a:gd name="connsiteX24" fmla="*/ 675079 w 6026299"/>
              <a:gd name="connsiteY24" fmla="*/ 12191695 h 12191695"/>
              <a:gd name="connsiteX25" fmla="*/ 413807 w 6026299"/>
              <a:gd name="connsiteY25" fmla="*/ 12191695 h 12191695"/>
              <a:gd name="connsiteX26" fmla="*/ 169958 w 6026299"/>
              <a:gd name="connsiteY26" fmla="*/ 12191695 h 12191695"/>
              <a:gd name="connsiteX27" fmla="*/ 169958 w 6026299"/>
              <a:gd name="connsiteY27" fmla="*/ 12190169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26299" h="12191695">
                <a:moveTo>
                  <a:pt x="0" y="12190169"/>
                </a:moveTo>
                <a:lnTo>
                  <a:pt x="0" y="1217"/>
                </a:lnTo>
                <a:lnTo>
                  <a:pt x="169958" y="1217"/>
                </a:lnTo>
                <a:lnTo>
                  <a:pt x="169958" y="0"/>
                </a:lnTo>
                <a:lnTo>
                  <a:pt x="413807" y="0"/>
                </a:lnTo>
                <a:lnTo>
                  <a:pt x="675079" y="0"/>
                </a:lnTo>
                <a:lnTo>
                  <a:pt x="893165" y="0"/>
                </a:lnTo>
                <a:lnTo>
                  <a:pt x="925786" y="0"/>
                </a:lnTo>
                <a:lnTo>
                  <a:pt x="1581826" y="0"/>
                </a:lnTo>
                <a:lnTo>
                  <a:pt x="1590992" y="0"/>
                </a:lnTo>
                <a:lnTo>
                  <a:pt x="1685164" y="0"/>
                </a:lnTo>
                <a:lnTo>
                  <a:pt x="2806109" y="0"/>
                </a:lnTo>
                <a:lnTo>
                  <a:pt x="4807848" y="0"/>
                </a:lnTo>
                <a:lnTo>
                  <a:pt x="4824457" y="26661"/>
                </a:lnTo>
                <a:cubicBezTo>
                  <a:pt x="5595579" y="1341551"/>
                  <a:pt x="6026299" y="3721137"/>
                  <a:pt x="6026299" y="6438338"/>
                </a:cubicBezTo>
                <a:cubicBezTo>
                  <a:pt x="6026299" y="8833790"/>
                  <a:pt x="5329078" y="9960353"/>
                  <a:pt x="4619169" y="11332719"/>
                </a:cubicBezTo>
                <a:cubicBezTo>
                  <a:pt x="4489892" y="11582638"/>
                  <a:pt x="4361797" y="11827452"/>
                  <a:pt x="4231307" y="12054097"/>
                </a:cubicBezTo>
                <a:lnTo>
                  <a:pt x="4147408" y="12191695"/>
                </a:lnTo>
                <a:lnTo>
                  <a:pt x="2806109" y="12191695"/>
                </a:lnTo>
                <a:lnTo>
                  <a:pt x="1590992" y="12191695"/>
                </a:lnTo>
                <a:lnTo>
                  <a:pt x="1581826" y="12191695"/>
                </a:lnTo>
                <a:lnTo>
                  <a:pt x="1453643" y="12191695"/>
                </a:lnTo>
                <a:lnTo>
                  <a:pt x="925786" y="12191695"/>
                </a:lnTo>
                <a:lnTo>
                  <a:pt x="893165" y="12191695"/>
                </a:lnTo>
                <a:lnTo>
                  <a:pt x="675079" y="12191695"/>
                </a:lnTo>
                <a:lnTo>
                  <a:pt x="413807" y="12191695"/>
                </a:lnTo>
                <a:lnTo>
                  <a:pt x="169958" y="12191695"/>
                </a:lnTo>
                <a:lnTo>
                  <a:pt x="169958" y="12190169"/>
                </a:ln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6ACB1E-5211-47CE-12B1-5833C087B6A7}"/>
              </a:ext>
            </a:extLst>
          </p:cNvPr>
          <p:cNvSpPr>
            <a:spLocks noGrp="1"/>
          </p:cNvSpPr>
          <p:nvPr>
            <p:ph type="title"/>
          </p:nvPr>
        </p:nvSpPr>
        <p:spPr>
          <a:xfrm>
            <a:off x="8634" y="-515370"/>
            <a:ext cx="8391967" cy="1344612"/>
          </a:xfrm>
        </p:spPr>
        <p:txBody>
          <a:bodyPr anchor="b">
            <a:normAutofit/>
          </a:bodyPr>
          <a:lstStyle/>
          <a:p>
            <a:r>
              <a:rPr lang="en-GB" sz="3600" dirty="0">
                <a:solidFill>
                  <a:schemeClr val="bg1"/>
                </a:solidFill>
                <a:ea typeface="Calibri Light"/>
                <a:cs typeface="Calibri Light"/>
              </a:rPr>
              <a:t>Conclusion</a:t>
            </a:r>
            <a:endParaRPr lang="en-GB" sz="3600" dirty="0">
              <a:solidFill>
                <a:schemeClr val="bg1"/>
              </a:solidFill>
            </a:endParaRPr>
          </a:p>
        </p:txBody>
      </p:sp>
      <p:sp>
        <p:nvSpPr>
          <p:cNvPr id="44" name="Freeform: Shape 43">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5883DEFE-2F65-3A2D-C9B0-CE8E5148EAEA}"/>
              </a:ext>
            </a:extLst>
          </p:cNvPr>
          <p:cNvSpPr>
            <a:spLocks noGrp="1"/>
          </p:cNvSpPr>
          <p:nvPr>
            <p:ph idx="1"/>
          </p:nvPr>
        </p:nvSpPr>
        <p:spPr>
          <a:xfrm>
            <a:off x="1920876" y="2107096"/>
            <a:ext cx="8391967" cy="2806809"/>
          </a:xfrm>
        </p:spPr>
        <p:txBody>
          <a:bodyPr vert="horz" lIns="91440" tIns="45720" rIns="91440" bIns="45720" rtlCol="0">
            <a:normAutofit/>
          </a:bodyPr>
          <a:lstStyle/>
          <a:p>
            <a:pPr marL="0" indent="0">
              <a:buNone/>
            </a:pPr>
            <a:endParaRPr lang="en-GB"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
        <p:nvSpPr>
          <p:cNvPr id="5" name="TextBox 4">
            <a:extLst>
              <a:ext uri="{FF2B5EF4-FFF2-40B4-BE49-F238E27FC236}">
                <a16:creationId xmlns:a16="http://schemas.microsoft.com/office/drawing/2014/main" id="{7C0C331C-8C3C-F7C6-75DC-203E9D01586C}"/>
              </a:ext>
            </a:extLst>
          </p:cNvPr>
          <p:cNvSpPr txBox="1"/>
          <p:nvPr/>
        </p:nvSpPr>
        <p:spPr>
          <a:xfrm>
            <a:off x="443096" y="2220096"/>
            <a:ext cx="1150051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2">
                    <a:lumMod val="10000"/>
                  </a:schemeClr>
                </a:solidFill>
              </a:rPr>
              <a:t>In summary, the presentation covered the following that:</a:t>
            </a:r>
            <a:endParaRPr lang="en-US" sz="2000" dirty="0">
              <a:solidFill>
                <a:schemeClr val="bg2">
                  <a:lumMod val="10000"/>
                </a:schemeClr>
              </a:solidFill>
              <a:ea typeface="Calibri"/>
              <a:cs typeface="Calibri"/>
            </a:endParaRPr>
          </a:p>
          <a:p>
            <a:r>
              <a:rPr lang="en-US" sz="2000" dirty="0">
                <a:solidFill>
                  <a:schemeClr val="bg2">
                    <a:lumMod val="10000"/>
                  </a:schemeClr>
                </a:solidFill>
              </a:rPr>
              <a:t> </a:t>
            </a:r>
            <a:r>
              <a:rPr lang="en-GB" sz="2000" dirty="0">
                <a:solidFill>
                  <a:schemeClr val="bg2">
                    <a:lumMod val="10000"/>
                  </a:schemeClr>
                </a:solidFill>
              </a:rPr>
              <a:t>Effective knowledge management is crucial </a:t>
            </a:r>
            <a:r>
              <a:rPr lang="en-US" sz="2000" dirty="0">
                <a:solidFill>
                  <a:schemeClr val="bg2">
                    <a:lumMod val="10000"/>
                  </a:schemeClr>
                </a:solidFill>
              </a:rPr>
              <a:t>for success in the airline industry. It underpins safety, customer satisfaction, and innovation, making it a strategic imperative for airlines like Emirates and British Airways to </a:t>
            </a:r>
          </a:p>
          <a:p>
            <a:r>
              <a:rPr lang="en-US" sz="2000" dirty="0">
                <a:solidFill>
                  <a:schemeClr val="bg2">
                    <a:lumMod val="10000"/>
                  </a:schemeClr>
                </a:solidFill>
              </a:rPr>
              <a:t>maintain their competitive edge and deliver top-quality service to their passengers.</a:t>
            </a:r>
          </a:p>
          <a:p>
            <a:endParaRPr lang="en-GB" sz="2000" dirty="0">
              <a:solidFill>
                <a:schemeClr val="bg2">
                  <a:lumMod val="10000"/>
                </a:schemeClr>
              </a:solidFill>
              <a:ea typeface="Calibri"/>
              <a:cs typeface="Calibri"/>
            </a:endParaRPr>
          </a:p>
          <a:p>
            <a:endParaRPr lang="en-US" sz="2000" dirty="0">
              <a:solidFill>
                <a:schemeClr val="bg2">
                  <a:lumMod val="10000"/>
                </a:schemeClr>
              </a:solidFill>
              <a:ea typeface="Calibri"/>
              <a:cs typeface="Calibri"/>
            </a:endParaRPr>
          </a:p>
        </p:txBody>
      </p:sp>
    </p:spTree>
    <p:extLst>
      <p:ext uri="{BB962C8B-B14F-4D97-AF65-F5344CB8AC3E}">
        <p14:creationId xmlns:p14="http://schemas.microsoft.com/office/powerpoint/2010/main" val="876535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26FB1-4A90-0108-6D77-C332EBF9E913}"/>
              </a:ext>
            </a:extLst>
          </p:cNvPr>
          <p:cNvSpPr>
            <a:spLocks noGrp="1"/>
          </p:cNvSpPr>
          <p:nvPr>
            <p:ph type="title"/>
          </p:nvPr>
        </p:nvSpPr>
        <p:spPr>
          <a:xfrm>
            <a:off x="7218108" y="-4549"/>
            <a:ext cx="4140014" cy="1330839"/>
          </a:xfrm>
        </p:spPr>
        <p:txBody>
          <a:bodyPr vert="horz" lIns="91440" tIns="45720" rIns="91440" bIns="45720" rtlCol="0" anchor="ctr">
            <a:normAutofit/>
          </a:bodyPr>
          <a:lstStyle/>
          <a:p>
            <a:r>
              <a:rPr lang="en-US"/>
              <a:t>References</a:t>
            </a:r>
          </a:p>
        </p:txBody>
      </p:sp>
      <p:pic>
        <p:nvPicPr>
          <p:cNvPr id="17" name="Picture 16" descr="One big red drawing pin in front of many smaller black drawing pins">
            <a:extLst>
              <a:ext uri="{FF2B5EF4-FFF2-40B4-BE49-F238E27FC236}">
                <a16:creationId xmlns:a16="http://schemas.microsoft.com/office/drawing/2014/main" id="{3B8B7A41-FDC3-86DB-0CF7-125F92095A9A}"/>
              </a:ext>
            </a:extLst>
          </p:cNvPr>
          <p:cNvPicPr>
            <a:picLocks noChangeAspect="1"/>
          </p:cNvPicPr>
          <p:nvPr/>
        </p:nvPicPr>
        <p:blipFill rotWithShape="1">
          <a:blip r:embed="rId2"/>
          <a:srcRect l="13267" r="13266"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6" name="TextBox 5">
            <a:extLst>
              <a:ext uri="{FF2B5EF4-FFF2-40B4-BE49-F238E27FC236}">
                <a16:creationId xmlns:a16="http://schemas.microsoft.com/office/drawing/2014/main" id="{C1060CD8-ED13-0493-65D7-81D6407F1C3E}"/>
              </a:ext>
            </a:extLst>
          </p:cNvPr>
          <p:cNvSpPr txBox="1"/>
          <p:nvPr/>
        </p:nvSpPr>
        <p:spPr>
          <a:xfrm>
            <a:off x="6899659" y="658729"/>
            <a:ext cx="5231833" cy="63538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ea typeface="Calibri"/>
              <a:cs typeface="Calibri"/>
            </a:endParaRPr>
          </a:p>
          <a:p>
            <a:pPr indent="-228600">
              <a:lnSpc>
                <a:spcPct val="90000"/>
              </a:lnSpc>
              <a:spcAft>
                <a:spcPts val="600"/>
              </a:spcAft>
              <a:buFont typeface="Arial" panose="020B0604020202020204" pitchFamily="34" charset="0"/>
              <a:buChar char="•"/>
            </a:pPr>
            <a:r>
              <a:rPr lang="en-US" dirty="0"/>
              <a:t>Admin (2023) Emirates Airlines SWOT analysis - the strategy story, The Strategy Story - Simplifying Business Strategies. Available at: https://thestrategystory.com/blog/emirates-airlines-swot-analysis/ (Accessed: 16 October 2023). </a:t>
            </a:r>
            <a:endParaRPr lang="en-US" dirty="0">
              <a:ea typeface="Calibri"/>
              <a:cs typeface="Calibri"/>
            </a:endParaRPr>
          </a:p>
          <a:p>
            <a:pPr indent="-228600">
              <a:lnSpc>
                <a:spcPct val="90000"/>
              </a:lnSpc>
              <a:spcAft>
                <a:spcPts val="600"/>
              </a:spcAft>
              <a:buFont typeface="Arial" panose="020B0604020202020204" pitchFamily="34" charset="0"/>
              <a:buChar char="•"/>
            </a:pPr>
            <a:r>
              <a:rPr lang="en-US" dirty="0"/>
              <a:t>McChrystal Group, M.G. (2023) Everything you need to know about strategy alignment, McChrystal Group. Available at: https://www.mcchrystalgroup.com/insights/everything-you-need-to-know-about-strategy-alignment/ (Accessed: 16 October 2023). </a:t>
            </a:r>
            <a:endParaRPr lang="en-US" dirty="0">
              <a:ea typeface="Calibri"/>
              <a:cs typeface="Calibri"/>
            </a:endParaRPr>
          </a:p>
          <a:p>
            <a:pPr indent="-228600">
              <a:lnSpc>
                <a:spcPct val="90000"/>
              </a:lnSpc>
              <a:spcAft>
                <a:spcPts val="600"/>
              </a:spcAft>
              <a:buFont typeface="Arial" panose="020B0604020202020204" pitchFamily="34" charset="0"/>
              <a:buChar char="•"/>
            </a:pPr>
            <a:r>
              <a:rPr lang="en-US" dirty="0"/>
              <a:t>Menden, D., Marin, V. and Whittaker, J. (2022) 4 steps to achieve strategic alignment, Training Industry. Available at: https://trainingindustry.com/articles/professional-development/4-steps-to-achieve-strategic-alignment-cptm/ (Accessed: 21 October 2023). </a:t>
            </a:r>
            <a:endParaRPr lang="en-US" dirty="0">
              <a:ea typeface="Calibri"/>
              <a:cs typeface="Calibri"/>
            </a:endParaRPr>
          </a:p>
          <a:p>
            <a:pPr indent="-228600">
              <a:lnSpc>
                <a:spcPct val="90000"/>
              </a:lnSpc>
              <a:spcAft>
                <a:spcPts val="600"/>
              </a:spcAft>
              <a:buFont typeface="Arial" panose="020B0604020202020204" pitchFamily="34" charset="0"/>
              <a:buChar char="•"/>
            </a:pPr>
            <a:r>
              <a:rPr lang="en-US" err="1"/>
              <a:t>ShawAhsan</a:t>
            </a:r>
            <a:r>
              <a:rPr lang="en-US" dirty="0"/>
              <a:t> , A.A. (2023) SWOT analysis of British Airways, Business Management &amp;amp; Marketing. Available at: https://swotandpestleanalysis.com/swot-analysis-of-british-airways/ (Accessed: 16 October 2023).</a:t>
            </a:r>
            <a:endParaRPr lang="en-US" dirty="0">
              <a:ea typeface="Calibri"/>
              <a:cs typeface="Calibri"/>
            </a:endParaRPr>
          </a:p>
        </p:txBody>
      </p:sp>
    </p:spTree>
    <p:extLst>
      <p:ext uri="{BB962C8B-B14F-4D97-AF65-F5344CB8AC3E}">
        <p14:creationId xmlns:p14="http://schemas.microsoft.com/office/powerpoint/2010/main" val="3267949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32" name="Freeform: Shape 31">
            <a:extLst>
              <a:ext uri="{FF2B5EF4-FFF2-40B4-BE49-F238E27FC236}">
                <a16:creationId xmlns:a16="http://schemas.microsoft.com/office/drawing/2014/main" id="{2F0E00C3-4613-415F-BE3A-78FBAD906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495175" cy="6858000"/>
          </a:xfrm>
          <a:custGeom>
            <a:avLst/>
            <a:gdLst>
              <a:gd name="connsiteX0" fmla="*/ 0 w 10495175"/>
              <a:gd name="connsiteY0" fmla="*/ 0 h 6858000"/>
              <a:gd name="connsiteX1" fmla="*/ 5289224 w 10495175"/>
              <a:gd name="connsiteY1" fmla="*/ 0 h 6858000"/>
              <a:gd name="connsiteX2" fmla="*/ 6736007 w 10495175"/>
              <a:gd name="connsiteY2" fmla="*/ 0 h 6858000"/>
              <a:gd name="connsiteX3" fmla="*/ 6998753 w 10495175"/>
              <a:gd name="connsiteY3" fmla="*/ 0 h 6858000"/>
              <a:gd name="connsiteX4" fmla="*/ 7778919 w 10495175"/>
              <a:gd name="connsiteY4" fmla="*/ 0 h 6858000"/>
              <a:gd name="connsiteX5" fmla="*/ 8872152 w 10495175"/>
              <a:gd name="connsiteY5" fmla="*/ 0 h 6858000"/>
              <a:gd name="connsiteX6" fmla="*/ 8894276 w 10495175"/>
              <a:gd name="connsiteY6" fmla="*/ 14997 h 6858000"/>
              <a:gd name="connsiteX7" fmla="*/ 10495175 w 10495175"/>
              <a:gd name="connsiteY7" fmla="*/ 3621656 h 6858000"/>
              <a:gd name="connsiteX8" fmla="*/ 8620825 w 10495175"/>
              <a:gd name="connsiteY8" fmla="*/ 6374814 h 6858000"/>
              <a:gd name="connsiteX9" fmla="*/ 8104177 w 10495175"/>
              <a:gd name="connsiteY9" fmla="*/ 6780599 h 6858000"/>
              <a:gd name="connsiteX10" fmla="*/ 7992421 w 10495175"/>
              <a:gd name="connsiteY10" fmla="*/ 6858000 h 6858000"/>
              <a:gd name="connsiteX11" fmla="*/ 7778919 w 10495175"/>
              <a:gd name="connsiteY11" fmla="*/ 6858000 h 6858000"/>
              <a:gd name="connsiteX12" fmla="*/ 6998753 w 10495175"/>
              <a:gd name="connsiteY12" fmla="*/ 6858000 h 6858000"/>
              <a:gd name="connsiteX13" fmla="*/ 6736007 w 10495175"/>
              <a:gd name="connsiteY13" fmla="*/ 6858000 h 6858000"/>
              <a:gd name="connsiteX14" fmla="*/ 5289224 w 10495175"/>
              <a:gd name="connsiteY14" fmla="*/ 6858000 h 6858000"/>
              <a:gd name="connsiteX15" fmla="*/ 0 w 10495175"/>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95175" h="6858000">
                <a:moveTo>
                  <a:pt x="0" y="0"/>
                </a:moveTo>
                <a:lnTo>
                  <a:pt x="5289224" y="0"/>
                </a:lnTo>
                <a:lnTo>
                  <a:pt x="6736007" y="0"/>
                </a:lnTo>
                <a:lnTo>
                  <a:pt x="6998753" y="0"/>
                </a:lnTo>
                <a:lnTo>
                  <a:pt x="7778919" y="0"/>
                </a:lnTo>
                <a:lnTo>
                  <a:pt x="8872152" y="0"/>
                </a:lnTo>
                <a:lnTo>
                  <a:pt x="8894276" y="14997"/>
                </a:lnTo>
                <a:cubicBezTo>
                  <a:pt x="9921439" y="754641"/>
                  <a:pt x="10495175" y="2093192"/>
                  <a:pt x="10495175" y="3621656"/>
                </a:cubicBezTo>
                <a:cubicBezTo>
                  <a:pt x="10495175" y="4969131"/>
                  <a:pt x="9566450" y="5602839"/>
                  <a:pt x="8620825" y="6374814"/>
                </a:cubicBezTo>
                <a:cubicBezTo>
                  <a:pt x="8448622" y="6515397"/>
                  <a:pt x="8277995" y="6653108"/>
                  <a:pt x="8104177" y="6780599"/>
                </a:cubicBezTo>
                <a:lnTo>
                  <a:pt x="7992421" y="6858000"/>
                </a:lnTo>
                <a:lnTo>
                  <a:pt x="7778919" y="6858000"/>
                </a:lnTo>
                <a:lnTo>
                  <a:pt x="6998753" y="6858000"/>
                </a:lnTo>
                <a:lnTo>
                  <a:pt x="6736007" y="6858000"/>
                </a:lnTo>
                <a:lnTo>
                  <a:pt x="528922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980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5964"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Content Placeholder 3" descr="Thank You Stock Video Footage for Free Download">
            <a:extLst>
              <a:ext uri="{FF2B5EF4-FFF2-40B4-BE49-F238E27FC236}">
                <a16:creationId xmlns:a16="http://schemas.microsoft.com/office/drawing/2014/main" id="{247D3322-A835-823A-10E4-4B71BFD7C88E}"/>
              </a:ext>
            </a:extLst>
          </p:cNvPr>
          <p:cNvPicPr>
            <a:picLocks noGrp="1" noChangeAspect="1"/>
          </p:cNvPicPr>
          <p:nvPr>
            <p:ph idx="1"/>
          </p:nvPr>
        </p:nvPicPr>
        <p:blipFill rotWithShape="1">
          <a:blip r:embed="rId2"/>
          <a:srcRect r="16574"/>
          <a:stretch/>
        </p:blipFill>
        <p:spPr>
          <a:xfrm>
            <a:off x="-57745" y="916674"/>
            <a:ext cx="12192242" cy="5023506"/>
          </a:xfrm>
          <a:prstGeom prst="rect">
            <a:avLst/>
          </a:prstGeom>
        </p:spPr>
      </p:pic>
    </p:spTree>
    <p:extLst>
      <p:ext uri="{BB962C8B-B14F-4D97-AF65-F5344CB8AC3E}">
        <p14:creationId xmlns:p14="http://schemas.microsoft.com/office/powerpoint/2010/main" val="19345503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2648</TotalTime>
  <Words>1145</Words>
  <Application>Microsoft Office PowerPoint</Application>
  <PresentationFormat>Widescreen</PresentationFormat>
  <Paragraphs>121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Meiryo</vt:lpstr>
      <vt:lpstr>Arial</vt:lpstr>
      <vt:lpstr>Calibri</vt:lpstr>
      <vt:lpstr>Calibri Light</vt:lpstr>
      <vt:lpstr>Wingdings</vt:lpstr>
      <vt:lpstr>office theme</vt:lpstr>
      <vt:lpstr> </vt:lpstr>
      <vt:lpstr>PowerPoint Presentation</vt:lpstr>
      <vt:lpstr>Introduction</vt:lpstr>
      <vt:lpstr>Emirates and British Airways</vt:lpstr>
      <vt:lpstr>knowledge management in the airline industry</vt:lpstr>
      <vt:lpstr>Knowledge resources</vt:lpstr>
      <vt:lpstr>Alignment with Business Strategy</vt:lpstr>
      <vt:lpstr>SWOT Analysis </vt:lpstr>
      <vt:lpstr>Knowledge Management systems of  Emirates and British Airlines</vt:lpstr>
      <vt:lpstr>PowerPoint Presentation</vt:lpstr>
      <vt:lpstr>Critical evaluation of the Knowledge Management</vt:lpstr>
      <vt:lpstr> Critical evaluation of the Knowledge Management (Continuation)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evaristo Freite de Melo</cp:lastModifiedBy>
  <cp:revision>764</cp:revision>
  <dcterms:created xsi:type="dcterms:W3CDTF">2023-10-30T10:51:15Z</dcterms:created>
  <dcterms:modified xsi:type="dcterms:W3CDTF">2023-11-06T15:44:00Z</dcterms:modified>
</cp:coreProperties>
</file>