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9" r:id="rId2"/>
    <p:sldId id="267" r:id="rId3"/>
    <p:sldId id="268" r:id="rId4"/>
    <p:sldId id="257" r:id="rId5"/>
    <p:sldId id="276" r:id="rId6"/>
    <p:sldId id="261" r:id="rId7"/>
    <p:sldId id="275" r:id="rId8"/>
    <p:sldId id="263" r:id="rId9"/>
    <p:sldId id="265" r:id="rId10"/>
    <p:sldId id="273" r:id="rId11"/>
    <p:sldId id="269" r:id="rId12"/>
    <p:sldId id="277" r:id="rId13"/>
    <p:sldId id="27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3542B7-9F98-4D7B-8477-65082E8EC26E}" v="18" dt="2024-07-09T00:53:20.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033" autoAdjust="0"/>
  </p:normalViewPr>
  <p:slideViewPr>
    <p:cSldViewPr snapToGrid="0">
      <p:cViewPr varScale="1">
        <p:scale>
          <a:sx n="82" d="100"/>
          <a:sy n="82" d="100"/>
        </p:scale>
        <p:origin x="672" y="72"/>
      </p:cViewPr>
      <p:guideLst/>
    </p:cSldViewPr>
  </p:slideViewPr>
  <p:notesTextViewPr>
    <p:cViewPr>
      <p:scale>
        <a:sx n="1" d="1"/>
        <a:sy n="1" d="1"/>
      </p:scale>
      <p:origin x="0" y="0"/>
    </p:cViewPr>
  </p:notesTextViewPr>
  <p:sorterViewPr>
    <p:cViewPr>
      <p:scale>
        <a:sx n="100" d="100"/>
        <a:sy n="100" d="100"/>
      </p:scale>
      <p:origin x="0" y="-62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D3C7BC-F9DB-454F-A284-20DD5DDB1023}"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3F64DBB5-4645-418E-944D-85238E1B6E65}">
      <dgm:prSet/>
      <dgm:spPr/>
      <dgm:t>
        <a:bodyPr/>
        <a:lstStyle/>
        <a:p>
          <a:r>
            <a:rPr lang="en-GB"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dgm:t>
    </dgm:pt>
    <dgm:pt modelId="{D6DE6CD6-C1A6-40AB-8712-F16BF4091A50}" type="parTrans" cxnId="{4245E179-3B34-482F-BDA7-6C1BFB3FA676}">
      <dgm:prSet/>
      <dgm:spPr/>
      <dgm:t>
        <a:bodyPr/>
        <a:lstStyle/>
        <a:p>
          <a:endParaRPr lang="en-US"/>
        </a:p>
      </dgm:t>
    </dgm:pt>
    <dgm:pt modelId="{9F3A1ABB-DAE0-4985-B876-D69CB835CCF2}" type="sibTrans" cxnId="{4245E179-3B34-482F-BDA7-6C1BFB3FA676}">
      <dgm:prSet/>
      <dgm:spPr/>
      <dgm:t>
        <a:bodyPr/>
        <a:lstStyle/>
        <a:p>
          <a:endParaRPr lang="en-US"/>
        </a:p>
      </dgm:t>
    </dgm:pt>
    <dgm:pt modelId="{418B6A84-70FF-45D8-A128-D337CCCF9D14}">
      <dgm:prSet/>
      <dgm:spPr/>
      <dgm:t>
        <a:bodyPr/>
        <a:lstStyle/>
        <a:p>
          <a:r>
            <a:rPr lang="en-GB">
              <a:latin typeface="Arial" panose="020B0604020202020204" pitchFamily="34" charset="0"/>
              <a:cs typeface="Arial" panose="020B0604020202020204" pitchFamily="34" charset="0"/>
            </a:rPr>
            <a:t>Before 1948</a:t>
          </a:r>
          <a:endParaRPr lang="en-US">
            <a:latin typeface="Arial" panose="020B0604020202020204" pitchFamily="34" charset="0"/>
            <a:cs typeface="Arial" panose="020B0604020202020204" pitchFamily="34" charset="0"/>
          </a:endParaRPr>
        </a:p>
      </dgm:t>
    </dgm:pt>
    <dgm:pt modelId="{4830B34C-8513-4FD3-9C21-3A8A52218A5E}" type="parTrans" cxnId="{397E4F67-53DD-4FCD-BC0A-C15E274C3769}">
      <dgm:prSet/>
      <dgm:spPr/>
      <dgm:t>
        <a:bodyPr/>
        <a:lstStyle/>
        <a:p>
          <a:endParaRPr lang="en-US"/>
        </a:p>
      </dgm:t>
    </dgm:pt>
    <dgm:pt modelId="{E5747C4C-F8D1-4C1F-8E7A-C21E3BDD208B}" type="sibTrans" cxnId="{397E4F67-53DD-4FCD-BC0A-C15E274C3769}">
      <dgm:prSet/>
      <dgm:spPr/>
      <dgm:t>
        <a:bodyPr/>
        <a:lstStyle/>
        <a:p>
          <a:endParaRPr lang="en-US"/>
        </a:p>
      </dgm:t>
    </dgm:pt>
    <dgm:pt modelId="{4A3DFBB0-EB7A-4C96-8495-C8B6E15AFF5B}">
      <dgm:prSet/>
      <dgm:spPr/>
      <dgm:t>
        <a:bodyPr/>
        <a:lstStyle/>
        <a:p>
          <a:r>
            <a:rPr lang="en-GB">
              <a:latin typeface="Arial" panose="020B0604020202020204" pitchFamily="34" charset="0"/>
              <a:cs typeface="Arial" panose="020B0604020202020204" pitchFamily="34" charset="0"/>
            </a:rPr>
            <a:t>After 1948</a:t>
          </a:r>
          <a:endParaRPr lang="en-US">
            <a:latin typeface="Arial" panose="020B0604020202020204" pitchFamily="34" charset="0"/>
            <a:cs typeface="Arial" panose="020B0604020202020204" pitchFamily="34" charset="0"/>
          </a:endParaRPr>
        </a:p>
      </dgm:t>
    </dgm:pt>
    <dgm:pt modelId="{BF30993E-6CF4-4C7D-897E-CB7125E2D55F}" type="parTrans" cxnId="{769CCE57-5653-4B42-994D-D98AB1F85A61}">
      <dgm:prSet/>
      <dgm:spPr/>
      <dgm:t>
        <a:bodyPr/>
        <a:lstStyle/>
        <a:p>
          <a:endParaRPr lang="en-US"/>
        </a:p>
      </dgm:t>
    </dgm:pt>
    <dgm:pt modelId="{5DA207EC-593F-45E8-8317-F78E129DAF55}" type="sibTrans" cxnId="{769CCE57-5653-4B42-994D-D98AB1F85A61}">
      <dgm:prSet/>
      <dgm:spPr/>
      <dgm:t>
        <a:bodyPr/>
        <a:lstStyle/>
        <a:p>
          <a:endParaRPr lang="en-US"/>
        </a:p>
      </dgm:t>
    </dgm:pt>
    <dgm:pt modelId="{457125F6-2774-43E8-986C-90EF37566EB9}">
      <dgm:prSet/>
      <dgm:spPr/>
      <dgm:t>
        <a:bodyPr/>
        <a:lstStyle/>
        <a:p>
          <a:r>
            <a:rPr lang="en-GB" dirty="0">
              <a:latin typeface="Arial" panose="020B0604020202020204" pitchFamily="34" charset="0"/>
              <a:cs typeface="Arial" panose="020B0604020202020204" pitchFamily="34" charset="0"/>
            </a:rPr>
            <a:t>Timeline of  Changes in NHS</a:t>
          </a:r>
          <a:endParaRPr lang="en-US" dirty="0">
            <a:latin typeface="Arial" panose="020B0604020202020204" pitchFamily="34" charset="0"/>
            <a:cs typeface="Arial" panose="020B0604020202020204" pitchFamily="34" charset="0"/>
          </a:endParaRPr>
        </a:p>
      </dgm:t>
    </dgm:pt>
    <dgm:pt modelId="{34F536E1-ACFC-4A2C-BA98-5690ED106D4D}" type="parTrans" cxnId="{8186ACAB-6C7D-4793-8A4A-28E2347BBCF5}">
      <dgm:prSet/>
      <dgm:spPr/>
      <dgm:t>
        <a:bodyPr/>
        <a:lstStyle/>
        <a:p>
          <a:endParaRPr lang="en-US"/>
        </a:p>
      </dgm:t>
    </dgm:pt>
    <dgm:pt modelId="{11ED0E21-B794-4CF8-9F21-1F7CE89EED2C}" type="sibTrans" cxnId="{8186ACAB-6C7D-4793-8A4A-28E2347BBCF5}">
      <dgm:prSet/>
      <dgm:spPr/>
      <dgm:t>
        <a:bodyPr/>
        <a:lstStyle/>
        <a:p>
          <a:endParaRPr lang="en-US"/>
        </a:p>
      </dgm:t>
    </dgm:pt>
    <dgm:pt modelId="{1F39F1A7-BC19-4F02-85E0-1949455F6032}">
      <dgm:prSet/>
      <dgm:spPr/>
      <dgm:t>
        <a:bodyPr/>
        <a:lstStyle/>
        <a:p>
          <a:r>
            <a:rPr lang="en-GB" dirty="0">
              <a:latin typeface="Arial" panose="020B0604020202020204" pitchFamily="34" charset="0"/>
              <a:cs typeface="Arial" panose="020B0604020202020204" pitchFamily="34" charset="0"/>
            </a:rPr>
            <a:t>Others Changes</a:t>
          </a:r>
          <a:endParaRPr lang="en-US" dirty="0">
            <a:latin typeface="Arial" panose="020B0604020202020204" pitchFamily="34" charset="0"/>
            <a:cs typeface="Arial" panose="020B0604020202020204" pitchFamily="34" charset="0"/>
          </a:endParaRPr>
        </a:p>
      </dgm:t>
    </dgm:pt>
    <dgm:pt modelId="{BB9F8495-E3B3-4D50-B6A1-9B87DA4B23CD}" type="parTrans" cxnId="{05938175-7762-4711-AD67-897EAD43819B}">
      <dgm:prSet/>
      <dgm:spPr/>
      <dgm:t>
        <a:bodyPr/>
        <a:lstStyle/>
        <a:p>
          <a:endParaRPr lang="en-US"/>
        </a:p>
      </dgm:t>
    </dgm:pt>
    <dgm:pt modelId="{3A919381-F5A2-4F43-8373-EC220CA08124}" type="sibTrans" cxnId="{05938175-7762-4711-AD67-897EAD43819B}">
      <dgm:prSet/>
      <dgm:spPr/>
      <dgm:t>
        <a:bodyPr/>
        <a:lstStyle/>
        <a:p>
          <a:endParaRPr lang="en-US"/>
        </a:p>
      </dgm:t>
    </dgm:pt>
    <dgm:pt modelId="{3F4FA6E0-B51B-42ED-8BD4-7BC9C08E532F}">
      <dgm:prSet/>
      <dgm:spPr/>
      <dgm:t>
        <a:bodyPr/>
        <a:lstStyle/>
        <a:p>
          <a:r>
            <a:rPr lang="en-GB" dirty="0">
              <a:latin typeface="Arial" panose="020B0604020202020204" pitchFamily="34" charset="0"/>
              <a:cs typeface="Arial" panose="020B0604020202020204" pitchFamily="34" charset="0"/>
            </a:rPr>
            <a:t>Withe Paper Act-by Sr. Simon </a:t>
          </a:r>
          <a:r>
            <a:rPr lang="en-GB" dirty="0" err="1">
              <a:latin typeface="Arial" panose="020B0604020202020204" pitchFamily="34" charset="0"/>
              <a:cs typeface="Arial" panose="020B0604020202020204" pitchFamily="34" charset="0"/>
            </a:rPr>
            <a:t>Wesseley</a:t>
          </a:r>
          <a:endParaRPr lang="en-US" dirty="0">
            <a:latin typeface="Arial" panose="020B0604020202020204" pitchFamily="34" charset="0"/>
            <a:cs typeface="Arial" panose="020B0604020202020204" pitchFamily="34" charset="0"/>
          </a:endParaRPr>
        </a:p>
      </dgm:t>
    </dgm:pt>
    <dgm:pt modelId="{FF7F8954-921D-4F81-8DF4-8C3590539CA0}" type="parTrans" cxnId="{F792A549-E3B0-4EA6-BACE-86151627E4D2}">
      <dgm:prSet/>
      <dgm:spPr/>
      <dgm:t>
        <a:bodyPr/>
        <a:lstStyle/>
        <a:p>
          <a:endParaRPr lang="en-US"/>
        </a:p>
      </dgm:t>
    </dgm:pt>
    <dgm:pt modelId="{9E1FEEBA-AFC1-4F3E-885A-E01B32F5E38F}" type="sibTrans" cxnId="{F792A549-E3B0-4EA6-BACE-86151627E4D2}">
      <dgm:prSet/>
      <dgm:spPr/>
      <dgm:t>
        <a:bodyPr/>
        <a:lstStyle/>
        <a:p>
          <a:endParaRPr lang="en-US"/>
        </a:p>
      </dgm:t>
    </dgm:pt>
    <dgm:pt modelId="{D9070E17-7876-42F6-A1DA-B34E74FB23EE}">
      <dgm:prSet/>
      <dgm:spPr/>
      <dgm:t>
        <a:bodyPr/>
        <a:lstStyle/>
        <a:p>
          <a:r>
            <a:rPr lang="en-GB">
              <a:latin typeface="Arial" panose="020B0604020202020204" pitchFamily="34" charset="0"/>
              <a:cs typeface="Arial" panose="020B0604020202020204" pitchFamily="34" charset="0"/>
            </a:rPr>
            <a:t>Conclusion</a:t>
          </a:r>
          <a:endParaRPr lang="en-US">
            <a:latin typeface="Arial" panose="020B0604020202020204" pitchFamily="34" charset="0"/>
            <a:cs typeface="Arial" panose="020B0604020202020204" pitchFamily="34" charset="0"/>
          </a:endParaRPr>
        </a:p>
      </dgm:t>
    </dgm:pt>
    <dgm:pt modelId="{A2431FEA-5502-46ED-B7A9-0D3283FAF62E}" type="parTrans" cxnId="{447A61B3-ACDE-4D9D-8281-D7A5729AA39C}">
      <dgm:prSet/>
      <dgm:spPr/>
      <dgm:t>
        <a:bodyPr/>
        <a:lstStyle/>
        <a:p>
          <a:endParaRPr lang="en-US"/>
        </a:p>
      </dgm:t>
    </dgm:pt>
    <dgm:pt modelId="{644E5DDB-76FD-408D-908A-DC24DAAB85FD}" type="sibTrans" cxnId="{447A61B3-ACDE-4D9D-8281-D7A5729AA39C}">
      <dgm:prSet/>
      <dgm:spPr/>
      <dgm:t>
        <a:bodyPr/>
        <a:lstStyle/>
        <a:p>
          <a:endParaRPr lang="en-US"/>
        </a:p>
      </dgm:t>
    </dgm:pt>
    <dgm:pt modelId="{FDDC64A2-3F29-48C4-95E8-3871E68CDB53}">
      <dgm:prSet/>
      <dgm:spPr/>
      <dgm:t>
        <a:bodyPr/>
        <a:lstStyle/>
        <a:p>
          <a:r>
            <a:rPr lang="en-GB" dirty="0">
              <a:latin typeface="Arial" panose="020B0604020202020204" pitchFamily="34" charset="0"/>
              <a:cs typeface="Arial" panose="020B0604020202020204" pitchFamily="34" charset="0"/>
            </a:rPr>
            <a:t>Questions</a:t>
          </a:r>
          <a:endParaRPr lang="en-US" dirty="0">
            <a:latin typeface="Arial" panose="020B0604020202020204" pitchFamily="34" charset="0"/>
            <a:cs typeface="Arial" panose="020B0604020202020204" pitchFamily="34" charset="0"/>
          </a:endParaRPr>
        </a:p>
      </dgm:t>
    </dgm:pt>
    <dgm:pt modelId="{7D630912-66AB-42F8-A6A7-4F9D5E959565}" type="parTrans" cxnId="{2C64082F-4DEF-40B1-8EE7-62EAC5D90715}">
      <dgm:prSet/>
      <dgm:spPr/>
      <dgm:t>
        <a:bodyPr/>
        <a:lstStyle/>
        <a:p>
          <a:endParaRPr lang="en-US"/>
        </a:p>
      </dgm:t>
    </dgm:pt>
    <dgm:pt modelId="{D95800C5-9D78-4665-B47B-924117589F2B}" type="sibTrans" cxnId="{2C64082F-4DEF-40B1-8EE7-62EAC5D90715}">
      <dgm:prSet/>
      <dgm:spPr/>
      <dgm:t>
        <a:bodyPr/>
        <a:lstStyle/>
        <a:p>
          <a:endParaRPr lang="en-US"/>
        </a:p>
      </dgm:t>
    </dgm:pt>
    <dgm:pt modelId="{E27585A4-CDBD-4738-9284-CFF036A97CAF}" type="pres">
      <dgm:prSet presAssocID="{1AD3C7BC-F9DB-454F-A284-20DD5DDB1023}" presName="vert0" presStyleCnt="0">
        <dgm:presLayoutVars>
          <dgm:dir/>
          <dgm:animOne val="branch"/>
          <dgm:animLvl val="lvl"/>
        </dgm:presLayoutVars>
      </dgm:prSet>
      <dgm:spPr/>
    </dgm:pt>
    <dgm:pt modelId="{F9F9ABF2-3A42-4E35-9E57-A477CBE0557A}" type="pres">
      <dgm:prSet presAssocID="{3F64DBB5-4645-418E-944D-85238E1B6E65}" presName="thickLine" presStyleLbl="alignNode1" presStyleIdx="0" presStyleCnt="8"/>
      <dgm:spPr/>
    </dgm:pt>
    <dgm:pt modelId="{6E77008B-107D-417F-B50E-8A994E7248D2}" type="pres">
      <dgm:prSet presAssocID="{3F64DBB5-4645-418E-944D-85238E1B6E65}" presName="horz1" presStyleCnt="0"/>
      <dgm:spPr/>
    </dgm:pt>
    <dgm:pt modelId="{3BDEE648-8AC0-48F9-95DB-B50275D4443C}" type="pres">
      <dgm:prSet presAssocID="{3F64DBB5-4645-418E-944D-85238E1B6E65}" presName="tx1" presStyleLbl="revTx" presStyleIdx="0" presStyleCnt="8"/>
      <dgm:spPr/>
    </dgm:pt>
    <dgm:pt modelId="{2E17CFBF-A26E-4A5A-9E70-041AF81295F5}" type="pres">
      <dgm:prSet presAssocID="{3F64DBB5-4645-418E-944D-85238E1B6E65}" presName="vert1" presStyleCnt="0"/>
      <dgm:spPr/>
    </dgm:pt>
    <dgm:pt modelId="{3E8E999E-677F-49F1-8238-313A08ABDCF2}" type="pres">
      <dgm:prSet presAssocID="{418B6A84-70FF-45D8-A128-D337CCCF9D14}" presName="thickLine" presStyleLbl="alignNode1" presStyleIdx="1" presStyleCnt="8"/>
      <dgm:spPr/>
    </dgm:pt>
    <dgm:pt modelId="{88FF7AB1-3F0E-44AF-8055-60326E602CCE}" type="pres">
      <dgm:prSet presAssocID="{418B6A84-70FF-45D8-A128-D337CCCF9D14}" presName="horz1" presStyleCnt="0"/>
      <dgm:spPr/>
    </dgm:pt>
    <dgm:pt modelId="{C7679FF4-EF44-4126-A1EF-2E11BD506EB3}" type="pres">
      <dgm:prSet presAssocID="{418B6A84-70FF-45D8-A128-D337CCCF9D14}" presName="tx1" presStyleLbl="revTx" presStyleIdx="1" presStyleCnt="8"/>
      <dgm:spPr/>
    </dgm:pt>
    <dgm:pt modelId="{E0088272-128A-4D2E-8FA3-BC287D0CB7EB}" type="pres">
      <dgm:prSet presAssocID="{418B6A84-70FF-45D8-A128-D337CCCF9D14}" presName="vert1" presStyleCnt="0"/>
      <dgm:spPr/>
    </dgm:pt>
    <dgm:pt modelId="{A984B034-1647-463E-A469-CCC6096A082F}" type="pres">
      <dgm:prSet presAssocID="{4A3DFBB0-EB7A-4C96-8495-C8B6E15AFF5B}" presName="thickLine" presStyleLbl="alignNode1" presStyleIdx="2" presStyleCnt="8"/>
      <dgm:spPr/>
    </dgm:pt>
    <dgm:pt modelId="{F0381098-3401-4F73-B0E2-EBFFB0E51742}" type="pres">
      <dgm:prSet presAssocID="{4A3DFBB0-EB7A-4C96-8495-C8B6E15AFF5B}" presName="horz1" presStyleCnt="0"/>
      <dgm:spPr/>
    </dgm:pt>
    <dgm:pt modelId="{B2023416-355B-4694-AEF7-8030CC0D0D16}" type="pres">
      <dgm:prSet presAssocID="{4A3DFBB0-EB7A-4C96-8495-C8B6E15AFF5B}" presName="tx1" presStyleLbl="revTx" presStyleIdx="2" presStyleCnt="8"/>
      <dgm:spPr/>
    </dgm:pt>
    <dgm:pt modelId="{937DC5BD-AB53-47F8-955D-DA0EE12055B6}" type="pres">
      <dgm:prSet presAssocID="{4A3DFBB0-EB7A-4C96-8495-C8B6E15AFF5B}" presName="vert1" presStyleCnt="0"/>
      <dgm:spPr/>
    </dgm:pt>
    <dgm:pt modelId="{ECC71919-E1B8-4CCF-A581-EEBC344FF240}" type="pres">
      <dgm:prSet presAssocID="{457125F6-2774-43E8-986C-90EF37566EB9}" presName="thickLine" presStyleLbl="alignNode1" presStyleIdx="3" presStyleCnt="8"/>
      <dgm:spPr/>
    </dgm:pt>
    <dgm:pt modelId="{ED54D074-6512-4129-929A-3A1AB5D25286}" type="pres">
      <dgm:prSet presAssocID="{457125F6-2774-43E8-986C-90EF37566EB9}" presName="horz1" presStyleCnt="0"/>
      <dgm:spPr/>
    </dgm:pt>
    <dgm:pt modelId="{D0867B2D-DE3C-4EEB-97B6-82AA57207636}" type="pres">
      <dgm:prSet presAssocID="{457125F6-2774-43E8-986C-90EF37566EB9}" presName="tx1" presStyleLbl="revTx" presStyleIdx="3" presStyleCnt="8"/>
      <dgm:spPr/>
    </dgm:pt>
    <dgm:pt modelId="{08BDB04E-8D74-4FB2-8E7B-74BC7F59C097}" type="pres">
      <dgm:prSet presAssocID="{457125F6-2774-43E8-986C-90EF37566EB9}" presName="vert1" presStyleCnt="0"/>
      <dgm:spPr/>
    </dgm:pt>
    <dgm:pt modelId="{8DA7EFAE-F836-4473-B7AC-9F793E17EB52}" type="pres">
      <dgm:prSet presAssocID="{1F39F1A7-BC19-4F02-85E0-1949455F6032}" presName="thickLine" presStyleLbl="alignNode1" presStyleIdx="4" presStyleCnt="8"/>
      <dgm:spPr/>
    </dgm:pt>
    <dgm:pt modelId="{D5BEA155-64ED-49B6-85B1-484E0C517E60}" type="pres">
      <dgm:prSet presAssocID="{1F39F1A7-BC19-4F02-85E0-1949455F6032}" presName="horz1" presStyleCnt="0"/>
      <dgm:spPr/>
    </dgm:pt>
    <dgm:pt modelId="{6D515915-CE87-47C5-9414-35E89E08EC2F}" type="pres">
      <dgm:prSet presAssocID="{1F39F1A7-BC19-4F02-85E0-1949455F6032}" presName="tx1" presStyleLbl="revTx" presStyleIdx="4" presStyleCnt="8"/>
      <dgm:spPr/>
    </dgm:pt>
    <dgm:pt modelId="{F4805B04-1B92-4CCA-A7E9-42C043D2E15F}" type="pres">
      <dgm:prSet presAssocID="{1F39F1A7-BC19-4F02-85E0-1949455F6032}" presName="vert1" presStyleCnt="0"/>
      <dgm:spPr/>
    </dgm:pt>
    <dgm:pt modelId="{E66F1794-3BD3-40BC-B09F-45D9BCC61DD0}" type="pres">
      <dgm:prSet presAssocID="{3F4FA6E0-B51B-42ED-8BD4-7BC9C08E532F}" presName="thickLine" presStyleLbl="alignNode1" presStyleIdx="5" presStyleCnt="8"/>
      <dgm:spPr/>
    </dgm:pt>
    <dgm:pt modelId="{49B5AD75-98AB-42B0-8F41-526C4145A489}" type="pres">
      <dgm:prSet presAssocID="{3F4FA6E0-B51B-42ED-8BD4-7BC9C08E532F}" presName="horz1" presStyleCnt="0"/>
      <dgm:spPr/>
    </dgm:pt>
    <dgm:pt modelId="{28858B14-460C-47BA-AE0D-CD639DFF6D99}" type="pres">
      <dgm:prSet presAssocID="{3F4FA6E0-B51B-42ED-8BD4-7BC9C08E532F}" presName="tx1" presStyleLbl="revTx" presStyleIdx="5" presStyleCnt="8"/>
      <dgm:spPr/>
    </dgm:pt>
    <dgm:pt modelId="{51263E2C-6406-4EE3-A032-FB27622DFE43}" type="pres">
      <dgm:prSet presAssocID="{3F4FA6E0-B51B-42ED-8BD4-7BC9C08E532F}" presName="vert1" presStyleCnt="0"/>
      <dgm:spPr/>
    </dgm:pt>
    <dgm:pt modelId="{98F21AE7-B275-4E93-ACC6-ADDC32EEA209}" type="pres">
      <dgm:prSet presAssocID="{D9070E17-7876-42F6-A1DA-B34E74FB23EE}" presName="thickLine" presStyleLbl="alignNode1" presStyleIdx="6" presStyleCnt="8"/>
      <dgm:spPr/>
    </dgm:pt>
    <dgm:pt modelId="{D27174A2-C23D-4D4F-A0AA-247A5AAEA98D}" type="pres">
      <dgm:prSet presAssocID="{D9070E17-7876-42F6-A1DA-B34E74FB23EE}" presName="horz1" presStyleCnt="0"/>
      <dgm:spPr/>
    </dgm:pt>
    <dgm:pt modelId="{A4107CC6-433E-4660-A76E-B80418C4F72E}" type="pres">
      <dgm:prSet presAssocID="{D9070E17-7876-42F6-A1DA-B34E74FB23EE}" presName="tx1" presStyleLbl="revTx" presStyleIdx="6" presStyleCnt="8"/>
      <dgm:spPr/>
    </dgm:pt>
    <dgm:pt modelId="{EAACB05D-F000-4F82-875F-4FE3BDA6B528}" type="pres">
      <dgm:prSet presAssocID="{D9070E17-7876-42F6-A1DA-B34E74FB23EE}" presName="vert1" presStyleCnt="0"/>
      <dgm:spPr/>
    </dgm:pt>
    <dgm:pt modelId="{C72D023C-78BC-4F49-81F3-C162B5C53A91}" type="pres">
      <dgm:prSet presAssocID="{FDDC64A2-3F29-48C4-95E8-3871E68CDB53}" presName="thickLine" presStyleLbl="alignNode1" presStyleIdx="7" presStyleCnt="8"/>
      <dgm:spPr/>
    </dgm:pt>
    <dgm:pt modelId="{437E8C9F-7EB1-49D2-9B9B-554BC2B95A07}" type="pres">
      <dgm:prSet presAssocID="{FDDC64A2-3F29-48C4-95E8-3871E68CDB53}" presName="horz1" presStyleCnt="0"/>
      <dgm:spPr/>
    </dgm:pt>
    <dgm:pt modelId="{C9715AAE-8C76-4DB3-9C04-77452B432BC2}" type="pres">
      <dgm:prSet presAssocID="{FDDC64A2-3F29-48C4-95E8-3871E68CDB53}" presName="tx1" presStyleLbl="revTx" presStyleIdx="7" presStyleCnt="8"/>
      <dgm:spPr/>
    </dgm:pt>
    <dgm:pt modelId="{14BBECFE-34E9-4D63-96EB-E4EB74CA81A2}" type="pres">
      <dgm:prSet presAssocID="{FDDC64A2-3F29-48C4-95E8-3871E68CDB53}" presName="vert1" presStyleCnt="0"/>
      <dgm:spPr/>
    </dgm:pt>
  </dgm:ptLst>
  <dgm:cxnLst>
    <dgm:cxn modelId="{79210B12-502D-45F8-8E15-8BBCA2A7FD34}" type="presOf" srcId="{1F39F1A7-BC19-4F02-85E0-1949455F6032}" destId="{6D515915-CE87-47C5-9414-35E89E08EC2F}" srcOrd="0" destOrd="0" presId="urn:microsoft.com/office/officeart/2008/layout/LinedList"/>
    <dgm:cxn modelId="{2C64082F-4DEF-40B1-8EE7-62EAC5D90715}" srcId="{1AD3C7BC-F9DB-454F-A284-20DD5DDB1023}" destId="{FDDC64A2-3F29-48C4-95E8-3871E68CDB53}" srcOrd="7" destOrd="0" parTransId="{7D630912-66AB-42F8-A6A7-4F9D5E959565}" sibTransId="{D95800C5-9D78-4665-B47B-924117589F2B}"/>
    <dgm:cxn modelId="{B7F10640-8F8F-432B-A417-DE02DE2F57AA}" type="presOf" srcId="{418B6A84-70FF-45D8-A128-D337CCCF9D14}" destId="{C7679FF4-EF44-4126-A1EF-2E11BD506EB3}" srcOrd="0" destOrd="0" presId="urn:microsoft.com/office/officeart/2008/layout/LinedList"/>
    <dgm:cxn modelId="{397E4F67-53DD-4FCD-BC0A-C15E274C3769}" srcId="{1AD3C7BC-F9DB-454F-A284-20DD5DDB1023}" destId="{418B6A84-70FF-45D8-A128-D337CCCF9D14}" srcOrd="1" destOrd="0" parTransId="{4830B34C-8513-4FD3-9C21-3A8A52218A5E}" sibTransId="{E5747C4C-F8D1-4C1F-8E7A-C21E3BDD208B}"/>
    <dgm:cxn modelId="{F792A549-E3B0-4EA6-BACE-86151627E4D2}" srcId="{1AD3C7BC-F9DB-454F-A284-20DD5DDB1023}" destId="{3F4FA6E0-B51B-42ED-8BD4-7BC9C08E532F}" srcOrd="5" destOrd="0" parTransId="{FF7F8954-921D-4F81-8DF4-8C3590539CA0}" sibTransId="{9E1FEEBA-AFC1-4F3E-885A-E01B32F5E38F}"/>
    <dgm:cxn modelId="{07A3A772-4FEF-42D3-93BE-86E735E1B6D5}" type="presOf" srcId="{D9070E17-7876-42F6-A1DA-B34E74FB23EE}" destId="{A4107CC6-433E-4660-A76E-B80418C4F72E}" srcOrd="0" destOrd="0" presId="urn:microsoft.com/office/officeart/2008/layout/LinedList"/>
    <dgm:cxn modelId="{05938175-7762-4711-AD67-897EAD43819B}" srcId="{1AD3C7BC-F9DB-454F-A284-20DD5DDB1023}" destId="{1F39F1A7-BC19-4F02-85E0-1949455F6032}" srcOrd="4" destOrd="0" parTransId="{BB9F8495-E3B3-4D50-B6A1-9B87DA4B23CD}" sibTransId="{3A919381-F5A2-4F43-8373-EC220CA08124}"/>
    <dgm:cxn modelId="{769CCE57-5653-4B42-994D-D98AB1F85A61}" srcId="{1AD3C7BC-F9DB-454F-A284-20DD5DDB1023}" destId="{4A3DFBB0-EB7A-4C96-8495-C8B6E15AFF5B}" srcOrd="2" destOrd="0" parTransId="{BF30993E-6CF4-4C7D-897E-CB7125E2D55F}" sibTransId="{5DA207EC-593F-45E8-8317-F78E129DAF55}"/>
    <dgm:cxn modelId="{4245E179-3B34-482F-BDA7-6C1BFB3FA676}" srcId="{1AD3C7BC-F9DB-454F-A284-20DD5DDB1023}" destId="{3F64DBB5-4645-418E-944D-85238E1B6E65}" srcOrd="0" destOrd="0" parTransId="{D6DE6CD6-C1A6-40AB-8712-F16BF4091A50}" sibTransId="{9F3A1ABB-DAE0-4985-B876-D69CB835CCF2}"/>
    <dgm:cxn modelId="{16653F8A-9FC8-4E61-88FE-D324C01B3F75}" type="presOf" srcId="{FDDC64A2-3F29-48C4-95E8-3871E68CDB53}" destId="{C9715AAE-8C76-4DB3-9C04-77452B432BC2}" srcOrd="0" destOrd="0" presId="urn:microsoft.com/office/officeart/2008/layout/LinedList"/>
    <dgm:cxn modelId="{269DE29F-B53F-4C1D-8FFF-4137619E2D0B}" type="presOf" srcId="{4A3DFBB0-EB7A-4C96-8495-C8B6E15AFF5B}" destId="{B2023416-355B-4694-AEF7-8030CC0D0D16}" srcOrd="0" destOrd="0" presId="urn:microsoft.com/office/officeart/2008/layout/LinedList"/>
    <dgm:cxn modelId="{8186ACAB-6C7D-4793-8A4A-28E2347BBCF5}" srcId="{1AD3C7BC-F9DB-454F-A284-20DD5DDB1023}" destId="{457125F6-2774-43E8-986C-90EF37566EB9}" srcOrd="3" destOrd="0" parTransId="{34F536E1-ACFC-4A2C-BA98-5690ED106D4D}" sibTransId="{11ED0E21-B794-4CF8-9F21-1F7CE89EED2C}"/>
    <dgm:cxn modelId="{9198A6AC-4CD8-4208-82B7-7052024D1AA2}" type="presOf" srcId="{3F64DBB5-4645-418E-944D-85238E1B6E65}" destId="{3BDEE648-8AC0-48F9-95DB-B50275D4443C}" srcOrd="0" destOrd="0" presId="urn:microsoft.com/office/officeart/2008/layout/LinedList"/>
    <dgm:cxn modelId="{447A61B3-ACDE-4D9D-8281-D7A5729AA39C}" srcId="{1AD3C7BC-F9DB-454F-A284-20DD5DDB1023}" destId="{D9070E17-7876-42F6-A1DA-B34E74FB23EE}" srcOrd="6" destOrd="0" parTransId="{A2431FEA-5502-46ED-B7A9-0D3283FAF62E}" sibTransId="{644E5DDB-76FD-408D-908A-DC24DAAB85FD}"/>
    <dgm:cxn modelId="{359D2BBF-D66A-4249-A7B9-7FE1DD6279D3}" type="presOf" srcId="{1AD3C7BC-F9DB-454F-A284-20DD5DDB1023}" destId="{E27585A4-CDBD-4738-9284-CFF036A97CAF}" srcOrd="0" destOrd="0" presId="urn:microsoft.com/office/officeart/2008/layout/LinedList"/>
    <dgm:cxn modelId="{F2EAF5D4-1053-4B0F-B25B-89D771755035}" type="presOf" srcId="{3F4FA6E0-B51B-42ED-8BD4-7BC9C08E532F}" destId="{28858B14-460C-47BA-AE0D-CD639DFF6D99}" srcOrd="0" destOrd="0" presId="urn:microsoft.com/office/officeart/2008/layout/LinedList"/>
    <dgm:cxn modelId="{8FD43BEB-DC26-4B46-9A4C-1B33598D35DD}" type="presOf" srcId="{457125F6-2774-43E8-986C-90EF37566EB9}" destId="{D0867B2D-DE3C-4EEB-97B6-82AA57207636}" srcOrd="0" destOrd="0" presId="urn:microsoft.com/office/officeart/2008/layout/LinedList"/>
    <dgm:cxn modelId="{A48BC093-2220-43C7-99B4-85228F0FE141}" type="presParOf" srcId="{E27585A4-CDBD-4738-9284-CFF036A97CAF}" destId="{F9F9ABF2-3A42-4E35-9E57-A477CBE0557A}" srcOrd="0" destOrd="0" presId="urn:microsoft.com/office/officeart/2008/layout/LinedList"/>
    <dgm:cxn modelId="{33C18412-874B-469D-890D-BD2BB83E5704}" type="presParOf" srcId="{E27585A4-CDBD-4738-9284-CFF036A97CAF}" destId="{6E77008B-107D-417F-B50E-8A994E7248D2}" srcOrd="1" destOrd="0" presId="urn:microsoft.com/office/officeart/2008/layout/LinedList"/>
    <dgm:cxn modelId="{71DA27F4-355C-4FEE-8E4E-161173DB0046}" type="presParOf" srcId="{6E77008B-107D-417F-B50E-8A994E7248D2}" destId="{3BDEE648-8AC0-48F9-95DB-B50275D4443C}" srcOrd="0" destOrd="0" presId="urn:microsoft.com/office/officeart/2008/layout/LinedList"/>
    <dgm:cxn modelId="{593A828C-9C16-4882-AA7A-A401F33836F3}" type="presParOf" srcId="{6E77008B-107D-417F-B50E-8A994E7248D2}" destId="{2E17CFBF-A26E-4A5A-9E70-041AF81295F5}" srcOrd="1" destOrd="0" presId="urn:microsoft.com/office/officeart/2008/layout/LinedList"/>
    <dgm:cxn modelId="{E6855F95-B322-4835-AE87-0B7B3BC5F4F0}" type="presParOf" srcId="{E27585A4-CDBD-4738-9284-CFF036A97CAF}" destId="{3E8E999E-677F-49F1-8238-313A08ABDCF2}" srcOrd="2" destOrd="0" presId="urn:microsoft.com/office/officeart/2008/layout/LinedList"/>
    <dgm:cxn modelId="{9F393187-4447-4EFD-BD03-2F6C5C194FAD}" type="presParOf" srcId="{E27585A4-CDBD-4738-9284-CFF036A97CAF}" destId="{88FF7AB1-3F0E-44AF-8055-60326E602CCE}" srcOrd="3" destOrd="0" presId="urn:microsoft.com/office/officeart/2008/layout/LinedList"/>
    <dgm:cxn modelId="{355C0609-85C4-464C-A779-CAF6E2893DE0}" type="presParOf" srcId="{88FF7AB1-3F0E-44AF-8055-60326E602CCE}" destId="{C7679FF4-EF44-4126-A1EF-2E11BD506EB3}" srcOrd="0" destOrd="0" presId="urn:microsoft.com/office/officeart/2008/layout/LinedList"/>
    <dgm:cxn modelId="{88C548B1-D708-44FE-9436-5BD5FAE9F183}" type="presParOf" srcId="{88FF7AB1-3F0E-44AF-8055-60326E602CCE}" destId="{E0088272-128A-4D2E-8FA3-BC287D0CB7EB}" srcOrd="1" destOrd="0" presId="urn:microsoft.com/office/officeart/2008/layout/LinedList"/>
    <dgm:cxn modelId="{E293FDFB-60BB-48BA-9C96-0DB67AC812F1}" type="presParOf" srcId="{E27585A4-CDBD-4738-9284-CFF036A97CAF}" destId="{A984B034-1647-463E-A469-CCC6096A082F}" srcOrd="4" destOrd="0" presId="urn:microsoft.com/office/officeart/2008/layout/LinedList"/>
    <dgm:cxn modelId="{DD9208E4-D36B-4AA9-A1FE-693798DB4952}" type="presParOf" srcId="{E27585A4-CDBD-4738-9284-CFF036A97CAF}" destId="{F0381098-3401-4F73-B0E2-EBFFB0E51742}" srcOrd="5" destOrd="0" presId="urn:microsoft.com/office/officeart/2008/layout/LinedList"/>
    <dgm:cxn modelId="{CE53334B-27E7-4029-8080-9F594B455542}" type="presParOf" srcId="{F0381098-3401-4F73-B0E2-EBFFB0E51742}" destId="{B2023416-355B-4694-AEF7-8030CC0D0D16}" srcOrd="0" destOrd="0" presId="urn:microsoft.com/office/officeart/2008/layout/LinedList"/>
    <dgm:cxn modelId="{E04121B9-F427-4B96-9BC4-8E152B2A4C9B}" type="presParOf" srcId="{F0381098-3401-4F73-B0E2-EBFFB0E51742}" destId="{937DC5BD-AB53-47F8-955D-DA0EE12055B6}" srcOrd="1" destOrd="0" presId="urn:microsoft.com/office/officeart/2008/layout/LinedList"/>
    <dgm:cxn modelId="{BC32B279-F5AE-45B3-A4FB-51DDCD17F102}" type="presParOf" srcId="{E27585A4-CDBD-4738-9284-CFF036A97CAF}" destId="{ECC71919-E1B8-4CCF-A581-EEBC344FF240}" srcOrd="6" destOrd="0" presId="urn:microsoft.com/office/officeart/2008/layout/LinedList"/>
    <dgm:cxn modelId="{218476C3-5B41-44E8-92D2-C84FDE5FB011}" type="presParOf" srcId="{E27585A4-CDBD-4738-9284-CFF036A97CAF}" destId="{ED54D074-6512-4129-929A-3A1AB5D25286}" srcOrd="7" destOrd="0" presId="urn:microsoft.com/office/officeart/2008/layout/LinedList"/>
    <dgm:cxn modelId="{5FCC82A8-0BAF-44E2-809A-E125AEDED1AD}" type="presParOf" srcId="{ED54D074-6512-4129-929A-3A1AB5D25286}" destId="{D0867B2D-DE3C-4EEB-97B6-82AA57207636}" srcOrd="0" destOrd="0" presId="urn:microsoft.com/office/officeart/2008/layout/LinedList"/>
    <dgm:cxn modelId="{75E6EE86-4E7F-43EA-998B-050EAFE02BCF}" type="presParOf" srcId="{ED54D074-6512-4129-929A-3A1AB5D25286}" destId="{08BDB04E-8D74-4FB2-8E7B-74BC7F59C097}" srcOrd="1" destOrd="0" presId="urn:microsoft.com/office/officeart/2008/layout/LinedList"/>
    <dgm:cxn modelId="{BED9E56E-5A37-4D12-85DA-F4E7FC4B850E}" type="presParOf" srcId="{E27585A4-CDBD-4738-9284-CFF036A97CAF}" destId="{8DA7EFAE-F836-4473-B7AC-9F793E17EB52}" srcOrd="8" destOrd="0" presId="urn:microsoft.com/office/officeart/2008/layout/LinedList"/>
    <dgm:cxn modelId="{1CE98176-33FB-4025-831F-13C4737D7514}" type="presParOf" srcId="{E27585A4-CDBD-4738-9284-CFF036A97CAF}" destId="{D5BEA155-64ED-49B6-85B1-484E0C517E60}" srcOrd="9" destOrd="0" presId="urn:microsoft.com/office/officeart/2008/layout/LinedList"/>
    <dgm:cxn modelId="{398FB16D-CAAD-41B0-ADB0-2EA127B7C6D6}" type="presParOf" srcId="{D5BEA155-64ED-49B6-85B1-484E0C517E60}" destId="{6D515915-CE87-47C5-9414-35E89E08EC2F}" srcOrd="0" destOrd="0" presId="urn:microsoft.com/office/officeart/2008/layout/LinedList"/>
    <dgm:cxn modelId="{8BA3E39B-56D2-43F2-AD99-6B6C556E05F5}" type="presParOf" srcId="{D5BEA155-64ED-49B6-85B1-484E0C517E60}" destId="{F4805B04-1B92-4CCA-A7E9-42C043D2E15F}" srcOrd="1" destOrd="0" presId="urn:microsoft.com/office/officeart/2008/layout/LinedList"/>
    <dgm:cxn modelId="{8451978A-C561-4A81-B212-66518E4F9771}" type="presParOf" srcId="{E27585A4-CDBD-4738-9284-CFF036A97CAF}" destId="{E66F1794-3BD3-40BC-B09F-45D9BCC61DD0}" srcOrd="10" destOrd="0" presId="urn:microsoft.com/office/officeart/2008/layout/LinedList"/>
    <dgm:cxn modelId="{C3045A7E-D0EF-4529-9B8D-F9A4429B5452}" type="presParOf" srcId="{E27585A4-CDBD-4738-9284-CFF036A97CAF}" destId="{49B5AD75-98AB-42B0-8F41-526C4145A489}" srcOrd="11" destOrd="0" presId="urn:microsoft.com/office/officeart/2008/layout/LinedList"/>
    <dgm:cxn modelId="{D2F41BB3-3771-4A0D-B5AB-573148A45656}" type="presParOf" srcId="{49B5AD75-98AB-42B0-8F41-526C4145A489}" destId="{28858B14-460C-47BA-AE0D-CD639DFF6D99}" srcOrd="0" destOrd="0" presId="urn:microsoft.com/office/officeart/2008/layout/LinedList"/>
    <dgm:cxn modelId="{62E36F66-4251-4C9A-85C2-0F3807F05B6F}" type="presParOf" srcId="{49B5AD75-98AB-42B0-8F41-526C4145A489}" destId="{51263E2C-6406-4EE3-A032-FB27622DFE43}" srcOrd="1" destOrd="0" presId="urn:microsoft.com/office/officeart/2008/layout/LinedList"/>
    <dgm:cxn modelId="{685F2725-C15D-40A0-93ED-3E4728A37CDD}" type="presParOf" srcId="{E27585A4-CDBD-4738-9284-CFF036A97CAF}" destId="{98F21AE7-B275-4E93-ACC6-ADDC32EEA209}" srcOrd="12" destOrd="0" presId="urn:microsoft.com/office/officeart/2008/layout/LinedList"/>
    <dgm:cxn modelId="{D9D53164-7397-4A1F-82A4-A9DD80ADE453}" type="presParOf" srcId="{E27585A4-CDBD-4738-9284-CFF036A97CAF}" destId="{D27174A2-C23D-4D4F-A0AA-247A5AAEA98D}" srcOrd="13" destOrd="0" presId="urn:microsoft.com/office/officeart/2008/layout/LinedList"/>
    <dgm:cxn modelId="{443ED3FD-E26D-4177-A57D-419851CD2D6E}" type="presParOf" srcId="{D27174A2-C23D-4D4F-A0AA-247A5AAEA98D}" destId="{A4107CC6-433E-4660-A76E-B80418C4F72E}" srcOrd="0" destOrd="0" presId="urn:microsoft.com/office/officeart/2008/layout/LinedList"/>
    <dgm:cxn modelId="{E4555C7D-3182-484F-B65E-55E55DD46ECC}" type="presParOf" srcId="{D27174A2-C23D-4D4F-A0AA-247A5AAEA98D}" destId="{EAACB05D-F000-4F82-875F-4FE3BDA6B528}" srcOrd="1" destOrd="0" presId="urn:microsoft.com/office/officeart/2008/layout/LinedList"/>
    <dgm:cxn modelId="{F70E2899-3535-4681-A099-2E011871E5EF}" type="presParOf" srcId="{E27585A4-CDBD-4738-9284-CFF036A97CAF}" destId="{C72D023C-78BC-4F49-81F3-C162B5C53A91}" srcOrd="14" destOrd="0" presId="urn:microsoft.com/office/officeart/2008/layout/LinedList"/>
    <dgm:cxn modelId="{9A651687-7F85-48AE-9FFF-6EAF2027B4F4}" type="presParOf" srcId="{E27585A4-CDBD-4738-9284-CFF036A97CAF}" destId="{437E8C9F-7EB1-49D2-9B9B-554BC2B95A07}" srcOrd="15" destOrd="0" presId="urn:microsoft.com/office/officeart/2008/layout/LinedList"/>
    <dgm:cxn modelId="{7E1C162F-CA61-4A9C-862F-7E9EBC235A30}" type="presParOf" srcId="{437E8C9F-7EB1-49D2-9B9B-554BC2B95A07}" destId="{C9715AAE-8C76-4DB3-9C04-77452B432BC2}" srcOrd="0" destOrd="0" presId="urn:microsoft.com/office/officeart/2008/layout/LinedList"/>
    <dgm:cxn modelId="{7C87C373-0982-4455-B536-31D22C0D7901}" type="presParOf" srcId="{437E8C9F-7EB1-49D2-9B9B-554BC2B95A07}" destId="{14BBECFE-34E9-4D63-96EB-E4EB74CA81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9ABF2-3A42-4E35-9E57-A477CBE0557A}">
      <dsp:nvSpPr>
        <dsp:cNvPr id="0" name=""/>
        <dsp:cNvSpPr/>
      </dsp:nvSpPr>
      <dsp:spPr>
        <a:xfrm>
          <a:off x="0" y="0"/>
          <a:ext cx="619513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BDEE648-8AC0-48F9-95DB-B50275D4443C}">
      <dsp:nvSpPr>
        <dsp:cNvPr id="0" name=""/>
        <dsp:cNvSpPr/>
      </dsp:nvSpPr>
      <dsp:spPr>
        <a:xfrm>
          <a:off x="0" y="0"/>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Introduction</a:t>
          </a:r>
          <a:endParaRPr lang="en-US" sz="2600" kern="1200" dirty="0">
            <a:latin typeface="Arial" panose="020B0604020202020204" pitchFamily="34" charset="0"/>
            <a:cs typeface="Arial" panose="020B0604020202020204" pitchFamily="34" charset="0"/>
          </a:endParaRPr>
        </a:p>
      </dsp:txBody>
      <dsp:txXfrm>
        <a:off x="0" y="0"/>
        <a:ext cx="6195131" cy="693255"/>
      </dsp:txXfrm>
    </dsp:sp>
    <dsp:sp modelId="{3E8E999E-677F-49F1-8238-313A08ABDCF2}">
      <dsp:nvSpPr>
        <dsp:cNvPr id="0" name=""/>
        <dsp:cNvSpPr/>
      </dsp:nvSpPr>
      <dsp:spPr>
        <a:xfrm>
          <a:off x="0" y="693255"/>
          <a:ext cx="6195131"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679FF4-EF44-4126-A1EF-2E11BD506EB3}">
      <dsp:nvSpPr>
        <dsp:cNvPr id="0" name=""/>
        <dsp:cNvSpPr/>
      </dsp:nvSpPr>
      <dsp:spPr>
        <a:xfrm>
          <a:off x="0" y="693255"/>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Before 1948</a:t>
          </a:r>
          <a:endParaRPr lang="en-US" sz="2600" kern="1200">
            <a:latin typeface="Arial" panose="020B0604020202020204" pitchFamily="34" charset="0"/>
            <a:cs typeface="Arial" panose="020B0604020202020204" pitchFamily="34" charset="0"/>
          </a:endParaRPr>
        </a:p>
      </dsp:txBody>
      <dsp:txXfrm>
        <a:off x="0" y="693255"/>
        <a:ext cx="6195131" cy="693255"/>
      </dsp:txXfrm>
    </dsp:sp>
    <dsp:sp modelId="{A984B034-1647-463E-A469-CCC6096A082F}">
      <dsp:nvSpPr>
        <dsp:cNvPr id="0" name=""/>
        <dsp:cNvSpPr/>
      </dsp:nvSpPr>
      <dsp:spPr>
        <a:xfrm>
          <a:off x="0" y="1386511"/>
          <a:ext cx="6195131"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2023416-355B-4694-AEF7-8030CC0D0D16}">
      <dsp:nvSpPr>
        <dsp:cNvPr id="0" name=""/>
        <dsp:cNvSpPr/>
      </dsp:nvSpPr>
      <dsp:spPr>
        <a:xfrm>
          <a:off x="0" y="1386511"/>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After 1948</a:t>
          </a:r>
          <a:endParaRPr lang="en-US" sz="2600" kern="1200">
            <a:latin typeface="Arial" panose="020B0604020202020204" pitchFamily="34" charset="0"/>
            <a:cs typeface="Arial" panose="020B0604020202020204" pitchFamily="34" charset="0"/>
          </a:endParaRPr>
        </a:p>
      </dsp:txBody>
      <dsp:txXfrm>
        <a:off x="0" y="1386511"/>
        <a:ext cx="6195131" cy="693255"/>
      </dsp:txXfrm>
    </dsp:sp>
    <dsp:sp modelId="{ECC71919-E1B8-4CCF-A581-EEBC344FF240}">
      <dsp:nvSpPr>
        <dsp:cNvPr id="0" name=""/>
        <dsp:cNvSpPr/>
      </dsp:nvSpPr>
      <dsp:spPr>
        <a:xfrm>
          <a:off x="0" y="2079767"/>
          <a:ext cx="6195131"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0867B2D-DE3C-4EEB-97B6-82AA57207636}">
      <dsp:nvSpPr>
        <dsp:cNvPr id="0" name=""/>
        <dsp:cNvSpPr/>
      </dsp:nvSpPr>
      <dsp:spPr>
        <a:xfrm>
          <a:off x="0" y="2079767"/>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Timeline of  Changes in NHS</a:t>
          </a:r>
          <a:endParaRPr lang="en-US" sz="2600" kern="1200" dirty="0">
            <a:latin typeface="Arial" panose="020B0604020202020204" pitchFamily="34" charset="0"/>
            <a:cs typeface="Arial" panose="020B0604020202020204" pitchFamily="34" charset="0"/>
          </a:endParaRPr>
        </a:p>
      </dsp:txBody>
      <dsp:txXfrm>
        <a:off x="0" y="2079767"/>
        <a:ext cx="6195131" cy="693255"/>
      </dsp:txXfrm>
    </dsp:sp>
    <dsp:sp modelId="{8DA7EFAE-F836-4473-B7AC-9F793E17EB52}">
      <dsp:nvSpPr>
        <dsp:cNvPr id="0" name=""/>
        <dsp:cNvSpPr/>
      </dsp:nvSpPr>
      <dsp:spPr>
        <a:xfrm>
          <a:off x="0" y="2773023"/>
          <a:ext cx="6195131"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D515915-CE87-47C5-9414-35E89E08EC2F}">
      <dsp:nvSpPr>
        <dsp:cNvPr id="0" name=""/>
        <dsp:cNvSpPr/>
      </dsp:nvSpPr>
      <dsp:spPr>
        <a:xfrm>
          <a:off x="0" y="2773023"/>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Others Changes</a:t>
          </a:r>
          <a:endParaRPr lang="en-US" sz="2600" kern="1200" dirty="0">
            <a:latin typeface="Arial" panose="020B0604020202020204" pitchFamily="34" charset="0"/>
            <a:cs typeface="Arial" panose="020B0604020202020204" pitchFamily="34" charset="0"/>
          </a:endParaRPr>
        </a:p>
      </dsp:txBody>
      <dsp:txXfrm>
        <a:off x="0" y="2773023"/>
        <a:ext cx="6195131" cy="693255"/>
      </dsp:txXfrm>
    </dsp:sp>
    <dsp:sp modelId="{E66F1794-3BD3-40BC-B09F-45D9BCC61DD0}">
      <dsp:nvSpPr>
        <dsp:cNvPr id="0" name=""/>
        <dsp:cNvSpPr/>
      </dsp:nvSpPr>
      <dsp:spPr>
        <a:xfrm>
          <a:off x="0" y="3466279"/>
          <a:ext cx="6195131"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858B14-460C-47BA-AE0D-CD639DFF6D99}">
      <dsp:nvSpPr>
        <dsp:cNvPr id="0" name=""/>
        <dsp:cNvSpPr/>
      </dsp:nvSpPr>
      <dsp:spPr>
        <a:xfrm>
          <a:off x="0" y="3466279"/>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Withe Paper Act-by Sr. Simon </a:t>
          </a:r>
          <a:r>
            <a:rPr lang="en-GB" sz="2600" kern="1200" dirty="0" err="1">
              <a:latin typeface="Arial" panose="020B0604020202020204" pitchFamily="34" charset="0"/>
              <a:cs typeface="Arial" panose="020B0604020202020204" pitchFamily="34" charset="0"/>
            </a:rPr>
            <a:t>Wesseley</a:t>
          </a:r>
          <a:endParaRPr lang="en-US" sz="2600" kern="1200" dirty="0">
            <a:latin typeface="Arial" panose="020B0604020202020204" pitchFamily="34" charset="0"/>
            <a:cs typeface="Arial" panose="020B0604020202020204" pitchFamily="34" charset="0"/>
          </a:endParaRPr>
        </a:p>
      </dsp:txBody>
      <dsp:txXfrm>
        <a:off x="0" y="3466279"/>
        <a:ext cx="6195131" cy="693255"/>
      </dsp:txXfrm>
    </dsp:sp>
    <dsp:sp modelId="{98F21AE7-B275-4E93-ACC6-ADDC32EEA209}">
      <dsp:nvSpPr>
        <dsp:cNvPr id="0" name=""/>
        <dsp:cNvSpPr/>
      </dsp:nvSpPr>
      <dsp:spPr>
        <a:xfrm>
          <a:off x="0" y="4159535"/>
          <a:ext cx="6195131"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4107CC6-433E-4660-A76E-B80418C4F72E}">
      <dsp:nvSpPr>
        <dsp:cNvPr id="0" name=""/>
        <dsp:cNvSpPr/>
      </dsp:nvSpPr>
      <dsp:spPr>
        <a:xfrm>
          <a:off x="0" y="4159535"/>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Conclusion</a:t>
          </a:r>
          <a:endParaRPr lang="en-US" sz="2600" kern="1200">
            <a:latin typeface="Arial" panose="020B0604020202020204" pitchFamily="34" charset="0"/>
            <a:cs typeface="Arial" panose="020B0604020202020204" pitchFamily="34" charset="0"/>
          </a:endParaRPr>
        </a:p>
      </dsp:txBody>
      <dsp:txXfrm>
        <a:off x="0" y="4159535"/>
        <a:ext cx="6195131" cy="693255"/>
      </dsp:txXfrm>
    </dsp:sp>
    <dsp:sp modelId="{C72D023C-78BC-4F49-81F3-C162B5C53A91}">
      <dsp:nvSpPr>
        <dsp:cNvPr id="0" name=""/>
        <dsp:cNvSpPr/>
      </dsp:nvSpPr>
      <dsp:spPr>
        <a:xfrm>
          <a:off x="0" y="4852791"/>
          <a:ext cx="619513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715AAE-8C76-4DB3-9C04-77452B432BC2}">
      <dsp:nvSpPr>
        <dsp:cNvPr id="0" name=""/>
        <dsp:cNvSpPr/>
      </dsp:nvSpPr>
      <dsp:spPr>
        <a:xfrm>
          <a:off x="0" y="4852791"/>
          <a:ext cx="6195131" cy="693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Questions</a:t>
          </a:r>
          <a:endParaRPr lang="en-US" sz="2600" kern="1200" dirty="0">
            <a:latin typeface="Arial" panose="020B0604020202020204" pitchFamily="34" charset="0"/>
            <a:cs typeface="Arial" panose="020B0604020202020204" pitchFamily="34" charset="0"/>
          </a:endParaRPr>
        </a:p>
      </dsp:txBody>
      <dsp:txXfrm>
        <a:off x="0" y="4852791"/>
        <a:ext cx="6195131" cy="6932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31A21-69F6-4B89-85AE-E0C716874E2B}"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114425-8A61-4774-B047-8F5718295784}" type="slidenum">
              <a:rPr lang="en-GB" smtClean="0"/>
              <a:t>‹#›</a:t>
            </a:fld>
            <a:endParaRPr lang="en-GB"/>
          </a:p>
        </p:txBody>
      </p:sp>
    </p:spTree>
    <p:extLst>
      <p:ext uri="{BB962C8B-B14F-4D97-AF65-F5344CB8AC3E}">
        <p14:creationId xmlns:p14="http://schemas.microsoft.com/office/powerpoint/2010/main" val="952156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114425-8A61-4774-B047-8F5718295784}" type="slidenum">
              <a:rPr lang="en-GB" smtClean="0"/>
              <a:t>9</a:t>
            </a:fld>
            <a:endParaRPr lang="en-GB"/>
          </a:p>
        </p:txBody>
      </p:sp>
    </p:spTree>
    <p:extLst>
      <p:ext uri="{BB962C8B-B14F-4D97-AF65-F5344CB8AC3E}">
        <p14:creationId xmlns:p14="http://schemas.microsoft.com/office/powerpoint/2010/main" val="4059890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057F6-3529-5227-F6B8-73C175FBD2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7FAD151-6B6E-A890-3807-925BBCF5BB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6E8B9D-2804-7FDD-1893-5F5F829BA97E}"/>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550E3CEA-645B-0057-BAB6-62A6C37A3B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9E235A-4309-9887-6D2B-330930C7D2C3}"/>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2575579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431F9-D825-FCEB-CA58-29F8892EDB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4AADA3-73F7-072E-E83C-ED785D39BE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60F9F-C986-98DB-1E26-C5DE1C251CBA}"/>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100AFF19-5652-896A-E2AE-4BDCC9EFC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C3726E-CC93-D63A-F269-BDB2DA39A11C}"/>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3718124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C4050-0837-2071-5587-6699882B29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7C0173A-FFAB-E9F9-B2C7-FDCBD4D006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07EE1D-F4A9-946D-E647-1D038D1D5B23}"/>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5A95F663-B8FA-D043-6459-CA81A0FDE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2AF939-0CAD-DDC2-60B5-3BFE22D20389}"/>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351334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608CC-C792-F3BC-1C16-904073C8E1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844A40-4FF9-699A-967B-0507000488E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61AB090-6259-8F8F-69B0-C6D5A09204E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AEF6688-79A4-DCCB-E676-6262DAF52FD1}"/>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6" name="Footer Placeholder 5">
            <a:extLst>
              <a:ext uri="{FF2B5EF4-FFF2-40B4-BE49-F238E27FC236}">
                <a16:creationId xmlns:a16="http://schemas.microsoft.com/office/drawing/2014/main" id="{7EE86FA3-9C48-6A29-3E73-900D822567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FAB599-B0D7-66FC-4072-376E8F056576}"/>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2707582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8A644-2A34-63A8-99F2-D5B6A332D17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85C6AA-4A30-C109-3FA3-693E692590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4AD736F-6726-7253-DE45-20C42AEA4F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6A8C58E-88DA-3A2B-2197-C84785DC7B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EDA2E4-5F95-E6EC-3265-58058E7112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9C85704-358E-1F62-8B60-40BC1C314752}"/>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8" name="Footer Placeholder 7">
            <a:extLst>
              <a:ext uri="{FF2B5EF4-FFF2-40B4-BE49-F238E27FC236}">
                <a16:creationId xmlns:a16="http://schemas.microsoft.com/office/drawing/2014/main" id="{9CC522D1-9C2B-D163-078F-02A1466502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C111AD-6806-6B2C-C396-563F1346058D}"/>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1734017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1DEC-D769-417E-9797-D05936C79D2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C73198D-F56A-543E-42D4-70FAB1A2BDA5}"/>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4" name="Footer Placeholder 3">
            <a:extLst>
              <a:ext uri="{FF2B5EF4-FFF2-40B4-BE49-F238E27FC236}">
                <a16:creationId xmlns:a16="http://schemas.microsoft.com/office/drawing/2014/main" id="{7BBDE2CB-1241-8E6E-93B8-03DF293115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034905-874B-7574-2592-622108BC6409}"/>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2419174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266E51-39E4-1085-F0D0-C10CC78ABFFA}"/>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3" name="Footer Placeholder 2">
            <a:extLst>
              <a:ext uri="{FF2B5EF4-FFF2-40B4-BE49-F238E27FC236}">
                <a16:creationId xmlns:a16="http://schemas.microsoft.com/office/drawing/2014/main" id="{495D52C7-B234-A0DA-C5F2-340D25E518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94B9FB-98D5-840F-417C-585FD817E96B}"/>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1685453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8310-43FC-EE11-DDEB-9865DB3332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5D9F4FD-2282-FFB7-743F-689BDFE05E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A331219-B440-79AD-33E3-306B585E58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A38030-CC24-6119-CDEB-2C4FCF2D4466}"/>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6" name="Footer Placeholder 5">
            <a:extLst>
              <a:ext uri="{FF2B5EF4-FFF2-40B4-BE49-F238E27FC236}">
                <a16:creationId xmlns:a16="http://schemas.microsoft.com/office/drawing/2014/main" id="{C3A5F616-FD61-BE09-7917-28B253D037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E51C3-5856-0253-A812-9C9BF278AF8C}"/>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1149337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FB8B-085D-2BC2-9B8D-F132D0A03A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E0709A8-6646-2F9C-2EEB-7EAF0FE7E0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7E0A7D-54F8-22E0-DB51-FEAB266902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5491CF-03BA-7140-7EE4-080AA14A2B3B}"/>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6" name="Footer Placeholder 5">
            <a:extLst>
              <a:ext uri="{FF2B5EF4-FFF2-40B4-BE49-F238E27FC236}">
                <a16:creationId xmlns:a16="http://schemas.microsoft.com/office/drawing/2014/main" id="{4165D2C9-1571-DA85-7A4C-1BB42F3B52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B7B2A5-E320-2E42-3B1D-E38581C7DA89}"/>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1698473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954D-DA18-6FF4-D610-BD10F006D57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7342A17-3C78-AEAB-3B70-F64DAD7D7D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03C689-A1C7-EF23-830D-BFB74B41A431}"/>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C40862F1-C134-70FE-7BE1-C796AB85D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71479F-F6FD-E4A3-F8A5-7A772E061970}"/>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2844154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08814B-748D-07FD-73BB-845C8A1430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E3D6B7D-03D0-DAF8-9982-A3C73AA0C6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3EC05A-5E52-6E7E-FBC3-3F734D5F196D}"/>
              </a:ext>
            </a:extLst>
          </p:cNvPr>
          <p:cNvSpPr>
            <a:spLocks noGrp="1"/>
          </p:cNvSpPr>
          <p:nvPr>
            <p:ph type="dt" sz="half" idx="10"/>
          </p:nvPr>
        </p:nvSpPr>
        <p:spPr/>
        <p:txBody>
          <a:body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67C7432A-C6E4-ED62-16C6-420546F24B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58FAB-90CE-092C-1F55-D4694990BA41}"/>
              </a:ext>
            </a:extLst>
          </p:cNvPr>
          <p:cNvSpPr>
            <a:spLocks noGrp="1"/>
          </p:cNvSpPr>
          <p:nvPr>
            <p:ph type="sldNum" sz="quarter" idx="12"/>
          </p:nvPr>
        </p:nvSpPr>
        <p:spPr/>
        <p:txBody>
          <a:bodyPr/>
          <a:lstStyle/>
          <a:p>
            <a:fld id="{021ACA89-3491-4883-8C6C-760E563CDA35}" type="slidenum">
              <a:rPr lang="en-GB" smtClean="0"/>
              <a:t>‹#›</a:t>
            </a:fld>
            <a:endParaRPr lang="en-GB"/>
          </a:p>
        </p:txBody>
      </p:sp>
    </p:spTree>
    <p:extLst>
      <p:ext uri="{BB962C8B-B14F-4D97-AF65-F5344CB8AC3E}">
        <p14:creationId xmlns:p14="http://schemas.microsoft.com/office/powerpoint/2010/main" val="2145239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C7E0F1-A53F-0D56-3CF2-96D474AEF4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EA5FCE-9E10-4F57-F94D-2559EBAB6E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F9D4E2-601C-4C12-0E54-EE59BFC9E0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A0ED05-6F3B-420D-9E6B-58002A123658}" type="datetimeFigureOut">
              <a:rPr lang="en-GB" smtClean="0"/>
              <a:t>09/07/2024</a:t>
            </a:fld>
            <a:endParaRPr lang="en-GB"/>
          </a:p>
        </p:txBody>
      </p:sp>
      <p:sp>
        <p:nvSpPr>
          <p:cNvPr id="5" name="Footer Placeholder 4">
            <a:extLst>
              <a:ext uri="{FF2B5EF4-FFF2-40B4-BE49-F238E27FC236}">
                <a16:creationId xmlns:a16="http://schemas.microsoft.com/office/drawing/2014/main" id="{C444B015-4F44-B516-A7DD-14CE2E43C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EE0623-3E84-E0A6-AD25-A50CAE1D6F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21ACA89-3491-4883-8C6C-760E563CDA35}" type="slidenum">
              <a:rPr lang="en-GB" smtClean="0"/>
              <a:t>‹#›</a:t>
            </a:fld>
            <a:endParaRPr lang="en-GB"/>
          </a:p>
        </p:txBody>
      </p:sp>
    </p:spTree>
    <p:extLst>
      <p:ext uri="{BB962C8B-B14F-4D97-AF65-F5344CB8AC3E}">
        <p14:creationId xmlns:p14="http://schemas.microsoft.com/office/powerpoint/2010/main" val="2044650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3828/archives.2011.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D84D7-6479-44F7-8E39-89D505CC11BD}"/>
              </a:ext>
            </a:extLst>
          </p:cNvPr>
          <p:cNvSpPr>
            <a:spLocks noGrp="1"/>
          </p:cNvSpPr>
          <p:nvPr>
            <p:ph type="title"/>
          </p:nvPr>
        </p:nvSpPr>
        <p:spPr>
          <a:xfrm>
            <a:off x="1137033" y="670559"/>
            <a:ext cx="4683321" cy="2148841"/>
          </a:xfrm>
        </p:spPr>
        <p:txBody>
          <a:bodyPr anchor="t">
            <a:normAutofit/>
          </a:bodyPr>
          <a:lstStyle/>
          <a:p>
            <a:r>
              <a:rPr lang="en-GB" sz="3700" dirty="0"/>
              <a:t>Introduction to Health And Social Care-</a:t>
            </a:r>
            <a:br>
              <a:rPr lang="en-GB" sz="3700" dirty="0"/>
            </a:br>
            <a:r>
              <a:rPr lang="en-GB" sz="3700" dirty="0"/>
              <a:t>LCHS4003</a:t>
            </a:r>
          </a:p>
        </p:txBody>
      </p:sp>
      <p:pic>
        <p:nvPicPr>
          <p:cNvPr id="8" name="Picture 7">
            <a:extLst>
              <a:ext uri="{FF2B5EF4-FFF2-40B4-BE49-F238E27FC236}">
                <a16:creationId xmlns:a16="http://schemas.microsoft.com/office/drawing/2014/main" id="{54FFA4DF-3392-ACBA-600E-6DB5E8741703}"/>
              </a:ext>
            </a:extLst>
          </p:cNvPr>
          <p:cNvPicPr>
            <a:picLocks noChangeAspect="1"/>
          </p:cNvPicPr>
          <p:nvPr/>
        </p:nvPicPr>
        <p:blipFill rotWithShape="1">
          <a:blip r:embed="rId2"/>
          <a:srcRect l="2" r="3776" b="1"/>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6" name="Content Placeholder 5">
            <a:extLst>
              <a:ext uri="{FF2B5EF4-FFF2-40B4-BE49-F238E27FC236}">
                <a16:creationId xmlns:a16="http://schemas.microsoft.com/office/drawing/2014/main" id="{CC8E238A-AEC1-274D-8A4B-A303929A1BB8}"/>
              </a:ext>
            </a:extLst>
          </p:cNvPr>
          <p:cNvSpPr>
            <a:spLocks noGrp="1"/>
          </p:cNvSpPr>
          <p:nvPr>
            <p:ph idx="1"/>
          </p:nvPr>
        </p:nvSpPr>
        <p:spPr>
          <a:xfrm>
            <a:off x="6797004" y="670559"/>
            <a:ext cx="4555782" cy="5445076"/>
          </a:xfrm>
        </p:spPr>
        <p:txBody>
          <a:bodyPr anchor="t">
            <a:normAutofit/>
          </a:bodyPr>
          <a:lstStyle/>
          <a:p>
            <a:r>
              <a:rPr lang="en-GB" sz="2000" dirty="0"/>
              <a:t>Mental Health Services</a:t>
            </a:r>
          </a:p>
          <a:p>
            <a:endParaRPr lang="en-GB" sz="2000" dirty="0"/>
          </a:p>
          <a:p>
            <a:pPr marL="0" indent="0">
              <a:buNone/>
            </a:pPr>
            <a:r>
              <a:rPr lang="en-GB" sz="2000" dirty="0"/>
              <a:t>Marinela Braganca</a:t>
            </a:r>
          </a:p>
          <a:p>
            <a:pPr marL="0" indent="0">
              <a:buNone/>
            </a:pPr>
            <a:endParaRPr lang="en-GB" sz="2000" dirty="0"/>
          </a:p>
          <a:p>
            <a:pPr marL="0" indent="0">
              <a:buNone/>
            </a:pPr>
            <a:r>
              <a:rPr lang="en-GB" sz="2000" dirty="0"/>
              <a:t>Student Number: 2328116</a:t>
            </a:r>
          </a:p>
          <a:p>
            <a:pPr marL="0" indent="0">
              <a:buNone/>
            </a:pPr>
            <a:endParaRPr lang="en-GB" sz="2000" dirty="0"/>
          </a:p>
          <a:p>
            <a:pPr marL="0" indent="0">
              <a:buNone/>
            </a:pPr>
            <a:r>
              <a:rPr lang="en-GB" sz="2000" dirty="0"/>
              <a:t>Lecture: Muhammad Aliyu</a:t>
            </a:r>
          </a:p>
          <a:p>
            <a:pPr marL="0" indent="0">
              <a:buNone/>
            </a:pPr>
            <a:endParaRPr lang="en-GB" sz="2000" dirty="0"/>
          </a:p>
          <a:p>
            <a:endParaRPr lang="en-GB" sz="2000" dirty="0"/>
          </a:p>
        </p:txBody>
      </p:sp>
    </p:spTree>
    <p:extLst>
      <p:ext uri="{BB962C8B-B14F-4D97-AF65-F5344CB8AC3E}">
        <p14:creationId xmlns:p14="http://schemas.microsoft.com/office/powerpoint/2010/main" val="966981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5235A-41FB-45BB-60E3-27EC6404465E}"/>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overview</a:t>
            </a:r>
          </a:p>
        </p:txBody>
      </p:sp>
      <p:graphicFrame>
        <p:nvGraphicFramePr>
          <p:cNvPr id="18" name="Content Placeholder 2">
            <a:extLst>
              <a:ext uri="{FF2B5EF4-FFF2-40B4-BE49-F238E27FC236}">
                <a16:creationId xmlns:a16="http://schemas.microsoft.com/office/drawing/2014/main" id="{DF81ABE3-9368-9FC6-18EA-14B57CCAF83F}"/>
              </a:ext>
            </a:extLst>
          </p:cNvPr>
          <p:cNvGraphicFramePr>
            <a:graphicFrameLocks noGrp="1"/>
          </p:cNvGraphicFramePr>
          <p:nvPr>
            <p:ph idx="1"/>
            <p:extLst>
              <p:ext uri="{D42A27DB-BD31-4B8C-83A1-F6EECF244321}">
                <p14:modId xmlns:p14="http://schemas.microsoft.com/office/powerpoint/2010/main" val="2911782076"/>
              </p:ext>
            </p:extLst>
          </p:nvPr>
        </p:nvGraphicFramePr>
        <p:xfrm>
          <a:off x="4581726" y="649480"/>
          <a:ext cx="6195132"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5203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55DD-0323-FE8A-D018-9709AE052B2D}"/>
              </a:ext>
            </a:extLst>
          </p:cNvPr>
          <p:cNvSpPr>
            <a:spLocks noGrp="1"/>
          </p:cNvSpPr>
          <p:nvPr>
            <p:ph type="title"/>
          </p:nvPr>
        </p:nvSpPr>
        <p:spPr>
          <a:xfrm>
            <a:off x="876694" y="741391"/>
            <a:ext cx="4234393" cy="1616203"/>
          </a:xfrm>
        </p:spPr>
        <p:txBody>
          <a:bodyPr anchor="b">
            <a:normAutofit/>
          </a:bodyPr>
          <a:lstStyle/>
          <a:p>
            <a:r>
              <a:rPr lang="en-GB" sz="3200" b="1">
                <a:latin typeface="Arial" panose="020B0604020202020204" pitchFamily="34" charset="0"/>
                <a:cs typeface="Arial" panose="020B0604020202020204" pitchFamily="34" charset="0"/>
              </a:rPr>
              <a:t>Introduction</a:t>
            </a:r>
          </a:p>
        </p:txBody>
      </p:sp>
      <p:sp>
        <p:nvSpPr>
          <p:cNvPr id="6" name="Content Placeholder 5">
            <a:extLst>
              <a:ext uri="{FF2B5EF4-FFF2-40B4-BE49-F238E27FC236}">
                <a16:creationId xmlns:a16="http://schemas.microsoft.com/office/drawing/2014/main" id="{887A4E27-F3F9-300D-6DD2-B02DE31E445A}"/>
              </a:ext>
            </a:extLst>
          </p:cNvPr>
          <p:cNvSpPr>
            <a:spLocks noGrp="1"/>
          </p:cNvSpPr>
          <p:nvPr>
            <p:ph idx="1"/>
          </p:nvPr>
        </p:nvSpPr>
        <p:spPr>
          <a:xfrm>
            <a:off x="876693" y="2533476"/>
            <a:ext cx="4234394" cy="3447832"/>
          </a:xfrm>
        </p:spPr>
        <p:txBody>
          <a:bodyPr anchor="t">
            <a:normAutofit/>
          </a:bodyPr>
          <a:lstStyle/>
          <a:p>
            <a:r>
              <a:rPr lang="en-GB" sz="2000" dirty="0">
                <a:latin typeface="Arial" panose="020B0604020202020204" pitchFamily="34" charset="0"/>
                <a:cs typeface="Arial" panose="020B0604020202020204" pitchFamily="34" charset="0"/>
              </a:rPr>
              <a:t>Publicly funded mental hospitals were primarily set up for poor people, and workhouse infirmaries had sections for those with mental disorders.</a:t>
            </a:r>
          </a:p>
          <a:p>
            <a:r>
              <a:rPr lang="en-GB" sz="2000" dirty="0">
                <a:latin typeface="Arial" panose="020B0604020202020204" pitchFamily="34" charset="0"/>
                <a:cs typeface="Arial" panose="020B0604020202020204" pitchFamily="34" charset="0"/>
              </a:rPr>
              <a:t>The NHS took over control of these facilities in 1948. </a:t>
            </a:r>
          </a:p>
          <a:p>
            <a:pPr marL="0" indent="0">
              <a:buNone/>
            </a:pPr>
            <a:r>
              <a:rPr lang="en-GB" sz="2000" dirty="0">
                <a:latin typeface="Arial" panose="020B0604020202020204" pitchFamily="34" charset="0"/>
                <a:cs typeface="Arial" panose="020B0604020202020204" pitchFamily="34" charset="0"/>
              </a:rPr>
              <a:t>( Freeman, 2009)</a:t>
            </a:r>
          </a:p>
        </p:txBody>
      </p:sp>
      <p:pic>
        <p:nvPicPr>
          <p:cNvPr id="3" name="Picture 2">
            <a:extLst>
              <a:ext uri="{FF2B5EF4-FFF2-40B4-BE49-F238E27FC236}">
                <a16:creationId xmlns:a16="http://schemas.microsoft.com/office/drawing/2014/main" id="{1B4ED8D8-8B41-46D1-41D1-372A714C3796}"/>
              </a:ext>
            </a:extLst>
          </p:cNvPr>
          <p:cNvPicPr>
            <a:picLocks noChangeAspect="1"/>
          </p:cNvPicPr>
          <p:nvPr/>
        </p:nvPicPr>
        <p:blipFill rotWithShape="1">
          <a:blip r:embed="rId2"/>
          <a:srcRect l="8047" r="2515" b="2"/>
          <a:stretch/>
        </p:blipFill>
        <p:spPr>
          <a:xfrm>
            <a:off x="4990289" y="877414"/>
            <a:ext cx="6318146" cy="5572024"/>
          </a:xfrm>
          <a:prstGeom prst="rect">
            <a:avLst/>
          </a:prstGeom>
        </p:spPr>
      </p:pic>
      <p:grpSp>
        <p:nvGrpSpPr>
          <p:cNvPr id="15" name="Group 14">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38436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8" name="Rectangle 41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13978B-D098-65C9-5979-D08AA8F93FDE}"/>
              </a:ext>
            </a:extLst>
          </p:cNvPr>
          <p:cNvPicPr>
            <a:picLocks noChangeAspect="1"/>
          </p:cNvPicPr>
          <p:nvPr/>
        </p:nvPicPr>
        <p:blipFill rotWithShape="1">
          <a:blip r:embed="rId2"/>
          <a:srcRect t="11897"/>
          <a:stretch/>
        </p:blipFill>
        <p:spPr>
          <a:xfrm>
            <a:off x="1" y="904672"/>
            <a:ext cx="7528563" cy="5953328"/>
          </a:xfrm>
          <a:prstGeom prst="rect">
            <a:avLst/>
          </a:prstGeom>
        </p:spPr>
      </p:pic>
      <p:sp>
        <p:nvSpPr>
          <p:cNvPr id="4120" name="Rectangle 41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F7DCED-63F5-982A-471A-2C6F2330808D}"/>
              </a:ext>
            </a:extLst>
          </p:cNvPr>
          <p:cNvSpPr>
            <a:spLocks noGrp="1"/>
          </p:cNvSpPr>
          <p:nvPr>
            <p:ph type="title"/>
          </p:nvPr>
        </p:nvSpPr>
        <p:spPr>
          <a:xfrm>
            <a:off x="7531610" y="365125"/>
            <a:ext cx="3822189" cy="1899912"/>
          </a:xfrm>
        </p:spPr>
        <p:txBody>
          <a:bodyPr>
            <a:normAutofit/>
          </a:bodyPr>
          <a:lstStyle/>
          <a:p>
            <a:r>
              <a:rPr lang="en-GB" sz="4000" b="1">
                <a:latin typeface="Arial" panose="020B0604020202020204" pitchFamily="34" charset="0"/>
                <a:cs typeface="Arial" panose="020B0604020202020204" pitchFamily="34" charset="0"/>
              </a:rPr>
              <a:t>Before 1948</a:t>
            </a:r>
          </a:p>
        </p:txBody>
      </p:sp>
      <p:sp>
        <p:nvSpPr>
          <p:cNvPr id="3" name="Content Placeholder 2">
            <a:extLst>
              <a:ext uri="{FF2B5EF4-FFF2-40B4-BE49-F238E27FC236}">
                <a16:creationId xmlns:a16="http://schemas.microsoft.com/office/drawing/2014/main" id="{2670FBC3-21CF-AD5B-956C-C20BC6DB8637}"/>
              </a:ext>
            </a:extLst>
          </p:cNvPr>
          <p:cNvSpPr>
            <a:spLocks noGrp="1"/>
          </p:cNvSpPr>
          <p:nvPr>
            <p:ph idx="1"/>
          </p:nvPr>
        </p:nvSpPr>
        <p:spPr>
          <a:xfrm>
            <a:off x="7531610" y="2434201"/>
            <a:ext cx="3822189" cy="3742762"/>
          </a:xfrm>
        </p:spPr>
        <p:txBody>
          <a:bodyPr>
            <a:normAutofit lnSpcReduction="10000"/>
          </a:bodyPr>
          <a:lstStyle/>
          <a:p>
            <a:r>
              <a:rPr lang="en-GB" sz="1800" dirty="0">
                <a:latin typeface="Arial" panose="020B0604020202020204" pitchFamily="34" charset="0"/>
                <a:cs typeface="Arial" panose="020B0604020202020204" pitchFamily="34" charset="0"/>
              </a:rPr>
              <a:t> Mental Hospitals funded by the Government</a:t>
            </a:r>
          </a:p>
          <a:p>
            <a:r>
              <a:rPr lang="en-GB" sz="1800" dirty="0">
                <a:latin typeface="Arial" panose="020B0604020202020204" pitchFamily="34" charset="0"/>
                <a:cs typeface="Arial" panose="020B0604020202020204" pitchFamily="34" charset="0"/>
              </a:rPr>
              <a:t>Workhouses had sections for people with mental illness. </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(Freeman, 2009)</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Before asylums, people with mental illness or learning disabilities were cared for almost by their families.</a:t>
            </a:r>
          </a:p>
          <a:p>
            <a:r>
              <a:rPr lang="en-GB" sz="1800" dirty="0">
                <a:latin typeface="Arial" panose="020B0604020202020204" pitchFamily="34" charset="0"/>
                <a:cs typeface="Arial" panose="020B0604020202020204" pitchFamily="34" charset="0"/>
              </a:rPr>
              <a:t>Poor people had to depend on local churches, which sometimes provided charity-funded asylums, and some ended up in workhouses or prisons.</a:t>
            </a:r>
          </a:p>
          <a:p>
            <a:pPr marL="0" indent="0">
              <a:buNone/>
            </a:pPr>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845947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7DE86-10B4-7F45-C5B2-3EE865A18503}"/>
              </a:ext>
            </a:extLst>
          </p:cNvPr>
          <p:cNvSpPr>
            <a:spLocks noGrp="1"/>
          </p:cNvSpPr>
          <p:nvPr>
            <p:ph type="title"/>
          </p:nvPr>
        </p:nvSpPr>
        <p:spPr/>
        <p:txBody>
          <a:bodyPr>
            <a:normAutofit/>
          </a:bodyPr>
          <a:lstStyle/>
          <a:p>
            <a:pPr algn="ctr"/>
            <a:r>
              <a:rPr kumimoji="0" lang="en-GB" sz="3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Before 1948 (cont.)</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8D2A93-5661-E2CD-1163-4082ED0053F7}"/>
              </a:ext>
            </a:extLst>
          </p:cNvPr>
          <p:cNvSpPr>
            <a:spLocks noGrp="1"/>
          </p:cNvSpPr>
          <p:nvPr>
            <p:ph idx="1"/>
          </p:nvPr>
        </p:nvSpPr>
        <p:spPr>
          <a:xfrm>
            <a:off x="3788229" y="1791479"/>
            <a:ext cx="7781730" cy="3610946"/>
          </a:xfrm>
        </p:spPr>
        <p:txBody>
          <a:bodyPr>
            <a:normAutofit/>
          </a:bodyPr>
          <a:lstStyle/>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People suffering from mental health issues, and mental disabilities, were treated in a Victorian asylum. </a:t>
            </a:r>
            <a:r>
              <a:rPr kumimoji="0" lang="en-GB" sz="180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Victorian Mental Asylum, 2018)</a:t>
            </a: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Treatments for mental illnesses, Restraints and the safe room, Pharmaceuticals (Baur, </a:t>
            </a:r>
            <a:r>
              <a:rPr kumimoji="0" lang="en-GB" sz="180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Draisey</a:t>
            </a:r>
            <a:r>
              <a:rPr kumimoji="0" lang="en-GB" sz="1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and Melling, 2011)</a:t>
            </a: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i="0" u="none" strike="noStrike" kern="1200" cap="none" spc="0" normalizeH="0" baseline="0" noProof="0" dirty="0">
                <a:ln>
                  <a:noFill/>
                </a:ln>
                <a:solidFill>
                  <a:srgbClr val="2A2A2A"/>
                </a:solidFill>
                <a:effectLst/>
                <a:highlight>
                  <a:srgbClr val="FFFFFF"/>
                </a:highlight>
                <a:uLnTx/>
                <a:uFillTx/>
                <a:latin typeface="Arial" panose="020B0604020202020204" pitchFamily="34" charset="0"/>
                <a:cs typeface="Arial" panose="020B0604020202020204" pitchFamily="34" charset="0"/>
              </a:rPr>
              <a:t>Public Hospitals came from workhouses infirmaries and infectious disease hospitals. In practice, they mainly ended up caring for the chronically ill and elderly. (Hayes, 2012)</a:t>
            </a:r>
          </a:p>
          <a:p>
            <a:endParaRPr lang="en-GB" dirty="0"/>
          </a:p>
        </p:txBody>
      </p:sp>
      <p:pic>
        <p:nvPicPr>
          <p:cNvPr id="4" name="Picture 3">
            <a:extLst>
              <a:ext uri="{FF2B5EF4-FFF2-40B4-BE49-F238E27FC236}">
                <a16:creationId xmlns:a16="http://schemas.microsoft.com/office/drawing/2014/main" id="{014473D0-869F-3BF0-B7A0-6DF7C0AF8168}"/>
              </a:ext>
            </a:extLst>
          </p:cNvPr>
          <p:cNvPicPr>
            <a:picLocks noChangeAspect="1"/>
          </p:cNvPicPr>
          <p:nvPr/>
        </p:nvPicPr>
        <p:blipFill>
          <a:blip r:embed="rId2"/>
          <a:stretch>
            <a:fillRect/>
          </a:stretch>
        </p:blipFill>
        <p:spPr>
          <a:xfrm>
            <a:off x="122205" y="1254137"/>
            <a:ext cx="3666024" cy="4816257"/>
          </a:xfrm>
          <a:prstGeom prst="rect">
            <a:avLst/>
          </a:prstGeom>
        </p:spPr>
      </p:pic>
    </p:spTree>
    <p:extLst>
      <p:ext uri="{BB962C8B-B14F-4D97-AF65-F5344CB8AC3E}">
        <p14:creationId xmlns:p14="http://schemas.microsoft.com/office/powerpoint/2010/main" val="3682631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72" name="Rectangle 207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A8AEC-7EAE-CE97-1672-0531BF989CE7}"/>
              </a:ext>
            </a:extLst>
          </p:cNvPr>
          <p:cNvSpPr>
            <a:spLocks noGrp="1"/>
          </p:cNvSpPr>
          <p:nvPr>
            <p:ph type="title"/>
          </p:nvPr>
        </p:nvSpPr>
        <p:spPr>
          <a:xfrm>
            <a:off x="345230" y="177078"/>
            <a:ext cx="7970371" cy="993913"/>
          </a:xfrm>
        </p:spPr>
        <p:txBody>
          <a:bodyPr anchor="ctr">
            <a:normAutofit fontScale="90000"/>
          </a:bodyPr>
          <a:lstStyle/>
          <a:p>
            <a:pPr algn="ctr"/>
            <a:r>
              <a:rPr lang="en-GB" sz="4000" b="1" dirty="0">
                <a:latin typeface="Arial" panose="020B0604020202020204" pitchFamily="34" charset="0"/>
                <a:cs typeface="Arial" panose="020B0604020202020204" pitchFamily="34" charset="0"/>
              </a:rPr>
              <a:t>After 1948</a:t>
            </a:r>
            <a:br>
              <a:rPr lang="en-GB" sz="4000" dirty="0"/>
            </a:br>
            <a:endParaRPr lang="en-GB" sz="4000" dirty="0"/>
          </a:p>
        </p:txBody>
      </p:sp>
      <p:sp>
        <p:nvSpPr>
          <p:cNvPr id="3" name="Content Placeholder 2">
            <a:extLst>
              <a:ext uri="{FF2B5EF4-FFF2-40B4-BE49-F238E27FC236}">
                <a16:creationId xmlns:a16="http://schemas.microsoft.com/office/drawing/2014/main" id="{73ABBFD5-76E0-DE25-6E3F-ADECDD4ABC70}"/>
              </a:ext>
            </a:extLst>
          </p:cNvPr>
          <p:cNvSpPr>
            <a:spLocks noGrp="1"/>
          </p:cNvSpPr>
          <p:nvPr>
            <p:ph idx="1"/>
          </p:nvPr>
        </p:nvSpPr>
        <p:spPr>
          <a:xfrm>
            <a:off x="345232" y="1716833"/>
            <a:ext cx="8177213" cy="4189445"/>
          </a:xfrm>
        </p:spPr>
        <p:txBody>
          <a:bodyPr anchor="ctr">
            <a:noAutofit/>
          </a:bodyPr>
          <a:lstStyle/>
          <a:p>
            <a:pPr marL="0" indent="0">
              <a:buNone/>
            </a:pPr>
            <a:endParaRPr lang="en-GB" sz="24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Closure of the largest asylums has mostly be looked to try and treat people in the community, but asylums were still not fully closed down. (Johnson, </a:t>
            </a:r>
            <a:r>
              <a:rPr lang="en-GB" sz="1800" dirty="0" err="1">
                <a:latin typeface="Arial" panose="020B0604020202020204" pitchFamily="34" charset="0"/>
                <a:cs typeface="Arial" panose="020B0604020202020204" pitchFamily="34" charset="0"/>
              </a:rPr>
              <a:t>Zinkler</a:t>
            </a:r>
            <a:r>
              <a:rPr lang="en-GB" sz="1800" dirty="0">
                <a:latin typeface="Arial" panose="020B0604020202020204" pitchFamily="34" charset="0"/>
                <a:cs typeface="Arial" panose="020B0604020202020204" pitchFamily="34" charset="0"/>
              </a:rPr>
              <a:t> &amp; Priebe, 2002)</a:t>
            </a:r>
          </a:p>
          <a:p>
            <a:pPr>
              <a:lnSpc>
                <a:spcPct val="150000"/>
              </a:lnSpc>
            </a:pPr>
            <a:r>
              <a:rPr lang="en-GB" sz="1800" dirty="0">
                <a:latin typeface="Arial" panose="020B0604020202020204" pitchFamily="34" charset="0"/>
                <a:cs typeface="Arial" panose="020B0604020202020204" pitchFamily="34" charset="0"/>
              </a:rPr>
              <a:t> The start of NHS  provided healthcare for everyone (comprehensive and free healthcare service).</a:t>
            </a:r>
          </a:p>
          <a:p>
            <a:pPr>
              <a:lnSpc>
                <a:spcPct val="150000"/>
              </a:lnSpc>
            </a:pPr>
            <a:r>
              <a:rPr lang="en-GB" sz="1800" dirty="0">
                <a:latin typeface="Arial" panose="020B0604020202020204" pitchFamily="34" charset="0"/>
                <a:cs typeface="Arial" panose="020B0604020202020204" pitchFamily="34" charset="0"/>
              </a:rPr>
              <a:t>Local authorities are required to provide housing for elderly or disabled people.</a:t>
            </a:r>
          </a:p>
          <a:p>
            <a:endParaRPr lang="en-GB" sz="2400" dirty="0">
              <a:highlight>
                <a:srgbClr val="FFFF00"/>
              </a:highlight>
              <a:latin typeface="Arial" panose="020B0604020202020204" pitchFamily="34" charset="0"/>
              <a:cs typeface="Arial" panose="020B0604020202020204" pitchFamily="34" charset="0"/>
            </a:endParaRPr>
          </a:p>
          <a:p>
            <a:endParaRPr lang="en-GB" sz="2400" dirty="0"/>
          </a:p>
        </p:txBody>
      </p:sp>
      <p:pic>
        <p:nvPicPr>
          <p:cNvPr id="2050" name="Picture 2" descr="The Founding Of The National Health Service 1948 - The gray tower">
            <a:extLst>
              <a:ext uri="{FF2B5EF4-FFF2-40B4-BE49-F238E27FC236}">
                <a16:creationId xmlns:a16="http://schemas.microsoft.com/office/drawing/2014/main" id="{C3A6AB9B-0E88-8766-C7C6-F137D53671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056" r="20323" b="2"/>
          <a:stretch/>
        </p:blipFill>
        <p:spPr bwMode="auto">
          <a:xfrm>
            <a:off x="8641716" y="891768"/>
            <a:ext cx="3557108" cy="5260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5485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F4049-B463-47E4-1661-DD2AF874F51A}"/>
              </a:ext>
            </a:extLst>
          </p:cNvPr>
          <p:cNvSpPr>
            <a:spLocks noGrp="1"/>
          </p:cNvSpPr>
          <p:nvPr>
            <p:ph type="title"/>
          </p:nvPr>
        </p:nvSpPr>
        <p:spPr>
          <a:xfrm>
            <a:off x="640080" y="325369"/>
            <a:ext cx="4368602" cy="1956841"/>
          </a:xfrm>
        </p:spPr>
        <p:txBody>
          <a:bodyPr anchor="b">
            <a:normAutofit/>
          </a:bodyPr>
          <a:lstStyle/>
          <a:p>
            <a:r>
              <a:rPr kumimoji="0" lang="en-GB" sz="5400" b="1" i="0" u="none" strike="noStrike" kern="1200" cap="none" spc="0" normalizeH="0" baseline="0" noProof="0" dirty="0">
                <a:ln>
                  <a:noFill/>
                </a:ln>
                <a:effectLst/>
                <a:uLnTx/>
                <a:uFillTx/>
                <a:latin typeface="Arial" panose="020B0604020202020204" pitchFamily="34" charset="0"/>
                <a:cs typeface="Arial" panose="020B0604020202020204" pitchFamily="34" charset="0"/>
              </a:rPr>
              <a:t>After 1948 (cont.)</a:t>
            </a:r>
            <a:endParaRPr lang="en-GB" sz="5400" b="1"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B47941-AB43-FFF8-ADB0-5FA2AB3C3D88}"/>
              </a:ext>
            </a:extLst>
          </p:cNvPr>
          <p:cNvSpPr>
            <a:spLocks noGrp="1"/>
          </p:cNvSpPr>
          <p:nvPr>
            <p:ph idx="1"/>
          </p:nvPr>
        </p:nvSpPr>
        <p:spPr>
          <a:xfrm>
            <a:off x="640080" y="2872899"/>
            <a:ext cx="5872687" cy="2894166"/>
          </a:xfrm>
        </p:spPr>
        <p:txBody>
          <a:bodyPr>
            <a:normAutofit/>
          </a:bodyPr>
          <a:lstStyle/>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They must promote the well-being of people who are ill.</a:t>
            </a: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Welfare services are provided for free.</a:t>
            </a: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Improving the efficiency and quality of services is necessary. (</a:t>
            </a:r>
            <a:r>
              <a:rPr kumimoji="0" lang="en-GB" sz="18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Glasby, 2012, pp.38-39)</a:t>
            </a:r>
            <a:endPar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endParaRPr lang="en-GB" sz="2200" dirty="0"/>
          </a:p>
        </p:txBody>
      </p:sp>
      <p:pic>
        <p:nvPicPr>
          <p:cNvPr id="4" name="Picture 3">
            <a:extLst>
              <a:ext uri="{FF2B5EF4-FFF2-40B4-BE49-F238E27FC236}">
                <a16:creationId xmlns:a16="http://schemas.microsoft.com/office/drawing/2014/main" id="{2D76A3E4-48A7-EFC5-7CE2-1C3D78556607}"/>
              </a:ext>
            </a:extLst>
          </p:cNvPr>
          <p:cNvPicPr>
            <a:picLocks noChangeAspect="1"/>
          </p:cNvPicPr>
          <p:nvPr/>
        </p:nvPicPr>
        <p:blipFill rotWithShape="1">
          <a:blip r:embed="rId2"/>
          <a:srcRect t="27679" b="5025"/>
          <a:stretch/>
        </p:blipFill>
        <p:spPr>
          <a:xfrm>
            <a:off x="6596743" y="718456"/>
            <a:ext cx="5593734" cy="557683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503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doors">
            <a:extLst>
              <a:ext uri="{FF2B5EF4-FFF2-40B4-BE49-F238E27FC236}">
                <a16:creationId xmlns:a16="http://schemas.microsoft.com/office/drawing/2014/main" id="{E10B7F13-3979-A975-BFAC-9E88EB649AEA}"/>
              </a:ext>
            </a:extLst>
          </p:cNvPr>
          <p:cNvPicPr>
            <a:picLocks noChangeAspect="1"/>
          </p:cNvPicPr>
          <p:nvPr/>
        </p:nvPicPr>
        <p:blipFill rotWithShape="1">
          <a:blip r:embed="rId2"/>
          <a:srcRect l="5884" r="-1" b="-1"/>
          <a:stretch/>
        </p:blipFill>
        <p:spPr>
          <a:xfrm>
            <a:off x="9103632" y="1312470"/>
            <a:ext cx="3085319" cy="459380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79A489-EC4E-BD81-06D4-E1FBE6D039AC}"/>
              </a:ext>
            </a:extLst>
          </p:cNvPr>
          <p:cNvSpPr>
            <a:spLocks noGrp="1"/>
          </p:cNvSpPr>
          <p:nvPr>
            <p:ph type="title"/>
          </p:nvPr>
        </p:nvSpPr>
        <p:spPr>
          <a:xfrm>
            <a:off x="279918" y="52959"/>
            <a:ext cx="6559421" cy="1381539"/>
          </a:xfrm>
        </p:spPr>
        <p:txBody>
          <a:bodyPr>
            <a:normAutofit/>
          </a:bodyPr>
          <a:lstStyle/>
          <a:p>
            <a:pPr algn="ctr"/>
            <a:r>
              <a:rPr lang="en-GB" sz="3600" b="1" dirty="0">
                <a:latin typeface="Arial" panose="020B0604020202020204" pitchFamily="34" charset="0"/>
                <a:cs typeface="Arial" panose="020B0604020202020204" pitchFamily="34" charset="0"/>
              </a:rPr>
              <a:t>Timelines of Changes in NHS</a:t>
            </a:r>
          </a:p>
        </p:txBody>
      </p:sp>
      <p:sp>
        <p:nvSpPr>
          <p:cNvPr id="3" name="Content Placeholder 2">
            <a:extLst>
              <a:ext uri="{FF2B5EF4-FFF2-40B4-BE49-F238E27FC236}">
                <a16:creationId xmlns:a16="http://schemas.microsoft.com/office/drawing/2014/main" id="{90338498-6147-2E0A-94E5-84B9B3BED74F}"/>
              </a:ext>
            </a:extLst>
          </p:cNvPr>
          <p:cNvSpPr>
            <a:spLocks noGrp="1"/>
          </p:cNvSpPr>
          <p:nvPr>
            <p:ph idx="1"/>
          </p:nvPr>
        </p:nvSpPr>
        <p:spPr>
          <a:xfrm>
            <a:off x="130629" y="1434498"/>
            <a:ext cx="8742783" cy="4107886"/>
          </a:xfrm>
        </p:spPr>
        <p:txBody>
          <a:bodyPr>
            <a:normAutofit fontScale="25000" lnSpcReduction="20000"/>
          </a:bodyPr>
          <a:lstStyle/>
          <a:p>
            <a:pPr algn="just">
              <a:lnSpc>
                <a:spcPct val="170000"/>
              </a:lnSpc>
            </a:pPr>
            <a:r>
              <a:rPr lang="en-GB" sz="7200" dirty="0">
                <a:latin typeface="Arial" panose="020B0604020202020204" pitchFamily="34" charset="0"/>
                <a:cs typeface="Arial" panose="020B0604020202020204" pitchFamily="34" charset="0"/>
              </a:rPr>
              <a:t>1961 – The government declared the Victorian asylums should be closed and patients cared for in conventional hospital wards, or within the community.</a:t>
            </a:r>
          </a:p>
          <a:p>
            <a:pPr algn="just">
              <a:lnSpc>
                <a:spcPct val="170000"/>
              </a:lnSpc>
            </a:pPr>
            <a:r>
              <a:rPr lang="en-GB" sz="7200" dirty="0">
                <a:latin typeface="Arial" panose="020B0604020202020204" pitchFamily="34" charset="0"/>
                <a:cs typeface="Arial" panose="020B0604020202020204" pitchFamily="34" charset="0"/>
              </a:rPr>
              <a:t>1970 –</a:t>
            </a:r>
            <a:r>
              <a:rPr lang="en-GB" sz="7200" b="1" dirty="0">
                <a:latin typeface="Arial" panose="020B0604020202020204" pitchFamily="34" charset="0"/>
                <a:cs typeface="Arial" panose="020B0604020202020204" pitchFamily="34" charset="0"/>
              </a:rPr>
              <a:t>Education</a:t>
            </a:r>
            <a:r>
              <a:rPr lang="en-GB" sz="7200" dirty="0">
                <a:latin typeface="Arial" panose="020B0604020202020204" pitchFamily="34" charset="0"/>
                <a:cs typeface="Arial" panose="020B0604020202020204" pitchFamily="34" charset="0"/>
              </a:rPr>
              <a:t> – those children with Learning disability were no longer placed in asylums and some children with learning disabilities were into the mainstream education system.</a:t>
            </a:r>
          </a:p>
          <a:p>
            <a:pPr algn="just">
              <a:lnSpc>
                <a:spcPct val="170000"/>
              </a:lnSpc>
            </a:pPr>
            <a:r>
              <a:rPr lang="en-GB" sz="7200" dirty="0">
                <a:latin typeface="Arial" panose="020B0604020202020204" pitchFamily="34" charset="0"/>
                <a:cs typeface="Arial" panose="020B0604020202020204" pitchFamily="34" charset="0"/>
              </a:rPr>
              <a:t>1983- </a:t>
            </a:r>
            <a:r>
              <a:rPr lang="en-GB" sz="7200" b="1" dirty="0">
                <a:latin typeface="Arial" panose="020B0604020202020204" pitchFamily="34" charset="0"/>
                <a:cs typeface="Arial" panose="020B0604020202020204" pitchFamily="34" charset="0"/>
              </a:rPr>
              <a:t>The Mental Health Act </a:t>
            </a:r>
            <a:r>
              <a:rPr lang="en-GB" sz="7200" dirty="0">
                <a:latin typeface="Arial" panose="020B0604020202020204" pitchFamily="34" charset="0"/>
                <a:cs typeface="Arial" panose="020B0604020202020204" pitchFamily="34" charset="0"/>
              </a:rPr>
              <a:t>is revised, beginning of people’s rights about evaluation and treatment in hospitals and the community, including those who are detained. The act was revised in 1995, 2001 and 2007.</a:t>
            </a:r>
          </a:p>
          <a:p>
            <a:pPr algn="just"/>
            <a:endParaRPr lang="en-GB" sz="2400" dirty="0">
              <a:latin typeface="Arial" panose="020B0604020202020204" pitchFamily="34" charset="0"/>
              <a:cs typeface="Arial" panose="020B0604020202020204" pitchFamily="34" charset="0"/>
            </a:endParaRPr>
          </a:p>
          <a:p>
            <a:pPr marL="0" indent="0" algn="just">
              <a:buNone/>
            </a:pPr>
            <a:r>
              <a:rPr lang="en-GB" sz="5600" dirty="0">
                <a:latin typeface="Arial" panose="020B0604020202020204" pitchFamily="34" charset="0"/>
                <a:cs typeface="Arial" panose="020B0604020202020204" pitchFamily="34" charset="0"/>
              </a:rPr>
              <a:t> </a:t>
            </a:r>
            <a:endParaRPr lang="en-GB" sz="5600" i="1" dirty="0">
              <a:latin typeface="Arial" panose="020B0604020202020204" pitchFamily="34" charset="0"/>
              <a:cs typeface="Arial" panose="020B0604020202020204" pitchFamily="34" charset="0"/>
            </a:endParaRPr>
          </a:p>
          <a:p>
            <a:pPr algn="just"/>
            <a:endParaRPr lang="en-GB" sz="1900" i="1" dirty="0">
              <a:latin typeface="Arial" panose="020B0604020202020204" pitchFamily="34" charset="0"/>
              <a:cs typeface="Arial" panose="020B0604020202020204" pitchFamily="34" charset="0"/>
            </a:endParaRPr>
          </a:p>
          <a:p>
            <a:pPr marL="0" indent="0" algn="just">
              <a:buNone/>
            </a:pPr>
            <a:endParaRPr lang="en-GB" sz="1900" i="1" dirty="0"/>
          </a:p>
          <a:p>
            <a:pPr marL="0" indent="0">
              <a:buNone/>
            </a:pPr>
            <a:r>
              <a:rPr lang="en-GB" sz="1900" dirty="0"/>
              <a:t>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p:txBody>
      </p:sp>
      <p:sp>
        <p:nvSpPr>
          <p:cNvPr id="7" name="TextBox 6">
            <a:extLst>
              <a:ext uri="{FF2B5EF4-FFF2-40B4-BE49-F238E27FC236}">
                <a16:creationId xmlns:a16="http://schemas.microsoft.com/office/drawing/2014/main" id="{0009577E-401F-AE72-FF02-C66AC1D86F3E}"/>
              </a:ext>
            </a:extLst>
          </p:cNvPr>
          <p:cNvSpPr txBox="1"/>
          <p:nvPr/>
        </p:nvSpPr>
        <p:spPr>
          <a:xfrm>
            <a:off x="279918" y="6316825"/>
            <a:ext cx="2404187" cy="286232"/>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Pennine Care , 2023)</a:t>
            </a:r>
          </a:p>
        </p:txBody>
      </p:sp>
    </p:spTree>
    <p:extLst>
      <p:ext uri="{BB962C8B-B14F-4D97-AF65-F5344CB8AC3E}">
        <p14:creationId xmlns:p14="http://schemas.microsoft.com/office/powerpoint/2010/main" val="303077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950s Home Economics, learning to cook. Again we need these back in the ...">
            <a:extLst>
              <a:ext uri="{FF2B5EF4-FFF2-40B4-BE49-F238E27FC236}">
                <a16:creationId xmlns:a16="http://schemas.microsoft.com/office/drawing/2014/main" id="{A1FFE773-602C-26BB-D309-DB675C49F5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9"/>
          <a:stretch/>
        </p:blipFill>
        <p:spPr bwMode="auto">
          <a:xfrm>
            <a:off x="0" y="1632857"/>
            <a:ext cx="3200400" cy="3781137"/>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D397DC-6FA9-6803-19A5-F9B19C14307E}"/>
              </a:ext>
            </a:extLst>
          </p:cNvPr>
          <p:cNvSpPr>
            <a:spLocks noGrp="1"/>
          </p:cNvSpPr>
          <p:nvPr>
            <p:ph type="title"/>
          </p:nvPr>
        </p:nvSpPr>
        <p:spPr>
          <a:xfrm>
            <a:off x="145932" y="170190"/>
            <a:ext cx="3511825" cy="897145"/>
          </a:xfrm>
        </p:spPr>
        <p:txBody>
          <a:bodyPr>
            <a:normAutofit fontScale="90000"/>
          </a:bodyPr>
          <a:lstStyle/>
          <a:p>
            <a:r>
              <a:rPr lang="en-GB" sz="4000" b="1" dirty="0">
                <a:latin typeface="Arial" panose="020B0604020202020204" pitchFamily="34" charset="0"/>
                <a:cs typeface="Arial" panose="020B0604020202020204" pitchFamily="34" charset="0"/>
              </a:rPr>
              <a:t>Other changes</a:t>
            </a:r>
          </a:p>
        </p:txBody>
      </p:sp>
      <p:sp>
        <p:nvSpPr>
          <p:cNvPr id="3" name="Content Placeholder 2">
            <a:extLst>
              <a:ext uri="{FF2B5EF4-FFF2-40B4-BE49-F238E27FC236}">
                <a16:creationId xmlns:a16="http://schemas.microsoft.com/office/drawing/2014/main" id="{68EC66B4-DC45-3976-CECB-880210E1557B}"/>
              </a:ext>
            </a:extLst>
          </p:cNvPr>
          <p:cNvSpPr>
            <a:spLocks noGrp="1"/>
          </p:cNvSpPr>
          <p:nvPr>
            <p:ph idx="1"/>
          </p:nvPr>
        </p:nvSpPr>
        <p:spPr>
          <a:xfrm>
            <a:off x="3200400" y="905069"/>
            <a:ext cx="8988551" cy="5663682"/>
          </a:xfrm>
        </p:spPr>
        <p:txBody>
          <a:bodyPr>
            <a:normAutofit fontScale="25000" lnSpcReduction="20000"/>
          </a:bodyPr>
          <a:lstStyle/>
          <a:p>
            <a:pPr algn="just">
              <a:lnSpc>
                <a:spcPct val="170000"/>
              </a:lnSpc>
            </a:pPr>
            <a:r>
              <a:rPr lang="en-GB" sz="7200" dirty="0">
                <a:latin typeface="Arial" panose="020B0604020202020204" pitchFamily="34" charset="0"/>
                <a:cs typeface="Arial" panose="020B0604020202020204" pitchFamily="34" charset="0"/>
              </a:rPr>
              <a:t>2002 – </a:t>
            </a:r>
            <a:r>
              <a:rPr lang="en-GB" sz="7200" b="1" dirty="0">
                <a:latin typeface="Arial" panose="020B0604020202020204" pitchFamily="34" charset="0"/>
                <a:cs typeface="Arial" panose="020B0604020202020204" pitchFamily="34" charset="0"/>
              </a:rPr>
              <a:t>The National Institute of Clinical Excellence</a:t>
            </a:r>
            <a:r>
              <a:rPr lang="en-GB" sz="7200" dirty="0">
                <a:latin typeface="Arial" panose="020B0604020202020204" pitchFamily="34" charset="0"/>
                <a:cs typeface="Arial" panose="020B0604020202020204" pitchFamily="34" charset="0"/>
              </a:rPr>
              <a:t> (NICE) first publishes mental health guidance, which is later updated to include psychosis and schizophrenia. (Glasby, 2012 pp. 42)</a:t>
            </a:r>
          </a:p>
          <a:p>
            <a:pPr algn="just">
              <a:lnSpc>
                <a:spcPct val="170000"/>
              </a:lnSpc>
            </a:pPr>
            <a:r>
              <a:rPr lang="en-GB" sz="7200" dirty="0">
                <a:latin typeface="Arial" panose="020B0604020202020204" pitchFamily="34" charset="0"/>
                <a:cs typeface="Arial" panose="020B0604020202020204" pitchFamily="34" charset="0"/>
              </a:rPr>
              <a:t>2005 – </a:t>
            </a:r>
            <a:r>
              <a:rPr lang="en-GB" sz="7200" b="1" dirty="0">
                <a:latin typeface="Arial" panose="020B0604020202020204" pitchFamily="34" charset="0"/>
                <a:cs typeface="Arial" panose="020B0604020202020204" pitchFamily="34" charset="0"/>
              </a:rPr>
              <a:t>The Mental Capacity Act </a:t>
            </a:r>
            <a:r>
              <a:rPr lang="en-GB" sz="7200" dirty="0">
                <a:latin typeface="Arial" panose="020B0604020202020204" pitchFamily="34" charset="0"/>
                <a:cs typeface="Arial" panose="020B0604020202020204" pitchFamily="34" charset="0"/>
              </a:rPr>
              <a:t>protects the rights of those without the capacity to make decisions, such as those with severe mental health needs or learning disabilities.</a:t>
            </a:r>
          </a:p>
          <a:p>
            <a:pPr lvl="1" algn="just">
              <a:lnSpc>
                <a:spcPct val="170000"/>
              </a:lnSpc>
              <a:buFont typeface="Wingdings" panose="05000000000000000000" pitchFamily="2" charset="2"/>
              <a:buChar char="ü"/>
            </a:pPr>
            <a:r>
              <a:rPr lang="en-GB" sz="7200" dirty="0">
                <a:latin typeface="Arial" panose="020B0604020202020204" pitchFamily="34" charset="0"/>
                <a:cs typeface="Arial" panose="020B0604020202020204" pitchFamily="34" charset="0"/>
              </a:rPr>
              <a:t>A person is considered to have the ability to make decisions unless it is proven otherwise.</a:t>
            </a:r>
          </a:p>
          <a:p>
            <a:pPr lvl="1" algn="just">
              <a:lnSpc>
                <a:spcPct val="170000"/>
              </a:lnSpc>
              <a:buFont typeface="Wingdings" panose="05000000000000000000" pitchFamily="2" charset="2"/>
              <a:buChar char="ü"/>
            </a:pPr>
            <a:r>
              <a:rPr lang="en-GB" sz="7200" dirty="0">
                <a:latin typeface="Arial" panose="020B0604020202020204" pitchFamily="34" charset="0"/>
                <a:cs typeface="Arial" panose="020B0604020202020204" pitchFamily="34" charset="0"/>
              </a:rPr>
              <a:t>A person shouldn’t be considered unable to make decisions just because they make a bad decision.</a:t>
            </a:r>
          </a:p>
          <a:p>
            <a:pPr lvl="1" algn="just">
              <a:lnSpc>
                <a:spcPct val="170000"/>
              </a:lnSpc>
              <a:buFont typeface="Wingdings" panose="05000000000000000000" pitchFamily="2" charset="2"/>
              <a:buChar char="ü"/>
            </a:pPr>
            <a:r>
              <a:rPr lang="en-GB" sz="7200" dirty="0">
                <a:latin typeface="Arial" panose="020B0604020202020204" pitchFamily="34" charset="0"/>
                <a:cs typeface="Arial" panose="020B0604020202020204" pitchFamily="34" charset="0"/>
              </a:rPr>
              <a:t>Any action taken or decision made for someone who can’t make decisions themselves must be in their interests. </a:t>
            </a:r>
            <a:r>
              <a:rPr lang="en-GB" sz="7200" i="1" dirty="0">
                <a:latin typeface="Arial" panose="020B0604020202020204" pitchFamily="34" charset="0"/>
                <a:cs typeface="Arial" panose="020B0604020202020204" pitchFamily="34" charset="0"/>
              </a:rPr>
              <a:t>( government.uk,2007)</a:t>
            </a:r>
            <a:endParaRPr lang="en-GB" sz="72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2630495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A5603-0480-FB25-02C9-DD91E7F43BBF}"/>
              </a:ext>
            </a:extLst>
          </p:cNvPr>
          <p:cNvSpPr>
            <a:spLocks noGrp="1"/>
          </p:cNvSpPr>
          <p:nvPr>
            <p:ph type="title"/>
          </p:nvPr>
        </p:nvSpPr>
        <p:spPr>
          <a:xfrm>
            <a:off x="572493" y="238539"/>
            <a:ext cx="11018520" cy="1434415"/>
          </a:xfrm>
        </p:spPr>
        <p:txBody>
          <a:bodyPr anchor="b">
            <a:normAutofit/>
          </a:bodyPr>
          <a:lstStyle/>
          <a:p>
            <a:r>
              <a:rPr lang="en-GB" sz="4600">
                <a:latin typeface="Arial" panose="020B0604020202020204" pitchFamily="34" charset="0"/>
                <a:cs typeface="Arial" panose="020B0604020202020204" pitchFamily="34" charset="0"/>
              </a:rPr>
              <a:t>Withe Paper –January 2021- 4 Principles by Sr. Simon  Wessely:</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2298A902-B755-8CCB-4E11-422B02B4B857}"/>
              </a:ext>
            </a:extLst>
          </p:cNvPr>
          <p:cNvSpPr>
            <a:spLocks noGrp="1"/>
          </p:cNvSpPr>
          <p:nvPr>
            <p:ph idx="1"/>
          </p:nvPr>
        </p:nvSpPr>
        <p:spPr>
          <a:xfrm>
            <a:off x="1" y="1799862"/>
            <a:ext cx="9379648" cy="4731940"/>
          </a:xfrm>
        </p:spPr>
        <p:txBody>
          <a:bodyPr anchor="t">
            <a:normAutofit/>
          </a:bodyPr>
          <a:lstStyle/>
          <a:p>
            <a:pPr lvl="1"/>
            <a:r>
              <a:rPr lang="en-GB" sz="1800" b="1" dirty="0">
                <a:latin typeface="Arial" panose="020B0604020202020204" pitchFamily="34" charset="0"/>
                <a:cs typeface="Arial" panose="020B0604020202020204" pitchFamily="34" charset="0"/>
              </a:rPr>
              <a:t>“Choice and Anatomy” </a:t>
            </a:r>
            <a:r>
              <a:rPr lang="en-GB" sz="1800" dirty="0">
                <a:latin typeface="Arial" panose="020B0604020202020204" pitchFamily="34" charset="0"/>
                <a:cs typeface="Arial" panose="020B0604020202020204" pitchFamily="34" charset="0"/>
              </a:rPr>
              <a:t>– Make sure service users feel they have choices and control.</a:t>
            </a:r>
          </a:p>
          <a:p>
            <a:pPr marL="457200" lvl="1" indent="0">
              <a:buNone/>
            </a:pPr>
            <a:endParaRPr lang="en-GB" sz="1800"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Respect what service users want and their decisions.</a:t>
            </a:r>
          </a:p>
          <a:p>
            <a:pPr lvl="1">
              <a:lnSpc>
                <a:spcPct val="160000"/>
              </a:lnSpc>
            </a:pPr>
            <a:r>
              <a:rPr lang="en-GB" sz="1800" b="1" dirty="0">
                <a:latin typeface="Arial" panose="020B0604020202020204" pitchFamily="34" charset="0"/>
                <a:cs typeface="Arial" panose="020B0604020202020204" pitchFamily="34" charset="0"/>
              </a:rPr>
              <a:t>“Least restrictions” </a:t>
            </a:r>
            <a:r>
              <a:rPr lang="en-GB" sz="1800" dirty="0">
                <a:latin typeface="Arial" panose="020B0604020202020204" pitchFamily="34" charset="0"/>
                <a:cs typeface="Arial" panose="020B0604020202020204" pitchFamily="34" charset="0"/>
              </a:rPr>
              <a:t>– Make sure the Act powers are used with as few restrictions as possible.</a:t>
            </a:r>
          </a:p>
          <a:p>
            <a:pPr lvl="1">
              <a:lnSpc>
                <a:spcPct val="160000"/>
              </a:lnSpc>
            </a:pPr>
            <a:r>
              <a:rPr lang="en-GB" sz="1800" dirty="0">
                <a:latin typeface="Arial" panose="020B0604020202020204" pitchFamily="34" charset="0"/>
                <a:cs typeface="Arial" panose="020B0604020202020204" pitchFamily="34" charset="0"/>
              </a:rPr>
              <a:t>Limitations and controls should be applied when truly indispensable.</a:t>
            </a:r>
          </a:p>
          <a:p>
            <a:pPr lvl="1">
              <a:lnSpc>
                <a:spcPct val="160000"/>
              </a:lnSpc>
            </a:pPr>
            <a:r>
              <a:rPr lang="en-GB" sz="1800" b="1" dirty="0">
                <a:latin typeface="Arial" panose="020B0604020202020204" pitchFamily="34" charset="0"/>
                <a:cs typeface="Arial" panose="020B0604020202020204" pitchFamily="34" charset="0"/>
              </a:rPr>
              <a:t>“Therapeutic benefits”- </a:t>
            </a:r>
            <a:r>
              <a:rPr lang="en-GB" sz="1800" dirty="0">
                <a:latin typeface="Arial" panose="020B0604020202020204" pitchFamily="34" charset="0"/>
                <a:cs typeface="Arial" panose="020B0604020202020204" pitchFamily="34" charset="0"/>
              </a:rPr>
              <a:t>ensure that patients receive the treatments/help they need to improve so they can eventually be released from the act.</a:t>
            </a:r>
          </a:p>
          <a:p>
            <a:pPr lvl="1">
              <a:lnSpc>
                <a:spcPct val="160000"/>
              </a:lnSpc>
            </a:pPr>
            <a:r>
              <a:rPr lang="en-GB" sz="1800" b="1" dirty="0">
                <a:latin typeface="Arial" panose="020B0604020202020204" pitchFamily="34" charset="0"/>
                <a:cs typeface="Arial" panose="020B0604020202020204" pitchFamily="34" charset="0"/>
              </a:rPr>
              <a:t>“Person as an Individual”- </a:t>
            </a:r>
            <a:r>
              <a:rPr lang="en-GB" sz="1800" dirty="0">
                <a:latin typeface="Arial" panose="020B0604020202020204" pitchFamily="34" charset="0"/>
                <a:cs typeface="Arial" panose="020B0604020202020204" pitchFamily="34" charset="0"/>
              </a:rPr>
              <a:t>Treating each person as unique, making sure that patients are seen and cared for as individuals.</a:t>
            </a:r>
          </a:p>
          <a:p>
            <a:pPr lvl="1"/>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a:p>
            <a:pPr lvl="1"/>
            <a:endParaRPr lang="en-GB" sz="1400" dirty="0"/>
          </a:p>
        </p:txBody>
      </p:sp>
      <p:pic>
        <p:nvPicPr>
          <p:cNvPr id="4" name="Picture 2" descr="Dicas de cuidados com o idoso - Cantinho Fraterno">
            <a:extLst>
              <a:ext uri="{FF2B5EF4-FFF2-40B4-BE49-F238E27FC236}">
                <a16:creationId xmlns:a16="http://schemas.microsoft.com/office/drawing/2014/main" id="{502612FA-9942-718F-0A7A-1E098B2585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7" r="6120" b="2"/>
          <a:stretch/>
        </p:blipFill>
        <p:spPr bwMode="auto">
          <a:xfrm>
            <a:off x="9379649" y="2599882"/>
            <a:ext cx="2552516" cy="30391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EE9870-E539-EF8A-D2E3-56A8233BE67E}"/>
              </a:ext>
            </a:extLst>
          </p:cNvPr>
          <p:cNvSpPr txBox="1"/>
          <p:nvPr/>
        </p:nvSpPr>
        <p:spPr>
          <a:xfrm>
            <a:off x="5523722" y="6480296"/>
            <a:ext cx="5561045" cy="313932"/>
          </a:xfrm>
          <a:prstGeom prst="rect">
            <a:avLst/>
          </a:prstGeom>
          <a:noFill/>
        </p:spPr>
        <p:txBody>
          <a:bodyPr wrap="square" rtlCol="0">
            <a:spAutoFit/>
          </a:bodyPr>
          <a:lstStyle/>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(Gov.uk, Reforming the Mental Health Act 2021)</a:t>
            </a:r>
          </a:p>
        </p:txBody>
      </p:sp>
    </p:spTree>
    <p:extLst>
      <p:ext uri="{BB962C8B-B14F-4D97-AF65-F5344CB8AC3E}">
        <p14:creationId xmlns:p14="http://schemas.microsoft.com/office/powerpoint/2010/main" val="788851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1"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Light bulb on yellow background with sketched light beams and cord">
            <a:extLst>
              <a:ext uri="{FF2B5EF4-FFF2-40B4-BE49-F238E27FC236}">
                <a16:creationId xmlns:a16="http://schemas.microsoft.com/office/drawing/2014/main" id="{B5E0BFA3-8B3D-C1EA-66C1-B0B5E8D6DA75}"/>
              </a:ext>
            </a:extLst>
          </p:cNvPr>
          <p:cNvPicPr>
            <a:picLocks noChangeAspect="1"/>
          </p:cNvPicPr>
          <p:nvPr/>
        </p:nvPicPr>
        <p:blipFill rotWithShape="1">
          <a:blip r:embed="rId2"/>
          <a:srcRect l="44765" r="507"/>
          <a:stretch/>
        </p:blipFill>
        <p:spPr>
          <a:xfrm>
            <a:off x="7065308" y="1065276"/>
            <a:ext cx="4206891" cy="4727448"/>
          </a:xfrm>
          <a:prstGeom prst="rect">
            <a:avLst/>
          </a:prstGeom>
        </p:spPr>
      </p:pic>
      <p:grpSp>
        <p:nvGrpSpPr>
          <p:cNvPr id="24" name="Group 2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4F689D4-F5E2-58F3-1B63-333F66B8EB4C}"/>
              </a:ext>
            </a:extLst>
          </p:cNvPr>
          <p:cNvSpPr>
            <a:spLocks noGrp="1"/>
          </p:cNvSpPr>
          <p:nvPr>
            <p:ph type="title"/>
          </p:nvPr>
        </p:nvSpPr>
        <p:spPr>
          <a:xfrm>
            <a:off x="786384" y="841249"/>
            <a:ext cx="5692953" cy="2587131"/>
          </a:xfrm>
        </p:spPr>
        <p:txBody>
          <a:bodyPr anchor="b">
            <a:normAutofit/>
          </a:bodyPr>
          <a:lstStyle/>
          <a:p>
            <a:r>
              <a:rPr lang="en-GB" sz="3600" b="1" dirty="0">
                <a:solidFill>
                  <a:schemeClr val="bg1"/>
                </a:solidFill>
                <a:latin typeface="Arial" panose="020B0604020202020204" pitchFamily="34" charset="0"/>
                <a:cs typeface="Arial" panose="020B0604020202020204" pitchFamily="34" charset="0"/>
              </a:rPr>
              <a:t>Conclusion</a:t>
            </a:r>
            <a:r>
              <a:rPr lang="en-GB" sz="4800" dirty="0">
                <a:solidFill>
                  <a:schemeClr val="bg1"/>
                </a:solidFill>
              </a:rPr>
              <a:t> </a:t>
            </a:r>
          </a:p>
        </p:txBody>
      </p:sp>
      <p:sp>
        <p:nvSpPr>
          <p:cNvPr id="3" name="Content Placeholder 2">
            <a:extLst>
              <a:ext uri="{FF2B5EF4-FFF2-40B4-BE49-F238E27FC236}">
                <a16:creationId xmlns:a16="http://schemas.microsoft.com/office/drawing/2014/main" id="{3B1BD272-743A-270D-9DDE-EBE3120D8EA8}"/>
              </a:ext>
            </a:extLst>
          </p:cNvPr>
          <p:cNvSpPr>
            <a:spLocks noGrp="1"/>
          </p:cNvSpPr>
          <p:nvPr>
            <p:ph idx="1"/>
          </p:nvPr>
        </p:nvSpPr>
        <p:spPr>
          <a:xfrm>
            <a:off x="786383" y="3566810"/>
            <a:ext cx="5692953" cy="2651110"/>
          </a:xfrm>
        </p:spPr>
        <p:txBody>
          <a:bodyPr anchor="ctr">
            <a:normAutofit/>
          </a:bodyPr>
          <a:lstStyle/>
          <a:p>
            <a:pPr marL="0" indent="0">
              <a:lnSpc>
                <a:spcPct val="150000"/>
              </a:lnSpc>
              <a:buNone/>
            </a:pPr>
            <a:r>
              <a:rPr lang="en-GB" sz="1800" dirty="0">
                <a:solidFill>
                  <a:schemeClr val="tx2"/>
                </a:solidFill>
                <a:latin typeface="Arial" panose="020B0604020202020204" pitchFamily="34" charset="0"/>
                <a:cs typeface="Arial" panose="020B0604020202020204" pitchFamily="34" charset="0"/>
              </a:rPr>
              <a:t>In conclusion, the post-war was essential for the new beginning of the health care plan, where the hope lost to many is now founded at the beginning of the National Health Services( NHS) in 1948 when the official NHS ‘born’. With this new era, everyone could receive treatment for free.</a:t>
            </a:r>
          </a:p>
        </p:txBody>
      </p:sp>
    </p:spTree>
    <p:extLst>
      <p:ext uri="{BB962C8B-B14F-4D97-AF65-F5344CB8AC3E}">
        <p14:creationId xmlns:p14="http://schemas.microsoft.com/office/powerpoint/2010/main" val="863696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F10A-FF2A-6FF0-866E-A271FE01A5FC}"/>
              </a:ext>
            </a:extLst>
          </p:cNvPr>
          <p:cNvSpPr>
            <a:spLocks noGrp="1"/>
          </p:cNvSpPr>
          <p:nvPr>
            <p:ph type="title"/>
          </p:nvPr>
        </p:nvSpPr>
        <p:spPr>
          <a:xfrm>
            <a:off x="838200" y="161926"/>
            <a:ext cx="10515600" cy="410730"/>
          </a:xfrm>
        </p:spPr>
        <p:txBody>
          <a:bodyPr>
            <a:normAutofit fontScale="90000"/>
          </a:bodyPr>
          <a:lstStyle/>
          <a:p>
            <a:pPr algn="ctr"/>
            <a:r>
              <a:rPr kumimoji="0" lang="en-GB" sz="3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References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FBD4EA-717D-D229-F141-CC6E3FBCF34D}"/>
              </a:ext>
            </a:extLst>
          </p:cNvPr>
          <p:cNvSpPr>
            <a:spLocks noGrp="1"/>
          </p:cNvSpPr>
          <p:nvPr>
            <p:ph idx="1"/>
          </p:nvPr>
        </p:nvSpPr>
        <p:spPr>
          <a:xfrm>
            <a:off x="838200" y="868218"/>
            <a:ext cx="10515600" cy="5726545"/>
          </a:xfrm>
        </p:spPr>
        <p:txBody>
          <a:bodyPr>
            <a:normAutofit fontScale="25000" lnSpcReduction="20000"/>
          </a:bodyPr>
          <a:lstStyle/>
          <a:p>
            <a:pPr algn="just">
              <a:lnSpc>
                <a:spcPct val="170000"/>
              </a:lnSpc>
              <a:defRPr/>
            </a:pPr>
            <a:r>
              <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Victorian Mental Asylum (2018) Science Museum. Available at: https://www.sciencemuseum.org.uk/objects-and-stories/medicine/victorian-mental-asylum (Accessed: 29 June 2024).</a:t>
            </a:r>
          </a:p>
          <a:p>
            <a:pPr algn="just">
              <a:lnSpc>
                <a:spcPct val="170000"/>
              </a:lnSpc>
              <a:defRPr/>
            </a:pPr>
            <a:r>
              <a:rPr lang="en-GB" sz="7200" dirty="0">
                <a:solidFill>
                  <a:prstClr val="black"/>
                </a:solidFill>
                <a:latin typeface="Arial" panose="020B0604020202020204" pitchFamily="34" charset="0"/>
                <a:cs typeface="Arial" panose="020B0604020202020204" pitchFamily="34" charset="0"/>
              </a:rPr>
              <a:t>Baur, </a:t>
            </a:r>
            <a:r>
              <a:rPr lang="en-GB" sz="7200" dirty="0" err="1">
                <a:solidFill>
                  <a:prstClr val="black"/>
                </a:solidFill>
                <a:latin typeface="Arial" panose="020B0604020202020204" pitchFamily="34" charset="0"/>
                <a:cs typeface="Arial" panose="020B0604020202020204" pitchFamily="34" charset="0"/>
              </a:rPr>
              <a:t>Draisey</a:t>
            </a:r>
            <a:r>
              <a:rPr lang="en-GB" sz="7200" dirty="0">
                <a:solidFill>
                  <a:prstClr val="black"/>
                </a:solidFill>
                <a:latin typeface="Arial" panose="020B0604020202020204" pitchFamily="34" charset="0"/>
                <a:cs typeface="Arial" panose="020B0604020202020204" pitchFamily="34" charset="0"/>
              </a:rPr>
              <a:t>, J, &amp; Melling, 2011.Public policy and patient privacy: Archiving patient’s mental health records from the age of the great hospital, c.1948-1970. Archives: The Journal of the British Records Association, 36(123-4). Available at: </a:t>
            </a:r>
            <a:r>
              <a:rPr lang="en-GB" sz="7200" dirty="0">
                <a:solidFill>
                  <a:prstClr val="black"/>
                </a:solidFill>
                <a:latin typeface="Arial" panose="020B0604020202020204" pitchFamily="34" charset="0"/>
                <a:cs typeface="Arial" panose="020B0604020202020204" pitchFamily="34" charset="0"/>
                <a:hlinkClick r:id="rId2"/>
              </a:rPr>
              <a:t>https://doi.org/10.3828/archives.2011.5</a:t>
            </a:r>
            <a:r>
              <a:rPr lang="en-GB" sz="7200" dirty="0">
                <a:solidFill>
                  <a:prstClr val="black"/>
                </a:solidFill>
                <a:latin typeface="Arial" panose="020B0604020202020204" pitchFamily="34" charset="0"/>
                <a:cs typeface="Arial" panose="020B0604020202020204" pitchFamily="34" charset="0"/>
              </a:rPr>
              <a:t> ( accessed 29 June 2024)</a:t>
            </a:r>
            <a:endPar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just">
              <a:lnSpc>
                <a:spcPct val="170000"/>
              </a:lnSpc>
              <a:defRPr/>
            </a:pPr>
            <a:r>
              <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Department of Health &amp; Social Care (2021) Reforming the Mental Health Act. Available at: https://www.gov.uk/government/consultations/reforming-the-mental-health-act/reforming-the-mental-health-act (Accessed: 29 June 2024). </a:t>
            </a:r>
          </a:p>
          <a:p>
            <a:pPr algn="just">
              <a:lnSpc>
                <a:spcPct val="170000"/>
              </a:lnSpc>
              <a:defRPr/>
            </a:pPr>
            <a:r>
              <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Freeman, H. (1998) ‘Mental health policy and practice in the NHS: 1948-79’, Journal of Mental Health, 7(3), pp. 225–239. Available at: https://doi.org/10.1080/09638239818067 </a:t>
            </a:r>
          </a:p>
          <a:p>
            <a:pPr algn="just">
              <a:lnSpc>
                <a:spcPct val="170000"/>
              </a:lnSpc>
              <a:defRPr/>
            </a:pPr>
            <a:r>
              <a:rPr lang="en-GB" sz="7200" dirty="0">
                <a:solidFill>
                  <a:prstClr val="black"/>
                </a:solidFill>
                <a:latin typeface="Arial" panose="020B0604020202020204" pitchFamily="34" charset="0"/>
                <a:cs typeface="Arial" panose="020B0604020202020204" pitchFamily="34" charset="0"/>
              </a:rPr>
              <a:t>Glasby, J .(2012) Understanding Health and Social Care. 2</a:t>
            </a:r>
            <a:r>
              <a:rPr lang="en-GB" sz="7200" baseline="30000" dirty="0">
                <a:solidFill>
                  <a:prstClr val="black"/>
                </a:solidFill>
                <a:latin typeface="Arial" panose="020B0604020202020204" pitchFamily="34" charset="0"/>
                <a:cs typeface="Arial" panose="020B0604020202020204" pitchFamily="34" charset="0"/>
              </a:rPr>
              <a:t>nd</a:t>
            </a:r>
            <a:r>
              <a:rPr lang="en-GB" sz="7200" dirty="0">
                <a:solidFill>
                  <a:prstClr val="black"/>
                </a:solidFill>
                <a:latin typeface="Arial" panose="020B0604020202020204" pitchFamily="34" charset="0"/>
                <a:cs typeface="Arial" panose="020B0604020202020204" pitchFamily="34" charset="0"/>
              </a:rPr>
              <a:t> </a:t>
            </a:r>
            <a:r>
              <a:rPr lang="en-GB" sz="7200" dirty="0" err="1">
                <a:solidFill>
                  <a:prstClr val="black"/>
                </a:solidFill>
                <a:latin typeface="Arial" panose="020B0604020202020204" pitchFamily="34" charset="0"/>
                <a:cs typeface="Arial" panose="020B0604020202020204" pitchFamily="34" charset="0"/>
              </a:rPr>
              <a:t>edn</a:t>
            </a:r>
            <a:r>
              <a:rPr lang="en-GB" sz="7200" dirty="0">
                <a:solidFill>
                  <a:prstClr val="black"/>
                </a:solidFill>
                <a:latin typeface="Arial" panose="020B0604020202020204" pitchFamily="34" charset="0"/>
                <a:cs typeface="Arial" panose="020B0604020202020204" pitchFamily="34" charset="0"/>
              </a:rPr>
              <a:t>. London: The Policy Press</a:t>
            </a:r>
            <a:endPar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lgn="just">
              <a:lnSpc>
                <a:spcPct val="170000"/>
              </a:lnSpc>
              <a:defRPr/>
            </a:pPr>
            <a:r>
              <a:rPr kumimoji="0" lang="en-GB" sz="7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Hayes, N. (2012) ‘Did we really want a National Health Service? Hospitals, patients and public opinions before 1948’, The English Historical Review,127(526), pp. 625–661.Available at: https://doi.org.10.1093/ehr/ces072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21365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326E2-6A9F-7491-B64E-0DA5DEF53F4E}"/>
              </a:ext>
            </a:extLst>
          </p:cNvPr>
          <p:cNvSpPr>
            <a:spLocks noGrp="1"/>
          </p:cNvSpPr>
          <p:nvPr>
            <p:ph type="title"/>
          </p:nvPr>
        </p:nvSpPr>
        <p:spPr>
          <a:xfrm>
            <a:off x="838200" y="18255"/>
            <a:ext cx="10515600" cy="952129"/>
          </a:xfrm>
        </p:spPr>
        <p:txBody>
          <a:bodyPr>
            <a:normAutofit/>
          </a:bodyPr>
          <a:lstStyle/>
          <a:p>
            <a:pPr algn="ct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References</a:t>
            </a:r>
            <a:endParaRPr lang="en-GB" sz="3600" dirty="0"/>
          </a:p>
        </p:txBody>
      </p:sp>
      <p:sp>
        <p:nvSpPr>
          <p:cNvPr id="3" name="Content Placeholder 2">
            <a:extLst>
              <a:ext uri="{FF2B5EF4-FFF2-40B4-BE49-F238E27FC236}">
                <a16:creationId xmlns:a16="http://schemas.microsoft.com/office/drawing/2014/main" id="{8B1E964D-2964-95D3-DB0E-2F1173476718}"/>
              </a:ext>
            </a:extLst>
          </p:cNvPr>
          <p:cNvSpPr>
            <a:spLocks noGrp="1"/>
          </p:cNvSpPr>
          <p:nvPr>
            <p:ph idx="1"/>
          </p:nvPr>
        </p:nvSpPr>
        <p:spPr>
          <a:xfrm>
            <a:off x="391886" y="1063690"/>
            <a:ext cx="10961914" cy="5561045"/>
          </a:xfrm>
        </p:spPr>
        <p:txBody>
          <a:bodyPr>
            <a:normAutofit lnSpcReduction="10000"/>
          </a:bodyPr>
          <a:lstStyle/>
          <a:p>
            <a:pPr marL="228600" marR="0" lvl="0" indent="-228600" algn="just"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Independent Review of the Mental Health Act GOV.UK. Available at: https://www.gov.uk/government/groups/independent-review-of-the-mental-health-act (Accessed: 29 June 2024). </a:t>
            </a:r>
          </a:p>
          <a:p>
            <a:pPr marL="228600" marR="0" lvl="0" indent="-228600" algn="just"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Johnson, S,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Zinkler</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M. and Priebe , S, 2021. Mental health service provision in England. Acta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Psychiatrica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Scandinavica,104, pp.47-55. Available at: https://doi.org/10.1034/j.1600-0447.2001.1040s2047.x</a:t>
            </a:r>
          </a:p>
          <a:p>
            <a:pPr marL="228600" marR="0" lvl="0" indent="-228600" algn="just"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Mental Capacity Act 2005 (2025) Legislation.gov.uk. Available at: https://www.legislation.gov.uk/search (Accessed: 29 June 2024). </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NHS at 75 - a timeline of mental health and Pennine Care (2023) NHS choices. Available at: https://www.penninecare.nhs.uk/about-us/latest-news/nhs-75-timeline-mental-health-and-pennine-care (Accessed: 29 June 2024)</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338621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2B2D-63DB-4D9C-00D4-E4790A0EFAFC}"/>
              </a:ext>
            </a:extLst>
          </p:cNvPr>
          <p:cNvSpPr>
            <a:spLocks noGrp="1"/>
          </p:cNvSpPr>
          <p:nvPr>
            <p:ph type="title"/>
          </p:nvPr>
        </p:nvSpPr>
        <p:spPr>
          <a:xfrm>
            <a:off x="5868557" y="1138037"/>
            <a:ext cx="5444382" cy="542978"/>
          </a:xfrm>
        </p:spPr>
        <p:txBody>
          <a:bodyPr anchor="t">
            <a:normAutofit fontScale="90000"/>
          </a:bodyPr>
          <a:lstStyle/>
          <a:p>
            <a:pPr algn="ctr"/>
            <a:r>
              <a:rPr lang="en-GB" sz="3600" b="1" dirty="0">
                <a:latin typeface="Arial" panose="020B0604020202020204" pitchFamily="34" charset="0"/>
                <a:cs typeface="Arial" panose="020B0604020202020204" pitchFamily="34" charset="0"/>
              </a:rPr>
              <a:t>Questions</a:t>
            </a:r>
          </a:p>
        </p:txBody>
      </p:sp>
      <p:pic>
        <p:nvPicPr>
          <p:cNvPr id="5" name="Picture 4" descr="Magnifying glass and question mark">
            <a:extLst>
              <a:ext uri="{FF2B5EF4-FFF2-40B4-BE49-F238E27FC236}">
                <a16:creationId xmlns:a16="http://schemas.microsoft.com/office/drawing/2014/main" id="{9B163C6A-4BE8-5178-0604-A6BD51D78E27}"/>
              </a:ext>
            </a:extLst>
          </p:cNvPr>
          <p:cNvPicPr>
            <a:picLocks noChangeAspect="1"/>
          </p:cNvPicPr>
          <p:nvPr/>
        </p:nvPicPr>
        <p:blipFill rotWithShape="1">
          <a:blip r:embed="rId2"/>
          <a:srcRect l="30699" r="2705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DEF8F2-6256-E63D-15A3-AEC9319DC8EA}"/>
              </a:ext>
            </a:extLst>
          </p:cNvPr>
          <p:cNvSpPr>
            <a:spLocks noGrp="1"/>
          </p:cNvSpPr>
          <p:nvPr>
            <p:ph idx="1"/>
          </p:nvPr>
        </p:nvSpPr>
        <p:spPr>
          <a:xfrm>
            <a:off x="5868556" y="1681016"/>
            <a:ext cx="6161761" cy="4461368"/>
          </a:xfrm>
        </p:spPr>
        <p:txBody>
          <a:bodyPr>
            <a:normAutofit/>
          </a:bodyPr>
          <a:lstStyle/>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7081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22664</TotalTime>
  <Words>1181</Words>
  <Application>Microsoft Office PowerPoint</Application>
  <PresentationFormat>Widescreen</PresentationFormat>
  <Paragraphs>88</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Wingdings</vt:lpstr>
      <vt:lpstr>Office Theme</vt:lpstr>
      <vt:lpstr>Introduction to Health And Social Care- LCHS4003</vt:lpstr>
      <vt:lpstr>overview</vt:lpstr>
      <vt:lpstr>Introduction</vt:lpstr>
      <vt:lpstr>Before 1948</vt:lpstr>
      <vt:lpstr>Before 1948 (cont.)</vt:lpstr>
      <vt:lpstr>After 1948 </vt:lpstr>
      <vt:lpstr>After 1948 (cont.)</vt:lpstr>
      <vt:lpstr>Timelines of Changes in NHS</vt:lpstr>
      <vt:lpstr>Other changes</vt:lpstr>
      <vt:lpstr>Withe Paper –January 2021- 4 Principles by Sr. Simon  Wessely:</vt:lpstr>
      <vt:lpstr>Conclusion </vt:lpstr>
      <vt:lpstr>References</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And Social Care, LCHS4003  Marinela Braganca</dc:title>
  <dc:creator>Marinela Bragança</dc:creator>
  <cp:lastModifiedBy>Marinela Bragança</cp:lastModifiedBy>
  <cp:revision>7</cp:revision>
  <dcterms:created xsi:type="dcterms:W3CDTF">2024-06-20T15:14:57Z</dcterms:created>
  <dcterms:modified xsi:type="dcterms:W3CDTF">2024-07-09T10:16:47Z</dcterms:modified>
</cp:coreProperties>
</file>