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35"/>
  </p:notesMasterIdLst>
  <p:handoutMasterIdLst>
    <p:handoutMasterId r:id="rId36"/>
  </p:handoutMasterIdLst>
  <p:sldIdLst>
    <p:sldId id="298" r:id="rId3"/>
    <p:sldId id="258" r:id="rId4"/>
    <p:sldId id="260" r:id="rId5"/>
    <p:sldId id="264" r:id="rId6"/>
    <p:sldId id="265" r:id="rId7"/>
    <p:sldId id="266" r:id="rId8"/>
    <p:sldId id="272" r:id="rId9"/>
    <p:sldId id="285" r:id="rId10"/>
    <p:sldId id="273" r:id="rId11"/>
    <p:sldId id="290" r:id="rId12"/>
    <p:sldId id="291" r:id="rId13"/>
    <p:sldId id="289" r:id="rId14"/>
    <p:sldId id="279" r:id="rId15"/>
    <p:sldId id="280" r:id="rId16"/>
    <p:sldId id="287" r:id="rId17"/>
    <p:sldId id="281" r:id="rId18"/>
    <p:sldId id="315" r:id="rId19"/>
    <p:sldId id="316" r:id="rId20"/>
    <p:sldId id="299" r:id="rId21"/>
    <p:sldId id="304" r:id="rId22"/>
    <p:sldId id="306" r:id="rId23"/>
    <p:sldId id="278" r:id="rId24"/>
    <p:sldId id="282" r:id="rId25"/>
    <p:sldId id="302" r:id="rId26"/>
    <p:sldId id="300" r:id="rId27"/>
    <p:sldId id="312" r:id="rId28"/>
    <p:sldId id="303" r:id="rId29"/>
    <p:sldId id="308" r:id="rId30"/>
    <p:sldId id="309" r:id="rId31"/>
    <p:sldId id="314" r:id="rId32"/>
    <p:sldId id="271" r:id="rId33"/>
    <p:sldId id="30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luPgBZUqm2KhRdqtKU1hg==" hashData="jWtn9bqWOyzQmuIshCXuitGCyKOFKqbZZfvFZvDdvm5Amncydy3HpZSSvoJwdRL3fL8Pfm87N4OMXlCjF1+OG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2830" autoAdjust="0"/>
  </p:normalViewPr>
  <p:slideViewPr>
    <p:cSldViewPr snapToGrid="0">
      <p:cViewPr varScale="1">
        <p:scale>
          <a:sx n="54" d="100"/>
          <a:sy n="54" d="100"/>
        </p:scale>
        <p:origin x="2790" y="78"/>
      </p:cViewPr>
      <p:guideLst/>
    </p:cSldViewPr>
  </p:slideViewPr>
  <p:notesTextViewPr>
    <p:cViewPr>
      <p:scale>
        <a:sx n="3" d="2"/>
        <a:sy n="3" d="2"/>
      </p:scale>
      <p:origin x="0" y="0"/>
    </p:cViewPr>
  </p:notesTextViewPr>
  <p:sorterViewPr>
    <p:cViewPr>
      <p:scale>
        <a:sx n="100" d="100"/>
        <a:sy n="100" d="100"/>
      </p:scale>
      <p:origin x="0" y="-87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33ECED-D8AA-45C2-9C05-1570470FDA7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02BC1022-2917-480F-963B-E6CEF2899EB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Victims do not get ‘used’ to crime, and suffer many emotional side-effects even when victimisation episodes appear individually trivial</a:t>
          </a:r>
          <a:endParaRPr lang="en-AS" sz="2400" dirty="0">
            <a:solidFill>
              <a:schemeClr val="tx1"/>
            </a:solidFill>
          </a:endParaRPr>
        </a:p>
      </dgm:t>
    </dgm:pt>
    <dgm:pt modelId="{44723CD8-CC25-4CFA-9F59-8C28EFF9C583}" type="parTrans" cxnId="{3EAAFE1C-B0D0-423B-A7E8-C1FE5FFBD07C}">
      <dgm:prSet/>
      <dgm:spPr/>
      <dgm:t>
        <a:bodyPr/>
        <a:lstStyle/>
        <a:p>
          <a:endParaRPr lang="en-AS"/>
        </a:p>
      </dgm:t>
    </dgm:pt>
    <dgm:pt modelId="{E00E2C66-F2B6-46ED-936B-3AFC33FA462B}" type="sibTrans" cxnId="{3EAAFE1C-B0D0-423B-A7E8-C1FE5FFBD07C}">
      <dgm:prSet/>
      <dgm:spPr/>
      <dgm:t>
        <a:bodyPr/>
        <a:lstStyle/>
        <a:p>
          <a:endParaRPr lang="en-AS"/>
        </a:p>
      </dgm:t>
    </dgm:pt>
    <dgm:pt modelId="{49677611-36E0-4E31-AA9E-5A94970CADE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It can be compared to a bereavement process where victims go through various stages after each incident &amp; this applies to relatively trivial crimes as well as those viewed as more serious by society.</a:t>
          </a:r>
          <a:endParaRPr lang="en-AS" sz="2400" dirty="0">
            <a:solidFill>
              <a:schemeClr val="tx1"/>
            </a:solidFill>
          </a:endParaRPr>
        </a:p>
      </dgm:t>
    </dgm:pt>
    <dgm:pt modelId="{571D71BE-3430-4AAE-956E-1B1837C5B574}" type="parTrans" cxnId="{737929C5-7E12-46F2-9220-9484BD1DDE19}">
      <dgm:prSet/>
      <dgm:spPr/>
      <dgm:t>
        <a:bodyPr/>
        <a:lstStyle/>
        <a:p>
          <a:endParaRPr lang="en-AS"/>
        </a:p>
      </dgm:t>
    </dgm:pt>
    <dgm:pt modelId="{A8CC2698-A1E4-43BE-B837-9F59C8C268AD}" type="sibTrans" cxnId="{737929C5-7E12-46F2-9220-9484BD1DDE19}">
      <dgm:prSet/>
      <dgm:spPr/>
      <dgm:t>
        <a:bodyPr/>
        <a:lstStyle/>
        <a:p>
          <a:endParaRPr lang="en-AS"/>
        </a:p>
      </dgm:t>
    </dgm:pt>
    <dgm:pt modelId="{2D4886BF-F054-4E27-8A0E-1FA9CA130FB7}" type="pres">
      <dgm:prSet presAssocID="{A033ECED-D8AA-45C2-9C05-1570470FDA7F}" presName="diagram" presStyleCnt="0">
        <dgm:presLayoutVars>
          <dgm:dir/>
          <dgm:resizeHandles val="exact"/>
        </dgm:presLayoutVars>
      </dgm:prSet>
      <dgm:spPr/>
    </dgm:pt>
    <dgm:pt modelId="{18A786A9-CC34-42BD-89FA-3EB15656FDB1}" type="pres">
      <dgm:prSet presAssocID="{02BC1022-2917-480F-963B-E6CEF2899EB8}" presName="node" presStyleLbl="node1" presStyleIdx="0" presStyleCnt="2">
        <dgm:presLayoutVars>
          <dgm:bulletEnabled val="1"/>
        </dgm:presLayoutVars>
      </dgm:prSet>
      <dgm:spPr/>
    </dgm:pt>
    <dgm:pt modelId="{8584C788-17F8-46E4-B32C-F354A6943DF5}" type="pres">
      <dgm:prSet presAssocID="{E00E2C66-F2B6-46ED-936B-3AFC33FA462B}" presName="sibTrans" presStyleCnt="0"/>
      <dgm:spPr/>
    </dgm:pt>
    <dgm:pt modelId="{5B74BAFB-9E5F-4B0E-8176-907176DB9DCF}" type="pres">
      <dgm:prSet presAssocID="{49677611-36E0-4E31-AA9E-5A94970CADE8}" presName="node" presStyleLbl="node1" presStyleIdx="1" presStyleCnt="2">
        <dgm:presLayoutVars>
          <dgm:bulletEnabled val="1"/>
        </dgm:presLayoutVars>
      </dgm:prSet>
      <dgm:spPr/>
    </dgm:pt>
  </dgm:ptLst>
  <dgm:cxnLst>
    <dgm:cxn modelId="{3EAAFE1C-B0D0-423B-A7E8-C1FE5FFBD07C}" srcId="{A033ECED-D8AA-45C2-9C05-1570470FDA7F}" destId="{02BC1022-2917-480F-963B-E6CEF2899EB8}" srcOrd="0" destOrd="0" parTransId="{44723CD8-CC25-4CFA-9F59-8C28EFF9C583}" sibTransId="{E00E2C66-F2B6-46ED-936B-3AFC33FA462B}"/>
    <dgm:cxn modelId="{410A1334-ACEF-4EBF-8477-CA9AEF4E47E5}" type="presOf" srcId="{02BC1022-2917-480F-963B-E6CEF2899EB8}" destId="{18A786A9-CC34-42BD-89FA-3EB15656FDB1}" srcOrd="0" destOrd="0" presId="urn:microsoft.com/office/officeart/2005/8/layout/default"/>
    <dgm:cxn modelId="{2BD8AE74-3B8D-4B36-8221-2DC0AF830FB1}" type="presOf" srcId="{49677611-36E0-4E31-AA9E-5A94970CADE8}" destId="{5B74BAFB-9E5F-4B0E-8176-907176DB9DCF}" srcOrd="0" destOrd="0" presId="urn:microsoft.com/office/officeart/2005/8/layout/default"/>
    <dgm:cxn modelId="{737929C5-7E12-46F2-9220-9484BD1DDE19}" srcId="{A033ECED-D8AA-45C2-9C05-1570470FDA7F}" destId="{49677611-36E0-4E31-AA9E-5A94970CADE8}" srcOrd="1" destOrd="0" parTransId="{571D71BE-3430-4AAE-956E-1B1837C5B574}" sibTransId="{A8CC2698-A1E4-43BE-B837-9F59C8C268AD}"/>
    <dgm:cxn modelId="{A1708AE2-9FB6-468A-9CEA-71ECBD9FA842}" type="presOf" srcId="{A033ECED-D8AA-45C2-9C05-1570470FDA7F}" destId="{2D4886BF-F054-4E27-8A0E-1FA9CA130FB7}" srcOrd="0" destOrd="0" presId="urn:microsoft.com/office/officeart/2005/8/layout/default"/>
    <dgm:cxn modelId="{72B09F54-803B-40C6-9C37-9E4EC18CA846}" type="presParOf" srcId="{2D4886BF-F054-4E27-8A0E-1FA9CA130FB7}" destId="{18A786A9-CC34-42BD-89FA-3EB15656FDB1}" srcOrd="0" destOrd="0" presId="urn:microsoft.com/office/officeart/2005/8/layout/default"/>
    <dgm:cxn modelId="{2E368698-1BDB-4A92-B683-D3FCAB4C78A5}" type="presParOf" srcId="{2D4886BF-F054-4E27-8A0E-1FA9CA130FB7}" destId="{8584C788-17F8-46E4-B32C-F354A6943DF5}" srcOrd="1" destOrd="0" presId="urn:microsoft.com/office/officeart/2005/8/layout/default"/>
    <dgm:cxn modelId="{D0525BA1-012F-4D8C-873D-DB08D01C0830}" type="presParOf" srcId="{2D4886BF-F054-4E27-8A0E-1FA9CA130FB7}" destId="{5B74BAFB-9E5F-4B0E-8176-907176DB9DCF}"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6BFC7C-56AF-44AB-93D1-34138F8480E2}"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5807238A-4820-45C7-9CFF-D0926734C03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0" u="none" dirty="0">
              <a:solidFill>
                <a:schemeClr val="tx1"/>
              </a:solidFill>
            </a:rPr>
            <a:t>The quality or state of being exposed to the possibility of being attacked or harmed, either physically or emotionally</a:t>
          </a:r>
        </a:p>
        <a:p>
          <a:r>
            <a:rPr lang="en-GB" sz="2800" b="1" u="none" dirty="0">
              <a:solidFill>
                <a:schemeClr val="tx1"/>
              </a:solidFill>
            </a:rPr>
            <a:t>Oxford Languages </a:t>
          </a:r>
          <a:endParaRPr lang="en-AS" sz="2800" b="1" u="none" dirty="0">
            <a:solidFill>
              <a:schemeClr val="tx1"/>
            </a:solidFill>
          </a:endParaRPr>
        </a:p>
      </dgm:t>
    </dgm:pt>
    <dgm:pt modelId="{83417E99-4D1C-4876-A326-900D6617F0AA}" type="parTrans" cxnId="{449E0A23-2E14-4080-B40F-5C1F8C83588A}">
      <dgm:prSet/>
      <dgm:spPr/>
      <dgm:t>
        <a:bodyPr/>
        <a:lstStyle/>
        <a:p>
          <a:endParaRPr lang="en-AS"/>
        </a:p>
      </dgm:t>
    </dgm:pt>
    <dgm:pt modelId="{28146663-255E-4893-9151-089EC962C6C3}" type="sibTrans" cxnId="{449E0A23-2E14-4080-B40F-5C1F8C83588A}">
      <dgm:prSet/>
      <dgm:spPr/>
      <dgm:t>
        <a:bodyPr/>
        <a:lstStyle/>
        <a:p>
          <a:endParaRPr lang="en-AS"/>
        </a:p>
      </dgm:t>
    </dgm:pt>
    <dgm:pt modelId="{C5F52626-CFF2-4FD2-9282-48472E8782C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0" i="0" u="none" dirty="0">
              <a:solidFill>
                <a:schemeClr val="tx1"/>
              </a:solidFill>
            </a:rPr>
            <a:t>Someone who is vulnerable is weak and without protection, with the result that they are easily hurt physically or emotionally</a:t>
          </a:r>
        </a:p>
        <a:p>
          <a:r>
            <a:rPr lang="en-GB" sz="2800" b="1" i="0" u="none" dirty="0">
              <a:solidFill>
                <a:schemeClr val="tx1"/>
              </a:solidFill>
            </a:rPr>
            <a:t>Collins English Dictionary</a:t>
          </a:r>
          <a:endParaRPr lang="en-AS" sz="2800" b="1" u="none" dirty="0">
            <a:solidFill>
              <a:schemeClr val="tx1"/>
            </a:solidFill>
          </a:endParaRPr>
        </a:p>
      </dgm:t>
    </dgm:pt>
    <dgm:pt modelId="{B4F754F5-1D3E-41DC-B621-98158FC5B1F1}" type="parTrans" cxnId="{FF026381-7AF6-492F-A2B9-74698C478EE3}">
      <dgm:prSet/>
      <dgm:spPr/>
      <dgm:t>
        <a:bodyPr/>
        <a:lstStyle/>
        <a:p>
          <a:endParaRPr lang="en-AS"/>
        </a:p>
      </dgm:t>
    </dgm:pt>
    <dgm:pt modelId="{8351DB69-891A-4A38-9C96-857BA7389955}" type="sibTrans" cxnId="{FF026381-7AF6-492F-A2B9-74698C478EE3}">
      <dgm:prSet/>
      <dgm:spPr/>
      <dgm:t>
        <a:bodyPr/>
        <a:lstStyle/>
        <a:p>
          <a:endParaRPr lang="en-AS"/>
        </a:p>
      </dgm:t>
    </dgm:pt>
    <dgm:pt modelId="{49DFF7FD-2DD5-4A46-8CAA-6027037499AE}" type="pres">
      <dgm:prSet presAssocID="{176BFC7C-56AF-44AB-93D1-34138F8480E2}" presName="linear" presStyleCnt="0">
        <dgm:presLayoutVars>
          <dgm:animLvl val="lvl"/>
          <dgm:resizeHandles val="exact"/>
        </dgm:presLayoutVars>
      </dgm:prSet>
      <dgm:spPr/>
    </dgm:pt>
    <dgm:pt modelId="{D6236B11-AE77-4403-8D78-17AB87ABCA2D}" type="pres">
      <dgm:prSet presAssocID="{5807238A-4820-45C7-9CFF-D0926734C036}" presName="parentText" presStyleLbl="node1" presStyleIdx="0" presStyleCnt="2">
        <dgm:presLayoutVars>
          <dgm:chMax val="0"/>
          <dgm:bulletEnabled val="1"/>
        </dgm:presLayoutVars>
      </dgm:prSet>
      <dgm:spPr/>
    </dgm:pt>
    <dgm:pt modelId="{5C19A194-1FB6-4B7D-A57E-747800D23B29}" type="pres">
      <dgm:prSet presAssocID="{28146663-255E-4893-9151-089EC962C6C3}" presName="spacer" presStyleCnt="0"/>
      <dgm:spPr/>
    </dgm:pt>
    <dgm:pt modelId="{E6EB9D24-AA31-4E89-9485-D476714CD703}" type="pres">
      <dgm:prSet presAssocID="{C5F52626-CFF2-4FD2-9282-48472E8782CA}" presName="parentText" presStyleLbl="node1" presStyleIdx="1" presStyleCnt="2">
        <dgm:presLayoutVars>
          <dgm:chMax val="0"/>
          <dgm:bulletEnabled val="1"/>
        </dgm:presLayoutVars>
      </dgm:prSet>
      <dgm:spPr/>
    </dgm:pt>
  </dgm:ptLst>
  <dgm:cxnLst>
    <dgm:cxn modelId="{148C4602-2A58-4682-8E9B-E58F2B2A9D72}" type="presOf" srcId="{5807238A-4820-45C7-9CFF-D0926734C036}" destId="{D6236B11-AE77-4403-8D78-17AB87ABCA2D}" srcOrd="0" destOrd="0" presId="urn:microsoft.com/office/officeart/2005/8/layout/vList2"/>
    <dgm:cxn modelId="{E972840E-7636-4C2E-AED2-294344248D07}" type="presOf" srcId="{C5F52626-CFF2-4FD2-9282-48472E8782CA}" destId="{E6EB9D24-AA31-4E89-9485-D476714CD703}" srcOrd="0" destOrd="0" presId="urn:microsoft.com/office/officeart/2005/8/layout/vList2"/>
    <dgm:cxn modelId="{449E0A23-2E14-4080-B40F-5C1F8C83588A}" srcId="{176BFC7C-56AF-44AB-93D1-34138F8480E2}" destId="{5807238A-4820-45C7-9CFF-D0926734C036}" srcOrd="0" destOrd="0" parTransId="{83417E99-4D1C-4876-A326-900D6617F0AA}" sibTransId="{28146663-255E-4893-9151-089EC962C6C3}"/>
    <dgm:cxn modelId="{FF026381-7AF6-492F-A2B9-74698C478EE3}" srcId="{176BFC7C-56AF-44AB-93D1-34138F8480E2}" destId="{C5F52626-CFF2-4FD2-9282-48472E8782CA}" srcOrd="1" destOrd="0" parTransId="{B4F754F5-1D3E-41DC-B621-98158FC5B1F1}" sibTransId="{8351DB69-891A-4A38-9C96-857BA7389955}"/>
    <dgm:cxn modelId="{77E85EC9-E6FE-44F2-B4A4-F70E27AEFFC9}" type="presOf" srcId="{176BFC7C-56AF-44AB-93D1-34138F8480E2}" destId="{49DFF7FD-2DD5-4A46-8CAA-6027037499AE}" srcOrd="0" destOrd="0" presId="urn:microsoft.com/office/officeart/2005/8/layout/vList2"/>
    <dgm:cxn modelId="{F9F1380A-EA2B-4857-948F-E276AA05B273}" type="presParOf" srcId="{49DFF7FD-2DD5-4A46-8CAA-6027037499AE}" destId="{D6236B11-AE77-4403-8D78-17AB87ABCA2D}" srcOrd="0" destOrd="0" presId="urn:microsoft.com/office/officeart/2005/8/layout/vList2"/>
    <dgm:cxn modelId="{7ADB4677-B4CD-41DC-8E4F-14D01AB0B0DB}" type="presParOf" srcId="{49DFF7FD-2DD5-4A46-8CAA-6027037499AE}" destId="{5C19A194-1FB6-4B7D-A57E-747800D23B29}" srcOrd="1" destOrd="0" presId="urn:microsoft.com/office/officeart/2005/8/layout/vList2"/>
    <dgm:cxn modelId="{C66A45BB-1626-4741-8C28-5DACB5F7BE43}" type="presParOf" srcId="{49DFF7FD-2DD5-4A46-8CAA-6027037499AE}" destId="{E6EB9D24-AA31-4E89-9485-D476714CD70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96F5D1-4EA7-45C5-A2C7-7A89DF4C277B}"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S"/>
        </a:p>
      </dgm:t>
    </dgm:pt>
    <dgm:pt modelId="{7F1751E6-F707-490E-862A-35E288A301E3}">
      <dgm:prSet phldrT="[Text]"/>
      <dgm:spPr>
        <a:solidFill>
          <a:schemeClr val="tx2">
            <a:lumMod val="40000"/>
            <a:lumOff val="60000"/>
          </a:schemeClr>
        </a:solidFill>
        <a:ln>
          <a:solidFill>
            <a:schemeClr val="tx1"/>
          </a:solidFill>
        </a:ln>
      </dgm:spPr>
      <dgm:t>
        <a:bodyPr/>
        <a:lstStyle/>
        <a:p>
          <a:r>
            <a:rPr lang="en-GB" b="1" u="none" dirty="0">
              <a:solidFill>
                <a:schemeClr val="tx1"/>
              </a:solidFill>
            </a:rPr>
            <a:t>Health and Disability</a:t>
          </a:r>
          <a:endParaRPr lang="en-AS" b="1" u="none" dirty="0">
            <a:solidFill>
              <a:schemeClr val="tx1"/>
            </a:solidFill>
          </a:endParaRPr>
        </a:p>
      </dgm:t>
    </dgm:pt>
    <dgm:pt modelId="{7A4FD6D7-101B-4933-B014-8FAF1979C410}" type="parTrans" cxnId="{C09B51F3-0B95-4A0D-BA22-FE58565D3834}">
      <dgm:prSet/>
      <dgm:spPr/>
      <dgm:t>
        <a:bodyPr/>
        <a:lstStyle/>
        <a:p>
          <a:endParaRPr lang="en-AS"/>
        </a:p>
      </dgm:t>
    </dgm:pt>
    <dgm:pt modelId="{5405BAA7-C92C-4433-B298-EE11033EFABF}" type="sibTrans" cxnId="{C09B51F3-0B95-4A0D-BA22-FE58565D3834}">
      <dgm:prSet/>
      <dgm:spPr/>
      <dgm:t>
        <a:bodyPr/>
        <a:lstStyle/>
        <a:p>
          <a:endParaRPr lang="en-AS"/>
        </a:p>
      </dgm:t>
    </dgm:pt>
    <dgm:pt modelId="{FA030C6C-58FB-486A-9588-C8944DD4577E}">
      <dgm:prSet phldrT="[Text]"/>
      <dgm:spPr>
        <a:solidFill>
          <a:schemeClr val="accent1">
            <a:lumMod val="20000"/>
            <a:lumOff val="80000"/>
            <a:alpha val="90000"/>
          </a:schemeClr>
        </a:solidFill>
        <a:ln>
          <a:solidFill>
            <a:schemeClr val="tx1">
              <a:alpha val="90000"/>
            </a:schemeClr>
          </a:solidFill>
        </a:ln>
      </dgm:spPr>
      <dgm:t>
        <a:bodyPr/>
        <a:lstStyle/>
        <a:p>
          <a:r>
            <a:rPr lang="en-GB" dirty="0">
              <a:solidFill>
                <a:schemeClr val="tx1"/>
              </a:solidFill>
            </a:rPr>
            <a:t>Learning disability</a:t>
          </a:r>
          <a:endParaRPr lang="en-AS" dirty="0">
            <a:solidFill>
              <a:schemeClr val="tx1"/>
            </a:solidFill>
          </a:endParaRPr>
        </a:p>
      </dgm:t>
    </dgm:pt>
    <dgm:pt modelId="{6A834C58-1091-4BDF-B0B9-0849657CAEA0}" type="parTrans" cxnId="{B3A50B44-A5AC-4BA7-B22D-317B721961E6}">
      <dgm:prSet/>
      <dgm:spPr/>
      <dgm:t>
        <a:bodyPr/>
        <a:lstStyle/>
        <a:p>
          <a:endParaRPr lang="en-AS"/>
        </a:p>
      </dgm:t>
    </dgm:pt>
    <dgm:pt modelId="{845D7C1D-4DAA-4F92-A08E-9EAF67647626}" type="sibTrans" cxnId="{B3A50B44-A5AC-4BA7-B22D-317B721961E6}">
      <dgm:prSet/>
      <dgm:spPr/>
      <dgm:t>
        <a:bodyPr/>
        <a:lstStyle/>
        <a:p>
          <a:endParaRPr lang="en-AS"/>
        </a:p>
      </dgm:t>
    </dgm:pt>
    <dgm:pt modelId="{B0EA17AA-E712-4937-BB25-F1C7509338D1}">
      <dgm:prSet phldrT="[Text]"/>
      <dgm:spPr>
        <a:solidFill>
          <a:schemeClr val="tx2">
            <a:lumMod val="40000"/>
            <a:lumOff val="60000"/>
          </a:schemeClr>
        </a:solidFill>
        <a:ln>
          <a:solidFill>
            <a:schemeClr val="tx1"/>
          </a:solidFill>
        </a:ln>
      </dgm:spPr>
      <dgm:t>
        <a:bodyPr/>
        <a:lstStyle/>
        <a:p>
          <a:r>
            <a:rPr lang="en-GB" b="1" u="none" dirty="0">
              <a:solidFill>
                <a:schemeClr val="tx1"/>
              </a:solidFill>
            </a:rPr>
            <a:t>Equalities / Discrimination Factors</a:t>
          </a:r>
          <a:endParaRPr lang="en-AS" u="none" dirty="0">
            <a:solidFill>
              <a:schemeClr val="tx1"/>
            </a:solidFill>
          </a:endParaRPr>
        </a:p>
      </dgm:t>
    </dgm:pt>
    <dgm:pt modelId="{3DBA57D4-1DA5-433B-84BC-F02670EC6E0B}" type="parTrans" cxnId="{829255F8-83D9-40C0-B00E-A4051D3C5C8E}">
      <dgm:prSet/>
      <dgm:spPr/>
      <dgm:t>
        <a:bodyPr/>
        <a:lstStyle/>
        <a:p>
          <a:endParaRPr lang="en-AS"/>
        </a:p>
      </dgm:t>
    </dgm:pt>
    <dgm:pt modelId="{1F0F4940-0A39-4F7C-A558-A8E72EF1B8DD}" type="sibTrans" cxnId="{829255F8-83D9-40C0-B00E-A4051D3C5C8E}">
      <dgm:prSet/>
      <dgm:spPr/>
      <dgm:t>
        <a:bodyPr/>
        <a:lstStyle/>
        <a:p>
          <a:endParaRPr lang="en-AS"/>
        </a:p>
      </dgm:t>
    </dgm:pt>
    <dgm:pt modelId="{E69FD517-0B49-4074-B879-F9EA5BE0BA7C}">
      <dgm:prSet phldrT="[Tex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Gender / transgender</a:t>
          </a:r>
          <a:endParaRPr lang="en-AS" dirty="0">
            <a:solidFill>
              <a:schemeClr val="tx1"/>
            </a:solidFill>
          </a:endParaRPr>
        </a:p>
      </dgm:t>
    </dgm:pt>
    <dgm:pt modelId="{951CF4A3-7437-4238-A13B-17306E2845EB}" type="parTrans" cxnId="{D23AAACE-456F-4931-A44E-B713B83A720B}">
      <dgm:prSet/>
      <dgm:spPr/>
      <dgm:t>
        <a:bodyPr/>
        <a:lstStyle/>
        <a:p>
          <a:endParaRPr lang="en-AS"/>
        </a:p>
      </dgm:t>
    </dgm:pt>
    <dgm:pt modelId="{0A0C651E-7FF2-4330-84DD-7E47612DBF54}" type="sibTrans" cxnId="{D23AAACE-456F-4931-A44E-B713B83A720B}">
      <dgm:prSet/>
      <dgm:spPr/>
      <dgm:t>
        <a:bodyPr/>
        <a:lstStyle/>
        <a:p>
          <a:endParaRPr lang="en-AS"/>
        </a:p>
      </dgm:t>
    </dgm:pt>
    <dgm:pt modelId="{5FC0B98D-4FB9-4ABD-BF6C-B41771F06715}">
      <dgm:prSet/>
      <dgm:spPr>
        <a:solidFill>
          <a:schemeClr val="accent1">
            <a:lumMod val="20000"/>
            <a:lumOff val="80000"/>
            <a:alpha val="90000"/>
          </a:schemeClr>
        </a:solidFill>
        <a:ln>
          <a:solidFill>
            <a:schemeClr val="tx1">
              <a:alpha val="90000"/>
            </a:schemeClr>
          </a:solidFill>
        </a:ln>
      </dgm:spPr>
      <dgm:t>
        <a:bodyPr/>
        <a:lstStyle/>
        <a:p>
          <a:r>
            <a:rPr lang="en-GB" dirty="0">
              <a:solidFill>
                <a:schemeClr val="tx1"/>
              </a:solidFill>
            </a:rPr>
            <a:t>Mental health needs		</a:t>
          </a:r>
        </a:p>
      </dgm:t>
    </dgm:pt>
    <dgm:pt modelId="{6111AC27-B73B-4501-B52F-DFF526CE5D83}" type="parTrans" cxnId="{F8AAB841-D51E-41DF-9D57-47004DDBC8C4}">
      <dgm:prSet/>
      <dgm:spPr/>
      <dgm:t>
        <a:bodyPr/>
        <a:lstStyle/>
        <a:p>
          <a:endParaRPr lang="en-AS"/>
        </a:p>
      </dgm:t>
    </dgm:pt>
    <dgm:pt modelId="{AC953C98-D868-490A-82E4-BC779F188452}" type="sibTrans" cxnId="{F8AAB841-D51E-41DF-9D57-47004DDBC8C4}">
      <dgm:prSet/>
      <dgm:spPr/>
      <dgm:t>
        <a:bodyPr/>
        <a:lstStyle/>
        <a:p>
          <a:endParaRPr lang="en-AS"/>
        </a:p>
      </dgm:t>
    </dgm:pt>
    <dgm:pt modelId="{24E247FB-EC48-4302-9FC5-810135F8CD19}">
      <dgm:prSet/>
      <dgm:spPr>
        <a:solidFill>
          <a:schemeClr val="accent1">
            <a:lumMod val="20000"/>
            <a:lumOff val="80000"/>
            <a:alpha val="90000"/>
          </a:schemeClr>
        </a:solidFill>
        <a:ln>
          <a:solidFill>
            <a:schemeClr val="tx1">
              <a:alpha val="90000"/>
            </a:schemeClr>
          </a:solidFill>
        </a:ln>
      </dgm:spPr>
      <dgm:t>
        <a:bodyPr/>
        <a:lstStyle/>
        <a:p>
          <a:r>
            <a:rPr lang="en-GB" dirty="0">
              <a:solidFill>
                <a:schemeClr val="tx1"/>
              </a:solidFill>
            </a:rPr>
            <a:t>Drug and / or alcohol misuse</a:t>
          </a:r>
        </a:p>
      </dgm:t>
    </dgm:pt>
    <dgm:pt modelId="{58330112-942E-45A7-BD95-E2A2F3DC6D3D}" type="parTrans" cxnId="{2A813B85-983F-4817-90FF-7C6E08BE8AD0}">
      <dgm:prSet/>
      <dgm:spPr/>
      <dgm:t>
        <a:bodyPr/>
        <a:lstStyle/>
        <a:p>
          <a:endParaRPr lang="en-AS"/>
        </a:p>
      </dgm:t>
    </dgm:pt>
    <dgm:pt modelId="{BA37A10E-4334-4A96-8B3E-2B319D95B7AE}" type="sibTrans" cxnId="{2A813B85-983F-4817-90FF-7C6E08BE8AD0}">
      <dgm:prSet/>
      <dgm:spPr/>
      <dgm:t>
        <a:bodyPr/>
        <a:lstStyle/>
        <a:p>
          <a:endParaRPr lang="en-AS"/>
        </a:p>
      </dgm:t>
    </dgm:pt>
    <dgm:pt modelId="{31B09C74-8F8B-4E7B-A1B2-7E4F3380ED49}">
      <dgm:prSet/>
      <dgm:spPr>
        <a:solidFill>
          <a:schemeClr val="accent1">
            <a:lumMod val="20000"/>
            <a:lumOff val="80000"/>
            <a:alpha val="90000"/>
          </a:schemeClr>
        </a:solidFill>
        <a:ln>
          <a:solidFill>
            <a:schemeClr val="tx1">
              <a:alpha val="90000"/>
            </a:schemeClr>
          </a:solidFill>
        </a:ln>
      </dgm:spPr>
      <dgm:t>
        <a:bodyPr/>
        <a:lstStyle/>
        <a:p>
          <a:r>
            <a:rPr lang="en-GB" dirty="0">
              <a:solidFill>
                <a:schemeClr val="tx1"/>
              </a:solidFill>
            </a:rPr>
            <a:t>Physical disability or illness</a:t>
          </a:r>
        </a:p>
      </dgm:t>
    </dgm:pt>
    <dgm:pt modelId="{D4586C91-1287-4212-8C60-ECBE11AE43F6}" type="parTrans" cxnId="{2961D85A-A6B3-4ECA-BFDB-5D74F23A9ACB}">
      <dgm:prSet/>
      <dgm:spPr/>
      <dgm:t>
        <a:bodyPr/>
        <a:lstStyle/>
        <a:p>
          <a:endParaRPr lang="en-AS"/>
        </a:p>
      </dgm:t>
    </dgm:pt>
    <dgm:pt modelId="{DB6CA031-F00A-46A5-93CB-532962474681}" type="sibTrans" cxnId="{2961D85A-A6B3-4ECA-BFDB-5D74F23A9ACB}">
      <dgm:prSet/>
      <dgm:spPr/>
      <dgm:t>
        <a:bodyPr/>
        <a:lstStyle/>
        <a:p>
          <a:endParaRPr lang="en-AS"/>
        </a:p>
      </dgm:t>
    </dgm:pt>
    <dgm:pt modelId="{CDA9B31A-39E3-4890-A5F1-D30E96ED7443}">
      <dgm:prSe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Sexual orientation</a:t>
          </a:r>
        </a:p>
      </dgm:t>
    </dgm:pt>
    <dgm:pt modelId="{20D1025C-03A5-4C73-80BB-5DF49ED8966C}" type="parTrans" cxnId="{60AAE60D-0DA2-46E6-9462-29678C6BAF4D}">
      <dgm:prSet/>
      <dgm:spPr/>
      <dgm:t>
        <a:bodyPr/>
        <a:lstStyle/>
        <a:p>
          <a:endParaRPr lang="en-AS"/>
        </a:p>
      </dgm:t>
    </dgm:pt>
    <dgm:pt modelId="{5BB3A0D3-CEFB-4E97-8FD5-C1064356DFF1}" type="sibTrans" cxnId="{60AAE60D-0DA2-46E6-9462-29678C6BAF4D}">
      <dgm:prSet/>
      <dgm:spPr/>
      <dgm:t>
        <a:bodyPr/>
        <a:lstStyle/>
        <a:p>
          <a:endParaRPr lang="en-AS"/>
        </a:p>
      </dgm:t>
    </dgm:pt>
    <dgm:pt modelId="{58307993-C8D6-467C-BF7D-B9F5A74988FF}">
      <dgm:prSe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Ethnic background (including language)</a:t>
          </a:r>
        </a:p>
      </dgm:t>
    </dgm:pt>
    <dgm:pt modelId="{CA1E52D8-F795-40E4-A7EB-68842FC69AF1}" type="parTrans" cxnId="{319CB90B-BF95-4CAD-8E50-B42153B05E40}">
      <dgm:prSet/>
      <dgm:spPr/>
      <dgm:t>
        <a:bodyPr/>
        <a:lstStyle/>
        <a:p>
          <a:endParaRPr lang="en-AS"/>
        </a:p>
      </dgm:t>
    </dgm:pt>
    <dgm:pt modelId="{50033ACE-9D2E-4BB2-9068-8BD0BF489E97}" type="sibTrans" cxnId="{319CB90B-BF95-4CAD-8E50-B42153B05E40}">
      <dgm:prSet/>
      <dgm:spPr/>
      <dgm:t>
        <a:bodyPr/>
        <a:lstStyle/>
        <a:p>
          <a:endParaRPr lang="en-AS"/>
        </a:p>
      </dgm:t>
    </dgm:pt>
    <dgm:pt modelId="{31D5F87D-52A0-44CE-893C-F18BD554B996}">
      <dgm:prSe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Age</a:t>
          </a:r>
        </a:p>
      </dgm:t>
    </dgm:pt>
    <dgm:pt modelId="{4E14579A-5D14-4D25-A48D-AC870EE050DD}" type="parTrans" cxnId="{1B33101A-6899-45F6-9166-AA02FF499189}">
      <dgm:prSet/>
      <dgm:spPr/>
      <dgm:t>
        <a:bodyPr/>
        <a:lstStyle/>
        <a:p>
          <a:endParaRPr lang="en-AS"/>
        </a:p>
      </dgm:t>
    </dgm:pt>
    <dgm:pt modelId="{70A76AD5-8DE3-4A3A-9E98-4F2A41764B63}" type="sibTrans" cxnId="{1B33101A-6899-45F6-9166-AA02FF499189}">
      <dgm:prSet/>
      <dgm:spPr/>
      <dgm:t>
        <a:bodyPr/>
        <a:lstStyle/>
        <a:p>
          <a:endParaRPr lang="en-AS"/>
        </a:p>
      </dgm:t>
    </dgm:pt>
    <dgm:pt modelId="{695E21FB-A4C4-457D-A657-0D9089CACFC9}">
      <dgm:prSe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Disability </a:t>
          </a:r>
        </a:p>
      </dgm:t>
    </dgm:pt>
    <dgm:pt modelId="{8A1C3DD5-A809-466C-AD57-2B866C231A11}" type="parTrans" cxnId="{5249A6C1-64BF-4181-95D2-1299E5518246}">
      <dgm:prSet/>
      <dgm:spPr/>
      <dgm:t>
        <a:bodyPr/>
        <a:lstStyle/>
        <a:p>
          <a:endParaRPr lang="en-AS"/>
        </a:p>
      </dgm:t>
    </dgm:pt>
    <dgm:pt modelId="{550242B6-1CF0-4192-B896-007339B14BFE}" type="sibTrans" cxnId="{5249A6C1-64BF-4181-95D2-1299E5518246}">
      <dgm:prSet/>
      <dgm:spPr/>
      <dgm:t>
        <a:bodyPr/>
        <a:lstStyle/>
        <a:p>
          <a:endParaRPr lang="en-AS"/>
        </a:p>
      </dgm:t>
    </dgm:pt>
    <dgm:pt modelId="{840AE0E8-DC92-4705-A497-57409B9DC692}">
      <dgm:prSet/>
      <dgm:spPr>
        <a:solidFill>
          <a:schemeClr val="accent1">
            <a:lumMod val="40000"/>
            <a:lumOff val="60000"/>
            <a:alpha val="90000"/>
          </a:schemeClr>
        </a:solidFill>
        <a:ln>
          <a:solidFill>
            <a:schemeClr val="tx1">
              <a:alpha val="90000"/>
            </a:schemeClr>
          </a:solidFill>
        </a:ln>
      </dgm:spPr>
      <dgm:t>
        <a:bodyPr/>
        <a:lstStyle/>
        <a:p>
          <a:r>
            <a:rPr lang="en-GB" dirty="0">
              <a:solidFill>
                <a:schemeClr val="tx1"/>
              </a:solidFill>
            </a:rPr>
            <a:t>Religion / belief</a:t>
          </a:r>
        </a:p>
      </dgm:t>
    </dgm:pt>
    <dgm:pt modelId="{3C07D43D-EF60-4736-90C7-C821A6B7F0B6}" type="parTrans" cxnId="{5511F9FE-980F-44B8-97FE-05275C9CD7BE}">
      <dgm:prSet/>
      <dgm:spPr/>
      <dgm:t>
        <a:bodyPr/>
        <a:lstStyle/>
        <a:p>
          <a:endParaRPr lang="en-AS"/>
        </a:p>
      </dgm:t>
    </dgm:pt>
    <dgm:pt modelId="{CDC8AE56-665F-4A0B-A8EE-BCF448D77319}" type="sibTrans" cxnId="{5511F9FE-980F-44B8-97FE-05275C9CD7BE}">
      <dgm:prSet/>
      <dgm:spPr/>
      <dgm:t>
        <a:bodyPr/>
        <a:lstStyle/>
        <a:p>
          <a:endParaRPr lang="en-AS"/>
        </a:p>
      </dgm:t>
    </dgm:pt>
    <dgm:pt modelId="{C816D8EE-878F-464B-A98B-0367769CDFE9}" type="pres">
      <dgm:prSet presAssocID="{2B96F5D1-4EA7-45C5-A2C7-7A89DF4C277B}" presName="Name0" presStyleCnt="0">
        <dgm:presLayoutVars>
          <dgm:dir/>
          <dgm:animLvl val="lvl"/>
          <dgm:resizeHandles val="exact"/>
        </dgm:presLayoutVars>
      </dgm:prSet>
      <dgm:spPr/>
    </dgm:pt>
    <dgm:pt modelId="{EC79065E-4626-4D68-B92E-B1B8B431F709}" type="pres">
      <dgm:prSet presAssocID="{7F1751E6-F707-490E-862A-35E288A301E3}" presName="composite" presStyleCnt="0"/>
      <dgm:spPr/>
    </dgm:pt>
    <dgm:pt modelId="{41F86248-B402-4DD5-853E-B2D45EF353CA}" type="pres">
      <dgm:prSet presAssocID="{7F1751E6-F707-490E-862A-35E288A301E3}" presName="parTx" presStyleLbl="alignNode1" presStyleIdx="0" presStyleCnt="2">
        <dgm:presLayoutVars>
          <dgm:chMax val="0"/>
          <dgm:chPref val="0"/>
          <dgm:bulletEnabled val="1"/>
        </dgm:presLayoutVars>
      </dgm:prSet>
      <dgm:spPr/>
    </dgm:pt>
    <dgm:pt modelId="{1B41AB3E-0A2D-4FB3-8C1D-F290B77E301C}" type="pres">
      <dgm:prSet presAssocID="{7F1751E6-F707-490E-862A-35E288A301E3}" presName="desTx" presStyleLbl="alignAccFollowNode1" presStyleIdx="0" presStyleCnt="2">
        <dgm:presLayoutVars>
          <dgm:bulletEnabled val="1"/>
        </dgm:presLayoutVars>
      </dgm:prSet>
      <dgm:spPr/>
    </dgm:pt>
    <dgm:pt modelId="{5DAC892E-A708-4D7C-AF68-FD43F9EDAAC8}" type="pres">
      <dgm:prSet presAssocID="{5405BAA7-C92C-4433-B298-EE11033EFABF}" presName="space" presStyleCnt="0"/>
      <dgm:spPr/>
    </dgm:pt>
    <dgm:pt modelId="{9846E402-0D7A-4854-A129-9BFF31D58EDB}" type="pres">
      <dgm:prSet presAssocID="{B0EA17AA-E712-4937-BB25-F1C7509338D1}" presName="composite" presStyleCnt="0"/>
      <dgm:spPr/>
    </dgm:pt>
    <dgm:pt modelId="{8155DB9C-79C9-468F-B6D7-5B0E1E837262}" type="pres">
      <dgm:prSet presAssocID="{B0EA17AA-E712-4937-BB25-F1C7509338D1}" presName="parTx" presStyleLbl="alignNode1" presStyleIdx="1" presStyleCnt="2">
        <dgm:presLayoutVars>
          <dgm:chMax val="0"/>
          <dgm:chPref val="0"/>
          <dgm:bulletEnabled val="1"/>
        </dgm:presLayoutVars>
      </dgm:prSet>
      <dgm:spPr/>
    </dgm:pt>
    <dgm:pt modelId="{A5679A70-75BC-4870-B713-591A01E067D6}" type="pres">
      <dgm:prSet presAssocID="{B0EA17AA-E712-4937-BB25-F1C7509338D1}" presName="desTx" presStyleLbl="alignAccFollowNode1" presStyleIdx="1" presStyleCnt="2">
        <dgm:presLayoutVars>
          <dgm:bulletEnabled val="1"/>
        </dgm:presLayoutVars>
      </dgm:prSet>
      <dgm:spPr/>
    </dgm:pt>
  </dgm:ptLst>
  <dgm:cxnLst>
    <dgm:cxn modelId="{6450BF00-1519-4757-8B72-9C3375B73B06}" type="presOf" srcId="{CDA9B31A-39E3-4890-A5F1-D30E96ED7443}" destId="{A5679A70-75BC-4870-B713-591A01E067D6}" srcOrd="0" destOrd="1" presId="urn:microsoft.com/office/officeart/2005/8/layout/hList1"/>
    <dgm:cxn modelId="{319CB90B-BF95-4CAD-8E50-B42153B05E40}" srcId="{B0EA17AA-E712-4937-BB25-F1C7509338D1}" destId="{58307993-C8D6-467C-BF7D-B9F5A74988FF}" srcOrd="2" destOrd="0" parTransId="{CA1E52D8-F795-40E4-A7EB-68842FC69AF1}" sibTransId="{50033ACE-9D2E-4BB2-9068-8BD0BF489E97}"/>
    <dgm:cxn modelId="{60AAE60D-0DA2-46E6-9462-29678C6BAF4D}" srcId="{B0EA17AA-E712-4937-BB25-F1C7509338D1}" destId="{CDA9B31A-39E3-4890-A5F1-D30E96ED7443}" srcOrd="1" destOrd="0" parTransId="{20D1025C-03A5-4C73-80BB-5DF49ED8966C}" sibTransId="{5BB3A0D3-CEFB-4E97-8FD5-C1064356DFF1}"/>
    <dgm:cxn modelId="{F06CD513-FA08-42B2-825B-3F13EA16B7D9}" type="presOf" srcId="{5FC0B98D-4FB9-4ABD-BF6C-B41771F06715}" destId="{1B41AB3E-0A2D-4FB3-8C1D-F290B77E301C}" srcOrd="0" destOrd="2" presId="urn:microsoft.com/office/officeart/2005/8/layout/hList1"/>
    <dgm:cxn modelId="{1B33101A-6899-45F6-9166-AA02FF499189}" srcId="{B0EA17AA-E712-4937-BB25-F1C7509338D1}" destId="{31D5F87D-52A0-44CE-893C-F18BD554B996}" srcOrd="3" destOrd="0" parTransId="{4E14579A-5D14-4D25-A48D-AC870EE050DD}" sibTransId="{70A76AD5-8DE3-4A3A-9E98-4F2A41764B63}"/>
    <dgm:cxn modelId="{0DC52222-F260-4FB0-84C6-3325E95A8FFA}" type="presOf" srcId="{58307993-C8D6-467C-BF7D-B9F5A74988FF}" destId="{A5679A70-75BC-4870-B713-591A01E067D6}" srcOrd="0" destOrd="2" presId="urn:microsoft.com/office/officeart/2005/8/layout/hList1"/>
    <dgm:cxn modelId="{F74A5522-39DC-4C3B-ACDD-00BDB98366D0}" type="presOf" srcId="{E69FD517-0B49-4074-B879-F9EA5BE0BA7C}" destId="{A5679A70-75BC-4870-B713-591A01E067D6}" srcOrd="0" destOrd="0" presId="urn:microsoft.com/office/officeart/2005/8/layout/hList1"/>
    <dgm:cxn modelId="{3853193A-F122-4179-88F0-9DAA246CE9DD}" type="presOf" srcId="{695E21FB-A4C4-457D-A657-0D9089CACFC9}" destId="{A5679A70-75BC-4870-B713-591A01E067D6}" srcOrd="0" destOrd="4" presId="urn:microsoft.com/office/officeart/2005/8/layout/hList1"/>
    <dgm:cxn modelId="{F8AAB841-D51E-41DF-9D57-47004DDBC8C4}" srcId="{7F1751E6-F707-490E-862A-35E288A301E3}" destId="{5FC0B98D-4FB9-4ABD-BF6C-B41771F06715}" srcOrd="2" destOrd="0" parTransId="{6111AC27-B73B-4501-B52F-DFF526CE5D83}" sibTransId="{AC953C98-D868-490A-82E4-BC779F188452}"/>
    <dgm:cxn modelId="{B3A50B44-A5AC-4BA7-B22D-317B721961E6}" srcId="{7F1751E6-F707-490E-862A-35E288A301E3}" destId="{FA030C6C-58FB-486A-9588-C8944DD4577E}" srcOrd="0" destOrd="0" parTransId="{6A834C58-1091-4BDF-B0B9-0849657CAEA0}" sibTransId="{845D7C1D-4DAA-4F92-A08E-9EAF67647626}"/>
    <dgm:cxn modelId="{61195E6C-0979-43B5-BEC0-F20C5657FF61}" type="presOf" srcId="{FA030C6C-58FB-486A-9588-C8944DD4577E}" destId="{1B41AB3E-0A2D-4FB3-8C1D-F290B77E301C}" srcOrd="0" destOrd="0" presId="urn:microsoft.com/office/officeart/2005/8/layout/hList1"/>
    <dgm:cxn modelId="{2961D85A-A6B3-4ECA-BFDB-5D74F23A9ACB}" srcId="{7F1751E6-F707-490E-862A-35E288A301E3}" destId="{31B09C74-8F8B-4E7B-A1B2-7E4F3380ED49}" srcOrd="1" destOrd="0" parTransId="{D4586C91-1287-4212-8C60-ECBE11AE43F6}" sibTransId="{DB6CA031-F00A-46A5-93CB-532962474681}"/>
    <dgm:cxn modelId="{31DADD82-FE48-42E2-A0F8-D5A8E83B1628}" type="presOf" srcId="{24E247FB-EC48-4302-9FC5-810135F8CD19}" destId="{1B41AB3E-0A2D-4FB3-8C1D-F290B77E301C}" srcOrd="0" destOrd="3" presId="urn:microsoft.com/office/officeart/2005/8/layout/hList1"/>
    <dgm:cxn modelId="{2A813B85-983F-4817-90FF-7C6E08BE8AD0}" srcId="{7F1751E6-F707-490E-862A-35E288A301E3}" destId="{24E247FB-EC48-4302-9FC5-810135F8CD19}" srcOrd="3" destOrd="0" parTransId="{58330112-942E-45A7-BD95-E2A2F3DC6D3D}" sibTransId="{BA37A10E-4334-4A96-8B3E-2B319D95B7AE}"/>
    <dgm:cxn modelId="{BF80C19A-651B-4D16-8E9F-B039C1AED000}" type="presOf" srcId="{B0EA17AA-E712-4937-BB25-F1C7509338D1}" destId="{8155DB9C-79C9-468F-B6D7-5B0E1E837262}" srcOrd="0" destOrd="0" presId="urn:microsoft.com/office/officeart/2005/8/layout/hList1"/>
    <dgm:cxn modelId="{A452A29B-E3E9-4F55-8AEF-C3CFA7B8645D}" type="presOf" srcId="{7F1751E6-F707-490E-862A-35E288A301E3}" destId="{41F86248-B402-4DD5-853E-B2D45EF353CA}" srcOrd="0" destOrd="0" presId="urn:microsoft.com/office/officeart/2005/8/layout/hList1"/>
    <dgm:cxn modelId="{C9A667AE-EAB5-49C7-B59B-4DC6B805AFC8}" type="presOf" srcId="{2B96F5D1-4EA7-45C5-A2C7-7A89DF4C277B}" destId="{C816D8EE-878F-464B-A98B-0367769CDFE9}" srcOrd="0" destOrd="0" presId="urn:microsoft.com/office/officeart/2005/8/layout/hList1"/>
    <dgm:cxn modelId="{9D61DCB6-0728-41B8-8486-B48907607EA7}" type="presOf" srcId="{840AE0E8-DC92-4705-A497-57409B9DC692}" destId="{A5679A70-75BC-4870-B713-591A01E067D6}" srcOrd="0" destOrd="5" presId="urn:microsoft.com/office/officeart/2005/8/layout/hList1"/>
    <dgm:cxn modelId="{5249A6C1-64BF-4181-95D2-1299E5518246}" srcId="{B0EA17AA-E712-4937-BB25-F1C7509338D1}" destId="{695E21FB-A4C4-457D-A657-0D9089CACFC9}" srcOrd="4" destOrd="0" parTransId="{8A1C3DD5-A809-466C-AD57-2B866C231A11}" sibTransId="{550242B6-1CF0-4192-B896-007339B14BFE}"/>
    <dgm:cxn modelId="{4D6500C8-2880-4725-B254-F6621B6B49EB}" type="presOf" srcId="{31B09C74-8F8B-4E7B-A1B2-7E4F3380ED49}" destId="{1B41AB3E-0A2D-4FB3-8C1D-F290B77E301C}" srcOrd="0" destOrd="1" presId="urn:microsoft.com/office/officeart/2005/8/layout/hList1"/>
    <dgm:cxn modelId="{D23AAACE-456F-4931-A44E-B713B83A720B}" srcId="{B0EA17AA-E712-4937-BB25-F1C7509338D1}" destId="{E69FD517-0B49-4074-B879-F9EA5BE0BA7C}" srcOrd="0" destOrd="0" parTransId="{951CF4A3-7437-4238-A13B-17306E2845EB}" sibTransId="{0A0C651E-7FF2-4330-84DD-7E47612DBF54}"/>
    <dgm:cxn modelId="{29FD24E1-9DA0-4EE7-B66A-EBFC95FE1345}" type="presOf" srcId="{31D5F87D-52A0-44CE-893C-F18BD554B996}" destId="{A5679A70-75BC-4870-B713-591A01E067D6}" srcOrd="0" destOrd="3" presId="urn:microsoft.com/office/officeart/2005/8/layout/hList1"/>
    <dgm:cxn modelId="{C09B51F3-0B95-4A0D-BA22-FE58565D3834}" srcId="{2B96F5D1-4EA7-45C5-A2C7-7A89DF4C277B}" destId="{7F1751E6-F707-490E-862A-35E288A301E3}" srcOrd="0" destOrd="0" parTransId="{7A4FD6D7-101B-4933-B014-8FAF1979C410}" sibTransId="{5405BAA7-C92C-4433-B298-EE11033EFABF}"/>
    <dgm:cxn modelId="{829255F8-83D9-40C0-B00E-A4051D3C5C8E}" srcId="{2B96F5D1-4EA7-45C5-A2C7-7A89DF4C277B}" destId="{B0EA17AA-E712-4937-BB25-F1C7509338D1}" srcOrd="1" destOrd="0" parTransId="{3DBA57D4-1DA5-433B-84BC-F02670EC6E0B}" sibTransId="{1F0F4940-0A39-4F7C-A558-A8E72EF1B8DD}"/>
    <dgm:cxn modelId="{5511F9FE-980F-44B8-97FE-05275C9CD7BE}" srcId="{B0EA17AA-E712-4937-BB25-F1C7509338D1}" destId="{840AE0E8-DC92-4705-A497-57409B9DC692}" srcOrd="5" destOrd="0" parTransId="{3C07D43D-EF60-4736-90C7-C821A6B7F0B6}" sibTransId="{CDC8AE56-665F-4A0B-A8EE-BCF448D77319}"/>
    <dgm:cxn modelId="{E305DA59-B813-4AAB-81B7-ED2AF8FC04AB}" type="presParOf" srcId="{C816D8EE-878F-464B-A98B-0367769CDFE9}" destId="{EC79065E-4626-4D68-B92E-B1B8B431F709}" srcOrd="0" destOrd="0" presId="urn:microsoft.com/office/officeart/2005/8/layout/hList1"/>
    <dgm:cxn modelId="{958D151A-1692-4C80-A5CA-0FF4EAE45CA3}" type="presParOf" srcId="{EC79065E-4626-4D68-B92E-B1B8B431F709}" destId="{41F86248-B402-4DD5-853E-B2D45EF353CA}" srcOrd="0" destOrd="0" presId="urn:microsoft.com/office/officeart/2005/8/layout/hList1"/>
    <dgm:cxn modelId="{9FDDF5C0-A32F-4D0C-A6C3-6359C1CBF849}" type="presParOf" srcId="{EC79065E-4626-4D68-B92E-B1B8B431F709}" destId="{1B41AB3E-0A2D-4FB3-8C1D-F290B77E301C}" srcOrd="1" destOrd="0" presId="urn:microsoft.com/office/officeart/2005/8/layout/hList1"/>
    <dgm:cxn modelId="{2A7F1A33-F378-4249-BC94-D1E6C672DC9D}" type="presParOf" srcId="{C816D8EE-878F-464B-A98B-0367769CDFE9}" destId="{5DAC892E-A708-4D7C-AF68-FD43F9EDAAC8}" srcOrd="1" destOrd="0" presId="urn:microsoft.com/office/officeart/2005/8/layout/hList1"/>
    <dgm:cxn modelId="{3C34746A-D2F5-459D-A1FE-1141B9CD643F}" type="presParOf" srcId="{C816D8EE-878F-464B-A98B-0367769CDFE9}" destId="{9846E402-0D7A-4854-A129-9BFF31D58EDB}" srcOrd="2" destOrd="0" presId="urn:microsoft.com/office/officeart/2005/8/layout/hList1"/>
    <dgm:cxn modelId="{7669C159-E0AA-4F83-8DEB-31F763F70EAE}" type="presParOf" srcId="{9846E402-0D7A-4854-A129-9BFF31D58EDB}" destId="{8155DB9C-79C9-468F-B6D7-5B0E1E837262}" srcOrd="0" destOrd="0" presId="urn:microsoft.com/office/officeart/2005/8/layout/hList1"/>
    <dgm:cxn modelId="{67CEDB1F-3E8C-4E7B-81E5-8DEE1BF1AE15}" type="presParOf" srcId="{9846E402-0D7A-4854-A129-9BFF31D58EDB}" destId="{A5679A70-75BC-4870-B713-591A01E067D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68A77C-D965-4F09-9006-A3F97FAFA508}"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E33936D3-E8CB-4580-88FD-0972F08C74A7}">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Risk factors </a:t>
          </a:r>
        </a:p>
        <a:p>
          <a:r>
            <a:rPr lang="en-GB" sz="2400" dirty="0">
              <a:solidFill>
                <a:schemeClr val="tx1"/>
              </a:solidFill>
            </a:rPr>
            <a:t>Characteristics at the biological, psychological, family, community or cultural level that precede and are associated with a higher likelihood of negative outcomes.</a:t>
          </a:r>
          <a:endParaRPr lang="en-AS" sz="2400" dirty="0">
            <a:solidFill>
              <a:schemeClr val="tx1"/>
            </a:solidFill>
          </a:endParaRPr>
        </a:p>
      </dgm:t>
    </dgm:pt>
    <dgm:pt modelId="{6381EB84-8D20-4D45-AD21-3D1D8C8C56FD}" type="parTrans" cxnId="{CE9082E7-CB92-423F-888D-D4EC444A747B}">
      <dgm:prSet/>
      <dgm:spPr/>
      <dgm:t>
        <a:bodyPr/>
        <a:lstStyle/>
        <a:p>
          <a:endParaRPr lang="en-AS"/>
        </a:p>
      </dgm:t>
    </dgm:pt>
    <dgm:pt modelId="{61FBC910-DFE0-4965-92D2-CAE378C80179}" type="sibTrans" cxnId="{CE9082E7-CB92-423F-888D-D4EC444A747B}">
      <dgm:prSet/>
      <dgm:spPr/>
      <dgm:t>
        <a:bodyPr/>
        <a:lstStyle/>
        <a:p>
          <a:endParaRPr lang="en-AS"/>
        </a:p>
      </dgm:t>
    </dgm:pt>
    <dgm:pt modelId="{017C2621-8E2B-4DDB-BF53-A3627AC1E72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Protective factors</a:t>
          </a:r>
        </a:p>
        <a:p>
          <a:r>
            <a:rPr lang="en-GB" sz="2400" dirty="0">
              <a:solidFill>
                <a:schemeClr val="tx1"/>
              </a:solidFill>
            </a:rPr>
            <a:t>Characteristics associated with a lower likelihood of negative outcomes or that reduce a risk factor’s impact. Protective factors may be seen as positive countering events.</a:t>
          </a:r>
          <a:endParaRPr lang="en-AS" sz="2400" dirty="0">
            <a:solidFill>
              <a:schemeClr val="tx1"/>
            </a:solidFill>
          </a:endParaRPr>
        </a:p>
      </dgm:t>
    </dgm:pt>
    <dgm:pt modelId="{A6677147-0EB6-4AE1-A198-49D8C41BBB49}" type="parTrans" cxnId="{07E5A6B3-2490-4B37-9F57-FB6F2A0FEB0B}">
      <dgm:prSet/>
      <dgm:spPr/>
      <dgm:t>
        <a:bodyPr/>
        <a:lstStyle/>
        <a:p>
          <a:endParaRPr lang="en-AS"/>
        </a:p>
      </dgm:t>
    </dgm:pt>
    <dgm:pt modelId="{2599DD1F-16D6-49AF-9980-76CF9859ACF1}" type="sibTrans" cxnId="{07E5A6B3-2490-4B37-9F57-FB6F2A0FEB0B}">
      <dgm:prSet/>
      <dgm:spPr/>
      <dgm:t>
        <a:bodyPr/>
        <a:lstStyle/>
        <a:p>
          <a:endParaRPr lang="en-AS"/>
        </a:p>
      </dgm:t>
    </dgm:pt>
    <dgm:pt modelId="{3BB3305B-64E0-4E10-9385-39242EFF8493}" type="pres">
      <dgm:prSet presAssocID="{8868A77C-D965-4F09-9006-A3F97FAFA508}" presName="diagram" presStyleCnt="0">
        <dgm:presLayoutVars>
          <dgm:dir/>
          <dgm:resizeHandles val="exact"/>
        </dgm:presLayoutVars>
      </dgm:prSet>
      <dgm:spPr/>
    </dgm:pt>
    <dgm:pt modelId="{FEB34784-78DA-4AEC-81D9-0D1DD0A5C799}" type="pres">
      <dgm:prSet presAssocID="{E33936D3-E8CB-4580-88FD-0972F08C74A7}" presName="node" presStyleLbl="node1" presStyleIdx="0" presStyleCnt="2" custScaleY="84501" custLinFactNeighborX="3073" custLinFactNeighborY="-30062">
        <dgm:presLayoutVars>
          <dgm:bulletEnabled val="1"/>
        </dgm:presLayoutVars>
      </dgm:prSet>
      <dgm:spPr/>
    </dgm:pt>
    <dgm:pt modelId="{D159251C-C6F3-4437-A7F7-971015F45A71}" type="pres">
      <dgm:prSet presAssocID="{61FBC910-DFE0-4965-92D2-CAE378C80179}" presName="sibTrans" presStyleCnt="0"/>
      <dgm:spPr/>
    </dgm:pt>
    <dgm:pt modelId="{C8C6EA52-3ED0-41E8-8D3F-3020973B5F58}" type="pres">
      <dgm:prSet presAssocID="{017C2621-8E2B-4DDB-BF53-A3627AC1E72C}" presName="node" presStyleLbl="node1" presStyleIdx="1" presStyleCnt="2" custScaleY="88935" custLinFactNeighborX="26" custLinFactNeighborY="15031">
        <dgm:presLayoutVars>
          <dgm:bulletEnabled val="1"/>
        </dgm:presLayoutVars>
      </dgm:prSet>
      <dgm:spPr/>
    </dgm:pt>
  </dgm:ptLst>
  <dgm:cxnLst>
    <dgm:cxn modelId="{05604F87-5596-42FE-A6F7-0ED39AD297AD}" type="presOf" srcId="{E33936D3-E8CB-4580-88FD-0972F08C74A7}" destId="{FEB34784-78DA-4AEC-81D9-0D1DD0A5C799}" srcOrd="0" destOrd="0" presId="urn:microsoft.com/office/officeart/2005/8/layout/default"/>
    <dgm:cxn modelId="{70CF3CA0-99AB-47B8-BE95-583F7A21572D}" type="presOf" srcId="{8868A77C-D965-4F09-9006-A3F97FAFA508}" destId="{3BB3305B-64E0-4E10-9385-39242EFF8493}" srcOrd="0" destOrd="0" presId="urn:microsoft.com/office/officeart/2005/8/layout/default"/>
    <dgm:cxn modelId="{07E5A6B3-2490-4B37-9F57-FB6F2A0FEB0B}" srcId="{8868A77C-D965-4F09-9006-A3F97FAFA508}" destId="{017C2621-8E2B-4DDB-BF53-A3627AC1E72C}" srcOrd="1" destOrd="0" parTransId="{A6677147-0EB6-4AE1-A198-49D8C41BBB49}" sibTransId="{2599DD1F-16D6-49AF-9980-76CF9859ACF1}"/>
    <dgm:cxn modelId="{A33CC6C2-10C1-4993-A750-A14F46AFC71E}" type="presOf" srcId="{017C2621-8E2B-4DDB-BF53-A3627AC1E72C}" destId="{C8C6EA52-3ED0-41E8-8D3F-3020973B5F58}" srcOrd="0" destOrd="0" presId="urn:microsoft.com/office/officeart/2005/8/layout/default"/>
    <dgm:cxn modelId="{CE9082E7-CB92-423F-888D-D4EC444A747B}" srcId="{8868A77C-D965-4F09-9006-A3F97FAFA508}" destId="{E33936D3-E8CB-4580-88FD-0972F08C74A7}" srcOrd="0" destOrd="0" parTransId="{6381EB84-8D20-4D45-AD21-3D1D8C8C56FD}" sibTransId="{61FBC910-DFE0-4965-92D2-CAE378C80179}"/>
    <dgm:cxn modelId="{93779EBF-9217-45B3-9722-10635FC35308}" type="presParOf" srcId="{3BB3305B-64E0-4E10-9385-39242EFF8493}" destId="{FEB34784-78DA-4AEC-81D9-0D1DD0A5C799}" srcOrd="0" destOrd="0" presId="urn:microsoft.com/office/officeart/2005/8/layout/default"/>
    <dgm:cxn modelId="{B1069989-2D34-45AF-A998-A8A234A5FDD8}" type="presParOf" srcId="{3BB3305B-64E0-4E10-9385-39242EFF8493}" destId="{D159251C-C6F3-4437-A7F7-971015F45A71}" srcOrd="1" destOrd="0" presId="urn:microsoft.com/office/officeart/2005/8/layout/default"/>
    <dgm:cxn modelId="{C0D4E4E1-423F-4E25-A103-EF13CA7B3994}" type="presParOf" srcId="{3BB3305B-64E0-4E10-9385-39242EFF8493}" destId="{C8C6EA52-3ED0-41E8-8D3F-3020973B5F5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1E6A76-8F29-464D-955C-010666ACDF6F}"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872AC4DB-9D4F-40A1-A8A8-2518287C3B06}">
      <dgm:prSet phldrT="[Text]" custT="1"/>
      <dgm:spPr>
        <a:solidFill>
          <a:schemeClr val="accent3">
            <a:lumMod val="40000"/>
            <a:lumOff val="60000"/>
          </a:schemeClr>
        </a:solidFill>
        <a:ln>
          <a:solidFill>
            <a:schemeClr val="tx1"/>
          </a:solidFill>
        </a:ln>
      </dgm:spPr>
      <dgm:t>
        <a:bodyPr/>
        <a:lstStyle/>
        <a:p>
          <a:pPr algn="ctr"/>
          <a:r>
            <a:rPr lang="en-GB" sz="2400" b="0" dirty="0">
              <a:solidFill>
                <a:schemeClr val="tx1"/>
              </a:solidFill>
            </a:rPr>
            <a:t>Section 128  Duty to report adults at risk</a:t>
          </a:r>
          <a:endParaRPr lang="en-AS" sz="2400" b="0" dirty="0">
            <a:solidFill>
              <a:schemeClr val="tx1"/>
            </a:solidFill>
          </a:endParaRPr>
        </a:p>
      </dgm:t>
    </dgm:pt>
    <dgm:pt modelId="{3A327EEF-D28D-40F7-B596-365B45DAC420}" type="parTrans" cxnId="{938D2D60-2FD1-4504-A857-9EF2EC78F221}">
      <dgm:prSet/>
      <dgm:spPr/>
      <dgm:t>
        <a:bodyPr/>
        <a:lstStyle/>
        <a:p>
          <a:endParaRPr lang="en-AS"/>
        </a:p>
      </dgm:t>
    </dgm:pt>
    <dgm:pt modelId="{274DF765-5DD5-4D47-97D3-1C22367E7EC9}" type="sibTrans" cxnId="{938D2D60-2FD1-4504-A857-9EF2EC78F221}">
      <dgm:prSet/>
      <dgm:spPr/>
      <dgm:t>
        <a:bodyPr/>
        <a:lstStyle/>
        <a:p>
          <a:endParaRPr lang="en-AS"/>
        </a:p>
      </dgm:t>
    </dgm:pt>
    <dgm:pt modelId="{B7860F91-1391-4091-8BB5-BFFBAD13D54A}">
      <dgm:prSet phldrT="[Text]" custT="1"/>
      <dgm:spPr>
        <a:solidFill>
          <a:schemeClr val="accent1">
            <a:lumMod val="40000"/>
            <a:lumOff val="60000"/>
          </a:schemeClr>
        </a:solidFill>
        <a:ln>
          <a:solidFill>
            <a:schemeClr val="tx1"/>
          </a:solidFill>
        </a:ln>
      </dgm:spPr>
      <dgm:t>
        <a:bodyPr/>
        <a:lstStyle/>
        <a:p>
          <a:pPr algn="ctr"/>
          <a:r>
            <a:rPr lang="en-GB" sz="2400" b="0" dirty="0">
              <a:solidFill>
                <a:schemeClr val="tx1"/>
              </a:solidFill>
            </a:rPr>
            <a:t>Relevant partners have a duty to report any incidents involving an Adult at Risk</a:t>
          </a:r>
          <a:endParaRPr lang="en-AS" sz="2400" b="0" dirty="0">
            <a:solidFill>
              <a:schemeClr val="tx1"/>
            </a:solidFill>
          </a:endParaRPr>
        </a:p>
      </dgm:t>
    </dgm:pt>
    <dgm:pt modelId="{8EF88D65-0224-4C43-9718-54FE53803F17}" type="parTrans" cxnId="{43BA8187-E016-4F6E-88DE-D0D4C06CEA36}">
      <dgm:prSet/>
      <dgm:spPr/>
      <dgm:t>
        <a:bodyPr/>
        <a:lstStyle/>
        <a:p>
          <a:endParaRPr lang="en-AS"/>
        </a:p>
      </dgm:t>
    </dgm:pt>
    <dgm:pt modelId="{8E7657A0-65EE-4CDF-804E-30B801CD7611}" type="sibTrans" cxnId="{43BA8187-E016-4F6E-88DE-D0D4C06CEA36}">
      <dgm:prSet/>
      <dgm:spPr/>
      <dgm:t>
        <a:bodyPr/>
        <a:lstStyle/>
        <a:p>
          <a:endParaRPr lang="en-AS"/>
        </a:p>
      </dgm:t>
    </dgm:pt>
    <dgm:pt modelId="{D8F212C2-FE83-43FE-B261-ED7AC69B70C7}" type="pres">
      <dgm:prSet presAssocID="{D41E6A76-8F29-464D-955C-010666ACDF6F}" presName="linear" presStyleCnt="0">
        <dgm:presLayoutVars>
          <dgm:animLvl val="lvl"/>
          <dgm:resizeHandles val="exact"/>
        </dgm:presLayoutVars>
      </dgm:prSet>
      <dgm:spPr/>
    </dgm:pt>
    <dgm:pt modelId="{626A7C57-178C-4239-8EDA-B214F7529423}" type="pres">
      <dgm:prSet presAssocID="{872AC4DB-9D4F-40A1-A8A8-2518287C3B06}" presName="parentText" presStyleLbl="node1" presStyleIdx="0" presStyleCnt="2" custScaleX="78988" custLinFactNeighborX="-2924">
        <dgm:presLayoutVars>
          <dgm:chMax val="0"/>
          <dgm:bulletEnabled val="1"/>
        </dgm:presLayoutVars>
      </dgm:prSet>
      <dgm:spPr/>
    </dgm:pt>
    <dgm:pt modelId="{401F79A8-4ED1-4220-89F2-7590D506E0A1}" type="pres">
      <dgm:prSet presAssocID="{274DF765-5DD5-4D47-97D3-1C22367E7EC9}" presName="spacer" presStyleCnt="0"/>
      <dgm:spPr/>
    </dgm:pt>
    <dgm:pt modelId="{786DE2BA-C497-4B25-8633-A41FC1F9CEB5}" type="pres">
      <dgm:prSet presAssocID="{B7860F91-1391-4091-8BB5-BFFBAD13D54A}" presName="parentText" presStyleLbl="node1" presStyleIdx="1" presStyleCnt="2" custScaleX="70951" custScaleY="189385" custLinFactNeighborX="-1305" custLinFactNeighborY="23826">
        <dgm:presLayoutVars>
          <dgm:chMax val="0"/>
          <dgm:bulletEnabled val="1"/>
        </dgm:presLayoutVars>
      </dgm:prSet>
      <dgm:spPr/>
    </dgm:pt>
  </dgm:ptLst>
  <dgm:cxnLst>
    <dgm:cxn modelId="{81375427-EA19-462F-A19C-75F7A182959F}" type="presOf" srcId="{D41E6A76-8F29-464D-955C-010666ACDF6F}" destId="{D8F212C2-FE83-43FE-B261-ED7AC69B70C7}" srcOrd="0" destOrd="0" presId="urn:microsoft.com/office/officeart/2005/8/layout/vList2"/>
    <dgm:cxn modelId="{1C07A937-74AC-4CF1-94AD-ED2DD98060F6}" type="presOf" srcId="{872AC4DB-9D4F-40A1-A8A8-2518287C3B06}" destId="{626A7C57-178C-4239-8EDA-B214F7529423}" srcOrd="0" destOrd="0" presId="urn:microsoft.com/office/officeart/2005/8/layout/vList2"/>
    <dgm:cxn modelId="{938D2D60-2FD1-4504-A857-9EF2EC78F221}" srcId="{D41E6A76-8F29-464D-955C-010666ACDF6F}" destId="{872AC4DB-9D4F-40A1-A8A8-2518287C3B06}" srcOrd="0" destOrd="0" parTransId="{3A327EEF-D28D-40F7-B596-365B45DAC420}" sibTransId="{274DF765-5DD5-4D47-97D3-1C22367E7EC9}"/>
    <dgm:cxn modelId="{6264C071-6005-4011-A94A-9BB050EE862B}" type="presOf" srcId="{B7860F91-1391-4091-8BB5-BFFBAD13D54A}" destId="{786DE2BA-C497-4B25-8633-A41FC1F9CEB5}" srcOrd="0" destOrd="0" presId="urn:microsoft.com/office/officeart/2005/8/layout/vList2"/>
    <dgm:cxn modelId="{43BA8187-E016-4F6E-88DE-D0D4C06CEA36}" srcId="{D41E6A76-8F29-464D-955C-010666ACDF6F}" destId="{B7860F91-1391-4091-8BB5-BFFBAD13D54A}" srcOrd="1" destOrd="0" parTransId="{8EF88D65-0224-4C43-9718-54FE53803F17}" sibTransId="{8E7657A0-65EE-4CDF-804E-30B801CD7611}"/>
    <dgm:cxn modelId="{B7B68A5A-2125-4535-B3D3-5392969053FD}" type="presParOf" srcId="{D8F212C2-FE83-43FE-B261-ED7AC69B70C7}" destId="{626A7C57-178C-4239-8EDA-B214F7529423}" srcOrd="0" destOrd="0" presId="urn:microsoft.com/office/officeart/2005/8/layout/vList2"/>
    <dgm:cxn modelId="{3823B365-EC2F-4BEC-92B8-B30176E1029E}" type="presParOf" srcId="{D8F212C2-FE83-43FE-B261-ED7AC69B70C7}" destId="{401F79A8-4ED1-4220-89F2-7590D506E0A1}" srcOrd="1" destOrd="0" presId="urn:microsoft.com/office/officeart/2005/8/layout/vList2"/>
    <dgm:cxn modelId="{048F8023-0BC1-44A2-B83F-A991CDCFFBDA}" type="presParOf" srcId="{D8F212C2-FE83-43FE-B261-ED7AC69B70C7}" destId="{786DE2BA-C497-4B25-8633-A41FC1F9CEB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03CC38-50C3-4726-AE55-044DD74BD9BE}"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S"/>
        </a:p>
      </dgm:t>
    </dgm:pt>
    <dgm:pt modelId="{EA170FC4-3F42-4EF7-963D-D3B3B9C41309}">
      <dgm:prSet phldrT="[Text]" custT="1"/>
      <dgm:spPr>
        <a:solidFill>
          <a:schemeClr val="tx2">
            <a:lumMod val="40000"/>
            <a:lumOff val="60000"/>
          </a:schemeClr>
        </a:solidFill>
        <a:ln>
          <a:solidFill>
            <a:schemeClr val="tx1"/>
          </a:solidFill>
        </a:ln>
      </dgm:spPr>
      <dgm:t>
        <a:bodyPr/>
        <a:lstStyle/>
        <a:p>
          <a:r>
            <a:rPr lang="en-GB" sz="2400" b="1" u="sng" dirty="0">
              <a:solidFill>
                <a:schemeClr val="tx1"/>
              </a:solidFill>
            </a:rPr>
            <a:t>Adult at Risk</a:t>
          </a:r>
        </a:p>
        <a:p>
          <a:r>
            <a:rPr lang="en-GB" sz="2400" dirty="0">
              <a:solidFill>
                <a:schemeClr val="tx1"/>
              </a:solidFill>
            </a:rPr>
            <a:t>Aged 18 years or older who:</a:t>
          </a:r>
          <a:endParaRPr lang="en-AS" sz="2400" dirty="0">
            <a:solidFill>
              <a:schemeClr val="tx1"/>
            </a:solidFill>
          </a:endParaRPr>
        </a:p>
      </dgm:t>
    </dgm:pt>
    <dgm:pt modelId="{A7DC801A-72DA-4EA5-804B-1F3C2E8AFB1D}" type="parTrans" cxnId="{C45F3993-DEC4-4EEF-9E16-FB5B31C8E26C}">
      <dgm:prSet/>
      <dgm:spPr/>
      <dgm:t>
        <a:bodyPr/>
        <a:lstStyle/>
        <a:p>
          <a:endParaRPr lang="en-AS"/>
        </a:p>
      </dgm:t>
    </dgm:pt>
    <dgm:pt modelId="{B1839083-C729-4672-A423-6F06BED17754}" type="sibTrans" cxnId="{C45F3993-DEC4-4EEF-9E16-FB5B31C8E26C}">
      <dgm:prSet/>
      <dgm:spPr/>
      <dgm:t>
        <a:bodyPr/>
        <a:lstStyle/>
        <a:p>
          <a:endParaRPr lang="en-AS"/>
        </a:p>
      </dgm:t>
    </dgm:pt>
    <dgm:pt modelId="{D813C475-3CDB-4B8F-9535-09DE92FE4883}">
      <dgm:prSet phldrT="[Text]" custT="1"/>
      <dgm:spPr>
        <a:solidFill>
          <a:schemeClr val="tx2">
            <a:lumMod val="20000"/>
            <a:lumOff val="80000"/>
            <a:alpha val="90000"/>
          </a:schemeClr>
        </a:solidFill>
        <a:ln>
          <a:solidFill>
            <a:schemeClr val="tx1">
              <a:alpha val="90000"/>
            </a:schemeClr>
          </a:solidFill>
        </a:ln>
      </dgm:spPr>
      <dgm:t>
        <a:bodyPr/>
        <a:lstStyle/>
        <a:p>
          <a:r>
            <a:rPr lang="en-GB" sz="2400" dirty="0">
              <a:solidFill>
                <a:schemeClr val="tx1"/>
              </a:solidFill>
            </a:rPr>
            <a:t>Is experiencing, or is at risk of abuse or neglect</a:t>
          </a:r>
          <a:endParaRPr lang="en-AS" sz="2400" b="1" dirty="0">
            <a:solidFill>
              <a:schemeClr val="tx1"/>
            </a:solidFill>
          </a:endParaRPr>
        </a:p>
      </dgm:t>
    </dgm:pt>
    <dgm:pt modelId="{40AC1FBD-6290-4BCF-BD25-D10C6DAC1B84}" type="parTrans" cxnId="{20DB6A6E-0AC2-4AE8-B0F2-09B64090AB4B}">
      <dgm:prSet/>
      <dgm:spPr/>
      <dgm:t>
        <a:bodyPr/>
        <a:lstStyle/>
        <a:p>
          <a:endParaRPr lang="en-AS"/>
        </a:p>
      </dgm:t>
    </dgm:pt>
    <dgm:pt modelId="{9973C942-1359-4C50-BF70-E7F21F87DE67}" type="sibTrans" cxnId="{20DB6A6E-0AC2-4AE8-B0F2-09B64090AB4B}">
      <dgm:prSet/>
      <dgm:spPr/>
      <dgm:t>
        <a:bodyPr/>
        <a:lstStyle/>
        <a:p>
          <a:endParaRPr lang="en-AS"/>
        </a:p>
      </dgm:t>
    </dgm:pt>
    <dgm:pt modelId="{68FCDD6D-176F-42B7-98E4-FC4411F5B87C}">
      <dgm:prSet custT="1"/>
      <dgm:spPr>
        <a:solidFill>
          <a:schemeClr val="tx2">
            <a:lumMod val="20000"/>
            <a:lumOff val="80000"/>
            <a:alpha val="90000"/>
          </a:schemeClr>
        </a:solidFill>
        <a:ln>
          <a:solidFill>
            <a:schemeClr val="tx1">
              <a:alpha val="90000"/>
            </a:schemeClr>
          </a:solidFill>
        </a:ln>
      </dgm:spPr>
      <dgm:t>
        <a:bodyPr/>
        <a:lstStyle/>
        <a:p>
          <a:r>
            <a:rPr lang="en-GB" sz="2400" dirty="0">
              <a:solidFill>
                <a:schemeClr val="tx1"/>
              </a:solidFill>
            </a:rPr>
            <a:t>Has needs for care &amp; support (whether or not the authority is meeting any of those needs), &amp;</a:t>
          </a:r>
        </a:p>
      </dgm:t>
    </dgm:pt>
    <dgm:pt modelId="{AB0D4428-F48A-4308-B1CF-B214D59B8D80}" type="parTrans" cxnId="{B99D39AD-C9A8-4D0E-9178-BF904D29A5BD}">
      <dgm:prSet/>
      <dgm:spPr/>
      <dgm:t>
        <a:bodyPr/>
        <a:lstStyle/>
        <a:p>
          <a:endParaRPr lang="en-AS"/>
        </a:p>
      </dgm:t>
    </dgm:pt>
    <dgm:pt modelId="{48B14E7E-A38A-4FF0-9D63-CBF5C0C374DB}" type="sibTrans" cxnId="{B99D39AD-C9A8-4D0E-9178-BF904D29A5BD}">
      <dgm:prSet/>
      <dgm:spPr/>
      <dgm:t>
        <a:bodyPr/>
        <a:lstStyle/>
        <a:p>
          <a:endParaRPr lang="en-AS"/>
        </a:p>
      </dgm:t>
    </dgm:pt>
    <dgm:pt modelId="{C6A3B6D9-6C0A-48BC-A6F8-D64ED9AFAEA1}">
      <dgm:prSet custT="1"/>
      <dgm:spPr>
        <a:solidFill>
          <a:schemeClr val="tx2">
            <a:lumMod val="20000"/>
            <a:lumOff val="80000"/>
            <a:alpha val="90000"/>
          </a:schemeClr>
        </a:solidFill>
        <a:ln>
          <a:solidFill>
            <a:schemeClr val="tx1">
              <a:alpha val="90000"/>
            </a:schemeClr>
          </a:solidFill>
        </a:ln>
      </dgm:spPr>
      <dgm:t>
        <a:bodyPr/>
        <a:lstStyle/>
        <a:p>
          <a:r>
            <a:rPr lang="en-GB" sz="2400" dirty="0">
              <a:solidFill>
                <a:schemeClr val="tx1"/>
              </a:solidFill>
            </a:rPr>
            <a:t>As a result of those needs is  unable to protect self against the abuse or neglect, or the risk of it</a:t>
          </a:r>
        </a:p>
      </dgm:t>
    </dgm:pt>
    <dgm:pt modelId="{F498955B-DA63-40DE-89BC-3A0F3DE212FE}" type="parTrans" cxnId="{31754C99-D9C9-4721-B2D9-83036FC7D08D}">
      <dgm:prSet/>
      <dgm:spPr/>
      <dgm:t>
        <a:bodyPr/>
        <a:lstStyle/>
        <a:p>
          <a:endParaRPr lang="en-AS"/>
        </a:p>
      </dgm:t>
    </dgm:pt>
    <dgm:pt modelId="{AB0945B2-2599-44ED-8CB9-2802AC2A8FC8}" type="sibTrans" cxnId="{31754C99-D9C9-4721-B2D9-83036FC7D08D}">
      <dgm:prSet/>
      <dgm:spPr/>
      <dgm:t>
        <a:bodyPr/>
        <a:lstStyle/>
        <a:p>
          <a:endParaRPr lang="en-AS"/>
        </a:p>
      </dgm:t>
    </dgm:pt>
    <dgm:pt modelId="{BB3E924E-C566-41B8-A2C2-190F2FBA1F4F}">
      <dgm:prSet/>
      <dgm:spPr>
        <a:solidFill>
          <a:schemeClr val="tx2">
            <a:lumMod val="20000"/>
            <a:lumOff val="80000"/>
            <a:alpha val="90000"/>
          </a:schemeClr>
        </a:solidFill>
        <a:ln>
          <a:solidFill>
            <a:schemeClr val="tx1">
              <a:alpha val="90000"/>
            </a:schemeClr>
          </a:solidFill>
        </a:ln>
      </dgm:spPr>
      <dgm:t>
        <a:bodyPr/>
        <a:lstStyle/>
        <a:p>
          <a:endParaRPr lang="en-GB" sz="2600" b="1" dirty="0">
            <a:solidFill>
              <a:srgbClr val="000000"/>
            </a:solidFill>
            <a:latin typeface="Verdana" panose="020B0604030504040204" pitchFamily="34" charset="0"/>
          </a:endParaRPr>
        </a:p>
      </dgm:t>
    </dgm:pt>
    <dgm:pt modelId="{47C87404-52A2-4FD6-85A6-27BAD3DDACE6}" type="parTrans" cxnId="{14977F84-1895-4243-8D9E-43BF7DAC0070}">
      <dgm:prSet/>
      <dgm:spPr/>
      <dgm:t>
        <a:bodyPr/>
        <a:lstStyle/>
        <a:p>
          <a:endParaRPr lang="en-AS"/>
        </a:p>
      </dgm:t>
    </dgm:pt>
    <dgm:pt modelId="{970E1B98-E2F7-46ED-8FDA-3CD941110FAC}" type="sibTrans" cxnId="{14977F84-1895-4243-8D9E-43BF7DAC0070}">
      <dgm:prSet/>
      <dgm:spPr/>
      <dgm:t>
        <a:bodyPr/>
        <a:lstStyle/>
        <a:p>
          <a:endParaRPr lang="en-AS"/>
        </a:p>
      </dgm:t>
    </dgm:pt>
    <dgm:pt modelId="{7A160A61-93E6-4244-B6B4-7B8E8520DDE3}" type="pres">
      <dgm:prSet presAssocID="{E503CC38-50C3-4726-AE55-044DD74BD9BE}" presName="Name0" presStyleCnt="0">
        <dgm:presLayoutVars>
          <dgm:dir/>
          <dgm:animLvl val="lvl"/>
          <dgm:resizeHandles val="exact"/>
        </dgm:presLayoutVars>
      </dgm:prSet>
      <dgm:spPr/>
    </dgm:pt>
    <dgm:pt modelId="{EA7BBF46-9A1D-4283-B414-58277BB046CD}" type="pres">
      <dgm:prSet presAssocID="{EA170FC4-3F42-4EF7-963D-D3B3B9C41309}" presName="composite" presStyleCnt="0"/>
      <dgm:spPr/>
    </dgm:pt>
    <dgm:pt modelId="{A47A9C8F-396A-43F5-93A9-5AAF98FF5310}" type="pres">
      <dgm:prSet presAssocID="{EA170FC4-3F42-4EF7-963D-D3B3B9C41309}" presName="parTx" presStyleLbl="alignNode1" presStyleIdx="0" presStyleCnt="1">
        <dgm:presLayoutVars>
          <dgm:chMax val="0"/>
          <dgm:chPref val="0"/>
          <dgm:bulletEnabled val="1"/>
        </dgm:presLayoutVars>
      </dgm:prSet>
      <dgm:spPr/>
    </dgm:pt>
    <dgm:pt modelId="{66385898-EB74-4D2C-B62E-9BEAD6E3B035}" type="pres">
      <dgm:prSet presAssocID="{EA170FC4-3F42-4EF7-963D-D3B3B9C41309}" presName="desTx" presStyleLbl="alignAccFollowNode1" presStyleIdx="0" presStyleCnt="1" custLinFactNeighborX="8289" custLinFactNeighborY="1898">
        <dgm:presLayoutVars>
          <dgm:bulletEnabled val="1"/>
        </dgm:presLayoutVars>
      </dgm:prSet>
      <dgm:spPr/>
    </dgm:pt>
  </dgm:ptLst>
  <dgm:cxnLst>
    <dgm:cxn modelId="{455CD962-167F-458C-B429-2069DAFA52EA}" type="presOf" srcId="{BB3E924E-C566-41B8-A2C2-190F2FBA1F4F}" destId="{66385898-EB74-4D2C-B62E-9BEAD6E3B035}" srcOrd="0" destOrd="3" presId="urn:microsoft.com/office/officeart/2005/8/layout/hList1"/>
    <dgm:cxn modelId="{20DB6A6E-0AC2-4AE8-B0F2-09B64090AB4B}" srcId="{EA170FC4-3F42-4EF7-963D-D3B3B9C41309}" destId="{D813C475-3CDB-4B8F-9535-09DE92FE4883}" srcOrd="0" destOrd="0" parTransId="{40AC1FBD-6290-4BCF-BD25-D10C6DAC1B84}" sibTransId="{9973C942-1359-4C50-BF70-E7F21F87DE67}"/>
    <dgm:cxn modelId="{14977F84-1895-4243-8D9E-43BF7DAC0070}" srcId="{EA170FC4-3F42-4EF7-963D-D3B3B9C41309}" destId="{BB3E924E-C566-41B8-A2C2-190F2FBA1F4F}" srcOrd="3" destOrd="0" parTransId="{47C87404-52A2-4FD6-85A6-27BAD3DDACE6}" sibTransId="{970E1B98-E2F7-46ED-8FDA-3CD941110FAC}"/>
    <dgm:cxn modelId="{ECE57D88-5EEC-46A1-B6A1-9C447E22F970}" type="presOf" srcId="{E503CC38-50C3-4726-AE55-044DD74BD9BE}" destId="{7A160A61-93E6-4244-B6B4-7B8E8520DDE3}" srcOrd="0" destOrd="0" presId="urn:microsoft.com/office/officeart/2005/8/layout/hList1"/>
    <dgm:cxn modelId="{C45F3993-DEC4-4EEF-9E16-FB5B31C8E26C}" srcId="{E503CC38-50C3-4726-AE55-044DD74BD9BE}" destId="{EA170FC4-3F42-4EF7-963D-D3B3B9C41309}" srcOrd="0" destOrd="0" parTransId="{A7DC801A-72DA-4EA5-804B-1F3C2E8AFB1D}" sibTransId="{B1839083-C729-4672-A423-6F06BED17754}"/>
    <dgm:cxn modelId="{31754C99-D9C9-4721-B2D9-83036FC7D08D}" srcId="{EA170FC4-3F42-4EF7-963D-D3B3B9C41309}" destId="{C6A3B6D9-6C0A-48BC-A6F8-D64ED9AFAEA1}" srcOrd="2" destOrd="0" parTransId="{F498955B-DA63-40DE-89BC-3A0F3DE212FE}" sibTransId="{AB0945B2-2599-44ED-8CB9-2802AC2A8FC8}"/>
    <dgm:cxn modelId="{AA32C59B-980A-4331-89BC-E0604FF93826}" type="presOf" srcId="{68FCDD6D-176F-42B7-98E4-FC4411F5B87C}" destId="{66385898-EB74-4D2C-B62E-9BEAD6E3B035}" srcOrd="0" destOrd="1" presId="urn:microsoft.com/office/officeart/2005/8/layout/hList1"/>
    <dgm:cxn modelId="{2C8300A9-8C61-4AE5-A98E-920AAEC8CF8A}" type="presOf" srcId="{C6A3B6D9-6C0A-48BC-A6F8-D64ED9AFAEA1}" destId="{66385898-EB74-4D2C-B62E-9BEAD6E3B035}" srcOrd="0" destOrd="2" presId="urn:microsoft.com/office/officeart/2005/8/layout/hList1"/>
    <dgm:cxn modelId="{B99D39AD-C9A8-4D0E-9178-BF904D29A5BD}" srcId="{EA170FC4-3F42-4EF7-963D-D3B3B9C41309}" destId="{68FCDD6D-176F-42B7-98E4-FC4411F5B87C}" srcOrd="1" destOrd="0" parTransId="{AB0D4428-F48A-4308-B1CF-B214D59B8D80}" sibTransId="{48B14E7E-A38A-4FF0-9D63-CBF5C0C374DB}"/>
    <dgm:cxn modelId="{FB498DAF-4F26-4E16-A542-74CA95DD8DD4}" type="presOf" srcId="{D813C475-3CDB-4B8F-9535-09DE92FE4883}" destId="{66385898-EB74-4D2C-B62E-9BEAD6E3B035}" srcOrd="0" destOrd="0" presId="urn:microsoft.com/office/officeart/2005/8/layout/hList1"/>
    <dgm:cxn modelId="{7E25E8E0-C3DF-46CC-9B15-069A02BFA538}" type="presOf" srcId="{EA170FC4-3F42-4EF7-963D-D3B3B9C41309}" destId="{A47A9C8F-396A-43F5-93A9-5AAF98FF5310}" srcOrd="0" destOrd="0" presId="urn:microsoft.com/office/officeart/2005/8/layout/hList1"/>
    <dgm:cxn modelId="{E2F7B201-58F7-4561-B044-2F2F2FBF3FB3}" type="presParOf" srcId="{7A160A61-93E6-4244-B6B4-7B8E8520DDE3}" destId="{EA7BBF46-9A1D-4283-B414-58277BB046CD}" srcOrd="0" destOrd="0" presId="urn:microsoft.com/office/officeart/2005/8/layout/hList1"/>
    <dgm:cxn modelId="{97DB040F-F223-4BDD-88A5-930F74B76DA6}" type="presParOf" srcId="{EA7BBF46-9A1D-4283-B414-58277BB046CD}" destId="{A47A9C8F-396A-43F5-93A9-5AAF98FF5310}" srcOrd="0" destOrd="0" presId="urn:microsoft.com/office/officeart/2005/8/layout/hList1"/>
    <dgm:cxn modelId="{310FE224-A1DA-4EE9-BF85-49A23CC287ED}" type="presParOf" srcId="{EA7BBF46-9A1D-4283-B414-58277BB046CD}" destId="{66385898-EB74-4D2C-B62E-9BEAD6E3B035}"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C18E26-6856-4477-BAE4-016DC288D5E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E9D0B61-7718-49B5-97D7-6806387E1D7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pPr algn="ctr"/>
          <a:r>
            <a:rPr lang="en-GB" sz="2400" dirty="0"/>
            <a:t> </a:t>
          </a:r>
        </a:p>
        <a:p>
          <a:pPr algn="ctr"/>
          <a:endParaRPr lang="en-GB" sz="2400" dirty="0"/>
        </a:p>
        <a:p>
          <a:pPr algn="ctr"/>
          <a:endParaRPr lang="en-GB" sz="2200" b="1" dirty="0"/>
        </a:p>
        <a:p>
          <a:pPr algn="ctr"/>
          <a:r>
            <a:rPr lang="en-GB" sz="2200" b="1" dirty="0">
              <a:solidFill>
                <a:schemeClr val="tx1"/>
              </a:solidFill>
            </a:rPr>
            <a:t>A PPN is suitable for any incident:</a:t>
          </a:r>
        </a:p>
        <a:p>
          <a:pPr algn="l"/>
          <a:r>
            <a:rPr lang="en-GB" sz="2200" dirty="0">
              <a:solidFill>
                <a:schemeClr val="tx1"/>
              </a:solidFill>
            </a:rPr>
            <a:t>1. That requires and officer to use their powers to protect a vulnerable person harm</a:t>
          </a:r>
        </a:p>
        <a:p>
          <a:pPr algn="l"/>
          <a:r>
            <a:rPr lang="en-GB" sz="2200" dirty="0">
              <a:solidFill>
                <a:schemeClr val="tx1"/>
              </a:solidFill>
            </a:rPr>
            <a:t>2. Where their ongoing wellbeing needs are likely to be supported by external agencies</a:t>
          </a:r>
        </a:p>
        <a:p>
          <a:pPr algn="l"/>
          <a:r>
            <a:rPr lang="en-GB" sz="2200" dirty="0">
              <a:solidFill>
                <a:schemeClr val="tx1"/>
              </a:solidFill>
            </a:rPr>
            <a:t>A PPN is likely to be suitable for properly graded &amp; relevant G1 calls involving vulnerable people</a:t>
          </a:r>
        </a:p>
        <a:p>
          <a:pPr algn="ctr"/>
          <a:endParaRPr lang="en-GB" sz="2400" dirty="0"/>
        </a:p>
        <a:p>
          <a:pPr algn="ctr"/>
          <a:endParaRPr lang="en-GB" sz="2400" dirty="0"/>
        </a:p>
        <a:p>
          <a:pPr algn="ctr"/>
          <a:endParaRPr lang="en-GB" sz="2400" dirty="0"/>
        </a:p>
      </dgm:t>
    </dgm:pt>
    <dgm:pt modelId="{E44BF404-23B0-4BF3-A998-49018A2A80DE}" type="parTrans" cxnId="{D54A17A6-2279-4121-8E46-0595554A301A}">
      <dgm:prSet/>
      <dgm:spPr/>
      <dgm:t>
        <a:bodyPr/>
        <a:lstStyle/>
        <a:p>
          <a:endParaRPr lang="en-GB"/>
        </a:p>
      </dgm:t>
    </dgm:pt>
    <dgm:pt modelId="{44F60114-B8AF-4133-B1CE-A1EBBC306F5D}" type="sibTrans" cxnId="{D54A17A6-2279-4121-8E46-0595554A301A}">
      <dgm:prSet/>
      <dgm:spPr/>
      <dgm:t>
        <a:bodyPr/>
        <a:lstStyle/>
        <a:p>
          <a:endParaRPr lang="en-GB"/>
        </a:p>
      </dgm:t>
    </dgm:pt>
    <dgm:pt modelId="{73E381BB-3F5A-4BB9-9233-B4E1072C8EBB}">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pPr algn="ctr"/>
          <a:r>
            <a:rPr lang="en-GB" sz="2200" b="1" dirty="0">
              <a:solidFill>
                <a:schemeClr val="tx1"/>
              </a:solidFill>
            </a:rPr>
            <a:t>A EH is suitable for any incident:</a:t>
          </a:r>
        </a:p>
        <a:p>
          <a:pPr algn="l"/>
          <a:r>
            <a:rPr lang="en-GB" sz="2200" dirty="0">
              <a:solidFill>
                <a:schemeClr val="tx1"/>
              </a:solidFill>
            </a:rPr>
            <a:t>1. In any other case (</a:t>
          </a:r>
          <a:r>
            <a:rPr lang="en-GB" sz="2200" dirty="0" err="1">
              <a:solidFill>
                <a:schemeClr val="tx1"/>
              </a:solidFill>
            </a:rPr>
            <a:t>I.e</a:t>
          </a:r>
          <a:r>
            <a:rPr lang="en-GB" sz="2200" dirty="0">
              <a:solidFill>
                <a:schemeClr val="tx1"/>
              </a:solidFill>
            </a:rPr>
            <a:t> not urgent) where the officer determines that the person needs external support to help them with identified needs</a:t>
          </a:r>
        </a:p>
        <a:p>
          <a:pPr algn="l"/>
          <a:r>
            <a:rPr lang="en-GB" sz="2200" dirty="0">
              <a:solidFill>
                <a:schemeClr val="tx1"/>
              </a:solidFill>
            </a:rPr>
            <a:t>2. It may be that the assessment is such that an officer can undertake low level problem solving at scene, referral to victim support etc &amp; nothing should detract from this</a:t>
          </a:r>
        </a:p>
      </dgm:t>
    </dgm:pt>
    <dgm:pt modelId="{0BDC18E6-79AD-4BA6-BF86-E7AA92DB854E}" type="parTrans" cxnId="{732AA055-237C-4FA3-AEF9-52B03BC03D50}">
      <dgm:prSet/>
      <dgm:spPr/>
      <dgm:t>
        <a:bodyPr/>
        <a:lstStyle/>
        <a:p>
          <a:endParaRPr lang="en-GB"/>
        </a:p>
      </dgm:t>
    </dgm:pt>
    <dgm:pt modelId="{C2E06BCC-A0E5-4188-BEBE-550112789F88}" type="sibTrans" cxnId="{732AA055-237C-4FA3-AEF9-52B03BC03D50}">
      <dgm:prSet/>
      <dgm:spPr/>
      <dgm:t>
        <a:bodyPr/>
        <a:lstStyle/>
        <a:p>
          <a:endParaRPr lang="en-GB"/>
        </a:p>
      </dgm:t>
    </dgm:pt>
    <dgm:pt modelId="{8F156A02-C619-4B70-B32C-2D5AAF02D379}" type="pres">
      <dgm:prSet presAssocID="{D6C18E26-6856-4477-BAE4-016DC288D5E6}" presName="diagram" presStyleCnt="0">
        <dgm:presLayoutVars>
          <dgm:dir/>
          <dgm:resizeHandles val="exact"/>
        </dgm:presLayoutVars>
      </dgm:prSet>
      <dgm:spPr/>
    </dgm:pt>
    <dgm:pt modelId="{4E24909C-E724-40F8-B9CD-1857D0D19AA1}" type="pres">
      <dgm:prSet presAssocID="{7E9D0B61-7718-49B5-97D7-6806387E1D7C}" presName="node" presStyleLbl="node1" presStyleIdx="0" presStyleCnt="2" custScaleX="63572" custScaleY="93996">
        <dgm:presLayoutVars>
          <dgm:bulletEnabled val="1"/>
        </dgm:presLayoutVars>
      </dgm:prSet>
      <dgm:spPr/>
    </dgm:pt>
    <dgm:pt modelId="{9505A543-FAA8-4D70-9F88-F52F67D93BA6}" type="pres">
      <dgm:prSet presAssocID="{44F60114-B8AF-4133-B1CE-A1EBBC306F5D}" presName="sibTrans" presStyleCnt="0"/>
      <dgm:spPr/>
    </dgm:pt>
    <dgm:pt modelId="{334020B7-876D-4E97-92EB-23446F7BD4BC}" type="pres">
      <dgm:prSet presAssocID="{73E381BB-3F5A-4BB9-9233-B4E1072C8EBB}" presName="node" presStyleLbl="node1" presStyleIdx="1" presStyleCnt="2" custScaleX="64183" custScaleY="93996">
        <dgm:presLayoutVars>
          <dgm:bulletEnabled val="1"/>
        </dgm:presLayoutVars>
      </dgm:prSet>
      <dgm:spPr/>
    </dgm:pt>
  </dgm:ptLst>
  <dgm:cxnLst>
    <dgm:cxn modelId="{732AA055-237C-4FA3-AEF9-52B03BC03D50}" srcId="{D6C18E26-6856-4477-BAE4-016DC288D5E6}" destId="{73E381BB-3F5A-4BB9-9233-B4E1072C8EBB}" srcOrd="1" destOrd="0" parTransId="{0BDC18E6-79AD-4BA6-BF86-E7AA92DB854E}" sibTransId="{C2E06BCC-A0E5-4188-BEBE-550112789F88}"/>
    <dgm:cxn modelId="{D54A17A6-2279-4121-8E46-0595554A301A}" srcId="{D6C18E26-6856-4477-BAE4-016DC288D5E6}" destId="{7E9D0B61-7718-49B5-97D7-6806387E1D7C}" srcOrd="0" destOrd="0" parTransId="{E44BF404-23B0-4BF3-A998-49018A2A80DE}" sibTransId="{44F60114-B8AF-4133-B1CE-A1EBBC306F5D}"/>
    <dgm:cxn modelId="{A24835A7-A633-4E75-BE18-5627397C44A6}" type="presOf" srcId="{D6C18E26-6856-4477-BAE4-016DC288D5E6}" destId="{8F156A02-C619-4B70-B32C-2D5AAF02D379}" srcOrd="0" destOrd="0" presId="urn:microsoft.com/office/officeart/2005/8/layout/default"/>
    <dgm:cxn modelId="{5EF543A9-CA58-448B-98BF-B1886957CC3B}" type="presOf" srcId="{7E9D0B61-7718-49B5-97D7-6806387E1D7C}" destId="{4E24909C-E724-40F8-B9CD-1857D0D19AA1}" srcOrd="0" destOrd="0" presId="urn:microsoft.com/office/officeart/2005/8/layout/default"/>
    <dgm:cxn modelId="{35910EE4-167C-4408-98F1-E406F5760FB0}" type="presOf" srcId="{73E381BB-3F5A-4BB9-9233-B4E1072C8EBB}" destId="{334020B7-876D-4E97-92EB-23446F7BD4BC}" srcOrd="0" destOrd="0" presId="urn:microsoft.com/office/officeart/2005/8/layout/default"/>
    <dgm:cxn modelId="{80D9836E-190B-4A20-9017-7AAB85B8A289}" type="presParOf" srcId="{8F156A02-C619-4B70-B32C-2D5AAF02D379}" destId="{4E24909C-E724-40F8-B9CD-1857D0D19AA1}" srcOrd="0" destOrd="0" presId="urn:microsoft.com/office/officeart/2005/8/layout/default"/>
    <dgm:cxn modelId="{F7978207-A3E9-4F77-8D64-57F4595067C3}" type="presParOf" srcId="{8F156A02-C619-4B70-B32C-2D5AAF02D379}" destId="{9505A543-FAA8-4D70-9F88-F52F67D93BA6}" srcOrd="1" destOrd="0" presId="urn:microsoft.com/office/officeart/2005/8/layout/default"/>
    <dgm:cxn modelId="{BA956CAA-41B2-4E81-B018-493E4C507C27}" type="presParOf" srcId="{8F156A02-C619-4B70-B32C-2D5AAF02D379}" destId="{334020B7-876D-4E97-92EB-23446F7BD4B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660DA0-8B67-4C3A-A859-B422F2F0A14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1DCF2EC-BC28-49B9-81AA-7651679ADBF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Community</a:t>
          </a:r>
        </a:p>
        <a:p>
          <a:r>
            <a:rPr lang="en-GB" sz="2400" dirty="0">
              <a:solidFill>
                <a:schemeClr val="tx1"/>
              </a:solidFill>
            </a:rPr>
            <a:t>A social care professional will triage referrals &amp; initiate support intervention for that person or family with the aim of improving their quality of life</a:t>
          </a:r>
        </a:p>
      </dgm:t>
    </dgm:pt>
    <dgm:pt modelId="{89C06F30-AC8C-42D3-AD93-FC18063937C6}" type="parTrans" cxnId="{C4CA9BD8-3EB4-4A9A-8901-92338B063998}">
      <dgm:prSet/>
      <dgm:spPr/>
      <dgm:t>
        <a:bodyPr/>
        <a:lstStyle/>
        <a:p>
          <a:endParaRPr lang="en-GB"/>
        </a:p>
      </dgm:t>
    </dgm:pt>
    <dgm:pt modelId="{EC90C114-7251-4261-B126-B669BA3AD4B2}" type="sibTrans" cxnId="{C4CA9BD8-3EB4-4A9A-8901-92338B063998}">
      <dgm:prSet/>
      <dgm:spPr/>
      <dgm:t>
        <a:bodyPr/>
        <a:lstStyle/>
        <a:p>
          <a:endParaRPr lang="en-GB"/>
        </a:p>
      </dgm:t>
    </dgm:pt>
    <dgm:pt modelId="{1B98DDAE-F3CF-4175-84F8-E178ED280D95}">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Police</a:t>
          </a:r>
        </a:p>
        <a:p>
          <a:r>
            <a:rPr lang="en-GB" sz="2400" dirty="0">
              <a:solidFill>
                <a:schemeClr val="tx1"/>
              </a:solidFill>
            </a:rPr>
            <a:t>Officers &amp; staff use the Early Help App on their devices to make a direct referral to local authorities &amp; only have to answer four questions</a:t>
          </a:r>
        </a:p>
      </dgm:t>
    </dgm:pt>
    <dgm:pt modelId="{0179830F-73FB-4692-B3B0-976F001729BB}" type="parTrans" cxnId="{987B0A5C-0A46-4C10-B302-073F98CE9336}">
      <dgm:prSet/>
      <dgm:spPr/>
      <dgm:t>
        <a:bodyPr/>
        <a:lstStyle/>
        <a:p>
          <a:endParaRPr lang="en-GB"/>
        </a:p>
      </dgm:t>
    </dgm:pt>
    <dgm:pt modelId="{1F07DC44-4F60-4230-977B-0C4B97D96F48}" type="sibTrans" cxnId="{987B0A5C-0A46-4C10-B302-073F98CE9336}">
      <dgm:prSet/>
      <dgm:spPr/>
      <dgm:t>
        <a:bodyPr/>
        <a:lstStyle/>
        <a:p>
          <a:endParaRPr lang="en-GB"/>
        </a:p>
      </dgm:t>
    </dgm:pt>
    <dgm:pt modelId="{14AA7B54-3B3F-45CD-85EA-18B1F3AA523A}" type="pres">
      <dgm:prSet presAssocID="{6E660DA0-8B67-4C3A-A859-B422F2F0A140}" presName="diagram" presStyleCnt="0">
        <dgm:presLayoutVars>
          <dgm:dir/>
          <dgm:resizeHandles val="exact"/>
        </dgm:presLayoutVars>
      </dgm:prSet>
      <dgm:spPr/>
    </dgm:pt>
    <dgm:pt modelId="{A7361C61-674C-4410-855A-D029BD07075A}" type="pres">
      <dgm:prSet presAssocID="{C1DCF2EC-BC28-49B9-81AA-7651679ADBFA}" presName="node" presStyleLbl="node1" presStyleIdx="0" presStyleCnt="2" custScaleX="80316" custScaleY="105134">
        <dgm:presLayoutVars>
          <dgm:bulletEnabled val="1"/>
        </dgm:presLayoutVars>
      </dgm:prSet>
      <dgm:spPr/>
    </dgm:pt>
    <dgm:pt modelId="{3B999B06-C830-446D-AB97-406AB712E78A}" type="pres">
      <dgm:prSet presAssocID="{EC90C114-7251-4261-B126-B669BA3AD4B2}" presName="sibTrans" presStyleCnt="0"/>
      <dgm:spPr/>
    </dgm:pt>
    <dgm:pt modelId="{97725224-AB38-4838-B1A0-5AEEFF2E1C15}" type="pres">
      <dgm:prSet presAssocID="{1B98DDAE-F3CF-4175-84F8-E178ED280D95}" presName="node" presStyleLbl="node1" presStyleIdx="1" presStyleCnt="2" custScaleX="80278" custScaleY="101029">
        <dgm:presLayoutVars>
          <dgm:bulletEnabled val="1"/>
        </dgm:presLayoutVars>
      </dgm:prSet>
      <dgm:spPr/>
    </dgm:pt>
  </dgm:ptLst>
  <dgm:cxnLst>
    <dgm:cxn modelId="{987B0A5C-0A46-4C10-B302-073F98CE9336}" srcId="{6E660DA0-8B67-4C3A-A859-B422F2F0A140}" destId="{1B98DDAE-F3CF-4175-84F8-E178ED280D95}" srcOrd="1" destOrd="0" parTransId="{0179830F-73FB-4692-B3B0-976F001729BB}" sibTransId="{1F07DC44-4F60-4230-977B-0C4B97D96F48}"/>
    <dgm:cxn modelId="{9505D361-87C7-464C-878C-0F3E975B82BE}" type="presOf" srcId="{1B98DDAE-F3CF-4175-84F8-E178ED280D95}" destId="{97725224-AB38-4838-B1A0-5AEEFF2E1C15}" srcOrd="0" destOrd="0" presId="urn:microsoft.com/office/officeart/2005/8/layout/default"/>
    <dgm:cxn modelId="{0762D894-6099-4C05-886D-4623C7B1A4AB}" type="presOf" srcId="{6E660DA0-8B67-4C3A-A859-B422F2F0A140}" destId="{14AA7B54-3B3F-45CD-85EA-18B1F3AA523A}" srcOrd="0" destOrd="0" presId="urn:microsoft.com/office/officeart/2005/8/layout/default"/>
    <dgm:cxn modelId="{E90E40BD-AD56-43CA-9CC9-258DEE017EB6}" type="presOf" srcId="{C1DCF2EC-BC28-49B9-81AA-7651679ADBFA}" destId="{A7361C61-674C-4410-855A-D029BD07075A}" srcOrd="0" destOrd="0" presId="urn:microsoft.com/office/officeart/2005/8/layout/default"/>
    <dgm:cxn modelId="{C4CA9BD8-3EB4-4A9A-8901-92338B063998}" srcId="{6E660DA0-8B67-4C3A-A859-B422F2F0A140}" destId="{C1DCF2EC-BC28-49B9-81AA-7651679ADBFA}" srcOrd="0" destOrd="0" parTransId="{89C06F30-AC8C-42D3-AD93-FC18063937C6}" sibTransId="{EC90C114-7251-4261-B126-B669BA3AD4B2}"/>
    <dgm:cxn modelId="{41EC5CB4-0BDE-4A32-942C-08EDC5CF246D}" type="presParOf" srcId="{14AA7B54-3B3F-45CD-85EA-18B1F3AA523A}" destId="{A7361C61-674C-4410-855A-D029BD07075A}" srcOrd="0" destOrd="0" presId="urn:microsoft.com/office/officeart/2005/8/layout/default"/>
    <dgm:cxn modelId="{009193DC-040A-46EF-8520-97F1BA15E494}" type="presParOf" srcId="{14AA7B54-3B3F-45CD-85EA-18B1F3AA523A}" destId="{3B999B06-C830-446D-AB97-406AB712E78A}" srcOrd="1" destOrd="0" presId="urn:microsoft.com/office/officeart/2005/8/layout/default"/>
    <dgm:cxn modelId="{BC597547-2B1B-4D50-AAF9-61C49B572E39}" type="presParOf" srcId="{14AA7B54-3B3F-45CD-85EA-18B1F3AA523A}" destId="{97725224-AB38-4838-B1A0-5AEEFF2E1C1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DF71DE-7A6E-4D58-BE87-820849C233E1}" type="doc">
      <dgm:prSet loTypeId="urn:microsoft.com/office/officeart/2005/8/layout/process1" loCatId="process" qsTypeId="urn:microsoft.com/office/officeart/2005/8/quickstyle/simple1" qsCatId="simple" csTypeId="urn:microsoft.com/office/officeart/2005/8/colors/accent1_2" csCatId="accent1" phldr="1"/>
      <dgm:spPr/>
    </dgm:pt>
    <dgm:pt modelId="{52394F97-B176-4263-B26E-DB5D9C25063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Recognise individuals at risk of harm</a:t>
          </a:r>
        </a:p>
      </dgm:t>
    </dgm:pt>
    <dgm:pt modelId="{FA3533C2-1AB8-42E0-9920-14F6C833ED6C}" type="parTrans" cxnId="{AD5991B8-D7D6-4A98-8FFB-9B0100A02D33}">
      <dgm:prSet/>
      <dgm:spPr/>
      <dgm:t>
        <a:bodyPr/>
        <a:lstStyle/>
        <a:p>
          <a:endParaRPr lang="en-GB"/>
        </a:p>
      </dgm:t>
    </dgm:pt>
    <dgm:pt modelId="{2C389411-8166-4386-9756-EE693B5020C8}" type="sibTrans" cxnId="{AD5991B8-D7D6-4A98-8FFB-9B0100A02D33}">
      <dgm:prSet/>
      <dgm:spPr>
        <a:solidFill>
          <a:srgbClr val="002060"/>
        </a:solidFill>
        <a:ln>
          <a:solidFill>
            <a:schemeClr val="tx1"/>
          </a:solidFill>
        </a:ln>
      </dgm:spPr>
      <dgm:t>
        <a:bodyPr/>
        <a:lstStyle/>
        <a:p>
          <a:endParaRPr lang="en-GB"/>
        </a:p>
      </dgm:t>
    </dgm:pt>
    <dgm:pt modelId="{A3F34C4A-7D85-4FC1-8B89-E5C06DD9D1F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Better understand the vulnerabilities of all those they encounter, rather than thinking about risk in relation to individual forms of harm, such as child abuse or DV in isolation</a:t>
          </a:r>
        </a:p>
      </dgm:t>
    </dgm:pt>
    <dgm:pt modelId="{CE008F77-91B0-4698-831B-29AB6F5D7C68}" type="parTrans" cxnId="{DB38607A-E452-40FD-B83C-8949E0610936}">
      <dgm:prSet/>
      <dgm:spPr/>
      <dgm:t>
        <a:bodyPr/>
        <a:lstStyle/>
        <a:p>
          <a:endParaRPr lang="en-GB"/>
        </a:p>
      </dgm:t>
    </dgm:pt>
    <dgm:pt modelId="{42A6D582-745A-4D31-A3C7-B2A17A5DB5B1}" type="sibTrans" cxnId="{DB38607A-E452-40FD-B83C-8949E0610936}">
      <dgm:prSet/>
      <dgm:spPr>
        <a:solidFill>
          <a:srgbClr val="002060"/>
        </a:solidFill>
        <a:ln>
          <a:solidFill>
            <a:schemeClr val="tx1"/>
          </a:solidFill>
        </a:ln>
      </dgm:spPr>
      <dgm:t>
        <a:bodyPr/>
        <a:lstStyle/>
        <a:p>
          <a:endParaRPr lang="en-GB"/>
        </a:p>
      </dgm:t>
    </dgm:pt>
    <dgm:pt modelId="{68AC406B-F092-46EF-A41D-6E9EE462922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Interact with vulnerable people in a way that maximises opportunities for disclosure</a:t>
          </a:r>
        </a:p>
      </dgm:t>
    </dgm:pt>
    <dgm:pt modelId="{FD49BE26-B32F-4C5A-8133-DB4C8B378324}" type="parTrans" cxnId="{737B3E78-9228-4396-9EB6-3779F111B0F9}">
      <dgm:prSet/>
      <dgm:spPr/>
      <dgm:t>
        <a:bodyPr/>
        <a:lstStyle/>
        <a:p>
          <a:endParaRPr lang="en-GB"/>
        </a:p>
      </dgm:t>
    </dgm:pt>
    <dgm:pt modelId="{38FD614D-AF9C-4406-9FC6-C5C752451A2C}" type="sibTrans" cxnId="{737B3E78-9228-4396-9EB6-3779F111B0F9}">
      <dgm:prSet/>
      <dgm:spPr/>
      <dgm:t>
        <a:bodyPr/>
        <a:lstStyle/>
        <a:p>
          <a:endParaRPr lang="en-GB"/>
        </a:p>
      </dgm:t>
    </dgm:pt>
    <dgm:pt modelId="{57DB66D6-AF40-44C1-866C-6E0F040D623F}" type="pres">
      <dgm:prSet presAssocID="{A6DF71DE-7A6E-4D58-BE87-820849C233E1}" presName="Name0" presStyleCnt="0">
        <dgm:presLayoutVars>
          <dgm:dir/>
          <dgm:resizeHandles val="exact"/>
        </dgm:presLayoutVars>
      </dgm:prSet>
      <dgm:spPr/>
    </dgm:pt>
    <dgm:pt modelId="{B5421141-ECC5-4F5A-A212-56A314B6E124}" type="pres">
      <dgm:prSet presAssocID="{52394F97-B176-4263-B26E-DB5D9C250638}" presName="node" presStyleLbl="node1" presStyleIdx="0" presStyleCnt="3" custScaleX="65125" custScaleY="76151">
        <dgm:presLayoutVars>
          <dgm:bulletEnabled val="1"/>
        </dgm:presLayoutVars>
      </dgm:prSet>
      <dgm:spPr/>
    </dgm:pt>
    <dgm:pt modelId="{33B775EB-C6AD-4321-A2D6-BE08E8D94CF7}" type="pres">
      <dgm:prSet presAssocID="{2C389411-8166-4386-9756-EE693B5020C8}" presName="sibTrans" presStyleLbl="sibTrans2D1" presStyleIdx="0" presStyleCnt="2"/>
      <dgm:spPr/>
    </dgm:pt>
    <dgm:pt modelId="{7547D490-D328-4221-B031-03A687FEBA79}" type="pres">
      <dgm:prSet presAssocID="{2C389411-8166-4386-9756-EE693B5020C8}" presName="connectorText" presStyleLbl="sibTrans2D1" presStyleIdx="0" presStyleCnt="2"/>
      <dgm:spPr/>
    </dgm:pt>
    <dgm:pt modelId="{BCA6A0F4-F00C-474E-8554-9B4C34EA0A8C}" type="pres">
      <dgm:prSet presAssocID="{A3F34C4A-7D85-4FC1-8B89-E5C06DD9D1F8}" presName="node" presStyleLbl="node1" presStyleIdx="1" presStyleCnt="3" custScaleY="112294">
        <dgm:presLayoutVars>
          <dgm:bulletEnabled val="1"/>
        </dgm:presLayoutVars>
      </dgm:prSet>
      <dgm:spPr/>
    </dgm:pt>
    <dgm:pt modelId="{4738D646-CD68-4667-8E70-B312DF1295E2}" type="pres">
      <dgm:prSet presAssocID="{42A6D582-745A-4D31-A3C7-B2A17A5DB5B1}" presName="sibTrans" presStyleLbl="sibTrans2D1" presStyleIdx="1" presStyleCnt="2"/>
      <dgm:spPr/>
    </dgm:pt>
    <dgm:pt modelId="{1AD38415-D8CB-488C-AC1C-9A3AF0E16004}" type="pres">
      <dgm:prSet presAssocID="{42A6D582-745A-4D31-A3C7-B2A17A5DB5B1}" presName="connectorText" presStyleLbl="sibTrans2D1" presStyleIdx="1" presStyleCnt="2"/>
      <dgm:spPr/>
    </dgm:pt>
    <dgm:pt modelId="{57B9A4A5-50B6-46A2-9174-D3BE5F91B8CD}" type="pres">
      <dgm:prSet presAssocID="{68AC406B-F092-46EF-A41D-6E9EE4629228}" presName="node" presStyleLbl="node1" presStyleIdx="2" presStyleCnt="3" custScaleX="73066" custScaleY="74639">
        <dgm:presLayoutVars>
          <dgm:bulletEnabled val="1"/>
        </dgm:presLayoutVars>
      </dgm:prSet>
      <dgm:spPr/>
    </dgm:pt>
  </dgm:ptLst>
  <dgm:cxnLst>
    <dgm:cxn modelId="{51322214-DEF0-43A9-9D8F-7E871FEAEF75}" type="presOf" srcId="{2C389411-8166-4386-9756-EE693B5020C8}" destId="{7547D490-D328-4221-B031-03A687FEBA79}" srcOrd="1" destOrd="0" presId="urn:microsoft.com/office/officeart/2005/8/layout/process1"/>
    <dgm:cxn modelId="{A953AF29-4B56-4763-B069-BD11EF7AABED}" type="presOf" srcId="{52394F97-B176-4263-B26E-DB5D9C250638}" destId="{B5421141-ECC5-4F5A-A212-56A314B6E124}" srcOrd="0" destOrd="0" presId="urn:microsoft.com/office/officeart/2005/8/layout/process1"/>
    <dgm:cxn modelId="{CA2A5B75-68AF-4650-B943-914B1E3183D7}" type="presOf" srcId="{A3F34C4A-7D85-4FC1-8B89-E5C06DD9D1F8}" destId="{BCA6A0F4-F00C-474E-8554-9B4C34EA0A8C}" srcOrd="0" destOrd="0" presId="urn:microsoft.com/office/officeart/2005/8/layout/process1"/>
    <dgm:cxn modelId="{737B3E78-9228-4396-9EB6-3779F111B0F9}" srcId="{A6DF71DE-7A6E-4D58-BE87-820849C233E1}" destId="{68AC406B-F092-46EF-A41D-6E9EE4629228}" srcOrd="2" destOrd="0" parTransId="{FD49BE26-B32F-4C5A-8133-DB4C8B378324}" sibTransId="{38FD614D-AF9C-4406-9FC6-C5C752451A2C}"/>
    <dgm:cxn modelId="{706ABF79-04BC-47D1-9837-265D1125B9F5}" type="presOf" srcId="{42A6D582-745A-4D31-A3C7-B2A17A5DB5B1}" destId="{1AD38415-D8CB-488C-AC1C-9A3AF0E16004}" srcOrd="1" destOrd="0" presId="urn:microsoft.com/office/officeart/2005/8/layout/process1"/>
    <dgm:cxn modelId="{DB38607A-E452-40FD-B83C-8949E0610936}" srcId="{A6DF71DE-7A6E-4D58-BE87-820849C233E1}" destId="{A3F34C4A-7D85-4FC1-8B89-E5C06DD9D1F8}" srcOrd="1" destOrd="0" parTransId="{CE008F77-91B0-4698-831B-29AB6F5D7C68}" sibTransId="{42A6D582-745A-4D31-A3C7-B2A17A5DB5B1}"/>
    <dgm:cxn modelId="{D65B30A2-65D0-41EC-B6B2-D69A8FAB60C1}" type="presOf" srcId="{68AC406B-F092-46EF-A41D-6E9EE4629228}" destId="{57B9A4A5-50B6-46A2-9174-D3BE5F91B8CD}" srcOrd="0" destOrd="0" presId="urn:microsoft.com/office/officeart/2005/8/layout/process1"/>
    <dgm:cxn modelId="{CAA4AFA9-0595-4D9A-B4B9-F140F3C96AB3}" type="presOf" srcId="{2C389411-8166-4386-9756-EE693B5020C8}" destId="{33B775EB-C6AD-4321-A2D6-BE08E8D94CF7}" srcOrd="0" destOrd="0" presId="urn:microsoft.com/office/officeart/2005/8/layout/process1"/>
    <dgm:cxn modelId="{284197AA-17E6-400F-A330-4A499DD9CE6C}" type="presOf" srcId="{42A6D582-745A-4D31-A3C7-B2A17A5DB5B1}" destId="{4738D646-CD68-4667-8E70-B312DF1295E2}" srcOrd="0" destOrd="0" presId="urn:microsoft.com/office/officeart/2005/8/layout/process1"/>
    <dgm:cxn modelId="{AD5991B8-D7D6-4A98-8FFB-9B0100A02D33}" srcId="{A6DF71DE-7A6E-4D58-BE87-820849C233E1}" destId="{52394F97-B176-4263-B26E-DB5D9C250638}" srcOrd="0" destOrd="0" parTransId="{FA3533C2-1AB8-42E0-9920-14F6C833ED6C}" sibTransId="{2C389411-8166-4386-9756-EE693B5020C8}"/>
    <dgm:cxn modelId="{72C924E4-8031-4FDE-A580-32EC552F175C}" type="presOf" srcId="{A6DF71DE-7A6E-4D58-BE87-820849C233E1}" destId="{57DB66D6-AF40-44C1-866C-6E0F040D623F}" srcOrd="0" destOrd="0" presId="urn:microsoft.com/office/officeart/2005/8/layout/process1"/>
    <dgm:cxn modelId="{3087797B-7508-4C83-A823-4AE4C505C63D}" type="presParOf" srcId="{57DB66D6-AF40-44C1-866C-6E0F040D623F}" destId="{B5421141-ECC5-4F5A-A212-56A314B6E124}" srcOrd="0" destOrd="0" presId="urn:microsoft.com/office/officeart/2005/8/layout/process1"/>
    <dgm:cxn modelId="{511A967E-B193-4A89-AF7C-268E98B57C14}" type="presParOf" srcId="{57DB66D6-AF40-44C1-866C-6E0F040D623F}" destId="{33B775EB-C6AD-4321-A2D6-BE08E8D94CF7}" srcOrd="1" destOrd="0" presId="urn:microsoft.com/office/officeart/2005/8/layout/process1"/>
    <dgm:cxn modelId="{3E972554-AAEE-4DC8-9136-66FD047B3DCE}" type="presParOf" srcId="{33B775EB-C6AD-4321-A2D6-BE08E8D94CF7}" destId="{7547D490-D328-4221-B031-03A687FEBA79}" srcOrd="0" destOrd="0" presId="urn:microsoft.com/office/officeart/2005/8/layout/process1"/>
    <dgm:cxn modelId="{159EF77A-C69A-4235-B782-A397AA614820}" type="presParOf" srcId="{57DB66D6-AF40-44C1-866C-6E0F040D623F}" destId="{BCA6A0F4-F00C-474E-8554-9B4C34EA0A8C}" srcOrd="2" destOrd="0" presId="urn:microsoft.com/office/officeart/2005/8/layout/process1"/>
    <dgm:cxn modelId="{3560362B-8896-4803-A04D-842205AD02B9}" type="presParOf" srcId="{57DB66D6-AF40-44C1-866C-6E0F040D623F}" destId="{4738D646-CD68-4667-8E70-B312DF1295E2}" srcOrd="3" destOrd="0" presId="urn:microsoft.com/office/officeart/2005/8/layout/process1"/>
    <dgm:cxn modelId="{37D2786E-6AB3-41EC-8ADB-E35A7DB334BB}" type="presParOf" srcId="{4738D646-CD68-4667-8E70-B312DF1295E2}" destId="{1AD38415-D8CB-488C-AC1C-9A3AF0E16004}" srcOrd="0" destOrd="0" presId="urn:microsoft.com/office/officeart/2005/8/layout/process1"/>
    <dgm:cxn modelId="{5CD918C8-251F-4A80-9DB5-62D62F75811C}" type="presParOf" srcId="{57DB66D6-AF40-44C1-866C-6E0F040D623F}" destId="{57B9A4A5-50B6-46A2-9174-D3BE5F91B8C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FE4B9F-FF93-4703-8B41-C8ADC83ACAC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81FF1CAD-289C-4B06-998B-5FE56E9D900F}">
      <dgm:prSet phldrT="[Text]" custT="1"/>
      <dgm:spPr>
        <a:solidFill>
          <a:schemeClr val="accent1">
            <a:lumMod val="20000"/>
            <a:lumOff val="80000"/>
          </a:schemeClr>
        </a:solidFill>
        <a:ln>
          <a:solidFill>
            <a:schemeClr val="tx1"/>
          </a:solidFill>
        </a:ln>
      </dgm:spPr>
      <dgm:t>
        <a:bodyPr/>
        <a:lstStyle/>
        <a:p>
          <a:r>
            <a:rPr lang="en-GB" sz="3200" b="1" dirty="0">
              <a:solidFill>
                <a:schemeClr val="tx1"/>
              </a:solidFill>
            </a:rPr>
            <a:t>Clues</a:t>
          </a:r>
        </a:p>
      </dgm:t>
    </dgm:pt>
    <dgm:pt modelId="{B63FE45C-BBF1-4AA5-8E2A-933D17185D51}" type="parTrans" cxnId="{53D31D36-59C6-414E-8B12-4950646B5AF6}">
      <dgm:prSet/>
      <dgm:spPr/>
      <dgm:t>
        <a:bodyPr/>
        <a:lstStyle/>
        <a:p>
          <a:endParaRPr lang="en-GB"/>
        </a:p>
      </dgm:t>
    </dgm:pt>
    <dgm:pt modelId="{518AEADD-5541-4591-9245-F0DFC66C148D}" type="sibTrans" cxnId="{53D31D36-59C6-414E-8B12-4950646B5AF6}">
      <dgm:prSet/>
      <dgm:spPr/>
      <dgm:t>
        <a:bodyPr/>
        <a:lstStyle/>
        <a:p>
          <a:endParaRPr lang="en-GB"/>
        </a:p>
      </dgm:t>
    </dgm:pt>
    <dgm:pt modelId="{52104927-1DFE-4B37-A5DD-17F3DD5D868A}">
      <dgm:prSet phldrT="[Text]" custT="1"/>
      <dgm:spPr/>
      <dgm:t>
        <a:bodyPr/>
        <a:lstStyle/>
        <a:p>
          <a:r>
            <a:rPr lang="en-GB" sz="2400" dirty="0">
              <a:solidFill>
                <a:schemeClr val="tx1"/>
              </a:solidFill>
            </a:rPr>
            <a:t>Officers &amp; staff should be alert to, &amp; understand, the clues that indicate vulnerability-related risk (including exploitation &amp;abuse). They understand why individuals may not disclose their vulnerability.</a:t>
          </a:r>
        </a:p>
      </dgm:t>
    </dgm:pt>
    <dgm:pt modelId="{63B2B3B7-62B4-444C-8A67-E8427273B2DA}" type="parTrans" cxnId="{2B041AB9-7CEB-4C98-BB62-1B15036E421C}">
      <dgm:prSet/>
      <dgm:spPr/>
      <dgm:t>
        <a:bodyPr/>
        <a:lstStyle/>
        <a:p>
          <a:endParaRPr lang="en-GB"/>
        </a:p>
      </dgm:t>
    </dgm:pt>
    <dgm:pt modelId="{0D49662B-D0D4-43D1-B7E7-D1499C7B1552}" type="sibTrans" cxnId="{2B041AB9-7CEB-4C98-BB62-1B15036E421C}">
      <dgm:prSet/>
      <dgm:spPr/>
      <dgm:t>
        <a:bodyPr/>
        <a:lstStyle/>
        <a:p>
          <a:endParaRPr lang="en-GB"/>
        </a:p>
      </dgm:t>
    </dgm:pt>
    <dgm:pt modelId="{59F3966C-21EC-47D7-88B8-107CCD54FDED}">
      <dgm:prSet phldrT="[Text]" custT="1"/>
      <dgm:spPr>
        <a:solidFill>
          <a:schemeClr val="tx2">
            <a:lumMod val="20000"/>
            <a:lumOff val="80000"/>
          </a:schemeClr>
        </a:solidFill>
        <a:ln>
          <a:solidFill>
            <a:schemeClr val="tx1"/>
          </a:solidFill>
        </a:ln>
      </dgm:spPr>
      <dgm:t>
        <a:bodyPr/>
        <a:lstStyle/>
        <a:p>
          <a:r>
            <a:rPr lang="en-GB" sz="3200" b="1" dirty="0">
              <a:solidFill>
                <a:schemeClr val="tx1"/>
              </a:solidFill>
            </a:rPr>
            <a:t>Communication</a:t>
          </a:r>
        </a:p>
      </dgm:t>
    </dgm:pt>
    <dgm:pt modelId="{0830FCFE-5BE0-4C75-AF43-23B9BF75A16F}" type="parTrans" cxnId="{5C5DDE73-FFE2-47A9-954B-B8B8EFE22B97}">
      <dgm:prSet/>
      <dgm:spPr/>
      <dgm:t>
        <a:bodyPr/>
        <a:lstStyle/>
        <a:p>
          <a:endParaRPr lang="en-GB"/>
        </a:p>
      </dgm:t>
    </dgm:pt>
    <dgm:pt modelId="{ECEB9797-7F97-4484-94D7-70DDA7DB0243}" type="sibTrans" cxnId="{5C5DDE73-FFE2-47A9-954B-B8B8EFE22B97}">
      <dgm:prSet/>
      <dgm:spPr/>
      <dgm:t>
        <a:bodyPr/>
        <a:lstStyle/>
        <a:p>
          <a:endParaRPr lang="en-GB"/>
        </a:p>
      </dgm:t>
    </dgm:pt>
    <dgm:pt modelId="{9B1EFC43-DE93-44E7-80C1-73CCAFAC30F1}">
      <dgm:prSet phldrT="[Text]" custT="1"/>
      <dgm:spPr/>
      <dgm:t>
        <a:bodyPr/>
        <a:lstStyle/>
        <a:p>
          <a:r>
            <a:rPr lang="en-GB" sz="2400" dirty="0">
              <a:solidFill>
                <a:schemeClr val="tx1"/>
              </a:solidFill>
            </a:rPr>
            <a:t>Officers &amp; staff should develop &amp; use advanced communication skills to establish trust quickly, build rapport &amp; encourage individuals to be open about their potential risk or vulnerability, including any experience of abuse.</a:t>
          </a:r>
        </a:p>
      </dgm:t>
    </dgm:pt>
    <dgm:pt modelId="{8FED0645-F622-4174-AB8C-0ABE34ECD3B7}" type="parTrans" cxnId="{EDE302F6-FA61-41DB-B009-91B03EF7113E}">
      <dgm:prSet/>
      <dgm:spPr/>
      <dgm:t>
        <a:bodyPr/>
        <a:lstStyle/>
        <a:p>
          <a:endParaRPr lang="en-GB"/>
        </a:p>
      </dgm:t>
    </dgm:pt>
    <dgm:pt modelId="{FC7045A4-E059-4874-81AD-7ED4E28DE2A8}" type="sibTrans" cxnId="{EDE302F6-FA61-41DB-B009-91B03EF7113E}">
      <dgm:prSet/>
      <dgm:spPr/>
      <dgm:t>
        <a:bodyPr/>
        <a:lstStyle/>
        <a:p>
          <a:endParaRPr lang="en-GB"/>
        </a:p>
      </dgm:t>
    </dgm:pt>
    <dgm:pt modelId="{0F46CCE8-3D86-4F8C-AF4A-7B859B9DC1A6}">
      <dgm:prSet phldrT="[Text]" custT="1"/>
      <dgm:spPr>
        <a:solidFill>
          <a:schemeClr val="accent3">
            <a:lumMod val="40000"/>
            <a:lumOff val="60000"/>
          </a:schemeClr>
        </a:solidFill>
        <a:ln>
          <a:solidFill>
            <a:schemeClr val="tx1"/>
          </a:solidFill>
        </a:ln>
      </dgm:spPr>
      <dgm:t>
        <a:bodyPr/>
        <a:lstStyle/>
        <a:p>
          <a:r>
            <a:rPr lang="en-GB" sz="3200" b="1" dirty="0">
              <a:solidFill>
                <a:schemeClr val="tx1"/>
              </a:solidFill>
            </a:rPr>
            <a:t>Curiosity</a:t>
          </a:r>
        </a:p>
      </dgm:t>
    </dgm:pt>
    <dgm:pt modelId="{4E0EA96C-84EC-403F-94F3-1B37CEF0A998}" type="parTrans" cxnId="{5090C253-B3B8-4F07-9C8D-4998F6BC8091}">
      <dgm:prSet/>
      <dgm:spPr/>
      <dgm:t>
        <a:bodyPr/>
        <a:lstStyle/>
        <a:p>
          <a:endParaRPr lang="en-GB"/>
        </a:p>
      </dgm:t>
    </dgm:pt>
    <dgm:pt modelId="{1E8B26EA-56C2-46ED-953D-A85D5BFAC305}" type="sibTrans" cxnId="{5090C253-B3B8-4F07-9C8D-4998F6BC8091}">
      <dgm:prSet/>
      <dgm:spPr/>
      <dgm:t>
        <a:bodyPr/>
        <a:lstStyle/>
        <a:p>
          <a:endParaRPr lang="en-GB"/>
        </a:p>
      </dgm:t>
    </dgm:pt>
    <dgm:pt modelId="{AAEFD430-1820-4B7B-AC0F-2340DFE19676}">
      <dgm:prSet phldrT="[Text]" custT="1"/>
      <dgm:spPr/>
      <dgm:t>
        <a:bodyPr/>
        <a:lstStyle/>
        <a:p>
          <a:r>
            <a:rPr lang="en-GB" sz="2400" dirty="0">
              <a:solidFill>
                <a:schemeClr val="tx1"/>
              </a:solidFill>
            </a:rPr>
            <a:t>Officers &amp; staff should exercise professional curiosity to identify &amp; investigate vulnerability-related risks, so they can deliver the appropriate policing response.</a:t>
          </a:r>
        </a:p>
      </dgm:t>
    </dgm:pt>
    <dgm:pt modelId="{0D500A98-74C6-4729-A398-04FC17DCED1C}" type="parTrans" cxnId="{87FE750A-E62B-4682-A016-393837FD8B27}">
      <dgm:prSet/>
      <dgm:spPr/>
      <dgm:t>
        <a:bodyPr/>
        <a:lstStyle/>
        <a:p>
          <a:endParaRPr lang="en-GB"/>
        </a:p>
      </dgm:t>
    </dgm:pt>
    <dgm:pt modelId="{791B31F3-AE62-463B-B5CD-A2FF363B0341}" type="sibTrans" cxnId="{87FE750A-E62B-4682-A016-393837FD8B27}">
      <dgm:prSet/>
      <dgm:spPr/>
      <dgm:t>
        <a:bodyPr/>
        <a:lstStyle/>
        <a:p>
          <a:endParaRPr lang="en-GB"/>
        </a:p>
      </dgm:t>
    </dgm:pt>
    <dgm:pt modelId="{10A95AAC-5E26-4FC1-96B7-4700A7924C1F}" type="pres">
      <dgm:prSet presAssocID="{21FE4B9F-FF93-4703-8B41-C8ADC83ACAC8}" presName="Name0" presStyleCnt="0">
        <dgm:presLayoutVars>
          <dgm:dir/>
          <dgm:animLvl val="lvl"/>
          <dgm:resizeHandles val="exact"/>
        </dgm:presLayoutVars>
      </dgm:prSet>
      <dgm:spPr/>
    </dgm:pt>
    <dgm:pt modelId="{36174625-78A0-4A21-866E-CB554E12537C}" type="pres">
      <dgm:prSet presAssocID="{81FF1CAD-289C-4B06-998B-5FE56E9D900F}" presName="compositeNode" presStyleCnt="0">
        <dgm:presLayoutVars>
          <dgm:bulletEnabled val="1"/>
        </dgm:presLayoutVars>
      </dgm:prSet>
      <dgm:spPr/>
    </dgm:pt>
    <dgm:pt modelId="{D4193F3E-7F0E-48D7-85A8-F9932620F7B3}" type="pres">
      <dgm:prSet presAssocID="{81FF1CAD-289C-4B06-998B-5FE56E9D900F}" presName="bgRect" presStyleLbl="node1" presStyleIdx="0" presStyleCnt="3"/>
      <dgm:spPr/>
    </dgm:pt>
    <dgm:pt modelId="{0342659D-2045-4802-8D46-6BE5408C8725}" type="pres">
      <dgm:prSet presAssocID="{81FF1CAD-289C-4B06-998B-5FE56E9D900F}" presName="parentNode" presStyleLbl="node1" presStyleIdx="0" presStyleCnt="3">
        <dgm:presLayoutVars>
          <dgm:chMax val="0"/>
          <dgm:bulletEnabled val="1"/>
        </dgm:presLayoutVars>
      </dgm:prSet>
      <dgm:spPr/>
    </dgm:pt>
    <dgm:pt modelId="{2B2EBF70-8911-4B4D-AFA1-20ADE5715A80}" type="pres">
      <dgm:prSet presAssocID="{81FF1CAD-289C-4B06-998B-5FE56E9D900F}" presName="childNode" presStyleLbl="node1" presStyleIdx="0" presStyleCnt="3">
        <dgm:presLayoutVars>
          <dgm:bulletEnabled val="1"/>
        </dgm:presLayoutVars>
      </dgm:prSet>
      <dgm:spPr/>
    </dgm:pt>
    <dgm:pt modelId="{712BEDAB-461C-4640-8EC3-90E84DB3AF5D}" type="pres">
      <dgm:prSet presAssocID="{518AEADD-5541-4591-9245-F0DFC66C148D}" presName="hSp" presStyleCnt="0"/>
      <dgm:spPr/>
    </dgm:pt>
    <dgm:pt modelId="{5B86532F-29B0-43DE-8DEB-4EB3CD37542C}" type="pres">
      <dgm:prSet presAssocID="{518AEADD-5541-4591-9245-F0DFC66C148D}" presName="vProcSp" presStyleCnt="0"/>
      <dgm:spPr/>
    </dgm:pt>
    <dgm:pt modelId="{3C963903-8F6D-4545-9C1E-CF37DF9C805E}" type="pres">
      <dgm:prSet presAssocID="{518AEADD-5541-4591-9245-F0DFC66C148D}" presName="vSp1" presStyleCnt="0"/>
      <dgm:spPr/>
    </dgm:pt>
    <dgm:pt modelId="{6527B4BF-E4B3-4077-BEC1-0550A0A35F85}" type="pres">
      <dgm:prSet presAssocID="{518AEADD-5541-4591-9245-F0DFC66C148D}" presName="simulatedConn" presStyleLbl="solidFgAcc1" presStyleIdx="0" presStyleCnt="2"/>
      <dgm:spPr>
        <a:solidFill>
          <a:srgbClr val="002060"/>
        </a:solidFill>
        <a:ln>
          <a:solidFill>
            <a:schemeClr val="tx1"/>
          </a:solidFill>
        </a:ln>
      </dgm:spPr>
    </dgm:pt>
    <dgm:pt modelId="{BE50B3C4-8DFE-4F16-8DF9-28D52D0502C2}" type="pres">
      <dgm:prSet presAssocID="{518AEADD-5541-4591-9245-F0DFC66C148D}" presName="vSp2" presStyleCnt="0"/>
      <dgm:spPr/>
    </dgm:pt>
    <dgm:pt modelId="{27045637-62A9-4F3F-9D9B-EC40EFE12DD3}" type="pres">
      <dgm:prSet presAssocID="{518AEADD-5541-4591-9245-F0DFC66C148D}" presName="sibTrans" presStyleCnt="0"/>
      <dgm:spPr/>
    </dgm:pt>
    <dgm:pt modelId="{5B020245-D7E1-4646-84CD-C9DAA6E28D38}" type="pres">
      <dgm:prSet presAssocID="{59F3966C-21EC-47D7-88B8-107CCD54FDED}" presName="compositeNode" presStyleCnt="0">
        <dgm:presLayoutVars>
          <dgm:bulletEnabled val="1"/>
        </dgm:presLayoutVars>
      </dgm:prSet>
      <dgm:spPr/>
    </dgm:pt>
    <dgm:pt modelId="{0D1699D1-A599-4139-BCDB-E11F43C5EFF0}" type="pres">
      <dgm:prSet presAssocID="{59F3966C-21EC-47D7-88B8-107CCD54FDED}" presName="bgRect" presStyleLbl="node1" presStyleIdx="1" presStyleCnt="3"/>
      <dgm:spPr/>
    </dgm:pt>
    <dgm:pt modelId="{3C5F7CE0-E9B7-4843-864E-A48DE31E0C42}" type="pres">
      <dgm:prSet presAssocID="{59F3966C-21EC-47D7-88B8-107CCD54FDED}" presName="parentNode" presStyleLbl="node1" presStyleIdx="1" presStyleCnt="3">
        <dgm:presLayoutVars>
          <dgm:chMax val="0"/>
          <dgm:bulletEnabled val="1"/>
        </dgm:presLayoutVars>
      </dgm:prSet>
      <dgm:spPr/>
    </dgm:pt>
    <dgm:pt modelId="{1BD73937-B543-4342-A3A6-F2EED8FECB7D}" type="pres">
      <dgm:prSet presAssocID="{59F3966C-21EC-47D7-88B8-107CCD54FDED}" presName="childNode" presStyleLbl="node1" presStyleIdx="1" presStyleCnt="3">
        <dgm:presLayoutVars>
          <dgm:bulletEnabled val="1"/>
        </dgm:presLayoutVars>
      </dgm:prSet>
      <dgm:spPr/>
    </dgm:pt>
    <dgm:pt modelId="{62B83A23-93D5-4BEB-973E-4849509AA68D}" type="pres">
      <dgm:prSet presAssocID="{ECEB9797-7F97-4484-94D7-70DDA7DB0243}" presName="hSp" presStyleCnt="0"/>
      <dgm:spPr/>
    </dgm:pt>
    <dgm:pt modelId="{69D26549-DB73-49EC-8448-CB19F31786E7}" type="pres">
      <dgm:prSet presAssocID="{ECEB9797-7F97-4484-94D7-70DDA7DB0243}" presName="vProcSp" presStyleCnt="0"/>
      <dgm:spPr/>
    </dgm:pt>
    <dgm:pt modelId="{18F3FC42-7585-47AA-8DFC-1720F3338055}" type="pres">
      <dgm:prSet presAssocID="{ECEB9797-7F97-4484-94D7-70DDA7DB0243}" presName="vSp1" presStyleCnt="0"/>
      <dgm:spPr/>
    </dgm:pt>
    <dgm:pt modelId="{24494B34-B3E7-4CC0-8DCD-375FB81C322B}" type="pres">
      <dgm:prSet presAssocID="{ECEB9797-7F97-4484-94D7-70DDA7DB0243}" presName="simulatedConn" presStyleLbl="solidFgAcc1" presStyleIdx="1" presStyleCnt="2"/>
      <dgm:spPr>
        <a:solidFill>
          <a:srgbClr val="002060"/>
        </a:solidFill>
        <a:ln>
          <a:solidFill>
            <a:schemeClr val="tx1"/>
          </a:solidFill>
        </a:ln>
      </dgm:spPr>
    </dgm:pt>
    <dgm:pt modelId="{215200B3-E42E-4BAA-8086-998E90EA0932}" type="pres">
      <dgm:prSet presAssocID="{ECEB9797-7F97-4484-94D7-70DDA7DB0243}" presName="vSp2" presStyleCnt="0"/>
      <dgm:spPr/>
    </dgm:pt>
    <dgm:pt modelId="{41C148F8-EBE6-4DF3-A792-97E2256DB7D7}" type="pres">
      <dgm:prSet presAssocID="{ECEB9797-7F97-4484-94D7-70DDA7DB0243}" presName="sibTrans" presStyleCnt="0"/>
      <dgm:spPr/>
    </dgm:pt>
    <dgm:pt modelId="{E8B9F8C0-69DE-4094-BEC1-AA09368E3377}" type="pres">
      <dgm:prSet presAssocID="{0F46CCE8-3D86-4F8C-AF4A-7B859B9DC1A6}" presName="compositeNode" presStyleCnt="0">
        <dgm:presLayoutVars>
          <dgm:bulletEnabled val="1"/>
        </dgm:presLayoutVars>
      </dgm:prSet>
      <dgm:spPr/>
    </dgm:pt>
    <dgm:pt modelId="{D3A87C3D-0A2B-44C9-BCB0-26D9318EFCC1}" type="pres">
      <dgm:prSet presAssocID="{0F46CCE8-3D86-4F8C-AF4A-7B859B9DC1A6}" presName="bgRect" presStyleLbl="node1" presStyleIdx="2" presStyleCnt="3"/>
      <dgm:spPr/>
    </dgm:pt>
    <dgm:pt modelId="{DE31BA6F-B21C-46CF-8AFC-2746F21A0B8F}" type="pres">
      <dgm:prSet presAssocID="{0F46CCE8-3D86-4F8C-AF4A-7B859B9DC1A6}" presName="parentNode" presStyleLbl="node1" presStyleIdx="2" presStyleCnt="3">
        <dgm:presLayoutVars>
          <dgm:chMax val="0"/>
          <dgm:bulletEnabled val="1"/>
        </dgm:presLayoutVars>
      </dgm:prSet>
      <dgm:spPr/>
    </dgm:pt>
    <dgm:pt modelId="{348083E4-C632-421A-B102-06BB0E97DC2C}" type="pres">
      <dgm:prSet presAssocID="{0F46CCE8-3D86-4F8C-AF4A-7B859B9DC1A6}" presName="childNode" presStyleLbl="node1" presStyleIdx="2" presStyleCnt="3">
        <dgm:presLayoutVars>
          <dgm:bulletEnabled val="1"/>
        </dgm:presLayoutVars>
      </dgm:prSet>
      <dgm:spPr/>
    </dgm:pt>
  </dgm:ptLst>
  <dgm:cxnLst>
    <dgm:cxn modelId="{87FE750A-E62B-4682-A016-393837FD8B27}" srcId="{0F46CCE8-3D86-4F8C-AF4A-7B859B9DC1A6}" destId="{AAEFD430-1820-4B7B-AC0F-2340DFE19676}" srcOrd="0" destOrd="0" parTransId="{0D500A98-74C6-4729-A398-04FC17DCED1C}" sibTransId="{791B31F3-AE62-463B-B5CD-A2FF363B0341}"/>
    <dgm:cxn modelId="{53D31D36-59C6-414E-8B12-4950646B5AF6}" srcId="{21FE4B9F-FF93-4703-8B41-C8ADC83ACAC8}" destId="{81FF1CAD-289C-4B06-998B-5FE56E9D900F}" srcOrd="0" destOrd="0" parTransId="{B63FE45C-BBF1-4AA5-8E2A-933D17185D51}" sibTransId="{518AEADD-5541-4591-9245-F0DFC66C148D}"/>
    <dgm:cxn modelId="{A8455360-26BF-488D-AB94-6AC28377AB02}" type="presOf" srcId="{9B1EFC43-DE93-44E7-80C1-73CCAFAC30F1}" destId="{1BD73937-B543-4342-A3A6-F2EED8FECB7D}" srcOrd="0" destOrd="0" presId="urn:microsoft.com/office/officeart/2005/8/layout/hProcess7"/>
    <dgm:cxn modelId="{12137A61-261A-453C-B1A8-35B444F72369}" type="presOf" srcId="{AAEFD430-1820-4B7B-AC0F-2340DFE19676}" destId="{348083E4-C632-421A-B102-06BB0E97DC2C}" srcOrd="0" destOrd="0" presId="urn:microsoft.com/office/officeart/2005/8/layout/hProcess7"/>
    <dgm:cxn modelId="{8381734D-6FFD-4874-A9BF-ED19A00A5C66}" type="presOf" srcId="{81FF1CAD-289C-4B06-998B-5FE56E9D900F}" destId="{D4193F3E-7F0E-48D7-85A8-F9932620F7B3}" srcOrd="0" destOrd="0" presId="urn:microsoft.com/office/officeart/2005/8/layout/hProcess7"/>
    <dgm:cxn modelId="{0B30D471-5207-47FD-B959-BFD4210F7440}" type="presOf" srcId="{52104927-1DFE-4B37-A5DD-17F3DD5D868A}" destId="{2B2EBF70-8911-4B4D-AFA1-20ADE5715A80}" srcOrd="0" destOrd="0" presId="urn:microsoft.com/office/officeart/2005/8/layout/hProcess7"/>
    <dgm:cxn modelId="{5090C253-B3B8-4F07-9C8D-4998F6BC8091}" srcId="{21FE4B9F-FF93-4703-8B41-C8ADC83ACAC8}" destId="{0F46CCE8-3D86-4F8C-AF4A-7B859B9DC1A6}" srcOrd="2" destOrd="0" parTransId="{4E0EA96C-84EC-403F-94F3-1B37CEF0A998}" sibTransId="{1E8B26EA-56C2-46ED-953D-A85D5BFAC305}"/>
    <dgm:cxn modelId="{5C5DDE73-FFE2-47A9-954B-B8B8EFE22B97}" srcId="{21FE4B9F-FF93-4703-8B41-C8ADC83ACAC8}" destId="{59F3966C-21EC-47D7-88B8-107CCD54FDED}" srcOrd="1" destOrd="0" parTransId="{0830FCFE-5BE0-4C75-AF43-23B9BF75A16F}" sibTransId="{ECEB9797-7F97-4484-94D7-70DDA7DB0243}"/>
    <dgm:cxn modelId="{964BD8A0-C79F-4959-A631-BB759AA43169}" type="presOf" srcId="{21FE4B9F-FF93-4703-8B41-C8ADC83ACAC8}" destId="{10A95AAC-5E26-4FC1-96B7-4700A7924C1F}" srcOrd="0" destOrd="0" presId="urn:microsoft.com/office/officeart/2005/8/layout/hProcess7"/>
    <dgm:cxn modelId="{4B7B8BA1-82F8-4DD3-9A2D-1DB6AD48094A}" type="presOf" srcId="{0F46CCE8-3D86-4F8C-AF4A-7B859B9DC1A6}" destId="{DE31BA6F-B21C-46CF-8AFC-2746F21A0B8F}" srcOrd="1" destOrd="0" presId="urn:microsoft.com/office/officeart/2005/8/layout/hProcess7"/>
    <dgm:cxn modelId="{6F1226A7-E20B-4258-974D-02D4BF981BCF}" type="presOf" srcId="{0F46CCE8-3D86-4F8C-AF4A-7B859B9DC1A6}" destId="{D3A87C3D-0A2B-44C9-BCB0-26D9318EFCC1}" srcOrd="0" destOrd="0" presId="urn:microsoft.com/office/officeart/2005/8/layout/hProcess7"/>
    <dgm:cxn modelId="{F61CE4B6-31A2-4A44-8800-03F7095C3613}" type="presOf" srcId="{81FF1CAD-289C-4B06-998B-5FE56E9D900F}" destId="{0342659D-2045-4802-8D46-6BE5408C8725}" srcOrd="1" destOrd="0" presId="urn:microsoft.com/office/officeart/2005/8/layout/hProcess7"/>
    <dgm:cxn modelId="{2B041AB9-7CEB-4C98-BB62-1B15036E421C}" srcId="{81FF1CAD-289C-4B06-998B-5FE56E9D900F}" destId="{52104927-1DFE-4B37-A5DD-17F3DD5D868A}" srcOrd="0" destOrd="0" parTransId="{63B2B3B7-62B4-444C-8A67-E8427273B2DA}" sibTransId="{0D49662B-D0D4-43D1-B7E7-D1499C7B1552}"/>
    <dgm:cxn modelId="{A734E2C3-A9ED-40C4-826B-BDE85136B145}" type="presOf" srcId="{59F3966C-21EC-47D7-88B8-107CCD54FDED}" destId="{3C5F7CE0-E9B7-4843-864E-A48DE31E0C42}" srcOrd="1" destOrd="0" presId="urn:microsoft.com/office/officeart/2005/8/layout/hProcess7"/>
    <dgm:cxn modelId="{91F7A0C6-8331-4611-9E42-198141731EC2}" type="presOf" srcId="{59F3966C-21EC-47D7-88B8-107CCD54FDED}" destId="{0D1699D1-A599-4139-BCDB-E11F43C5EFF0}" srcOrd="0" destOrd="0" presId="urn:microsoft.com/office/officeart/2005/8/layout/hProcess7"/>
    <dgm:cxn modelId="{EDE302F6-FA61-41DB-B009-91B03EF7113E}" srcId="{59F3966C-21EC-47D7-88B8-107CCD54FDED}" destId="{9B1EFC43-DE93-44E7-80C1-73CCAFAC30F1}" srcOrd="0" destOrd="0" parTransId="{8FED0645-F622-4174-AB8C-0ABE34ECD3B7}" sibTransId="{FC7045A4-E059-4874-81AD-7ED4E28DE2A8}"/>
    <dgm:cxn modelId="{BFC321C4-A783-4C7E-B73A-6C6D36A7D226}" type="presParOf" srcId="{10A95AAC-5E26-4FC1-96B7-4700A7924C1F}" destId="{36174625-78A0-4A21-866E-CB554E12537C}" srcOrd="0" destOrd="0" presId="urn:microsoft.com/office/officeart/2005/8/layout/hProcess7"/>
    <dgm:cxn modelId="{CF16C9BB-6F2B-4C1D-BBAB-D1995A86D96F}" type="presParOf" srcId="{36174625-78A0-4A21-866E-CB554E12537C}" destId="{D4193F3E-7F0E-48D7-85A8-F9932620F7B3}" srcOrd="0" destOrd="0" presId="urn:microsoft.com/office/officeart/2005/8/layout/hProcess7"/>
    <dgm:cxn modelId="{8CA01056-420D-4A27-97A9-15F2C82BE99F}" type="presParOf" srcId="{36174625-78A0-4A21-866E-CB554E12537C}" destId="{0342659D-2045-4802-8D46-6BE5408C8725}" srcOrd="1" destOrd="0" presId="urn:microsoft.com/office/officeart/2005/8/layout/hProcess7"/>
    <dgm:cxn modelId="{C16910FE-0C0F-4A55-87B5-90AC805C4245}" type="presParOf" srcId="{36174625-78A0-4A21-866E-CB554E12537C}" destId="{2B2EBF70-8911-4B4D-AFA1-20ADE5715A80}" srcOrd="2" destOrd="0" presId="urn:microsoft.com/office/officeart/2005/8/layout/hProcess7"/>
    <dgm:cxn modelId="{02326ED3-5D76-41DC-9ABE-3DA4BBD03E4F}" type="presParOf" srcId="{10A95AAC-5E26-4FC1-96B7-4700A7924C1F}" destId="{712BEDAB-461C-4640-8EC3-90E84DB3AF5D}" srcOrd="1" destOrd="0" presId="urn:microsoft.com/office/officeart/2005/8/layout/hProcess7"/>
    <dgm:cxn modelId="{8B00249C-81FA-40A9-A7C3-8447AC87650F}" type="presParOf" srcId="{10A95AAC-5E26-4FC1-96B7-4700A7924C1F}" destId="{5B86532F-29B0-43DE-8DEB-4EB3CD37542C}" srcOrd="2" destOrd="0" presId="urn:microsoft.com/office/officeart/2005/8/layout/hProcess7"/>
    <dgm:cxn modelId="{9FFE4FCF-BC6B-4EF2-B546-374C579BAB58}" type="presParOf" srcId="{5B86532F-29B0-43DE-8DEB-4EB3CD37542C}" destId="{3C963903-8F6D-4545-9C1E-CF37DF9C805E}" srcOrd="0" destOrd="0" presId="urn:microsoft.com/office/officeart/2005/8/layout/hProcess7"/>
    <dgm:cxn modelId="{C23B13C7-0021-406F-90FA-2C2CE7993950}" type="presParOf" srcId="{5B86532F-29B0-43DE-8DEB-4EB3CD37542C}" destId="{6527B4BF-E4B3-4077-BEC1-0550A0A35F85}" srcOrd="1" destOrd="0" presId="urn:microsoft.com/office/officeart/2005/8/layout/hProcess7"/>
    <dgm:cxn modelId="{F9571369-C1B7-456C-8EA7-380952E103C4}" type="presParOf" srcId="{5B86532F-29B0-43DE-8DEB-4EB3CD37542C}" destId="{BE50B3C4-8DFE-4F16-8DF9-28D52D0502C2}" srcOrd="2" destOrd="0" presId="urn:microsoft.com/office/officeart/2005/8/layout/hProcess7"/>
    <dgm:cxn modelId="{8CC96DFD-AC11-4894-AAC9-D8B390474CA8}" type="presParOf" srcId="{10A95AAC-5E26-4FC1-96B7-4700A7924C1F}" destId="{27045637-62A9-4F3F-9D9B-EC40EFE12DD3}" srcOrd="3" destOrd="0" presId="urn:microsoft.com/office/officeart/2005/8/layout/hProcess7"/>
    <dgm:cxn modelId="{3792DD23-A63F-4DC7-B323-96A3DD08495C}" type="presParOf" srcId="{10A95AAC-5E26-4FC1-96B7-4700A7924C1F}" destId="{5B020245-D7E1-4646-84CD-C9DAA6E28D38}" srcOrd="4" destOrd="0" presId="urn:microsoft.com/office/officeart/2005/8/layout/hProcess7"/>
    <dgm:cxn modelId="{591F4E0A-390D-4F63-9E38-BD78580FEEB7}" type="presParOf" srcId="{5B020245-D7E1-4646-84CD-C9DAA6E28D38}" destId="{0D1699D1-A599-4139-BCDB-E11F43C5EFF0}" srcOrd="0" destOrd="0" presId="urn:microsoft.com/office/officeart/2005/8/layout/hProcess7"/>
    <dgm:cxn modelId="{02852B5A-3C1E-4A47-AFA2-07BFF8432D0E}" type="presParOf" srcId="{5B020245-D7E1-4646-84CD-C9DAA6E28D38}" destId="{3C5F7CE0-E9B7-4843-864E-A48DE31E0C42}" srcOrd="1" destOrd="0" presId="urn:microsoft.com/office/officeart/2005/8/layout/hProcess7"/>
    <dgm:cxn modelId="{95FC41A0-C81A-436E-A375-671902FA6EFD}" type="presParOf" srcId="{5B020245-D7E1-4646-84CD-C9DAA6E28D38}" destId="{1BD73937-B543-4342-A3A6-F2EED8FECB7D}" srcOrd="2" destOrd="0" presId="urn:microsoft.com/office/officeart/2005/8/layout/hProcess7"/>
    <dgm:cxn modelId="{EA289645-C8AB-42ED-9645-D0B7B0312A1E}" type="presParOf" srcId="{10A95AAC-5E26-4FC1-96B7-4700A7924C1F}" destId="{62B83A23-93D5-4BEB-973E-4849509AA68D}" srcOrd="5" destOrd="0" presId="urn:microsoft.com/office/officeart/2005/8/layout/hProcess7"/>
    <dgm:cxn modelId="{68F57CE1-CD64-48F1-B9F4-5D8B41A32AF2}" type="presParOf" srcId="{10A95AAC-5E26-4FC1-96B7-4700A7924C1F}" destId="{69D26549-DB73-49EC-8448-CB19F31786E7}" srcOrd="6" destOrd="0" presId="urn:microsoft.com/office/officeart/2005/8/layout/hProcess7"/>
    <dgm:cxn modelId="{0D804E89-1D11-4D7E-A551-304D7C00B7FA}" type="presParOf" srcId="{69D26549-DB73-49EC-8448-CB19F31786E7}" destId="{18F3FC42-7585-47AA-8DFC-1720F3338055}" srcOrd="0" destOrd="0" presId="urn:microsoft.com/office/officeart/2005/8/layout/hProcess7"/>
    <dgm:cxn modelId="{02148E5D-A2D0-4008-806E-A6065E37C312}" type="presParOf" srcId="{69D26549-DB73-49EC-8448-CB19F31786E7}" destId="{24494B34-B3E7-4CC0-8DCD-375FB81C322B}" srcOrd="1" destOrd="0" presId="urn:microsoft.com/office/officeart/2005/8/layout/hProcess7"/>
    <dgm:cxn modelId="{91B5E201-F36E-41B3-9946-52DF28055660}" type="presParOf" srcId="{69D26549-DB73-49EC-8448-CB19F31786E7}" destId="{215200B3-E42E-4BAA-8086-998E90EA0932}" srcOrd="2" destOrd="0" presId="urn:microsoft.com/office/officeart/2005/8/layout/hProcess7"/>
    <dgm:cxn modelId="{B0AC37BD-0611-4332-8F02-9BBB84700C07}" type="presParOf" srcId="{10A95AAC-5E26-4FC1-96B7-4700A7924C1F}" destId="{41C148F8-EBE6-4DF3-A792-97E2256DB7D7}" srcOrd="7" destOrd="0" presId="urn:microsoft.com/office/officeart/2005/8/layout/hProcess7"/>
    <dgm:cxn modelId="{AC7A3F2C-09BE-4DDA-976B-001D25FACCE0}" type="presParOf" srcId="{10A95AAC-5E26-4FC1-96B7-4700A7924C1F}" destId="{E8B9F8C0-69DE-4094-BEC1-AA09368E3377}" srcOrd="8" destOrd="0" presId="urn:microsoft.com/office/officeart/2005/8/layout/hProcess7"/>
    <dgm:cxn modelId="{E88507C7-2550-4257-8A09-3B5DF09087F6}" type="presParOf" srcId="{E8B9F8C0-69DE-4094-BEC1-AA09368E3377}" destId="{D3A87C3D-0A2B-44C9-BCB0-26D9318EFCC1}" srcOrd="0" destOrd="0" presId="urn:microsoft.com/office/officeart/2005/8/layout/hProcess7"/>
    <dgm:cxn modelId="{F1351181-C9C5-41D9-9751-F5CBAB87A253}" type="presParOf" srcId="{E8B9F8C0-69DE-4094-BEC1-AA09368E3377}" destId="{DE31BA6F-B21C-46CF-8AFC-2746F21A0B8F}" srcOrd="1" destOrd="0" presId="urn:microsoft.com/office/officeart/2005/8/layout/hProcess7"/>
    <dgm:cxn modelId="{B2D2EAB8-B76D-446D-9F77-0FC7FC92CF0A}" type="presParOf" srcId="{E8B9F8C0-69DE-4094-BEC1-AA09368E3377}" destId="{348083E4-C632-421A-B102-06BB0E97DC2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B21462-5BB7-4967-B62B-244A7E7EDF6E}" type="doc">
      <dgm:prSet loTypeId="urn:microsoft.com/office/officeart/2005/8/layout/venn1" loCatId="relationship" qsTypeId="urn:microsoft.com/office/officeart/2005/8/quickstyle/simple1" qsCatId="simple" csTypeId="urn:microsoft.com/office/officeart/2005/8/colors/accent1_2" csCatId="accent1" phldr="1"/>
      <dgm:spPr/>
    </dgm:pt>
    <dgm:pt modelId="{478892EC-5D33-4362-8E96-552DCACDF55B}">
      <dgm:prSet phldrT="[Text]" custT="1"/>
      <dgm:spPr>
        <a:solidFill>
          <a:schemeClr val="accent1">
            <a:lumMod val="20000"/>
            <a:lumOff val="80000"/>
          </a:schemeClr>
        </a:solidFill>
      </dgm:spPr>
      <dgm:t>
        <a:bodyPr/>
        <a:lstStyle/>
        <a:p>
          <a:r>
            <a:rPr lang="en-GB" sz="2400" b="1" dirty="0"/>
            <a:t>Communication</a:t>
          </a:r>
        </a:p>
      </dgm:t>
    </dgm:pt>
    <dgm:pt modelId="{5E8DD6F6-ABD5-4DA7-B376-D549038C7F2C}" type="parTrans" cxnId="{8A3AE5AE-F38D-4105-884D-6D768D88E304}">
      <dgm:prSet/>
      <dgm:spPr/>
      <dgm:t>
        <a:bodyPr/>
        <a:lstStyle/>
        <a:p>
          <a:endParaRPr lang="en-GB"/>
        </a:p>
      </dgm:t>
    </dgm:pt>
    <dgm:pt modelId="{BF6827D3-68A2-438E-9402-2A406531B8AF}" type="sibTrans" cxnId="{8A3AE5AE-F38D-4105-884D-6D768D88E304}">
      <dgm:prSet/>
      <dgm:spPr/>
      <dgm:t>
        <a:bodyPr/>
        <a:lstStyle/>
        <a:p>
          <a:endParaRPr lang="en-GB"/>
        </a:p>
      </dgm:t>
    </dgm:pt>
    <dgm:pt modelId="{3EB8778B-FA6C-48E1-9926-D81A0884D048}">
      <dgm:prSet phldrT="[Text]" custT="1"/>
      <dgm:spPr>
        <a:solidFill>
          <a:schemeClr val="accent3">
            <a:lumMod val="40000"/>
            <a:lumOff val="60000"/>
            <a:alpha val="50000"/>
          </a:schemeClr>
        </a:solidFill>
      </dgm:spPr>
      <dgm:t>
        <a:bodyPr/>
        <a:lstStyle/>
        <a:p>
          <a:r>
            <a:rPr lang="en-GB" sz="2400" b="1" dirty="0"/>
            <a:t>Curiosity</a:t>
          </a:r>
        </a:p>
      </dgm:t>
    </dgm:pt>
    <dgm:pt modelId="{1BCF50E5-0869-44E3-9BF7-B705971A4DC1}" type="parTrans" cxnId="{584B1031-5B44-4FDD-8476-267D5061B7FB}">
      <dgm:prSet/>
      <dgm:spPr/>
      <dgm:t>
        <a:bodyPr/>
        <a:lstStyle/>
        <a:p>
          <a:endParaRPr lang="en-GB"/>
        </a:p>
      </dgm:t>
    </dgm:pt>
    <dgm:pt modelId="{94F601F9-F484-4008-B8DC-3B217C400900}" type="sibTrans" cxnId="{584B1031-5B44-4FDD-8476-267D5061B7FB}">
      <dgm:prSet/>
      <dgm:spPr/>
      <dgm:t>
        <a:bodyPr/>
        <a:lstStyle/>
        <a:p>
          <a:endParaRPr lang="en-GB"/>
        </a:p>
      </dgm:t>
    </dgm:pt>
    <dgm:pt modelId="{EF5FBA98-5C85-4680-B87A-7A7EF44F5D16}">
      <dgm:prSet phldrT="[Text]" custT="1"/>
      <dgm:spPr>
        <a:solidFill>
          <a:schemeClr val="tx2">
            <a:lumMod val="40000"/>
            <a:lumOff val="60000"/>
            <a:alpha val="50000"/>
          </a:schemeClr>
        </a:solidFill>
      </dgm:spPr>
      <dgm:t>
        <a:bodyPr/>
        <a:lstStyle/>
        <a:p>
          <a:r>
            <a:rPr lang="en-GB" sz="2400" b="1" dirty="0"/>
            <a:t>Clues</a:t>
          </a:r>
        </a:p>
      </dgm:t>
    </dgm:pt>
    <dgm:pt modelId="{DFF47499-4E43-4C72-BA38-2ECBE7F6224E}" type="parTrans" cxnId="{1206163C-4710-4DB6-A2BA-0DB3BFDC82AA}">
      <dgm:prSet/>
      <dgm:spPr/>
      <dgm:t>
        <a:bodyPr/>
        <a:lstStyle/>
        <a:p>
          <a:endParaRPr lang="en-GB"/>
        </a:p>
      </dgm:t>
    </dgm:pt>
    <dgm:pt modelId="{C8DA24E3-7D1F-4AE3-8F1F-65836DFE38EC}" type="sibTrans" cxnId="{1206163C-4710-4DB6-A2BA-0DB3BFDC82AA}">
      <dgm:prSet/>
      <dgm:spPr/>
      <dgm:t>
        <a:bodyPr/>
        <a:lstStyle/>
        <a:p>
          <a:endParaRPr lang="en-GB"/>
        </a:p>
      </dgm:t>
    </dgm:pt>
    <dgm:pt modelId="{6F2C3177-EDEB-43C7-8AA0-CD4D549C93C7}" type="pres">
      <dgm:prSet presAssocID="{F2B21462-5BB7-4967-B62B-244A7E7EDF6E}" presName="compositeShape" presStyleCnt="0">
        <dgm:presLayoutVars>
          <dgm:chMax val="7"/>
          <dgm:dir/>
          <dgm:resizeHandles val="exact"/>
        </dgm:presLayoutVars>
      </dgm:prSet>
      <dgm:spPr/>
    </dgm:pt>
    <dgm:pt modelId="{BD553CA6-A6A4-47C5-AE83-ABC7C7BD221A}" type="pres">
      <dgm:prSet presAssocID="{478892EC-5D33-4362-8E96-552DCACDF55B}" presName="circ1" presStyleLbl="vennNode1" presStyleIdx="0" presStyleCnt="3"/>
      <dgm:spPr/>
    </dgm:pt>
    <dgm:pt modelId="{ADECA103-3906-44AE-83ED-4D0E2AD6F69B}" type="pres">
      <dgm:prSet presAssocID="{478892EC-5D33-4362-8E96-552DCACDF55B}" presName="circ1Tx" presStyleLbl="revTx" presStyleIdx="0" presStyleCnt="0">
        <dgm:presLayoutVars>
          <dgm:chMax val="0"/>
          <dgm:chPref val="0"/>
          <dgm:bulletEnabled val="1"/>
        </dgm:presLayoutVars>
      </dgm:prSet>
      <dgm:spPr/>
    </dgm:pt>
    <dgm:pt modelId="{5ED0396B-5803-4B0B-A450-587766DE137F}" type="pres">
      <dgm:prSet presAssocID="{3EB8778B-FA6C-48E1-9926-D81A0884D048}" presName="circ2" presStyleLbl="vennNode1" presStyleIdx="1" presStyleCnt="3"/>
      <dgm:spPr/>
    </dgm:pt>
    <dgm:pt modelId="{E867A10F-909B-4DC8-A634-11F0E777EB64}" type="pres">
      <dgm:prSet presAssocID="{3EB8778B-FA6C-48E1-9926-D81A0884D048}" presName="circ2Tx" presStyleLbl="revTx" presStyleIdx="0" presStyleCnt="0">
        <dgm:presLayoutVars>
          <dgm:chMax val="0"/>
          <dgm:chPref val="0"/>
          <dgm:bulletEnabled val="1"/>
        </dgm:presLayoutVars>
      </dgm:prSet>
      <dgm:spPr/>
    </dgm:pt>
    <dgm:pt modelId="{809DE8E9-D5FD-486C-9416-B84CEC22F7E7}" type="pres">
      <dgm:prSet presAssocID="{EF5FBA98-5C85-4680-B87A-7A7EF44F5D16}" presName="circ3" presStyleLbl="vennNode1" presStyleIdx="2" presStyleCnt="3"/>
      <dgm:spPr/>
    </dgm:pt>
    <dgm:pt modelId="{0A5C6FC4-8557-4F6B-BF58-BCC77D4DF7EA}" type="pres">
      <dgm:prSet presAssocID="{EF5FBA98-5C85-4680-B87A-7A7EF44F5D16}" presName="circ3Tx" presStyleLbl="revTx" presStyleIdx="0" presStyleCnt="0">
        <dgm:presLayoutVars>
          <dgm:chMax val="0"/>
          <dgm:chPref val="0"/>
          <dgm:bulletEnabled val="1"/>
        </dgm:presLayoutVars>
      </dgm:prSet>
      <dgm:spPr/>
    </dgm:pt>
  </dgm:ptLst>
  <dgm:cxnLst>
    <dgm:cxn modelId="{7B185D09-52FB-406D-AF01-EBC68BE613E0}" type="presOf" srcId="{478892EC-5D33-4362-8E96-552DCACDF55B}" destId="{ADECA103-3906-44AE-83ED-4D0E2AD6F69B}" srcOrd="1" destOrd="0" presId="urn:microsoft.com/office/officeart/2005/8/layout/venn1"/>
    <dgm:cxn modelId="{4CFDB016-62E8-4FA4-A767-66BC0F4E45BB}" type="presOf" srcId="{EF5FBA98-5C85-4680-B87A-7A7EF44F5D16}" destId="{809DE8E9-D5FD-486C-9416-B84CEC22F7E7}" srcOrd="0" destOrd="0" presId="urn:microsoft.com/office/officeart/2005/8/layout/venn1"/>
    <dgm:cxn modelId="{607A001E-66E5-4542-A41A-D7E69E5EBD29}" type="presOf" srcId="{478892EC-5D33-4362-8E96-552DCACDF55B}" destId="{BD553CA6-A6A4-47C5-AE83-ABC7C7BD221A}" srcOrd="0" destOrd="0" presId="urn:microsoft.com/office/officeart/2005/8/layout/venn1"/>
    <dgm:cxn modelId="{7E8CA226-D8E6-41FD-8C89-52840E3FBA0B}" type="presOf" srcId="{3EB8778B-FA6C-48E1-9926-D81A0884D048}" destId="{5ED0396B-5803-4B0B-A450-587766DE137F}" srcOrd="0" destOrd="0" presId="urn:microsoft.com/office/officeart/2005/8/layout/venn1"/>
    <dgm:cxn modelId="{584B1031-5B44-4FDD-8476-267D5061B7FB}" srcId="{F2B21462-5BB7-4967-B62B-244A7E7EDF6E}" destId="{3EB8778B-FA6C-48E1-9926-D81A0884D048}" srcOrd="1" destOrd="0" parTransId="{1BCF50E5-0869-44E3-9BF7-B705971A4DC1}" sibTransId="{94F601F9-F484-4008-B8DC-3B217C400900}"/>
    <dgm:cxn modelId="{FB787736-763C-41AC-8EBE-F03E105DFF10}" type="presOf" srcId="{EF5FBA98-5C85-4680-B87A-7A7EF44F5D16}" destId="{0A5C6FC4-8557-4F6B-BF58-BCC77D4DF7EA}" srcOrd="1" destOrd="0" presId="urn:microsoft.com/office/officeart/2005/8/layout/venn1"/>
    <dgm:cxn modelId="{A053223A-AA40-45A4-912A-BD78234A6722}" type="presOf" srcId="{F2B21462-5BB7-4967-B62B-244A7E7EDF6E}" destId="{6F2C3177-EDEB-43C7-8AA0-CD4D549C93C7}" srcOrd="0" destOrd="0" presId="urn:microsoft.com/office/officeart/2005/8/layout/venn1"/>
    <dgm:cxn modelId="{1206163C-4710-4DB6-A2BA-0DB3BFDC82AA}" srcId="{F2B21462-5BB7-4967-B62B-244A7E7EDF6E}" destId="{EF5FBA98-5C85-4680-B87A-7A7EF44F5D16}" srcOrd="2" destOrd="0" parTransId="{DFF47499-4E43-4C72-BA38-2ECBE7F6224E}" sibTransId="{C8DA24E3-7D1F-4AE3-8F1F-65836DFE38EC}"/>
    <dgm:cxn modelId="{51734A88-9CC0-4123-9297-D495395D9236}" type="presOf" srcId="{3EB8778B-FA6C-48E1-9926-D81A0884D048}" destId="{E867A10F-909B-4DC8-A634-11F0E777EB64}" srcOrd="1" destOrd="0" presId="urn:microsoft.com/office/officeart/2005/8/layout/venn1"/>
    <dgm:cxn modelId="{8A3AE5AE-F38D-4105-884D-6D768D88E304}" srcId="{F2B21462-5BB7-4967-B62B-244A7E7EDF6E}" destId="{478892EC-5D33-4362-8E96-552DCACDF55B}" srcOrd="0" destOrd="0" parTransId="{5E8DD6F6-ABD5-4DA7-B376-D549038C7F2C}" sibTransId="{BF6827D3-68A2-438E-9402-2A406531B8AF}"/>
    <dgm:cxn modelId="{2411EFE4-6CCD-4DE9-B212-94B6887DC637}" type="presParOf" srcId="{6F2C3177-EDEB-43C7-8AA0-CD4D549C93C7}" destId="{BD553CA6-A6A4-47C5-AE83-ABC7C7BD221A}" srcOrd="0" destOrd="0" presId="urn:microsoft.com/office/officeart/2005/8/layout/venn1"/>
    <dgm:cxn modelId="{D44221F3-E7E7-48A8-970D-3361C6AAFD38}" type="presParOf" srcId="{6F2C3177-EDEB-43C7-8AA0-CD4D549C93C7}" destId="{ADECA103-3906-44AE-83ED-4D0E2AD6F69B}" srcOrd="1" destOrd="0" presId="urn:microsoft.com/office/officeart/2005/8/layout/venn1"/>
    <dgm:cxn modelId="{1AD4523D-ADA4-4C91-A1FF-D33F78CFC0F6}" type="presParOf" srcId="{6F2C3177-EDEB-43C7-8AA0-CD4D549C93C7}" destId="{5ED0396B-5803-4B0B-A450-587766DE137F}" srcOrd="2" destOrd="0" presId="urn:microsoft.com/office/officeart/2005/8/layout/venn1"/>
    <dgm:cxn modelId="{D1D168AA-CB92-4A4C-85C1-66EF81A1B5E8}" type="presParOf" srcId="{6F2C3177-EDEB-43C7-8AA0-CD4D549C93C7}" destId="{E867A10F-909B-4DC8-A634-11F0E777EB64}" srcOrd="3" destOrd="0" presId="urn:microsoft.com/office/officeart/2005/8/layout/venn1"/>
    <dgm:cxn modelId="{1DC7DD44-89BB-4CEA-BD16-F8D2B0E56DD1}" type="presParOf" srcId="{6F2C3177-EDEB-43C7-8AA0-CD4D549C93C7}" destId="{809DE8E9-D5FD-486C-9416-B84CEC22F7E7}" srcOrd="4" destOrd="0" presId="urn:microsoft.com/office/officeart/2005/8/layout/venn1"/>
    <dgm:cxn modelId="{4E617382-2DCF-41DB-A7C2-CE503ADC624B}" type="presParOf" srcId="{6F2C3177-EDEB-43C7-8AA0-CD4D549C93C7}" destId="{0A5C6FC4-8557-4F6B-BF58-BCC77D4DF7EA}"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1F07DE-272F-424C-9D6F-7A7AEFF52F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6FA1BFC-44A0-4D46-9DDE-678A35E2CCB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Evidence strong leadership of MSP</a:t>
          </a:r>
        </a:p>
      </dgm:t>
    </dgm:pt>
    <dgm:pt modelId="{30314ABB-3D8D-4207-864A-8FA33D277D16}" type="parTrans" cxnId="{AD0FA1F7-12AF-4473-BC89-C0C499CA386C}">
      <dgm:prSet/>
      <dgm:spPr/>
      <dgm:t>
        <a:bodyPr/>
        <a:lstStyle/>
        <a:p>
          <a:endParaRPr lang="en-GB"/>
        </a:p>
      </dgm:t>
    </dgm:pt>
    <dgm:pt modelId="{B5FBFECF-613B-4AE3-84B9-2B2B795E8402}" type="sibTrans" cxnId="{AD0FA1F7-12AF-4473-BC89-C0C499CA386C}">
      <dgm:prSet/>
      <dgm:spPr/>
      <dgm:t>
        <a:bodyPr/>
        <a:lstStyle/>
        <a:p>
          <a:endParaRPr lang="en-GB"/>
        </a:p>
      </dgm:t>
    </dgm:pt>
    <dgm:pt modelId="{E69A64ED-52C8-4E15-8360-8441E88F3D75}">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Promote and model the culture shift required for MSP</a:t>
          </a:r>
        </a:p>
      </dgm:t>
    </dgm:pt>
    <dgm:pt modelId="{8EDE6EE6-D4C2-4C49-A98E-E29B40634D40}" type="parTrans" cxnId="{3D3887C2-2C95-4E34-BC86-65C6727AFFBE}">
      <dgm:prSet/>
      <dgm:spPr/>
      <dgm:t>
        <a:bodyPr/>
        <a:lstStyle/>
        <a:p>
          <a:endParaRPr lang="en-GB"/>
        </a:p>
      </dgm:t>
    </dgm:pt>
    <dgm:pt modelId="{AC660950-587F-4B8D-B014-1BABED14832B}" type="sibTrans" cxnId="{3D3887C2-2C95-4E34-BC86-65C6727AFFBE}">
      <dgm:prSet/>
      <dgm:spPr/>
      <dgm:t>
        <a:bodyPr/>
        <a:lstStyle/>
        <a:p>
          <a:endParaRPr lang="en-GB"/>
        </a:p>
      </dgm:t>
    </dgm:pt>
    <dgm:pt modelId="{634AE6FD-0D89-4A4C-B9F6-B02763B2D9E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Define core principles for strategy &amp; practice</a:t>
          </a:r>
        </a:p>
      </dgm:t>
    </dgm:pt>
    <dgm:pt modelId="{7C471458-F940-4C11-8C34-B2E671D712B1}" type="parTrans" cxnId="{5331C9F2-D443-4B16-A69B-12011208B24E}">
      <dgm:prSet/>
      <dgm:spPr/>
      <dgm:t>
        <a:bodyPr/>
        <a:lstStyle/>
        <a:p>
          <a:endParaRPr lang="en-GB"/>
        </a:p>
      </dgm:t>
    </dgm:pt>
    <dgm:pt modelId="{E3EFEA7E-5890-41E9-89F4-F32A29F6C04D}" type="sibTrans" cxnId="{5331C9F2-D443-4B16-A69B-12011208B24E}">
      <dgm:prSet/>
      <dgm:spPr/>
      <dgm:t>
        <a:bodyPr/>
        <a:lstStyle/>
        <a:p>
          <a:endParaRPr lang="en-GB"/>
        </a:p>
      </dgm:t>
    </dgm:pt>
    <dgm:pt modelId="{7326B5A4-E7C2-4405-995F-4F34669831C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Promote &amp; support workplace &amp; workforce development</a:t>
          </a:r>
        </a:p>
      </dgm:t>
    </dgm:pt>
    <dgm:pt modelId="{55FB7177-E412-401A-9164-7253E0083109}" type="parTrans" cxnId="{0D7657F2-9935-4E72-81C3-CA7525512893}">
      <dgm:prSet/>
      <dgm:spPr/>
      <dgm:t>
        <a:bodyPr/>
        <a:lstStyle/>
        <a:p>
          <a:endParaRPr lang="en-GB"/>
        </a:p>
      </dgm:t>
    </dgm:pt>
    <dgm:pt modelId="{EEF227D0-6CE2-4355-801E-501BF068DBFA}" type="sibTrans" cxnId="{0D7657F2-9935-4E72-81C3-CA7525512893}">
      <dgm:prSet/>
      <dgm:spPr/>
      <dgm:t>
        <a:bodyPr/>
        <a:lstStyle/>
        <a:p>
          <a:endParaRPr lang="en-GB"/>
        </a:p>
      </dgm:t>
    </dgm:pt>
    <dgm:pt modelId="{A2B1E128-0FE3-48D4-8096-1F197291017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Make sure that police officers are aware of &amp; respond to the requirements of the MCA 2005</a:t>
          </a:r>
        </a:p>
      </dgm:t>
    </dgm:pt>
    <dgm:pt modelId="{B5290DFD-6345-4573-AE51-62690FC7D259}" type="parTrans" cxnId="{62282514-B3C4-423C-8C18-4EC9BF007ED6}">
      <dgm:prSet/>
      <dgm:spPr/>
      <dgm:t>
        <a:bodyPr/>
        <a:lstStyle/>
        <a:p>
          <a:endParaRPr lang="en-GB"/>
        </a:p>
      </dgm:t>
    </dgm:pt>
    <dgm:pt modelId="{06FBD822-2A26-410C-89D9-C8C8F7434AEB}" type="sibTrans" cxnId="{62282514-B3C4-423C-8C18-4EC9BF007ED6}">
      <dgm:prSet/>
      <dgm:spPr/>
      <dgm:t>
        <a:bodyPr/>
        <a:lstStyle/>
        <a:p>
          <a:endParaRPr lang="en-GB"/>
        </a:p>
      </dgm:t>
    </dgm:pt>
    <dgm:pt modelId="{51008415-874F-43F3-BED5-ED7F2E872AF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Ensure there is a clear focus on prevention &amp; early intervention</a:t>
          </a:r>
        </a:p>
      </dgm:t>
    </dgm:pt>
    <dgm:pt modelId="{A834DE0E-30CC-418E-80B8-B6786A09AEF2}" type="parTrans" cxnId="{852E063E-A256-4020-AC20-F25C559E6944}">
      <dgm:prSet/>
      <dgm:spPr/>
      <dgm:t>
        <a:bodyPr/>
        <a:lstStyle/>
        <a:p>
          <a:endParaRPr lang="en-GB"/>
        </a:p>
      </dgm:t>
    </dgm:pt>
    <dgm:pt modelId="{9A1A5892-A0EA-4942-8A44-72BAA4E4EBBE}" type="sibTrans" cxnId="{852E063E-A256-4020-AC20-F25C559E6944}">
      <dgm:prSet/>
      <dgm:spPr/>
      <dgm:t>
        <a:bodyPr/>
        <a:lstStyle/>
        <a:p>
          <a:endParaRPr lang="en-GB"/>
        </a:p>
      </dgm:t>
    </dgm:pt>
    <dgm:pt modelId="{3F1736F6-A121-4322-A0FC-E1F36F3BB99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Engaging with &amp; including people who use services</a:t>
          </a:r>
        </a:p>
      </dgm:t>
    </dgm:pt>
    <dgm:pt modelId="{5EBB84B9-8BF3-4D8B-9D52-A711DF116A2B}" type="parTrans" cxnId="{255B63AE-2901-4003-B89C-CD50552C1FEB}">
      <dgm:prSet/>
      <dgm:spPr/>
      <dgm:t>
        <a:bodyPr/>
        <a:lstStyle/>
        <a:p>
          <a:endParaRPr lang="en-GB"/>
        </a:p>
      </dgm:t>
    </dgm:pt>
    <dgm:pt modelId="{710EDD1E-2E6F-4030-BD57-1AFDED8825F4}" type="sibTrans" cxnId="{255B63AE-2901-4003-B89C-CD50552C1FEB}">
      <dgm:prSet/>
      <dgm:spPr/>
      <dgm:t>
        <a:bodyPr/>
        <a:lstStyle/>
        <a:p>
          <a:endParaRPr lang="en-GB"/>
        </a:p>
      </dgm:t>
    </dgm:pt>
    <dgm:pt modelId="{D04EB398-8C98-4A4B-BE14-1F60F96C9E8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Engaging across organisations in MSP</a:t>
          </a:r>
        </a:p>
      </dgm:t>
    </dgm:pt>
    <dgm:pt modelId="{0D90A483-C9AC-4126-A7C4-80B7EF31DB59}" type="parTrans" cxnId="{7E9CF4F2-2405-4466-8FCF-69B78EC36867}">
      <dgm:prSet/>
      <dgm:spPr/>
      <dgm:t>
        <a:bodyPr/>
        <a:lstStyle/>
        <a:p>
          <a:endParaRPr lang="en-GB"/>
        </a:p>
      </dgm:t>
    </dgm:pt>
    <dgm:pt modelId="{EE77B5DB-4F26-4E41-B297-D87A435ABACD}" type="sibTrans" cxnId="{7E9CF4F2-2405-4466-8FCF-69B78EC36867}">
      <dgm:prSet/>
      <dgm:spPr/>
      <dgm:t>
        <a:bodyPr/>
        <a:lstStyle/>
        <a:p>
          <a:endParaRPr lang="en-GB"/>
        </a:p>
      </dgm:t>
    </dgm:pt>
    <dgm:pt modelId="{58A7A9F9-F9FD-423E-8C45-E3F1CB2C21A8}" type="pres">
      <dgm:prSet presAssocID="{8F1F07DE-272F-424C-9D6F-7A7AEFF52F00}" presName="diagram" presStyleCnt="0">
        <dgm:presLayoutVars>
          <dgm:dir/>
          <dgm:resizeHandles val="exact"/>
        </dgm:presLayoutVars>
      </dgm:prSet>
      <dgm:spPr/>
    </dgm:pt>
    <dgm:pt modelId="{995AF824-D7BA-4738-A3F0-F1AE08CA7E9A}" type="pres">
      <dgm:prSet presAssocID="{A6FA1BFC-44A0-4D46-9DDE-678A35E2CCBE}" presName="node" presStyleLbl="node1" presStyleIdx="0" presStyleCnt="8" custScaleX="164383">
        <dgm:presLayoutVars>
          <dgm:bulletEnabled val="1"/>
        </dgm:presLayoutVars>
      </dgm:prSet>
      <dgm:spPr/>
    </dgm:pt>
    <dgm:pt modelId="{30900BEA-BAA7-45D5-BFB0-EF523F749A3C}" type="pres">
      <dgm:prSet presAssocID="{B5FBFECF-613B-4AE3-84B9-2B2B795E8402}" presName="sibTrans" presStyleCnt="0"/>
      <dgm:spPr/>
    </dgm:pt>
    <dgm:pt modelId="{7C63CD06-1E50-4593-AF3A-56EBF9C7F88D}" type="pres">
      <dgm:prSet presAssocID="{E69A64ED-52C8-4E15-8360-8441E88F3D75}" presName="node" presStyleLbl="node1" presStyleIdx="1" presStyleCnt="8">
        <dgm:presLayoutVars>
          <dgm:bulletEnabled val="1"/>
        </dgm:presLayoutVars>
      </dgm:prSet>
      <dgm:spPr/>
    </dgm:pt>
    <dgm:pt modelId="{19FD6981-4918-4C21-86A9-48CE53CD7DBF}" type="pres">
      <dgm:prSet presAssocID="{AC660950-587F-4B8D-B014-1BABED14832B}" presName="sibTrans" presStyleCnt="0"/>
      <dgm:spPr/>
    </dgm:pt>
    <dgm:pt modelId="{54B4C747-8592-4A7E-BB2A-BE4C9F20B78B}" type="pres">
      <dgm:prSet presAssocID="{634AE6FD-0D89-4A4C-B9F6-B02763B2D9E0}" presName="node" presStyleLbl="node1" presStyleIdx="2" presStyleCnt="8" custScaleX="158801">
        <dgm:presLayoutVars>
          <dgm:bulletEnabled val="1"/>
        </dgm:presLayoutVars>
      </dgm:prSet>
      <dgm:spPr/>
    </dgm:pt>
    <dgm:pt modelId="{B6531D26-8770-43AD-AA59-7F24424084DB}" type="pres">
      <dgm:prSet presAssocID="{E3EFEA7E-5890-41E9-89F4-F32A29F6C04D}" presName="sibTrans" presStyleCnt="0"/>
      <dgm:spPr/>
    </dgm:pt>
    <dgm:pt modelId="{20A68929-364F-4EA5-B87F-A49455399588}" type="pres">
      <dgm:prSet presAssocID="{7326B5A4-E7C2-4405-995F-4F34669831CD}" presName="node" presStyleLbl="node1" presStyleIdx="3" presStyleCnt="8" custScaleX="130396" custScaleY="107840" custLinFactNeighborX="-14468" custLinFactNeighborY="165">
        <dgm:presLayoutVars>
          <dgm:bulletEnabled val="1"/>
        </dgm:presLayoutVars>
      </dgm:prSet>
      <dgm:spPr/>
    </dgm:pt>
    <dgm:pt modelId="{D50F3AC7-DCB9-409B-8EE6-90CBF5C81EB0}" type="pres">
      <dgm:prSet presAssocID="{EEF227D0-6CE2-4355-801E-501BF068DBFA}" presName="sibTrans" presStyleCnt="0"/>
      <dgm:spPr/>
    </dgm:pt>
    <dgm:pt modelId="{B681F17A-EB65-421C-B301-D8422799F54B}" type="pres">
      <dgm:prSet presAssocID="{A2B1E128-0FE3-48D4-8096-1F197291017B}" presName="node" presStyleLbl="node1" presStyleIdx="4" presStyleCnt="8" custScaleX="124308" custScaleY="134361" custLinFactNeighborX="2357" custLinFactNeighborY="-1301">
        <dgm:presLayoutVars>
          <dgm:bulletEnabled val="1"/>
        </dgm:presLayoutVars>
      </dgm:prSet>
      <dgm:spPr/>
    </dgm:pt>
    <dgm:pt modelId="{757B52FE-832A-46D4-8E39-D180C7A92DF7}" type="pres">
      <dgm:prSet presAssocID="{06FBD822-2A26-410C-89D9-C8C8F7434AEB}" presName="sibTrans" presStyleCnt="0"/>
      <dgm:spPr/>
    </dgm:pt>
    <dgm:pt modelId="{CC5792E5-04E1-4A00-A215-716E993263DC}" type="pres">
      <dgm:prSet presAssocID="{51008415-874F-43F3-BED5-ED7F2E872AFF}" presName="node" presStyleLbl="node1" presStyleIdx="5" presStyleCnt="8" custScaleX="121889" custScaleY="109003" custLinFactNeighborX="24893" custLinFactNeighborY="165">
        <dgm:presLayoutVars>
          <dgm:bulletEnabled val="1"/>
        </dgm:presLayoutVars>
      </dgm:prSet>
      <dgm:spPr/>
    </dgm:pt>
    <dgm:pt modelId="{C7B905D1-2D48-4E3F-A28A-FF8D82C4D633}" type="pres">
      <dgm:prSet presAssocID="{9A1A5892-A0EA-4942-8A44-72BAA4E4EBBE}" presName="sibTrans" presStyleCnt="0"/>
      <dgm:spPr/>
    </dgm:pt>
    <dgm:pt modelId="{F3B282C6-2F51-4959-8AB5-8063EB60AC89}" type="pres">
      <dgm:prSet presAssocID="{3F1736F6-A121-4322-A0FC-E1F36F3BB997}" presName="node" presStyleLbl="node1" presStyleIdx="6" presStyleCnt="8" custScaleX="171531" custLinFactNeighborX="-32438" custLinFactNeighborY="-3123">
        <dgm:presLayoutVars>
          <dgm:bulletEnabled val="1"/>
        </dgm:presLayoutVars>
      </dgm:prSet>
      <dgm:spPr/>
    </dgm:pt>
    <dgm:pt modelId="{B6BE57DF-225F-4175-A347-72CB2D3DABEA}" type="pres">
      <dgm:prSet presAssocID="{710EDD1E-2E6F-4030-BD57-1AFDED8825F4}" presName="sibTrans" presStyleCnt="0"/>
      <dgm:spPr/>
    </dgm:pt>
    <dgm:pt modelId="{B6BEF94A-B23D-4CCA-9919-3E1BABF95710}" type="pres">
      <dgm:prSet presAssocID="{D04EB398-8C98-4A4B-BE14-1F60F96C9E89}" presName="node" presStyleLbl="node1" presStyleIdx="7" presStyleCnt="8" custScaleX="159300" custLinFactNeighborX="24136" custLinFactNeighborY="-5131">
        <dgm:presLayoutVars>
          <dgm:bulletEnabled val="1"/>
        </dgm:presLayoutVars>
      </dgm:prSet>
      <dgm:spPr/>
    </dgm:pt>
  </dgm:ptLst>
  <dgm:cxnLst>
    <dgm:cxn modelId="{FF030B00-4127-4FFD-BC78-130B66F59216}" type="presOf" srcId="{7326B5A4-E7C2-4405-995F-4F34669831CD}" destId="{20A68929-364F-4EA5-B87F-A49455399588}" srcOrd="0" destOrd="0" presId="urn:microsoft.com/office/officeart/2005/8/layout/default"/>
    <dgm:cxn modelId="{BD2F4503-BCDB-47E2-B766-BBDA995C8F17}" type="presOf" srcId="{634AE6FD-0D89-4A4C-B9F6-B02763B2D9E0}" destId="{54B4C747-8592-4A7E-BB2A-BE4C9F20B78B}" srcOrd="0" destOrd="0" presId="urn:microsoft.com/office/officeart/2005/8/layout/default"/>
    <dgm:cxn modelId="{62282514-B3C4-423C-8C18-4EC9BF007ED6}" srcId="{8F1F07DE-272F-424C-9D6F-7A7AEFF52F00}" destId="{A2B1E128-0FE3-48D4-8096-1F197291017B}" srcOrd="4" destOrd="0" parTransId="{B5290DFD-6345-4573-AE51-62690FC7D259}" sibTransId="{06FBD822-2A26-410C-89D9-C8C8F7434AEB}"/>
    <dgm:cxn modelId="{76C0B216-D180-4A5B-9971-05912D8BF539}" type="presOf" srcId="{D04EB398-8C98-4A4B-BE14-1F60F96C9E89}" destId="{B6BEF94A-B23D-4CCA-9919-3E1BABF95710}" srcOrd="0" destOrd="0" presId="urn:microsoft.com/office/officeart/2005/8/layout/default"/>
    <dgm:cxn modelId="{852E063E-A256-4020-AC20-F25C559E6944}" srcId="{8F1F07DE-272F-424C-9D6F-7A7AEFF52F00}" destId="{51008415-874F-43F3-BED5-ED7F2E872AFF}" srcOrd="5" destOrd="0" parTransId="{A834DE0E-30CC-418E-80B8-B6786A09AEF2}" sibTransId="{9A1A5892-A0EA-4942-8A44-72BAA4E4EBBE}"/>
    <dgm:cxn modelId="{60A7FE74-1DD3-4A6A-8F52-9EE5CD14586A}" type="presOf" srcId="{3F1736F6-A121-4322-A0FC-E1F36F3BB997}" destId="{F3B282C6-2F51-4959-8AB5-8063EB60AC89}" srcOrd="0" destOrd="0" presId="urn:microsoft.com/office/officeart/2005/8/layout/default"/>
    <dgm:cxn modelId="{40876A57-DA32-4C8B-9A7F-E8E99B902F39}" type="presOf" srcId="{8F1F07DE-272F-424C-9D6F-7A7AEFF52F00}" destId="{58A7A9F9-F9FD-423E-8C45-E3F1CB2C21A8}" srcOrd="0" destOrd="0" presId="urn:microsoft.com/office/officeart/2005/8/layout/default"/>
    <dgm:cxn modelId="{E5CBE587-D0C0-4FFF-B3E4-DEE4BAA08ED7}" type="presOf" srcId="{51008415-874F-43F3-BED5-ED7F2E872AFF}" destId="{CC5792E5-04E1-4A00-A215-716E993263DC}" srcOrd="0" destOrd="0" presId="urn:microsoft.com/office/officeart/2005/8/layout/default"/>
    <dgm:cxn modelId="{F6755788-F465-437D-9216-369ACC93A8FB}" type="presOf" srcId="{A2B1E128-0FE3-48D4-8096-1F197291017B}" destId="{B681F17A-EB65-421C-B301-D8422799F54B}" srcOrd="0" destOrd="0" presId="urn:microsoft.com/office/officeart/2005/8/layout/default"/>
    <dgm:cxn modelId="{C019E8A6-4164-4844-9367-B9BE9274D338}" type="presOf" srcId="{E69A64ED-52C8-4E15-8360-8441E88F3D75}" destId="{7C63CD06-1E50-4593-AF3A-56EBF9C7F88D}" srcOrd="0" destOrd="0" presId="urn:microsoft.com/office/officeart/2005/8/layout/default"/>
    <dgm:cxn modelId="{255B63AE-2901-4003-B89C-CD50552C1FEB}" srcId="{8F1F07DE-272F-424C-9D6F-7A7AEFF52F00}" destId="{3F1736F6-A121-4322-A0FC-E1F36F3BB997}" srcOrd="6" destOrd="0" parTransId="{5EBB84B9-8BF3-4D8B-9D52-A711DF116A2B}" sibTransId="{710EDD1E-2E6F-4030-BD57-1AFDED8825F4}"/>
    <dgm:cxn modelId="{3D3887C2-2C95-4E34-BC86-65C6727AFFBE}" srcId="{8F1F07DE-272F-424C-9D6F-7A7AEFF52F00}" destId="{E69A64ED-52C8-4E15-8360-8441E88F3D75}" srcOrd="1" destOrd="0" parTransId="{8EDE6EE6-D4C2-4C49-A98E-E29B40634D40}" sibTransId="{AC660950-587F-4B8D-B014-1BABED14832B}"/>
    <dgm:cxn modelId="{A59B91C5-A068-4B11-A010-ABB0D91DF13D}" type="presOf" srcId="{A6FA1BFC-44A0-4D46-9DDE-678A35E2CCBE}" destId="{995AF824-D7BA-4738-A3F0-F1AE08CA7E9A}" srcOrd="0" destOrd="0" presId="urn:microsoft.com/office/officeart/2005/8/layout/default"/>
    <dgm:cxn modelId="{0D7657F2-9935-4E72-81C3-CA7525512893}" srcId="{8F1F07DE-272F-424C-9D6F-7A7AEFF52F00}" destId="{7326B5A4-E7C2-4405-995F-4F34669831CD}" srcOrd="3" destOrd="0" parTransId="{55FB7177-E412-401A-9164-7253E0083109}" sibTransId="{EEF227D0-6CE2-4355-801E-501BF068DBFA}"/>
    <dgm:cxn modelId="{5331C9F2-D443-4B16-A69B-12011208B24E}" srcId="{8F1F07DE-272F-424C-9D6F-7A7AEFF52F00}" destId="{634AE6FD-0D89-4A4C-B9F6-B02763B2D9E0}" srcOrd="2" destOrd="0" parTransId="{7C471458-F940-4C11-8C34-B2E671D712B1}" sibTransId="{E3EFEA7E-5890-41E9-89F4-F32A29F6C04D}"/>
    <dgm:cxn modelId="{7E9CF4F2-2405-4466-8FCF-69B78EC36867}" srcId="{8F1F07DE-272F-424C-9D6F-7A7AEFF52F00}" destId="{D04EB398-8C98-4A4B-BE14-1F60F96C9E89}" srcOrd="7" destOrd="0" parTransId="{0D90A483-C9AC-4126-A7C4-80B7EF31DB59}" sibTransId="{EE77B5DB-4F26-4E41-B297-D87A435ABACD}"/>
    <dgm:cxn modelId="{AD0FA1F7-12AF-4473-BC89-C0C499CA386C}" srcId="{8F1F07DE-272F-424C-9D6F-7A7AEFF52F00}" destId="{A6FA1BFC-44A0-4D46-9DDE-678A35E2CCBE}" srcOrd="0" destOrd="0" parTransId="{30314ABB-3D8D-4207-864A-8FA33D277D16}" sibTransId="{B5FBFECF-613B-4AE3-84B9-2B2B795E8402}"/>
    <dgm:cxn modelId="{F3B83CF9-7FE2-410B-BF4F-DC373673E5AE}" type="presParOf" srcId="{58A7A9F9-F9FD-423E-8C45-E3F1CB2C21A8}" destId="{995AF824-D7BA-4738-A3F0-F1AE08CA7E9A}" srcOrd="0" destOrd="0" presId="urn:microsoft.com/office/officeart/2005/8/layout/default"/>
    <dgm:cxn modelId="{70A9B647-C1EF-4F05-9CE3-2D19114DE400}" type="presParOf" srcId="{58A7A9F9-F9FD-423E-8C45-E3F1CB2C21A8}" destId="{30900BEA-BAA7-45D5-BFB0-EF523F749A3C}" srcOrd="1" destOrd="0" presId="urn:microsoft.com/office/officeart/2005/8/layout/default"/>
    <dgm:cxn modelId="{2E4A8659-1857-4F33-A862-EC0D72E9ACA3}" type="presParOf" srcId="{58A7A9F9-F9FD-423E-8C45-E3F1CB2C21A8}" destId="{7C63CD06-1E50-4593-AF3A-56EBF9C7F88D}" srcOrd="2" destOrd="0" presId="urn:microsoft.com/office/officeart/2005/8/layout/default"/>
    <dgm:cxn modelId="{7029A740-23F2-4EB7-92F3-006C7702B8ED}" type="presParOf" srcId="{58A7A9F9-F9FD-423E-8C45-E3F1CB2C21A8}" destId="{19FD6981-4918-4C21-86A9-48CE53CD7DBF}" srcOrd="3" destOrd="0" presId="urn:microsoft.com/office/officeart/2005/8/layout/default"/>
    <dgm:cxn modelId="{86368706-03B5-44C8-B7B1-64DBC43E25CB}" type="presParOf" srcId="{58A7A9F9-F9FD-423E-8C45-E3F1CB2C21A8}" destId="{54B4C747-8592-4A7E-BB2A-BE4C9F20B78B}" srcOrd="4" destOrd="0" presId="urn:microsoft.com/office/officeart/2005/8/layout/default"/>
    <dgm:cxn modelId="{AB129E0F-CEC2-424E-8124-A15373D56E13}" type="presParOf" srcId="{58A7A9F9-F9FD-423E-8C45-E3F1CB2C21A8}" destId="{B6531D26-8770-43AD-AA59-7F24424084DB}" srcOrd="5" destOrd="0" presId="urn:microsoft.com/office/officeart/2005/8/layout/default"/>
    <dgm:cxn modelId="{5C22E210-1103-4EBC-B821-536041CB4E7A}" type="presParOf" srcId="{58A7A9F9-F9FD-423E-8C45-E3F1CB2C21A8}" destId="{20A68929-364F-4EA5-B87F-A49455399588}" srcOrd="6" destOrd="0" presId="urn:microsoft.com/office/officeart/2005/8/layout/default"/>
    <dgm:cxn modelId="{72F2F64B-A312-4781-9C93-62A462F25AEB}" type="presParOf" srcId="{58A7A9F9-F9FD-423E-8C45-E3F1CB2C21A8}" destId="{D50F3AC7-DCB9-409B-8EE6-90CBF5C81EB0}" srcOrd="7" destOrd="0" presId="urn:microsoft.com/office/officeart/2005/8/layout/default"/>
    <dgm:cxn modelId="{51E80957-75B9-42D9-9C0F-05A43AFC93E1}" type="presParOf" srcId="{58A7A9F9-F9FD-423E-8C45-E3F1CB2C21A8}" destId="{B681F17A-EB65-421C-B301-D8422799F54B}" srcOrd="8" destOrd="0" presId="urn:microsoft.com/office/officeart/2005/8/layout/default"/>
    <dgm:cxn modelId="{08BDACE0-B15A-4AC5-88A2-BF862220D7AA}" type="presParOf" srcId="{58A7A9F9-F9FD-423E-8C45-E3F1CB2C21A8}" destId="{757B52FE-832A-46D4-8E39-D180C7A92DF7}" srcOrd="9" destOrd="0" presId="urn:microsoft.com/office/officeart/2005/8/layout/default"/>
    <dgm:cxn modelId="{395E58CE-3F75-41F7-953D-E0DBA7AE7F79}" type="presParOf" srcId="{58A7A9F9-F9FD-423E-8C45-E3F1CB2C21A8}" destId="{CC5792E5-04E1-4A00-A215-716E993263DC}" srcOrd="10" destOrd="0" presId="urn:microsoft.com/office/officeart/2005/8/layout/default"/>
    <dgm:cxn modelId="{7B478493-D487-4D2A-98A0-9D53A88C9DD5}" type="presParOf" srcId="{58A7A9F9-F9FD-423E-8C45-E3F1CB2C21A8}" destId="{C7B905D1-2D48-4E3F-A28A-FF8D82C4D633}" srcOrd="11" destOrd="0" presId="urn:microsoft.com/office/officeart/2005/8/layout/default"/>
    <dgm:cxn modelId="{E69213FF-B868-4A67-9725-3BF3080FFDC0}" type="presParOf" srcId="{58A7A9F9-F9FD-423E-8C45-E3F1CB2C21A8}" destId="{F3B282C6-2F51-4959-8AB5-8063EB60AC89}" srcOrd="12" destOrd="0" presId="urn:microsoft.com/office/officeart/2005/8/layout/default"/>
    <dgm:cxn modelId="{20FC8991-CDDB-4F89-B519-32A0D80DF4E0}" type="presParOf" srcId="{58A7A9F9-F9FD-423E-8C45-E3F1CB2C21A8}" destId="{B6BE57DF-225F-4175-A347-72CB2D3DABEA}" srcOrd="13" destOrd="0" presId="urn:microsoft.com/office/officeart/2005/8/layout/default"/>
    <dgm:cxn modelId="{25064545-C730-49DD-8B94-27046802C155}" type="presParOf" srcId="{58A7A9F9-F9FD-423E-8C45-E3F1CB2C21A8}" destId="{B6BEF94A-B23D-4CCA-9919-3E1BABF9571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786A9-CC34-42BD-89FA-3EB15656FDB1}">
      <dsp:nvSpPr>
        <dsp:cNvPr id="0" name=""/>
        <dsp:cNvSpPr/>
      </dsp:nvSpPr>
      <dsp:spPr>
        <a:xfrm>
          <a:off x="1169" y="259541"/>
          <a:ext cx="4559317" cy="273559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do not get ‘used’ to crime, and suffer many emotional side-effects even when victimisation episodes appear individually trivial</a:t>
          </a:r>
          <a:endParaRPr lang="en-AS" sz="2400" kern="1200" dirty="0">
            <a:solidFill>
              <a:schemeClr val="tx1"/>
            </a:solidFill>
          </a:endParaRPr>
        </a:p>
      </dsp:txBody>
      <dsp:txXfrm>
        <a:off x="1169" y="259541"/>
        <a:ext cx="4559317" cy="2735590"/>
      </dsp:txXfrm>
    </dsp:sp>
    <dsp:sp modelId="{5B74BAFB-9E5F-4B0E-8176-907176DB9DCF}">
      <dsp:nvSpPr>
        <dsp:cNvPr id="0" name=""/>
        <dsp:cNvSpPr/>
      </dsp:nvSpPr>
      <dsp:spPr>
        <a:xfrm>
          <a:off x="5016417" y="259541"/>
          <a:ext cx="4559317" cy="2735590"/>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can be compared to a bereavement process where victims go through various stages after each incident &amp; this applies to relatively trivial crimes as well as those viewed as more serious by society.</a:t>
          </a:r>
          <a:endParaRPr lang="en-AS" sz="2400" kern="1200" dirty="0">
            <a:solidFill>
              <a:schemeClr val="tx1"/>
            </a:solidFill>
          </a:endParaRPr>
        </a:p>
      </dsp:txBody>
      <dsp:txXfrm>
        <a:off x="5016417" y="259541"/>
        <a:ext cx="4559317" cy="2735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36B11-AE77-4403-8D78-17AB87ABCA2D}">
      <dsp:nvSpPr>
        <dsp:cNvPr id="0" name=""/>
        <dsp:cNvSpPr/>
      </dsp:nvSpPr>
      <dsp:spPr>
        <a:xfrm>
          <a:off x="0" y="1056708"/>
          <a:ext cx="9130533" cy="1559025"/>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u="none" kern="1200" dirty="0">
              <a:solidFill>
                <a:schemeClr val="tx1"/>
              </a:solidFill>
            </a:rPr>
            <a:t>The quality or state of being exposed to the possibility of being attacked or harmed, either physically or emotionally</a:t>
          </a:r>
        </a:p>
        <a:p>
          <a:pPr marL="0" lvl="0" indent="0" algn="l" defTabSz="1066800">
            <a:lnSpc>
              <a:spcPct val="90000"/>
            </a:lnSpc>
            <a:spcBef>
              <a:spcPct val="0"/>
            </a:spcBef>
            <a:spcAft>
              <a:spcPct val="35000"/>
            </a:spcAft>
            <a:buNone/>
          </a:pPr>
          <a:r>
            <a:rPr lang="en-GB" sz="2800" b="1" u="none" kern="1200" dirty="0">
              <a:solidFill>
                <a:schemeClr val="tx1"/>
              </a:solidFill>
            </a:rPr>
            <a:t>Oxford Languages </a:t>
          </a:r>
          <a:endParaRPr lang="en-AS" sz="2800" b="1" u="none" kern="1200" dirty="0">
            <a:solidFill>
              <a:schemeClr val="tx1"/>
            </a:solidFill>
          </a:endParaRPr>
        </a:p>
      </dsp:txBody>
      <dsp:txXfrm>
        <a:off x="76105" y="1132813"/>
        <a:ext cx="8978323" cy="1406815"/>
      </dsp:txXfrm>
    </dsp:sp>
    <dsp:sp modelId="{E6EB9D24-AA31-4E89-9485-D476714CD703}">
      <dsp:nvSpPr>
        <dsp:cNvPr id="0" name=""/>
        <dsp:cNvSpPr/>
      </dsp:nvSpPr>
      <dsp:spPr>
        <a:xfrm>
          <a:off x="0" y="2802933"/>
          <a:ext cx="9130533" cy="1559025"/>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u="none" kern="1200" dirty="0">
              <a:solidFill>
                <a:schemeClr val="tx1"/>
              </a:solidFill>
            </a:rPr>
            <a:t>Someone who is vulnerable is weak and without protection, with the result that they are easily hurt physically or emotionally</a:t>
          </a:r>
        </a:p>
        <a:p>
          <a:pPr marL="0" lvl="0" indent="0" algn="l" defTabSz="1066800">
            <a:lnSpc>
              <a:spcPct val="90000"/>
            </a:lnSpc>
            <a:spcBef>
              <a:spcPct val="0"/>
            </a:spcBef>
            <a:spcAft>
              <a:spcPct val="35000"/>
            </a:spcAft>
            <a:buNone/>
          </a:pPr>
          <a:r>
            <a:rPr lang="en-GB" sz="2800" b="1" i="0" u="none" kern="1200" dirty="0">
              <a:solidFill>
                <a:schemeClr val="tx1"/>
              </a:solidFill>
            </a:rPr>
            <a:t>Collins English Dictionary</a:t>
          </a:r>
          <a:endParaRPr lang="en-AS" sz="2800" b="1" u="none" kern="1200" dirty="0">
            <a:solidFill>
              <a:schemeClr val="tx1"/>
            </a:solidFill>
          </a:endParaRPr>
        </a:p>
      </dsp:txBody>
      <dsp:txXfrm>
        <a:off x="76105" y="2879038"/>
        <a:ext cx="8978323"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86248-B402-4DD5-853E-B2D45EF353CA}">
      <dsp:nvSpPr>
        <dsp:cNvPr id="0" name=""/>
        <dsp:cNvSpPr/>
      </dsp:nvSpPr>
      <dsp:spPr>
        <a:xfrm>
          <a:off x="54" y="19365"/>
          <a:ext cx="5234247" cy="6912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u="none" kern="1200" dirty="0">
              <a:solidFill>
                <a:schemeClr val="tx1"/>
              </a:solidFill>
            </a:rPr>
            <a:t>Health and Disability</a:t>
          </a:r>
          <a:endParaRPr lang="en-AS" sz="2400" b="1" u="none" kern="1200" dirty="0">
            <a:solidFill>
              <a:schemeClr val="tx1"/>
            </a:solidFill>
          </a:endParaRPr>
        </a:p>
      </dsp:txBody>
      <dsp:txXfrm>
        <a:off x="54" y="19365"/>
        <a:ext cx="5234247" cy="691200"/>
      </dsp:txXfrm>
    </dsp:sp>
    <dsp:sp modelId="{1B41AB3E-0A2D-4FB3-8C1D-F290B77E301C}">
      <dsp:nvSpPr>
        <dsp:cNvPr id="0" name=""/>
        <dsp:cNvSpPr/>
      </dsp:nvSpPr>
      <dsp:spPr>
        <a:xfrm>
          <a:off x="54" y="710565"/>
          <a:ext cx="5234247" cy="299754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chemeClr val="tx1"/>
              </a:solidFill>
            </a:rPr>
            <a:t>Learning disability</a:t>
          </a:r>
          <a:endParaRPr lang="en-AS" sz="2400" kern="1200" dirty="0">
            <a:solidFill>
              <a:schemeClr val="tx1"/>
            </a:solidFill>
          </a:endParaRPr>
        </a:p>
        <a:p>
          <a:pPr marL="228600" lvl="1" indent="-228600" algn="l" defTabSz="1066800">
            <a:lnSpc>
              <a:spcPct val="90000"/>
            </a:lnSpc>
            <a:spcBef>
              <a:spcPct val="0"/>
            </a:spcBef>
            <a:spcAft>
              <a:spcPct val="15000"/>
            </a:spcAft>
            <a:buChar char="•"/>
          </a:pPr>
          <a:r>
            <a:rPr lang="en-GB" sz="2400" kern="1200" dirty="0">
              <a:solidFill>
                <a:schemeClr val="tx1"/>
              </a:solidFill>
            </a:rPr>
            <a:t>Physical disability or illness</a:t>
          </a:r>
        </a:p>
        <a:p>
          <a:pPr marL="228600" lvl="1" indent="-228600" algn="l" defTabSz="1066800">
            <a:lnSpc>
              <a:spcPct val="90000"/>
            </a:lnSpc>
            <a:spcBef>
              <a:spcPct val="0"/>
            </a:spcBef>
            <a:spcAft>
              <a:spcPct val="15000"/>
            </a:spcAft>
            <a:buChar char="•"/>
          </a:pPr>
          <a:r>
            <a:rPr lang="en-GB" sz="2400" kern="1200" dirty="0">
              <a:solidFill>
                <a:schemeClr val="tx1"/>
              </a:solidFill>
            </a:rPr>
            <a:t>Mental health needs		</a:t>
          </a:r>
        </a:p>
        <a:p>
          <a:pPr marL="228600" lvl="1" indent="-228600" algn="l" defTabSz="1066800">
            <a:lnSpc>
              <a:spcPct val="90000"/>
            </a:lnSpc>
            <a:spcBef>
              <a:spcPct val="0"/>
            </a:spcBef>
            <a:spcAft>
              <a:spcPct val="15000"/>
            </a:spcAft>
            <a:buChar char="•"/>
          </a:pPr>
          <a:r>
            <a:rPr lang="en-GB" sz="2400" kern="1200" dirty="0">
              <a:solidFill>
                <a:schemeClr val="tx1"/>
              </a:solidFill>
            </a:rPr>
            <a:t>Drug and / or alcohol misuse</a:t>
          </a:r>
        </a:p>
      </dsp:txBody>
      <dsp:txXfrm>
        <a:off x="54" y="710565"/>
        <a:ext cx="5234247" cy="2997540"/>
      </dsp:txXfrm>
    </dsp:sp>
    <dsp:sp modelId="{8155DB9C-79C9-468F-B6D7-5B0E1E837262}">
      <dsp:nvSpPr>
        <dsp:cNvPr id="0" name=""/>
        <dsp:cNvSpPr/>
      </dsp:nvSpPr>
      <dsp:spPr>
        <a:xfrm>
          <a:off x="5967097" y="19365"/>
          <a:ext cx="5234247" cy="6912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u="none" kern="1200" dirty="0">
              <a:solidFill>
                <a:schemeClr val="tx1"/>
              </a:solidFill>
            </a:rPr>
            <a:t>Equalities / Discrimination Factors</a:t>
          </a:r>
          <a:endParaRPr lang="en-AS" sz="2400" u="none" kern="1200" dirty="0">
            <a:solidFill>
              <a:schemeClr val="tx1"/>
            </a:solidFill>
          </a:endParaRPr>
        </a:p>
      </dsp:txBody>
      <dsp:txXfrm>
        <a:off x="5967097" y="19365"/>
        <a:ext cx="5234247" cy="691200"/>
      </dsp:txXfrm>
    </dsp:sp>
    <dsp:sp modelId="{A5679A70-75BC-4870-B713-591A01E067D6}">
      <dsp:nvSpPr>
        <dsp:cNvPr id="0" name=""/>
        <dsp:cNvSpPr/>
      </dsp:nvSpPr>
      <dsp:spPr>
        <a:xfrm>
          <a:off x="5967097" y="710565"/>
          <a:ext cx="5234247" cy="299754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chemeClr val="tx1"/>
              </a:solidFill>
            </a:rPr>
            <a:t>Gender / transgender</a:t>
          </a:r>
          <a:endParaRPr lang="en-AS" sz="2400" kern="1200" dirty="0">
            <a:solidFill>
              <a:schemeClr val="tx1"/>
            </a:solidFill>
          </a:endParaRPr>
        </a:p>
        <a:p>
          <a:pPr marL="228600" lvl="1" indent="-228600" algn="l" defTabSz="1066800">
            <a:lnSpc>
              <a:spcPct val="90000"/>
            </a:lnSpc>
            <a:spcBef>
              <a:spcPct val="0"/>
            </a:spcBef>
            <a:spcAft>
              <a:spcPct val="15000"/>
            </a:spcAft>
            <a:buChar char="•"/>
          </a:pPr>
          <a:r>
            <a:rPr lang="en-GB" sz="2400" kern="1200" dirty="0">
              <a:solidFill>
                <a:schemeClr val="tx1"/>
              </a:solidFill>
            </a:rPr>
            <a:t>Sexual orientation</a:t>
          </a:r>
        </a:p>
        <a:p>
          <a:pPr marL="228600" lvl="1" indent="-228600" algn="l" defTabSz="1066800">
            <a:lnSpc>
              <a:spcPct val="90000"/>
            </a:lnSpc>
            <a:spcBef>
              <a:spcPct val="0"/>
            </a:spcBef>
            <a:spcAft>
              <a:spcPct val="15000"/>
            </a:spcAft>
            <a:buChar char="•"/>
          </a:pPr>
          <a:r>
            <a:rPr lang="en-GB" sz="2400" kern="1200" dirty="0">
              <a:solidFill>
                <a:schemeClr val="tx1"/>
              </a:solidFill>
            </a:rPr>
            <a:t>Ethnic background (including language)</a:t>
          </a:r>
        </a:p>
        <a:p>
          <a:pPr marL="228600" lvl="1" indent="-228600" algn="l" defTabSz="1066800">
            <a:lnSpc>
              <a:spcPct val="90000"/>
            </a:lnSpc>
            <a:spcBef>
              <a:spcPct val="0"/>
            </a:spcBef>
            <a:spcAft>
              <a:spcPct val="15000"/>
            </a:spcAft>
            <a:buChar char="•"/>
          </a:pPr>
          <a:r>
            <a:rPr lang="en-GB" sz="2400" kern="1200" dirty="0">
              <a:solidFill>
                <a:schemeClr val="tx1"/>
              </a:solidFill>
            </a:rPr>
            <a:t>Age</a:t>
          </a:r>
        </a:p>
        <a:p>
          <a:pPr marL="228600" lvl="1" indent="-228600" algn="l" defTabSz="1066800">
            <a:lnSpc>
              <a:spcPct val="90000"/>
            </a:lnSpc>
            <a:spcBef>
              <a:spcPct val="0"/>
            </a:spcBef>
            <a:spcAft>
              <a:spcPct val="15000"/>
            </a:spcAft>
            <a:buChar char="•"/>
          </a:pPr>
          <a:r>
            <a:rPr lang="en-GB" sz="2400" kern="1200" dirty="0">
              <a:solidFill>
                <a:schemeClr val="tx1"/>
              </a:solidFill>
            </a:rPr>
            <a:t>Disability </a:t>
          </a:r>
        </a:p>
        <a:p>
          <a:pPr marL="228600" lvl="1" indent="-228600" algn="l" defTabSz="1066800">
            <a:lnSpc>
              <a:spcPct val="90000"/>
            </a:lnSpc>
            <a:spcBef>
              <a:spcPct val="0"/>
            </a:spcBef>
            <a:spcAft>
              <a:spcPct val="15000"/>
            </a:spcAft>
            <a:buChar char="•"/>
          </a:pPr>
          <a:r>
            <a:rPr lang="en-GB" sz="2400" kern="1200" dirty="0">
              <a:solidFill>
                <a:schemeClr val="tx1"/>
              </a:solidFill>
            </a:rPr>
            <a:t>Religion / belief</a:t>
          </a:r>
        </a:p>
      </dsp:txBody>
      <dsp:txXfrm>
        <a:off x="5967097" y="710565"/>
        <a:ext cx="5234247" cy="29975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34784-78DA-4AEC-81D9-0D1DD0A5C799}">
      <dsp:nvSpPr>
        <dsp:cNvPr id="0" name=""/>
        <dsp:cNvSpPr/>
      </dsp:nvSpPr>
      <dsp:spPr>
        <a:xfrm>
          <a:off x="163367" y="95875"/>
          <a:ext cx="5272236" cy="2673055"/>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Risk factors </a:t>
          </a:r>
        </a:p>
        <a:p>
          <a:pPr marL="0" lvl="0" indent="0" algn="ctr" defTabSz="1066800">
            <a:lnSpc>
              <a:spcPct val="90000"/>
            </a:lnSpc>
            <a:spcBef>
              <a:spcPct val="0"/>
            </a:spcBef>
            <a:spcAft>
              <a:spcPct val="35000"/>
            </a:spcAft>
            <a:buNone/>
          </a:pPr>
          <a:r>
            <a:rPr lang="en-GB" sz="2400" kern="1200" dirty="0">
              <a:solidFill>
                <a:schemeClr val="tx1"/>
              </a:solidFill>
            </a:rPr>
            <a:t>Characteristics at the biological, psychological, family, community or cultural level that precede and are associated with a higher likelihood of negative outcomes.</a:t>
          </a:r>
          <a:endParaRPr lang="en-AS" sz="2400" kern="1200" dirty="0">
            <a:solidFill>
              <a:schemeClr val="tx1"/>
            </a:solidFill>
          </a:endParaRPr>
        </a:p>
      </dsp:txBody>
      <dsp:txXfrm>
        <a:off x="163367" y="95875"/>
        <a:ext cx="5272236" cy="2673055"/>
      </dsp:txXfrm>
    </dsp:sp>
    <dsp:sp modelId="{C8C6EA52-3ED0-41E8-8D3F-3020973B5F58}">
      <dsp:nvSpPr>
        <dsp:cNvPr id="0" name=""/>
        <dsp:cNvSpPr/>
      </dsp:nvSpPr>
      <dsp:spPr>
        <a:xfrm>
          <a:off x="5802163" y="1452189"/>
          <a:ext cx="5272236" cy="2813318"/>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Protective factors</a:t>
          </a:r>
        </a:p>
        <a:p>
          <a:pPr marL="0" lvl="0" indent="0" algn="ctr" defTabSz="1066800">
            <a:lnSpc>
              <a:spcPct val="90000"/>
            </a:lnSpc>
            <a:spcBef>
              <a:spcPct val="0"/>
            </a:spcBef>
            <a:spcAft>
              <a:spcPct val="35000"/>
            </a:spcAft>
            <a:buNone/>
          </a:pPr>
          <a:r>
            <a:rPr lang="en-GB" sz="2400" kern="1200" dirty="0">
              <a:solidFill>
                <a:schemeClr val="tx1"/>
              </a:solidFill>
            </a:rPr>
            <a:t>Characteristics associated with a lower likelihood of negative outcomes or that reduce a risk factor’s impact. Protective factors may be seen as positive countering events.</a:t>
          </a:r>
          <a:endParaRPr lang="en-AS" sz="2400" kern="1200" dirty="0">
            <a:solidFill>
              <a:schemeClr val="tx1"/>
            </a:solidFill>
          </a:endParaRPr>
        </a:p>
      </dsp:txBody>
      <dsp:txXfrm>
        <a:off x="5802163" y="1452189"/>
        <a:ext cx="5272236" cy="2813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A7C57-178C-4239-8EDA-B214F7529423}">
      <dsp:nvSpPr>
        <dsp:cNvPr id="0" name=""/>
        <dsp:cNvSpPr/>
      </dsp:nvSpPr>
      <dsp:spPr>
        <a:xfrm>
          <a:off x="329316" y="86446"/>
          <a:ext cx="3430766" cy="1347840"/>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Section 128  Duty to report adults at risk</a:t>
          </a:r>
          <a:endParaRPr lang="en-AS" sz="2400" b="0" kern="1200" dirty="0">
            <a:solidFill>
              <a:schemeClr val="tx1"/>
            </a:solidFill>
          </a:endParaRPr>
        </a:p>
      </dsp:txBody>
      <dsp:txXfrm>
        <a:off x="395112" y="152242"/>
        <a:ext cx="3299174" cy="1216248"/>
      </dsp:txXfrm>
    </dsp:sp>
    <dsp:sp modelId="{786DE2BA-C497-4B25-8633-A41FC1F9CEB5}">
      <dsp:nvSpPr>
        <dsp:cNvPr id="0" name=""/>
        <dsp:cNvSpPr/>
      </dsp:nvSpPr>
      <dsp:spPr>
        <a:xfrm>
          <a:off x="574176" y="1662522"/>
          <a:ext cx="3081687" cy="2552606"/>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Relevant partners have a duty to report any incidents involving an Adult at Risk</a:t>
          </a:r>
          <a:endParaRPr lang="en-AS" sz="2400" b="0" kern="1200" dirty="0">
            <a:solidFill>
              <a:schemeClr val="tx1"/>
            </a:solidFill>
          </a:endParaRPr>
        </a:p>
      </dsp:txBody>
      <dsp:txXfrm>
        <a:off x="698784" y="1787130"/>
        <a:ext cx="2832471" cy="2303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A9C8F-396A-43F5-93A9-5AAF98FF5310}">
      <dsp:nvSpPr>
        <dsp:cNvPr id="0" name=""/>
        <dsp:cNvSpPr/>
      </dsp:nvSpPr>
      <dsp:spPr>
        <a:xfrm>
          <a:off x="0" y="14860"/>
          <a:ext cx="6852686" cy="12096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Adult at Risk</a:t>
          </a:r>
        </a:p>
        <a:p>
          <a:pPr marL="0" lvl="0" indent="0" algn="ctr" defTabSz="1066800">
            <a:lnSpc>
              <a:spcPct val="90000"/>
            </a:lnSpc>
            <a:spcBef>
              <a:spcPct val="0"/>
            </a:spcBef>
            <a:spcAft>
              <a:spcPct val="35000"/>
            </a:spcAft>
            <a:buNone/>
          </a:pPr>
          <a:r>
            <a:rPr lang="en-GB" sz="2400" kern="1200" dirty="0">
              <a:solidFill>
                <a:schemeClr val="tx1"/>
              </a:solidFill>
            </a:rPr>
            <a:t>Aged 18 years or older who:</a:t>
          </a:r>
          <a:endParaRPr lang="en-AS" sz="2400" kern="1200" dirty="0">
            <a:solidFill>
              <a:schemeClr val="tx1"/>
            </a:solidFill>
          </a:endParaRPr>
        </a:p>
      </dsp:txBody>
      <dsp:txXfrm>
        <a:off x="0" y="14860"/>
        <a:ext cx="6852686" cy="1209600"/>
      </dsp:txXfrm>
    </dsp:sp>
    <dsp:sp modelId="{66385898-EB74-4D2C-B62E-9BEAD6E3B035}">
      <dsp:nvSpPr>
        <dsp:cNvPr id="0" name=""/>
        <dsp:cNvSpPr/>
      </dsp:nvSpPr>
      <dsp:spPr>
        <a:xfrm>
          <a:off x="0" y="1239322"/>
          <a:ext cx="6852686" cy="2536380"/>
        </a:xfrm>
        <a:prstGeom prst="rect">
          <a:avLst/>
        </a:prstGeom>
        <a:solidFill>
          <a:schemeClr val="tx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chemeClr val="tx1"/>
              </a:solidFill>
            </a:rPr>
            <a:t>Is experiencing, or is at risk of abuse or neglect</a:t>
          </a:r>
          <a:endParaRPr lang="en-AS" sz="2400" b="1" kern="1200" dirty="0">
            <a:solidFill>
              <a:schemeClr val="tx1"/>
            </a:solidFill>
          </a:endParaRPr>
        </a:p>
        <a:p>
          <a:pPr marL="228600" lvl="1" indent="-228600" algn="l" defTabSz="1066800">
            <a:lnSpc>
              <a:spcPct val="90000"/>
            </a:lnSpc>
            <a:spcBef>
              <a:spcPct val="0"/>
            </a:spcBef>
            <a:spcAft>
              <a:spcPct val="15000"/>
            </a:spcAft>
            <a:buChar char="•"/>
          </a:pPr>
          <a:r>
            <a:rPr lang="en-GB" sz="2400" kern="1200" dirty="0">
              <a:solidFill>
                <a:schemeClr val="tx1"/>
              </a:solidFill>
            </a:rPr>
            <a:t>Has needs for care &amp; support (whether or not the authority is meeting any of those needs), &amp;</a:t>
          </a:r>
        </a:p>
        <a:p>
          <a:pPr marL="228600" lvl="1" indent="-228600" algn="l" defTabSz="1066800">
            <a:lnSpc>
              <a:spcPct val="90000"/>
            </a:lnSpc>
            <a:spcBef>
              <a:spcPct val="0"/>
            </a:spcBef>
            <a:spcAft>
              <a:spcPct val="15000"/>
            </a:spcAft>
            <a:buChar char="•"/>
          </a:pPr>
          <a:r>
            <a:rPr lang="en-GB" sz="2400" kern="1200" dirty="0">
              <a:solidFill>
                <a:schemeClr val="tx1"/>
              </a:solidFill>
            </a:rPr>
            <a:t>As a result of those needs is  unable to protect self against the abuse or neglect, or the risk of it</a:t>
          </a:r>
        </a:p>
        <a:p>
          <a:pPr marL="228600" lvl="1" indent="-228600" algn="l" defTabSz="1155700">
            <a:lnSpc>
              <a:spcPct val="90000"/>
            </a:lnSpc>
            <a:spcBef>
              <a:spcPct val="0"/>
            </a:spcBef>
            <a:spcAft>
              <a:spcPct val="15000"/>
            </a:spcAft>
            <a:buChar char="•"/>
          </a:pPr>
          <a:endParaRPr lang="en-GB" sz="2600" b="1" kern="1200" dirty="0">
            <a:solidFill>
              <a:srgbClr val="000000"/>
            </a:solidFill>
            <a:latin typeface="Verdana" panose="020B0604030504040204" pitchFamily="34" charset="0"/>
          </a:endParaRPr>
        </a:p>
      </dsp:txBody>
      <dsp:txXfrm>
        <a:off x="0" y="1239322"/>
        <a:ext cx="6852686" cy="25363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4909C-E724-40F8-B9CD-1857D0D19AA1}">
      <dsp:nvSpPr>
        <dsp:cNvPr id="0" name=""/>
        <dsp:cNvSpPr/>
      </dsp:nvSpPr>
      <dsp:spPr>
        <a:xfrm>
          <a:off x="2405" y="609408"/>
          <a:ext cx="4730342" cy="419650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 </a:t>
          </a:r>
        </a:p>
        <a:p>
          <a:pPr marL="0" lvl="0" indent="0" algn="ctr" defTabSz="1066800">
            <a:lnSpc>
              <a:spcPct val="90000"/>
            </a:lnSpc>
            <a:spcBef>
              <a:spcPct val="0"/>
            </a:spcBef>
            <a:spcAft>
              <a:spcPct val="35000"/>
            </a:spcAft>
            <a:buNone/>
          </a:pPr>
          <a:endParaRPr lang="en-GB" sz="2400" kern="1200" dirty="0"/>
        </a:p>
        <a:p>
          <a:pPr marL="0" lvl="0" indent="0" algn="ctr" defTabSz="1066800">
            <a:lnSpc>
              <a:spcPct val="90000"/>
            </a:lnSpc>
            <a:spcBef>
              <a:spcPct val="0"/>
            </a:spcBef>
            <a:spcAft>
              <a:spcPct val="35000"/>
            </a:spcAft>
            <a:buNone/>
          </a:pPr>
          <a:endParaRPr lang="en-GB" sz="2200" b="1" kern="1200" dirty="0"/>
        </a:p>
        <a:p>
          <a:pPr marL="0" lvl="0" indent="0" algn="ctr" defTabSz="1066800">
            <a:lnSpc>
              <a:spcPct val="90000"/>
            </a:lnSpc>
            <a:spcBef>
              <a:spcPct val="0"/>
            </a:spcBef>
            <a:spcAft>
              <a:spcPct val="35000"/>
            </a:spcAft>
            <a:buNone/>
          </a:pPr>
          <a:r>
            <a:rPr lang="en-GB" sz="2200" b="1" kern="1200" dirty="0">
              <a:solidFill>
                <a:schemeClr val="tx1"/>
              </a:solidFill>
            </a:rPr>
            <a:t>A PPN is suitable for any incident:</a:t>
          </a:r>
        </a:p>
        <a:p>
          <a:pPr marL="0" lvl="0" indent="0" algn="l" defTabSz="1066800">
            <a:lnSpc>
              <a:spcPct val="90000"/>
            </a:lnSpc>
            <a:spcBef>
              <a:spcPct val="0"/>
            </a:spcBef>
            <a:spcAft>
              <a:spcPct val="35000"/>
            </a:spcAft>
            <a:buNone/>
          </a:pPr>
          <a:r>
            <a:rPr lang="en-GB" sz="2200" kern="1200" dirty="0">
              <a:solidFill>
                <a:schemeClr val="tx1"/>
              </a:solidFill>
            </a:rPr>
            <a:t>1. That requires and officer to use their powers to protect a vulnerable person harm</a:t>
          </a:r>
        </a:p>
        <a:p>
          <a:pPr marL="0" lvl="0" indent="0" algn="l" defTabSz="1066800">
            <a:lnSpc>
              <a:spcPct val="90000"/>
            </a:lnSpc>
            <a:spcBef>
              <a:spcPct val="0"/>
            </a:spcBef>
            <a:spcAft>
              <a:spcPct val="35000"/>
            </a:spcAft>
            <a:buNone/>
          </a:pPr>
          <a:r>
            <a:rPr lang="en-GB" sz="2200" kern="1200" dirty="0">
              <a:solidFill>
                <a:schemeClr val="tx1"/>
              </a:solidFill>
            </a:rPr>
            <a:t>2. Where their ongoing wellbeing needs are likely to be supported by external agencies</a:t>
          </a:r>
        </a:p>
        <a:p>
          <a:pPr marL="0" lvl="0" indent="0" algn="l" defTabSz="1066800">
            <a:lnSpc>
              <a:spcPct val="90000"/>
            </a:lnSpc>
            <a:spcBef>
              <a:spcPct val="0"/>
            </a:spcBef>
            <a:spcAft>
              <a:spcPct val="35000"/>
            </a:spcAft>
            <a:buNone/>
          </a:pPr>
          <a:r>
            <a:rPr lang="en-GB" sz="2200" kern="1200" dirty="0">
              <a:solidFill>
                <a:schemeClr val="tx1"/>
              </a:solidFill>
            </a:rPr>
            <a:t>A PPN is likely to be suitable for properly graded &amp; relevant G1 calls involving vulnerable people</a:t>
          </a:r>
        </a:p>
        <a:p>
          <a:pPr marL="0" lvl="0" indent="0" algn="ctr" defTabSz="1066800">
            <a:lnSpc>
              <a:spcPct val="90000"/>
            </a:lnSpc>
            <a:spcBef>
              <a:spcPct val="0"/>
            </a:spcBef>
            <a:spcAft>
              <a:spcPct val="35000"/>
            </a:spcAft>
            <a:buNone/>
          </a:pPr>
          <a:endParaRPr lang="en-GB" sz="2400" kern="1200" dirty="0"/>
        </a:p>
        <a:p>
          <a:pPr marL="0" lvl="0" indent="0" algn="ctr" defTabSz="1066800">
            <a:lnSpc>
              <a:spcPct val="90000"/>
            </a:lnSpc>
            <a:spcBef>
              <a:spcPct val="0"/>
            </a:spcBef>
            <a:spcAft>
              <a:spcPct val="35000"/>
            </a:spcAft>
            <a:buNone/>
          </a:pPr>
          <a:endParaRPr lang="en-GB" sz="2400" kern="1200" dirty="0"/>
        </a:p>
        <a:p>
          <a:pPr marL="0" lvl="0" indent="0" algn="ctr" defTabSz="1066800">
            <a:lnSpc>
              <a:spcPct val="90000"/>
            </a:lnSpc>
            <a:spcBef>
              <a:spcPct val="0"/>
            </a:spcBef>
            <a:spcAft>
              <a:spcPct val="35000"/>
            </a:spcAft>
            <a:buNone/>
          </a:pPr>
          <a:endParaRPr lang="en-GB" sz="2400" kern="1200" dirty="0"/>
        </a:p>
      </dsp:txBody>
      <dsp:txXfrm>
        <a:off x="2405" y="609408"/>
        <a:ext cx="4730342" cy="4196501"/>
      </dsp:txXfrm>
    </dsp:sp>
    <dsp:sp modelId="{334020B7-876D-4E97-92EB-23446F7BD4BC}">
      <dsp:nvSpPr>
        <dsp:cNvPr id="0" name=""/>
        <dsp:cNvSpPr/>
      </dsp:nvSpPr>
      <dsp:spPr>
        <a:xfrm>
          <a:off x="5476840" y="609408"/>
          <a:ext cx="4775806" cy="4196501"/>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chemeClr val="tx1"/>
              </a:solidFill>
            </a:rPr>
            <a:t>A EH is suitable for any incident:</a:t>
          </a:r>
        </a:p>
        <a:p>
          <a:pPr marL="0" lvl="0" indent="0" algn="l" defTabSz="977900">
            <a:lnSpc>
              <a:spcPct val="90000"/>
            </a:lnSpc>
            <a:spcBef>
              <a:spcPct val="0"/>
            </a:spcBef>
            <a:spcAft>
              <a:spcPct val="35000"/>
            </a:spcAft>
            <a:buNone/>
          </a:pPr>
          <a:r>
            <a:rPr lang="en-GB" sz="2200" kern="1200" dirty="0">
              <a:solidFill>
                <a:schemeClr val="tx1"/>
              </a:solidFill>
            </a:rPr>
            <a:t>1. In any other case (</a:t>
          </a:r>
          <a:r>
            <a:rPr lang="en-GB" sz="2200" kern="1200" dirty="0" err="1">
              <a:solidFill>
                <a:schemeClr val="tx1"/>
              </a:solidFill>
            </a:rPr>
            <a:t>I.e</a:t>
          </a:r>
          <a:r>
            <a:rPr lang="en-GB" sz="2200" kern="1200" dirty="0">
              <a:solidFill>
                <a:schemeClr val="tx1"/>
              </a:solidFill>
            </a:rPr>
            <a:t> not urgent) where the officer determines that the person needs external support to help them with identified needs</a:t>
          </a:r>
        </a:p>
        <a:p>
          <a:pPr marL="0" lvl="0" indent="0" algn="l" defTabSz="977900">
            <a:lnSpc>
              <a:spcPct val="90000"/>
            </a:lnSpc>
            <a:spcBef>
              <a:spcPct val="0"/>
            </a:spcBef>
            <a:spcAft>
              <a:spcPct val="35000"/>
            </a:spcAft>
            <a:buNone/>
          </a:pPr>
          <a:r>
            <a:rPr lang="en-GB" sz="2200" kern="1200" dirty="0">
              <a:solidFill>
                <a:schemeClr val="tx1"/>
              </a:solidFill>
            </a:rPr>
            <a:t>2. It may be that the assessment is such that an officer can undertake low level problem solving at scene, referral to victim support etc &amp; nothing should detract from this</a:t>
          </a:r>
        </a:p>
      </dsp:txBody>
      <dsp:txXfrm>
        <a:off x="5476840" y="609408"/>
        <a:ext cx="4775806" cy="41965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61C61-674C-4410-855A-D029BD07075A}">
      <dsp:nvSpPr>
        <dsp:cNvPr id="0" name=""/>
        <dsp:cNvSpPr/>
      </dsp:nvSpPr>
      <dsp:spPr>
        <a:xfrm>
          <a:off x="1882" y="531626"/>
          <a:ext cx="4160344" cy="326754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Community</a:t>
          </a:r>
        </a:p>
        <a:p>
          <a:pPr marL="0" lvl="0" indent="0" algn="ctr" defTabSz="1066800">
            <a:lnSpc>
              <a:spcPct val="90000"/>
            </a:lnSpc>
            <a:spcBef>
              <a:spcPct val="0"/>
            </a:spcBef>
            <a:spcAft>
              <a:spcPct val="35000"/>
            </a:spcAft>
            <a:buNone/>
          </a:pPr>
          <a:r>
            <a:rPr lang="en-GB" sz="2400" kern="1200" dirty="0">
              <a:solidFill>
                <a:schemeClr val="tx1"/>
              </a:solidFill>
            </a:rPr>
            <a:t>A social care professional will triage referrals &amp; initiate support intervention for that person or family with the aim of improving their quality of life</a:t>
          </a:r>
        </a:p>
      </dsp:txBody>
      <dsp:txXfrm>
        <a:off x="1882" y="531626"/>
        <a:ext cx="4160344" cy="3267545"/>
      </dsp:txXfrm>
    </dsp:sp>
    <dsp:sp modelId="{97725224-AB38-4838-B1A0-5AEEFF2E1C15}">
      <dsp:nvSpPr>
        <dsp:cNvPr id="0" name=""/>
        <dsp:cNvSpPr/>
      </dsp:nvSpPr>
      <dsp:spPr>
        <a:xfrm>
          <a:off x="4680223" y="595417"/>
          <a:ext cx="4158376" cy="3139963"/>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Police</a:t>
          </a:r>
        </a:p>
        <a:p>
          <a:pPr marL="0" lvl="0" indent="0" algn="ctr" defTabSz="1066800">
            <a:lnSpc>
              <a:spcPct val="90000"/>
            </a:lnSpc>
            <a:spcBef>
              <a:spcPct val="0"/>
            </a:spcBef>
            <a:spcAft>
              <a:spcPct val="35000"/>
            </a:spcAft>
            <a:buNone/>
          </a:pPr>
          <a:r>
            <a:rPr lang="en-GB" sz="2400" kern="1200" dirty="0">
              <a:solidFill>
                <a:schemeClr val="tx1"/>
              </a:solidFill>
            </a:rPr>
            <a:t>Officers &amp; staff use the Early Help App on their devices to make a direct referral to local authorities &amp; only have to answer four questions</a:t>
          </a:r>
        </a:p>
      </dsp:txBody>
      <dsp:txXfrm>
        <a:off x="4680223" y="595417"/>
        <a:ext cx="4158376" cy="31399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21141-ECC5-4F5A-A212-56A314B6E124}">
      <dsp:nvSpPr>
        <dsp:cNvPr id="0" name=""/>
        <dsp:cNvSpPr/>
      </dsp:nvSpPr>
      <dsp:spPr>
        <a:xfrm>
          <a:off x="5601" y="614325"/>
          <a:ext cx="2308824" cy="237912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Recognise individuals at risk of harm</a:t>
          </a:r>
        </a:p>
      </dsp:txBody>
      <dsp:txXfrm>
        <a:off x="73224" y="681948"/>
        <a:ext cx="2173578" cy="2243883"/>
      </dsp:txXfrm>
    </dsp:sp>
    <dsp:sp modelId="{33B775EB-C6AD-4321-A2D6-BE08E8D94CF7}">
      <dsp:nvSpPr>
        <dsp:cNvPr id="0" name=""/>
        <dsp:cNvSpPr/>
      </dsp:nvSpPr>
      <dsp:spPr>
        <a:xfrm>
          <a:off x="2668948" y="1364283"/>
          <a:ext cx="751586" cy="87921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a:off x="2668948" y="1540126"/>
        <a:ext cx="526110" cy="527528"/>
      </dsp:txXfrm>
    </dsp:sp>
    <dsp:sp modelId="{BCA6A0F4-F00C-474E-8554-9B4C34EA0A8C}">
      <dsp:nvSpPr>
        <dsp:cNvPr id="0" name=""/>
        <dsp:cNvSpPr/>
      </dsp:nvSpPr>
      <dsp:spPr>
        <a:xfrm>
          <a:off x="3732514" y="49731"/>
          <a:ext cx="3545220" cy="350831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Better understand the vulnerabilities of all those they encounter, rather than thinking about risk in relation to individual forms of harm, such as child abuse or DV in isolation</a:t>
          </a:r>
        </a:p>
      </dsp:txBody>
      <dsp:txXfrm>
        <a:off x="3835269" y="152486"/>
        <a:ext cx="3339710" cy="3302808"/>
      </dsp:txXfrm>
    </dsp:sp>
    <dsp:sp modelId="{4738D646-CD68-4667-8E70-B312DF1295E2}">
      <dsp:nvSpPr>
        <dsp:cNvPr id="0" name=""/>
        <dsp:cNvSpPr/>
      </dsp:nvSpPr>
      <dsp:spPr>
        <a:xfrm>
          <a:off x="7632257" y="1364283"/>
          <a:ext cx="751586" cy="87921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a:off x="7632257" y="1540126"/>
        <a:ext cx="526110" cy="527528"/>
      </dsp:txXfrm>
    </dsp:sp>
    <dsp:sp modelId="{57B9A4A5-50B6-46A2-9174-D3BE5F91B8CD}">
      <dsp:nvSpPr>
        <dsp:cNvPr id="0" name=""/>
        <dsp:cNvSpPr/>
      </dsp:nvSpPr>
      <dsp:spPr>
        <a:xfrm>
          <a:off x="8695823" y="637945"/>
          <a:ext cx="2590350" cy="233189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Interact with vulnerable people in a way that maximises opportunities for disclosure</a:t>
          </a:r>
        </a:p>
      </dsp:txBody>
      <dsp:txXfrm>
        <a:off x="8764122" y="706244"/>
        <a:ext cx="2453752" cy="21952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93F3E-7F0E-48D7-85A8-F9932620F7B3}">
      <dsp:nvSpPr>
        <dsp:cNvPr id="0" name=""/>
        <dsp:cNvSpPr/>
      </dsp:nvSpPr>
      <dsp:spPr>
        <a:xfrm>
          <a:off x="860" y="760584"/>
          <a:ext cx="3703473" cy="4444168"/>
        </a:xfrm>
        <a:prstGeom prst="roundRect">
          <a:avLst>
            <a:gd name="adj" fmla="val 5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b="1" kern="1200" dirty="0">
              <a:solidFill>
                <a:schemeClr val="tx1"/>
              </a:solidFill>
            </a:rPr>
            <a:t>Clues</a:t>
          </a:r>
        </a:p>
      </dsp:txBody>
      <dsp:txXfrm rot="16200000">
        <a:off x="-1450900" y="2212346"/>
        <a:ext cx="3644217" cy="740694"/>
      </dsp:txXfrm>
    </dsp:sp>
    <dsp:sp modelId="{2B2EBF70-8911-4B4D-AFA1-20ADE5715A80}">
      <dsp:nvSpPr>
        <dsp:cNvPr id="0" name=""/>
        <dsp:cNvSpPr/>
      </dsp:nvSpPr>
      <dsp:spPr>
        <a:xfrm>
          <a:off x="741555" y="760584"/>
          <a:ext cx="2759087" cy="44441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Officers &amp; staff should be alert to, &amp; understand, the clues that indicate vulnerability-related risk (including exploitation &amp;abuse). They understand why individuals may not disclose their vulnerability.</a:t>
          </a:r>
        </a:p>
      </dsp:txBody>
      <dsp:txXfrm>
        <a:off x="741555" y="760584"/>
        <a:ext cx="2759087" cy="4444168"/>
      </dsp:txXfrm>
    </dsp:sp>
    <dsp:sp modelId="{0D1699D1-A599-4139-BCDB-E11F43C5EFF0}">
      <dsp:nvSpPr>
        <dsp:cNvPr id="0" name=""/>
        <dsp:cNvSpPr/>
      </dsp:nvSpPr>
      <dsp:spPr>
        <a:xfrm>
          <a:off x="3833955" y="760584"/>
          <a:ext cx="3703473" cy="4444168"/>
        </a:xfrm>
        <a:prstGeom prst="roundRect">
          <a:avLst>
            <a:gd name="adj" fmla="val 5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b="1" kern="1200" dirty="0">
              <a:solidFill>
                <a:schemeClr val="tx1"/>
              </a:solidFill>
            </a:rPr>
            <a:t>Communication</a:t>
          </a:r>
        </a:p>
      </dsp:txBody>
      <dsp:txXfrm rot="16200000">
        <a:off x="2382194" y="2212346"/>
        <a:ext cx="3644217" cy="740694"/>
      </dsp:txXfrm>
    </dsp:sp>
    <dsp:sp modelId="{6527B4BF-E4B3-4077-BEC1-0550A0A35F85}">
      <dsp:nvSpPr>
        <dsp:cNvPr id="0" name=""/>
        <dsp:cNvSpPr/>
      </dsp:nvSpPr>
      <dsp:spPr>
        <a:xfrm rot="5400000">
          <a:off x="3526046" y="4291129"/>
          <a:ext cx="652852" cy="555521"/>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BD73937-B543-4342-A3A6-F2EED8FECB7D}">
      <dsp:nvSpPr>
        <dsp:cNvPr id="0" name=""/>
        <dsp:cNvSpPr/>
      </dsp:nvSpPr>
      <dsp:spPr>
        <a:xfrm>
          <a:off x="4574650" y="760584"/>
          <a:ext cx="2759087" cy="44441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Officers &amp; staff should develop &amp; use advanced communication skills to establish trust quickly, build rapport &amp; encourage individuals to be open about their potential risk or vulnerability, including any experience of abuse.</a:t>
          </a:r>
        </a:p>
      </dsp:txBody>
      <dsp:txXfrm>
        <a:off x="4574650" y="760584"/>
        <a:ext cx="2759087" cy="4444168"/>
      </dsp:txXfrm>
    </dsp:sp>
    <dsp:sp modelId="{D3A87C3D-0A2B-44C9-BCB0-26D9318EFCC1}">
      <dsp:nvSpPr>
        <dsp:cNvPr id="0" name=""/>
        <dsp:cNvSpPr/>
      </dsp:nvSpPr>
      <dsp:spPr>
        <a:xfrm>
          <a:off x="7667050" y="760584"/>
          <a:ext cx="3703473" cy="4444168"/>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b="1" kern="1200" dirty="0">
              <a:solidFill>
                <a:schemeClr val="tx1"/>
              </a:solidFill>
            </a:rPr>
            <a:t>Curiosity</a:t>
          </a:r>
        </a:p>
      </dsp:txBody>
      <dsp:txXfrm rot="16200000">
        <a:off x="6215289" y="2212346"/>
        <a:ext cx="3644217" cy="740694"/>
      </dsp:txXfrm>
    </dsp:sp>
    <dsp:sp modelId="{24494B34-B3E7-4CC0-8DCD-375FB81C322B}">
      <dsp:nvSpPr>
        <dsp:cNvPr id="0" name=""/>
        <dsp:cNvSpPr/>
      </dsp:nvSpPr>
      <dsp:spPr>
        <a:xfrm rot="5400000">
          <a:off x="7359142" y="4291129"/>
          <a:ext cx="652852" cy="555521"/>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48083E4-C632-421A-B102-06BB0E97DC2C}">
      <dsp:nvSpPr>
        <dsp:cNvPr id="0" name=""/>
        <dsp:cNvSpPr/>
      </dsp:nvSpPr>
      <dsp:spPr>
        <a:xfrm>
          <a:off x="8407745" y="760584"/>
          <a:ext cx="2759087" cy="44441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Officers &amp; staff should exercise professional curiosity to identify &amp; investigate vulnerability-related risks, so they can deliver the appropriate policing response.</a:t>
          </a:r>
        </a:p>
      </dsp:txBody>
      <dsp:txXfrm>
        <a:off x="8407745" y="760584"/>
        <a:ext cx="2759087" cy="44441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53CA6-A6A4-47C5-AE83-ABC7C7BD221A}">
      <dsp:nvSpPr>
        <dsp:cNvPr id="0" name=""/>
        <dsp:cNvSpPr/>
      </dsp:nvSpPr>
      <dsp:spPr>
        <a:xfrm>
          <a:off x="3315578" y="57421"/>
          <a:ext cx="2756209" cy="2756209"/>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dirty="0"/>
            <a:t>Communication</a:t>
          </a:r>
        </a:p>
      </dsp:txBody>
      <dsp:txXfrm>
        <a:off x="3683073" y="539757"/>
        <a:ext cx="2021220" cy="1240294"/>
      </dsp:txXfrm>
    </dsp:sp>
    <dsp:sp modelId="{5ED0396B-5803-4B0B-A450-587766DE137F}">
      <dsp:nvSpPr>
        <dsp:cNvPr id="0" name=""/>
        <dsp:cNvSpPr/>
      </dsp:nvSpPr>
      <dsp:spPr>
        <a:xfrm>
          <a:off x="4310110" y="1780052"/>
          <a:ext cx="2756209" cy="2756209"/>
        </a:xfrm>
        <a:prstGeom prst="ellipse">
          <a:avLst/>
        </a:prstGeom>
        <a:solidFill>
          <a:schemeClr val="accent3">
            <a:lumMod val="40000"/>
            <a:lumOff val="60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dirty="0"/>
            <a:t>Curiosity</a:t>
          </a:r>
        </a:p>
      </dsp:txBody>
      <dsp:txXfrm>
        <a:off x="5153051" y="2492073"/>
        <a:ext cx="1653725" cy="1515915"/>
      </dsp:txXfrm>
    </dsp:sp>
    <dsp:sp modelId="{809DE8E9-D5FD-486C-9416-B84CEC22F7E7}">
      <dsp:nvSpPr>
        <dsp:cNvPr id="0" name=""/>
        <dsp:cNvSpPr/>
      </dsp:nvSpPr>
      <dsp:spPr>
        <a:xfrm>
          <a:off x="2321046" y="1780052"/>
          <a:ext cx="2756209" cy="2756209"/>
        </a:xfrm>
        <a:prstGeom prst="ellipse">
          <a:avLst/>
        </a:prstGeom>
        <a:solidFill>
          <a:schemeClr val="tx2">
            <a:lumMod val="40000"/>
            <a:lumOff val="60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dirty="0"/>
            <a:t>Clues</a:t>
          </a:r>
        </a:p>
      </dsp:txBody>
      <dsp:txXfrm>
        <a:off x="2580589" y="2492073"/>
        <a:ext cx="1653725" cy="1515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AF824-D7BA-4738-A3F0-F1AE08CA7E9A}">
      <dsp:nvSpPr>
        <dsp:cNvPr id="0" name=""/>
        <dsp:cNvSpPr/>
      </dsp:nvSpPr>
      <dsp:spPr>
        <a:xfrm>
          <a:off x="774254" y="2528"/>
          <a:ext cx="3631263" cy="1325415"/>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Evidence strong leadership of MSP</a:t>
          </a:r>
        </a:p>
      </dsp:txBody>
      <dsp:txXfrm>
        <a:off x="774254" y="2528"/>
        <a:ext cx="3631263" cy="1325415"/>
      </dsp:txXfrm>
    </dsp:sp>
    <dsp:sp modelId="{7C63CD06-1E50-4593-AF3A-56EBF9C7F88D}">
      <dsp:nvSpPr>
        <dsp:cNvPr id="0" name=""/>
        <dsp:cNvSpPr/>
      </dsp:nvSpPr>
      <dsp:spPr>
        <a:xfrm>
          <a:off x="4626420" y="2528"/>
          <a:ext cx="2209026" cy="1325415"/>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Promote and model the culture shift required for MSP</a:t>
          </a:r>
        </a:p>
      </dsp:txBody>
      <dsp:txXfrm>
        <a:off x="4626420" y="2528"/>
        <a:ext cx="2209026" cy="1325415"/>
      </dsp:txXfrm>
    </dsp:sp>
    <dsp:sp modelId="{54B4C747-8592-4A7E-BB2A-BE4C9F20B78B}">
      <dsp:nvSpPr>
        <dsp:cNvPr id="0" name=""/>
        <dsp:cNvSpPr/>
      </dsp:nvSpPr>
      <dsp:spPr>
        <a:xfrm>
          <a:off x="7056349" y="2528"/>
          <a:ext cx="3507955" cy="1325415"/>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Define core principles for strategy &amp; practice</a:t>
          </a:r>
        </a:p>
      </dsp:txBody>
      <dsp:txXfrm>
        <a:off x="7056349" y="2528"/>
        <a:ext cx="3507955" cy="1325415"/>
      </dsp:txXfrm>
    </dsp:sp>
    <dsp:sp modelId="{20A68929-364F-4EA5-B87F-A49455399588}">
      <dsp:nvSpPr>
        <dsp:cNvPr id="0" name=""/>
        <dsp:cNvSpPr/>
      </dsp:nvSpPr>
      <dsp:spPr>
        <a:xfrm>
          <a:off x="969256" y="1726790"/>
          <a:ext cx="2880481" cy="1429328"/>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Promote &amp; support workplace &amp; workforce development</a:t>
          </a:r>
        </a:p>
      </dsp:txBody>
      <dsp:txXfrm>
        <a:off x="969256" y="1726790"/>
        <a:ext cx="2880481" cy="1429328"/>
      </dsp:txXfrm>
    </dsp:sp>
    <dsp:sp modelId="{B681F17A-EB65-421C-B301-D8422799F54B}">
      <dsp:nvSpPr>
        <dsp:cNvPr id="0" name=""/>
        <dsp:cNvSpPr/>
      </dsp:nvSpPr>
      <dsp:spPr>
        <a:xfrm>
          <a:off x="4442309" y="1531602"/>
          <a:ext cx="2745996" cy="178084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Make sure that police officers are aware of &amp; respond to the requirements of the MCA 2005</a:t>
          </a:r>
        </a:p>
      </dsp:txBody>
      <dsp:txXfrm>
        <a:off x="4442309" y="1531602"/>
        <a:ext cx="2745996" cy="1780841"/>
      </dsp:txXfrm>
    </dsp:sp>
    <dsp:sp modelId="{CC5792E5-04E1-4A00-A215-716E993263DC}">
      <dsp:nvSpPr>
        <dsp:cNvPr id="0" name=""/>
        <dsp:cNvSpPr/>
      </dsp:nvSpPr>
      <dsp:spPr>
        <a:xfrm>
          <a:off x="7907034" y="1719083"/>
          <a:ext cx="2692559" cy="144474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Ensure there is a clear focus on prevention &amp; early intervention</a:t>
          </a:r>
        </a:p>
      </dsp:txBody>
      <dsp:txXfrm>
        <a:off x="7907034" y="1719083"/>
        <a:ext cx="2692559" cy="1444742"/>
      </dsp:txXfrm>
    </dsp:sp>
    <dsp:sp modelId="{F3B282C6-2F51-4959-8AB5-8063EB60AC89}">
      <dsp:nvSpPr>
        <dsp:cNvPr id="0" name=""/>
        <dsp:cNvSpPr/>
      </dsp:nvSpPr>
      <dsp:spPr>
        <a:xfrm>
          <a:off x="1188193" y="3509198"/>
          <a:ext cx="3789164" cy="1325415"/>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Engaging with &amp; including people who use services</a:t>
          </a:r>
        </a:p>
      </dsp:txBody>
      <dsp:txXfrm>
        <a:off x="1188193" y="3509198"/>
        <a:ext cx="3789164" cy="1325415"/>
      </dsp:txXfrm>
    </dsp:sp>
    <dsp:sp modelId="{B6BEF94A-B23D-4CCA-9919-3E1BABF95710}">
      <dsp:nvSpPr>
        <dsp:cNvPr id="0" name=""/>
        <dsp:cNvSpPr/>
      </dsp:nvSpPr>
      <dsp:spPr>
        <a:xfrm>
          <a:off x="6447994" y="3482583"/>
          <a:ext cx="3518978" cy="1325415"/>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Engaging across organisations in MSP</a:t>
          </a:r>
        </a:p>
      </dsp:txBody>
      <dsp:txXfrm>
        <a:off x="6447994" y="3482583"/>
        <a:ext cx="3518978" cy="13254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424740-56E7-4DC5-85A0-87EAED197E76}" type="datetimeFigureOut">
              <a:rPr lang="en-GB" smtClean="0"/>
              <a:t>02/06/2023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E9A1852-59B5-4A41-A120-BEAE6D17CE12}" type="slidenum">
              <a:rPr lang="en-GB" smtClean="0"/>
              <a:t>‹#›</a:t>
            </a:fld>
            <a:endParaRPr lang="en-GB"/>
          </a:p>
        </p:txBody>
      </p:sp>
    </p:spTree>
    <p:extLst>
      <p:ext uri="{BB962C8B-B14F-4D97-AF65-F5344CB8AC3E}">
        <p14:creationId xmlns:p14="http://schemas.microsoft.com/office/powerpoint/2010/main" val="2948180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3DBB7-258C-4A93-A4D4-8CD9C37A7DBA}" type="datetimeFigureOut">
              <a:rPr lang="en-GB" smtClean="0"/>
              <a:t>02/06/2023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A19DD7-300D-4A0C-AFA8-CFBF03F13EAB}" type="slidenum">
              <a:rPr lang="en-GB" smtClean="0"/>
              <a:t>‹#›</a:t>
            </a:fld>
            <a:endParaRPr lang="en-GB"/>
          </a:p>
        </p:txBody>
      </p:sp>
    </p:spTree>
    <p:extLst>
      <p:ext uri="{BB962C8B-B14F-4D97-AF65-F5344CB8AC3E}">
        <p14:creationId xmlns:p14="http://schemas.microsoft.com/office/powerpoint/2010/main" val="80120924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22/06/Academic-Insights-Adultification-bias-within-child-protection-and-safeguarding.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chscp.org.uk/wp-content/uploads/2022/03/Child-Q-PUBLISHED-14-March-22.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what a repeat victim 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impact that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asb</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/crime has on repeat victims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who could be considered as vulnerable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who could be considered as vulnerable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terms risk factor &amp; protective factor &amp; the difference between a risk factor &amp; actual vulnerability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key considerations when responding &amp; supporting a person who may be vulnerable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initial action to take when dealing with a person who is, or may be vulnerable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some of the key national drivers in relation to vulnerability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A19DD7-300D-4A0C-AFA8-CFBF03F13EAB}" type="slidenum">
              <a:rPr lang="en-GB" smtClean="0"/>
              <a:t>1</a:t>
            </a:fld>
            <a:endParaRPr lang="en-GB"/>
          </a:p>
        </p:txBody>
      </p:sp>
    </p:spTree>
    <p:extLst>
      <p:ext uri="{BB962C8B-B14F-4D97-AF65-F5344CB8AC3E}">
        <p14:creationId xmlns:p14="http://schemas.microsoft.com/office/powerpoint/2010/main" val="547017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As an introduction, trainer to play below video clip up to 4</a:t>
            </a:r>
            <a:r>
              <a:rPr lang="en-GB" sz="1100" baseline="0" dirty="0">
                <a:latin typeface="Arial" panose="020B0604020202020204" pitchFamily="34" charset="0"/>
                <a:cs typeface="Arial" panose="020B0604020202020204" pitchFamily="34" charset="0"/>
              </a:rPr>
              <a:t> </a:t>
            </a:r>
            <a:r>
              <a:rPr lang="en-GB" sz="1100" baseline="0" dirty="0" err="1">
                <a:latin typeface="Arial" panose="020B0604020202020204" pitchFamily="34" charset="0"/>
                <a:cs typeface="Arial" panose="020B0604020202020204" pitchFamily="34" charset="0"/>
              </a:rPr>
              <a:t>mins</a:t>
            </a:r>
            <a:r>
              <a:rPr lang="en-GB" sz="1100" dirty="0">
                <a:latin typeface="Arial" panose="020B0604020202020204" pitchFamily="34" charset="0"/>
                <a:cs typeface="Arial" panose="020B0604020202020204" pitchFamily="34" charset="0"/>
              </a:rPr>
              <a:t> to show the impact to repeat victims and why it is of such high importance that they are dealt with appropriately.</a:t>
            </a:r>
          </a:p>
          <a:p>
            <a:pPr>
              <a:lnSpc>
                <a:spcPct val="100000"/>
              </a:lnSpc>
            </a:pPr>
            <a:r>
              <a:rPr lang="en-GB" sz="1100" dirty="0">
                <a:latin typeface="Arial" panose="020B0604020202020204" pitchFamily="34" charset="0"/>
                <a:cs typeface="Arial" panose="020B0604020202020204" pitchFamily="34" charset="0"/>
              </a:rPr>
              <a:t>Fiona Pilkington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QTS – What are your thoughts on this?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Trainer to facilitate a discussion on what went wrong. Points to get out will be Lack of Communication between Agencies. Lack of ownership by Police.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Following years of  repeated abuse on October 23, 2007 Fiona Pilkington drove to a remote lay-by, with her 18 year-old daughter Frankie Hardwick. She poured petrol over the back seat and set the car alight. Both Fiona and Frankie died.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Are students</a:t>
            </a:r>
            <a:r>
              <a:rPr lang="en-GB" sz="1100" baseline="0" dirty="0">
                <a:latin typeface="Arial" panose="020B0604020202020204" pitchFamily="34" charset="0"/>
                <a:cs typeface="Arial" panose="020B0604020202020204" pitchFamily="34" charset="0"/>
              </a:rPr>
              <a:t> aware of any cases?</a:t>
            </a:r>
            <a:endParaRPr lang="en-GB" sz="11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a:t>
            </a:fld>
            <a:endParaRPr lang="en-GB"/>
          </a:p>
        </p:txBody>
      </p:sp>
    </p:spTree>
    <p:extLst>
      <p:ext uri="{BB962C8B-B14F-4D97-AF65-F5344CB8AC3E}">
        <p14:creationId xmlns:p14="http://schemas.microsoft.com/office/powerpoint/2010/main" val="862929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Trainer to 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 What is a victim? </a:t>
            </a:r>
            <a:r>
              <a:rPr lang="en-GB" sz="1100" b="0" dirty="0">
                <a:latin typeface="Arial" panose="020B0604020202020204" pitchFamily="34" charset="0"/>
                <a:cs typeface="Arial" panose="020B0604020202020204" pitchFamily="34" charset="0"/>
              </a:rPr>
              <a:t>Discuss.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 </a:t>
            </a:r>
            <a:r>
              <a:rPr lang="en-GB" sz="1100" b="1" dirty="0">
                <a:solidFill>
                  <a:schemeClr val="accent5">
                    <a:lumMod val="50000"/>
                  </a:schemeClr>
                </a:solidFill>
                <a:latin typeface="Arial" panose="020B0604020202020204" pitchFamily="34" charset="0"/>
                <a:cs typeface="Arial" panose="020B0604020202020204" pitchFamily="34" charset="0"/>
              </a:rPr>
              <a:t>Why would victims not report being a victim of Crime or ASB to the Police?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Answers</a:t>
            </a:r>
            <a:r>
              <a:rPr lang="en-GB" sz="1100" b="1" baseline="0" dirty="0">
                <a:latin typeface="Arial" panose="020B0604020202020204" pitchFamily="34" charset="0"/>
                <a:cs typeface="Arial" panose="020B0604020202020204" pitchFamily="34" charset="0"/>
              </a:rPr>
              <a:t> could include: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not knowing how to report,</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language barriers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trivial or no loss perceived</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previous poor experience of service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Police can’t/won’t do anything, it’s a private matter</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inconvenient to report</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reported to other agencies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common occurrence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fear of reprisals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dislike or fear of Police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not knowing a crime/ASB has taken place.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It could be that incidents that previous incidents have not been reported and as such did not receive a police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a:t>
            </a:fld>
            <a:endParaRPr lang="en-GB"/>
          </a:p>
        </p:txBody>
      </p:sp>
    </p:spTree>
    <p:extLst>
      <p:ext uri="{BB962C8B-B14F-4D97-AF65-F5344CB8AC3E}">
        <p14:creationId xmlns:p14="http://schemas.microsoft.com/office/powerpoint/2010/main" val="95357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Before showing the slide, trainer to ask: </a:t>
            </a:r>
          </a:p>
          <a:p>
            <a:r>
              <a:rPr lang="en-GB" sz="1100" b="1" dirty="0">
                <a:latin typeface="Arial" panose="020B0604020202020204" pitchFamily="34" charset="0"/>
                <a:cs typeface="Arial" panose="020B0604020202020204" pitchFamily="34" charset="0"/>
              </a:rPr>
              <a:t>Q. What do you think a ‘repeat victim’ is?</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4</a:t>
            </a:fld>
            <a:endParaRPr lang="en-GB"/>
          </a:p>
        </p:txBody>
      </p:sp>
    </p:spTree>
    <p:extLst>
      <p:ext uri="{BB962C8B-B14F-4D97-AF65-F5344CB8AC3E}">
        <p14:creationId xmlns:p14="http://schemas.microsoft.com/office/powerpoint/2010/main" val="1712908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Do you agree with this?</a:t>
            </a:r>
          </a:p>
          <a:p>
            <a:r>
              <a:rPr lang="en-GB" b="1" dirty="0"/>
              <a:t>QTS – Can you think of any examples where this may be applicable?</a:t>
            </a:r>
          </a:p>
        </p:txBody>
      </p:sp>
      <p:sp>
        <p:nvSpPr>
          <p:cNvPr id="4" name="Slide Number Placeholder 3"/>
          <p:cNvSpPr>
            <a:spLocks noGrp="1"/>
          </p:cNvSpPr>
          <p:nvPr>
            <p:ph type="sldNum" sz="quarter" idx="10"/>
          </p:nvPr>
        </p:nvSpPr>
        <p:spPr/>
        <p:txBody>
          <a:bodyPr/>
          <a:lstStyle/>
          <a:p>
            <a:fld id="{8EA19DD7-300D-4A0C-AFA8-CFBF03F13EAB}" type="slidenum">
              <a:rPr lang="en-GB" smtClean="0"/>
              <a:t>5</a:t>
            </a:fld>
            <a:endParaRPr lang="en-GB"/>
          </a:p>
        </p:txBody>
      </p:sp>
    </p:spTree>
    <p:extLst>
      <p:ext uri="{BB962C8B-B14F-4D97-AF65-F5344CB8AC3E}">
        <p14:creationId xmlns:p14="http://schemas.microsoft.com/office/powerpoint/2010/main" val="2527704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impact will this have on victims, society and the local community?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therefore important that our response is aimed at safeguarding and preventing further victimisation. </a:t>
            </a:r>
          </a:p>
          <a:p>
            <a:r>
              <a:rPr lang="en-GB" sz="1100" dirty="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6</a:t>
            </a:fld>
            <a:endParaRPr lang="en-GB"/>
          </a:p>
        </p:txBody>
      </p:sp>
    </p:spTree>
    <p:extLst>
      <p:ext uri="{BB962C8B-B14F-4D97-AF65-F5344CB8AC3E}">
        <p14:creationId xmlns:p14="http://schemas.microsoft.com/office/powerpoint/2010/main" val="4178385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is vulnerability? What does it mean to you?</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Definitions from group – Board blast. Prior to de-briefing,</a:t>
            </a:r>
            <a:r>
              <a:rPr lang="en-GB" sz="1100" baseline="0" dirty="0">
                <a:latin typeface="Arial" panose="020B0604020202020204" pitchFamily="34" charset="0"/>
                <a:cs typeface="Arial" panose="020B0604020202020204" pitchFamily="34" charset="0"/>
              </a:rPr>
              <a:t> play the video on the next slide. Contributions may be added by students following this film.</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7</a:t>
            </a:fld>
            <a:endParaRPr lang="en-GB"/>
          </a:p>
        </p:txBody>
      </p:sp>
    </p:spTree>
    <p:extLst>
      <p:ext uri="{BB962C8B-B14F-4D97-AF65-F5344CB8AC3E}">
        <p14:creationId xmlns:p14="http://schemas.microsoft.com/office/powerpoint/2010/main" val="3750422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link and it will take you to you</a:t>
            </a:r>
            <a:r>
              <a:rPr lang="en-GB" baseline="0" dirty="0"/>
              <a:t> tube</a:t>
            </a:r>
            <a:r>
              <a:rPr lang="en-GB" dirty="0"/>
              <a:t> in relation to vulnerability. The</a:t>
            </a:r>
            <a:r>
              <a:rPr lang="en-GB" baseline="0" dirty="0"/>
              <a:t> video is 4:26 Developed by West Mercia and Warwickshire Police it will assist in de-briefing the </a:t>
            </a:r>
            <a:r>
              <a:rPr lang="en-GB" baseline="0" dirty="0" err="1"/>
              <a:t>boardblast</a:t>
            </a:r>
            <a:r>
              <a:rPr lang="en-GB" baseline="0" dirty="0"/>
              <a:t>. This is also a good platform when it come to Public Protection inputs later on in the course. </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8</a:t>
            </a:fld>
            <a:endParaRPr lang="en-GB"/>
          </a:p>
        </p:txBody>
      </p:sp>
    </p:spTree>
    <p:extLst>
      <p:ext uri="{BB962C8B-B14F-4D97-AF65-F5344CB8AC3E}">
        <p14:creationId xmlns:p14="http://schemas.microsoft.com/office/powerpoint/2010/main" val="2822650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No legal definition – Dictionary Definition</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9</a:t>
            </a:fld>
            <a:endParaRPr lang="en-GB"/>
          </a:p>
        </p:txBody>
      </p:sp>
    </p:spTree>
    <p:extLst>
      <p:ext uri="{BB962C8B-B14F-4D97-AF65-F5344CB8AC3E}">
        <p14:creationId xmlns:p14="http://schemas.microsoft.com/office/powerpoint/2010/main" val="1019814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Reiterate that this definition will be widely used throughout several other inputs they will receive and is an area of policing that is currently being focused upon.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Based on the information that has been given previously.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a:t>
            </a:r>
            <a:r>
              <a:rPr lang="en-GB" sz="1100" b="1" baseline="0" dirty="0">
                <a:latin typeface="Arial" panose="020B0604020202020204" pitchFamily="34" charset="0"/>
                <a:cs typeface="Arial" panose="020B0604020202020204" pitchFamily="34" charset="0"/>
              </a:rPr>
              <a:t> Who could be considered vulnerable? Trainer to record on whiteboard</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Answers to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Children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Some adults – those who are physically or mentally frail</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with learning disabilities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suffering from mental ill health</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are ill and would need help to carry out normal daily tasks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have undergone a recent traumatic event – e.g. bereavement, divorce, job loss etc.</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are victims of domestic abuse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a:t>
            </a:r>
            <a:r>
              <a:rPr lang="en-GB" sz="1100" b="1"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What can we do as the police to reduce the risk to them ?</a:t>
            </a: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Trainer to highlight that some measures such as Early Help and C of P guidelines will be discussed later in the session</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10</a:t>
            </a:fld>
            <a:endParaRPr lang="en-GB"/>
          </a:p>
        </p:txBody>
      </p:sp>
    </p:spTree>
    <p:extLst>
      <p:ext uri="{BB962C8B-B14F-4D97-AF65-F5344CB8AC3E}">
        <p14:creationId xmlns:p14="http://schemas.microsoft.com/office/powerpoint/2010/main" val="609525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solidFill>
                  <a:schemeClr val="tx1"/>
                </a:solidFill>
              </a:rPr>
              <a:t>A child is defined as any person under the age of 18 years of age</a:t>
            </a:r>
          </a:p>
          <a:p>
            <a:pPr algn="l"/>
            <a:r>
              <a:rPr lang="en-GB" sz="1200" b="1" dirty="0">
                <a:solidFill>
                  <a:schemeClr val="tx1"/>
                </a:solidFill>
              </a:rPr>
              <a:t>Section 105 of the Children’s Act 1989 </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11</a:t>
            </a:fld>
            <a:endParaRPr lang="en-GB"/>
          </a:p>
        </p:txBody>
      </p:sp>
    </p:spTree>
    <p:extLst>
      <p:ext uri="{BB962C8B-B14F-4D97-AF65-F5344CB8AC3E}">
        <p14:creationId xmlns:p14="http://schemas.microsoft.com/office/powerpoint/2010/main" val="3379228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baseline="0" dirty="0">
                <a:solidFill>
                  <a:schemeClr val="tx1"/>
                </a:solidFill>
                <a:latin typeface="+mn-lt"/>
                <a:ea typeface="+mn-ea"/>
                <a:cs typeface="+mn-cs"/>
              </a:rPr>
              <a:t>The situations or circumstances may include : -</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Personal Circumstances</a:t>
            </a:r>
            <a:r>
              <a:rPr lang="en-GB" sz="1200" b="0" i="0" u="none" strike="noStrike" kern="1200" baseline="0" dirty="0">
                <a:solidFill>
                  <a:schemeClr val="tx1"/>
                </a:solidFill>
                <a:latin typeface="+mn-lt"/>
                <a:ea typeface="+mn-ea"/>
                <a:cs typeface="+mn-cs"/>
              </a:rPr>
              <a:t>: Social isolation, Poor social/communication skills, history of offending, repeat victim, self-neglect, living conditions, bereavement, poor education.</a:t>
            </a:r>
          </a:p>
          <a:p>
            <a:pPr rtl="0"/>
            <a:r>
              <a:rPr lang="en-GB" sz="1200" b="1" i="0" u="none" strike="noStrike" kern="1200" baseline="0" dirty="0">
                <a:solidFill>
                  <a:schemeClr val="tx1"/>
                </a:solidFill>
                <a:latin typeface="+mn-lt"/>
                <a:ea typeface="+mn-ea"/>
                <a:cs typeface="+mn-cs"/>
              </a:rPr>
              <a:t>Health and Disability:</a:t>
            </a:r>
            <a:r>
              <a:rPr lang="en-GB" sz="1200" b="0" i="0" u="none" strike="noStrike" kern="1200" baseline="0" dirty="0">
                <a:solidFill>
                  <a:schemeClr val="tx1"/>
                </a:solidFill>
                <a:latin typeface="+mn-lt"/>
                <a:ea typeface="+mn-ea"/>
                <a:cs typeface="+mn-cs"/>
              </a:rPr>
              <a:t> Learning disability, physical disability or illness, mental health needs, people with diagnosed conditions such as autism, drug/alcohol misuse or dependency, intoxication</a:t>
            </a:r>
          </a:p>
          <a:p>
            <a:pPr rtl="0"/>
            <a:r>
              <a:rPr lang="en-GB" sz="1200" b="1" i="0" u="none" strike="noStrike" kern="1200" baseline="0" dirty="0">
                <a:solidFill>
                  <a:schemeClr val="tx1"/>
                </a:solidFill>
                <a:latin typeface="+mn-lt"/>
                <a:ea typeface="+mn-ea"/>
                <a:cs typeface="+mn-cs"/>
              </a:rPr>
              <a:t>Personal Vulnerabilities: </a:t>
            </a:r>
            <a:r>
              <a:rPr lang="en-GB" sz="1200" b="0" i="0" u="none" strike="noStrike" kern="1200" baseline="0" dirty="0">
                <a:solidFill>
                  <a:schemeClr val="tx1"/>
                </a:solidFill>
                <a:latin typeface="+mn-lt"/>
                <a:ea typeface="+mn-ea"/>
                <a:cs typeface="+mn-cs"/>
              </a:rPr>
              <a:t>Gender / transgender, sexual orientation, ethnic background, age, disability, religion / belief</a:t>
            </a:r>
          </a:p>
          <a:p>
            <a:pPr rtl="0"/>
            <a:r>
              <a:rPr lang="en-GB" sz="1200" b="1" i="0" u="none" strike="noStrike" kern="1200" baseline="0" dirty="0">
                <a:solidFill>
                  <a:schemeClr val="tx1"/>
                </a:solidFill>
                <a:latin typeface="+mn-lt"/>
                <a:ea typeface="+mn-ea"/>
                <a:cs typeface="+mn-cs"/>
              </a:rPr>
              <a:t>Economic Circumstances: </a:t>
            </a:r>
            <a:r>
              <a:rPr lang="en-GB" sz="1200" b="0" i="0" u="none" strike="noStrike" kern="1200" baseline="0" dirty="0">
                <a:solidFill>
                  <a:schemeClr val="tx1"/>
                </a:solidFill>
                <a:latin typeface="+mn-lt"/>
                <a:ea typeface="+mn-ea"/>
                <a:cs typeface="+mn-cs"/>
              </a:rPr>
              <a:t>Financial, unemployment, housing</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If you take all of the above into consideration this pretty much means everybody is vulnerable. This probably includes us at some point in our lives.</a:t>
            </a:r>
          </a:p>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12</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explain that although this is not an exhaustive list, these are some factors which may help identify vulnerability.</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13</a:t>
            </a:fld>
            <a:endParaRPr lang="en-GB"/>
          </a:p>
        </p:txBody>
      </p:sp>
    </p:spTree>
    <p:extLst>
      <p:ext uri="{BB962C8B-B14F-4D97-AF65-F5344CB8AC3E}">
        <p14:creationId xmlns:p14="http://schemas.microsoft.com/office/powerpoint/2010/main" val="3049282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lvl="0"/>
            <a:r>
              <a:rPr lang="en-GB" b="1" u="sng" dirty="0"/>
              <a:t>Adverse family circumstances </a:t>
            </a:r>
            <a:r>
              <a:rPr lang="en-GB" dirty="0" err="1"/>
              <a:t>eg</a:t>
            </a:r>
            <a:r>
              <a:rPr lang="en-GB" dirty="0"/>
              <a:t> deprivation, financial concerns, poverty, unemployment, poor education, poor housing conditions (including geographical location)</a:t>
            </a:r>
            <a:r>
              <a:rPr lang="en-GB" dirty="0">
                <a:solidFill>
                  <a:schemeClr val="tx1"/>
                </a:solidFill>
              </a:rPr>
              <a:t> child protection, child in need, child in care, domestic abuse, family members/carers with mental health / drug / alcohol problems, family members/carers with a history of offending, presence of an abuser</a:t>
            </a:r>
            <a:endParaRPr lang="en-AS" dirty="0">
              <a:solidFill>
                <a:schemeClr val="tx1"/>
              </a:solidFill>
            </a:endParaRPr>
          </a:p>
          <a:p>
            <a:endParaRPr lang="en-GB" dirty="0"/>
          </a:p>
          <a:p>
            <a:endParaRPr lang="en-GB" dirty="0"/>
          </a:p>
          <a:p>
            <a:pPr lvl="0"/>
            <a:r>
              <a:rPr lang="en-GB" b="1" u="sng" dirty="0"/>
              <a:t>Personal circumstances </a:t>
            </a:r>
            <a:r>
              <a:rPr lang="en-GB" dirty="0"/>
              <a:t>- </a:t>
            </a:r>
            <a:r>
              <a:rPr lang="en-GB" dirty="0">
                <a:solidFill>
                  <a:schemeClr val="tx1"/>
                </a:solidFill>
              </a:rPr>
              <a:t>Considers themselves vulnerable , social isolation, poor social skills, history of offending, self neglect, overcrowding, Affected by anti-social behaviour</a:t>
            </a:r>
          </a:p>
          <a:p>
            <a:pPr lvl="0"/>
            <a:endParaRPr lang="en-GB" dirty="0">
              <a:solidFill>
                <a:schemeClr val="tx1"/>
              </a:solidFill>
            </a:endParaRPr>
          </a:p>
          <a:p>
            <a:pPr lvl="0"/>
            <a:endParaRPr lang="en-GB" dirty="0">
              <a:solidFill>
                <a:schemeClr val="tx1"/>
              </a:solidFill>
            </a:endParaRPr>
          </a:p>
          <a:p>
            <a:r>
              <a:rPr lang="en-GB" dirty="0"/>
              <a:t>Police cannot alter those personal factors that make an</a:t>
            </a:r>
            <a:r>
              <a:rPr lang="en-GB" baseline="0" dirty="0"/>
              <a:t> individual vulnerable.</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14</a:t>
            </a:fld>
            <a:endParaRPr lang="en-GB"/>
          </a:p>
        </p:txBody>
      </p:sp>
    </p:spTree>
    <p:extLst>
      <p:ext uri="{BB962C8B-B14F-4D97-AF65-F5344CB8AC3E}">
        <p14:creationId xmlns:p14="http://schemas.microsoft.com/office/powerpoint/2010/main" val="3396954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dirty="0"/>
              <a:t> – </a:t>
            </a:r>
            <a:r>
              <a:rPr lang="en-GB" b="1" dirty="0"/>
              <a:t>What is a risk factor? What is a protective factor?</a:t>
            </a:r>
          </a:p>
          <a:p>
            <a:endParaRPr lang="en-GB" dirty="0"/>
          </a:p>
          <a:p>
            <a:r>
              <a:rPr lang="en-GB" sz="1200" b="1" kern="1200" dirty="0">
                <a:solidFill>
                  <a:schemeClr val="tx1"/>
                </a:solidFill>
                <a:effectLst/>
                <a:latin typeface="+mn-lt"/>
                <a:ea typeface="+mn-ea"/>
                <a:cs typeface="+mn-cs"/>
              </a:rPr>
              <a:t>Risk and protective factors.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factors influence a person’s chance of developing for example a mental and/or substance use disorder, effective preventions focuses on reducing those risk factors, and strengthening protective factors, that are most closely related to the problem being addressed.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Risk factors </a:t>
            </a:r>
            <a:r>
              <a:rPr lang="en-US" sz="1200" kern="1200" dirty="0">
                <a:solidFill>
                  <a:schemeClr val="tx1"/>
                </a:solidFill>
                <a:effectLst/>
                <a:latin typeface="+mn-lt"/>
                <a:ea typeface="+mn-ea"/>
                <a:cs typeface="+mn-cs"/>
              </a:rPr>
              <a:t>– are characteristics at the biological, psychological, family, community or cultural level that precede and are associated with a higher likelihood of negative outcomes.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Protective factors </a:t>
            </a:r>
            <a:r>
              <a:rPr lang="en-US" sz="1200" kern="1200" dirty="0">
                <a:solidFill>
                  <a:schemeClr val="tx1"/>
                </a:solidFill>
                <a:effectLst/>
                <a:latin typeface="+mn-lt"/>
                <a:ea typeface="+mn-ea"/>
                <a:cs typeface="+mn-cs"/>
              </a:rPr>
              <a:t>are characteristics associated with a lower likelihood of negative outcomes or that reduce a risk factor’s impact. Protective factors may be seen as positive countering events.</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risk and protective factors are fixed, they don’t change over time. Other risk and protective factors are considered variable and can change over time. Variable risk factors include income level, peer group, adverse childhood experiences (ACE’s), and employment status.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people have biological and psychological characteristics that make them vulnerable to, or resilient in the face of potential issues. Because people have relationships with their communities and larger society, each person’s biological and psychological characteristics exist in multiple contexts. A variety of risk and protective factor’s operate within each of these contexts. These factors also influence one another.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Targeting only one context when addressing a person’s risk or protective factors is unlikely to be successful because people don’t live in isolation. </a:t>
            </a:r>
            <a:r>
              <a:rPr lang="en-US" sz="1200" kern="1200" dirty="0" err="1">
                <a:solidFill>
                  <a:schemeClr val="tx1"/>
                </a:solidFill>
                <a:effectLst/>
                <a:latin typeface="+mn-lt"/>
                <a:ea typeface="+mn-ea"/>
                <a:cs typeface="+mn-cs"/>
              </a:rPr>
              <a:t>Eg</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relationships risk factors include parents who use alcohol and drugs or who suffer from mental illness, child abuse and maltreatment, and inadequate supervision. In this context, parental involvement is an example of a protective factor.</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communities risk factors include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poverty and violence. Here protective factors could include after school activities.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society risk factors can include norms and laws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to substance use as well as racism and a lack of economic opportunity. Protective factors in this context would include hate crime laws or policies limiting the availability of alcohol.</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Risk factors tend to be positively correlated with one another and negatively correlated to protective factors. In other words, people with some risk factors have a greater chance of experiencing even more risk factors and they are less likely to have protective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correlations underscore the importance of early intervention and interventions that target multiple not single factors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QTS - What is the difference between</a:t>
            </a:r>
            <a:r>
              <a:rPr lang="en-US" sz="1200" b="1" kern="1200" baseline="0" dirty="0">
                <a:solidFill>
                  <a:schemeClr val="tx1"/>
                </a:solidFill>
                <a:effectLst/>
                <a:latin typeface="+mn-lt"/>
                <a:ea typeface="+mn-ea"/>
                <a:cs typeface="+mn-cs"/>
              </a:rPr>
              <a:t> a risk factor and actual vulnerability?</a:t>
            </a: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Difference between risk factors (they can change/ be changed). Actual vulnerability </a:t>
            </a:r>
            <a:r>
              <a:rPr lang="en-US" sz="1200" b="1" kern="1200" dirty="0" err="1">
                <a:solidFill>
                  <a:schemeClr val="tx1"/>
                </a:solidFill>
                <a:effectLst/>
                <a:latin typeface="+mn-lt"/>
                <a:ea typeface="+mn-ea"/>
                <a:cs typeface="+mn-cs"/>
              </a:rPr>
              <a:t>e.g</a:t>
            </a:r>
            <a:r>
              <a:rPr lang="en-US" sz="1200" b="1" kern="1200" dirty="0">
                <a:solidFill>
                  <a:schemeClr val="tx1"/>
                </a:solidFill>
                <a:effectLst/>
                <a:latin typeface="+mn-lt"/>
                <a:ea typeface="+mn-ea"/>
                <a:cs typeface="+mn-cs"/>
              </a:rPr>
              <a:t> a child’s age or MH status cannot.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15</a:t>
            </a:fld>
            <a:endParaRPr lang="en-GB"/>
          </a:p>
        </p:txBody>
      </p:sp>
    </p:spTree>
    <p:extLst>
      <p:ext uri="{BB962C8B-B14F-4D97-AF65-F5344CB8AC3E}">
        <p14:creationId xmlns:p14="http://schemas.microsoft.com/office/powerpoint/2010/main" val="1247754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16</a:t>
            </a:fld>
            <a:endParaRPr lang="en-GB"/>
          </a:p>
        </p:txBody>
      </p:sp>
    </p:spTree>
    <p:extLst>
      <p:ext uri="{BB962C8B-B14F-4D97-AF65-F5344CB8AC3E}">
        <p14:creationId xmlns:p14="http://schemas.microsoft.com/office/powerpoint/2010/main" val="1701324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chemeClr val="tx1"/>
                </a:solidFill>
                <a:effectLst/>
                <a:latin typeface="+mn-lt"/>
              </a:rPr>
              <a:t>QTS – what is </a:t>
            </a:r>
            <a:r>
              <a:rPr lang="en-GB" b="1" i="0" dirty="0" err="1">
                <a:solidFill>
                  <a:schemeClr val="tx1"/>
                </a:solidFill>
                <a:effectLst/>
                <a:latin typeface="+mn-lt"/>
              </a:rPr>
              <a:t>Adultification</a:t>
            </a:r>
            <a:r>
              <a:rPr lang="en-GB" b="1" i="0" dirty="0">
                <a:solidFill>
                  <a:schemeClr val="tx1"/>
                </a:solidFill>
                <a:effectLst/>
                <a:latin typeface="+mn-lt"/>
              </a:rPr>
              <a:t>? </a:t>
            </a:r>
          </a:p>
          <a:p>
            <a:pPr algn="l"/>
            <a:endParaRPr lang="en-GB" b="1" i="0" dirty="0">
              <a:solidFill>
                <a:schemeClr val="tx1"/>
              </a:solidFill>
              <a:effectLst/>
              <a:latin typeface="+mn-lt"/>
            </a:endParaRPr>
          </a:p>
          <a:p>
            <a:pPr algn="l"/>
            <a:r>
              <a:rPr lang="en-GB" b="0" i="0" dirty="0">
                <a:solidFill>
                  <a:srgbClr val="303030"/>
                </a:solidFill>
                <a:effectLst/>
                <a:latin typeface="+mn-lt"/>
              </a:rPr>
              <a:t>Leading safeguarding experts in this field, </a:t>
            </a:r>
            <a:r>
              <a:rPr lang="en-GB" b="0" i="0" dirty="0" err="1">
                <a:solidFill>
                  <a:srgbClr val="303030"/>
                </a:solidFill>
                <a:effectLst/>
                <a:latin typeface="+mn-lt"/>
              </a:rPr>
              <a:t>Jahnine</a:t>
            </a:r>
            <a:r>
              <a:rPr lang="en-GB" b="0" i="0" dirty="0">
                <a:solidFill>
                  <a:srgbClr val="303030"/>
                </a:solidFill>
                <a:effectLst/>
                <a:latin typeface="+mn-lt"/>
              </a:rPr>
              <a:t> Davis and Nick Marsh, provide the following </a:t>
            </a:r>
            <a:r>
              <a:rPr lang="en-GB" b="0" i="0" dirty="0" err="1">
                <a:solidFill>
                  <a:srgbClr val="303030"/>
                </a:solidFill>
                <a:effectLst/>
                <a:latin typeface="+mn-lt"/>
              </a:rPr>
              <a:t>adultification</a:t>
            </a:r>
            <a:r>
              <a:rPr lang="en-GB" b="0" i="0" dirty="0">
                <a:solidFill>
                  <a:srgbClr val="303030"/>
                </a:solidFill>
                <a:effectLst/>
                <a:latin typeface="+mn-lt"/>
              </a:rPr>
              <a:t> definition:</a:t>
            </a:r>
          </a:p>
          <a:p>
            <a:pPr algn="l"/>
            <a:r>
              <a:rPr lang="en-GB" b="0" i="0" dirty="0">
                <a:solidFill>
                  <a:srgbClr val="303030"/>
                </a:solidFill>
                <a:effectLst/>
                <a:latin typeface="+mn-lt"/>
              </a:rPr>
              <a:t>‘..When </a:t>
            </a:r>
            <a:r>
              <a:rPr lang="en-GB" b="1" i="0" dirty="0">
                <a:solidFill>
                  <a:srgbClr val="303030"/>
                </a:solidFill>
                <a:effectLst/>
                <a:latin typeface="+mn-lt"/>
              </a:rPr>
              <a:t>notions of innocence and vulnerability are not afforded to certain children</a:t>
            </a:r>
            <a:r>
              <a:rPr lang="en-GB" b="0" i="0" dirty="0">
                <a:solidFill>
                  <a:srgbClr val="303030"/>
                </a:solidFill>
                <a:effectLst/>
                <a:latin typeface="+mn-lt"/>
              </a:rPr>
              <a:t>.’ (Davis and Marsh, 2020)</a:t>
            </a:r>
          </a:p>
          <a:p>
            <a:endParaRPr lang="en-GB" dirty="0">
              <a:latin typeface="+mn-lt"/>
            </a:endParaRPr>
          </a:p>
          <a:p>
            <a:r>
              <a:rPr lang="en-GB" b="0" i="0" dirty="0">
                <a:solidFill>
                  <a:srgbClr val="303030"/>
                </a:solidFill>
                <a:effectLst/>
                <a:latin typeface="+mn-lt"/>
              </a:rPr>
              <a:t>They confirm that when this happens outside the home, it is </a:t>
            </a:r>
            <a:r>
              <a:rPr lang="en-GB" b="1" i="0" dirty="0">
                <a:solidFill>
                  <a:srgbClr val="303030"/>
                </a:solidFill>
                <a:effectLst/>
                <a:latin typeface="+mn-lt"/>
              </a:rPr>
              <a:t>always grounded in bias and discrimination</a:t>
            </a:r>
            <a:r>
              <a:rPr lang="en-GB" b="0" i="0" dirty="0">
                <a:solidFill>
                  <a:srgbClr val="303030"/>
                </a:solidFill>
                <a:effectLst/>
                <a:latin typeface="+mn-lt"/>
              </a:rPr>
              <a:t>. Certain aspects of that child’s personal characteristics, socio-economic situation or lived experiences are met with discriminatory responses. This means that, rather than being seen as children experiencing abuse, they are viewed as either responsible in some way, or as more resilient and able to withstand maltreatment. </a:t>
            </a:r>
            <a:r>
              <a:rPr lang="en-GB" b="0" i="0" dirty="0">
                <a:solidFill>
                  <a:srgbClr val="303030"/>
                </a:solidFill>
                <a:effectLst/>
                <a:latin typeface="Acumin Pro"/>
              </a:rPr>
              <a:t>It comes from the attitudes of people, organisations and services who surround the child.</a:t>
            </a:r>
          </a:p>
          <a:p>
            <a:endParaRPr lang="en-GB" b="0" i="0" dirty="0">
              <a:solidFill>
                <a:srgbClr val="303030"/>
              </a:solidFill>
              <a:effectLst/>
              <a:latin typeface="Acumin Pro"/>
            </a:endParaRPr>
          </a:p>
          <a:p>
            <a:pPr algn="l"/>
            <a:r>
              <a:rPr lang="en-GB" b="0" i="0" dirty="0">
                <a:solidFill>
                  <a:srgbClr val="303030"/>
                </a:solidFill>
                <a:effectLst/>
                <a:latin typeface="+mn-lt"/>
              </a:rPr>
              <a:t>Although </a:t>
            </a:r>
            <a:r>
              <a:rPr lang="en-GB" b="0" i="0" dirty="0" err="1">
                <a:solidFill>
                  <a:srgbClr val="303030"/>
                </a:solidFill>
                <a:effectLst/>
                <a:latin typeface="+mn-lt"/>
              </a:rPr>
              <a:t>adultification</a:t>
            </a:r>
            <a:r>
              <a:rPr lang="en-GB" b="0" i="0" dirty="0">
                <a:solidFill>
                  <a:srgbClr val="303030"/>
                </a:solidFill>
                <a:effectLst/>
                <a:latin typeface="+mn-lt"/>
              </a:rPr>
              <a:t> can apply to all children, there are clear groups of children that are more likely to be affected. Black children are much more likely to be subject to </a:t>
            </a:r>
            <a:r>
              <a:rPr lang="en-GB" b="0" i="0" dirty="0" err="1">
                <a:solidFill>
                  <a:srgbClr val="303030"/>
                </a:solidFill>
                <a:effectLst/>
                <a:latin typeface="+mn-lt"/>
              </a:rPr>
              <a:t>adultification</a:t>
            </a:r>
            <a:r>
              <a:rPr lang="en-GB" b="0" i="0" dirty="0">
                <a:solidFill>
                  <a:srgbClr val="303030"/>
                </a:solidFill>
                <a:effectLst/>
                <a:latin typeface="+mn-lt"/>
              </a:rPr>
              <a:t> bias. Black boys and girls are often perceived through the lens of racialised stereotypes.</a:t>
            </a:r>
          </a:p>
          <a:p>
            <a:pPr algn="l"/>
            <a:endParaRPr lang="en-GB" b="0" i="0" dirty="0">
              <a:solidFill>
                <a:srgbClr val="303030"/>
              </a:solidFill>
              <a:effectLst/>
              <a:latin typeface="+mn-lt"/>
            </a:endParaRPr>
          </a:p>
          <a:p>
            <a:pPr algn="l"/>
            <a:r>
              <a:rPr lang="en-GB" b="0" i="0" dirty="0">
                <a:solidFill>
                  <a:srgbClr val="303030"/>
                </a:solidFill>
                <a:effectLst/>
                <a:latin typeface="+mn-lt"/>
              </a:rPr>
              <a:t>A recent </a:t>
            </a:r>
            <a:r>
              <a:rPr lang="en-GB" b="0" i="0" u="none" strike="noStrike" dirty="0">
                <a:solidFill>
                  <a:schemeClr val="tx1"/>
                </a:solidFill>
                <a:effectLst/>
                <a:latin typeface="+mn-lt"/>
                <a:hlinkClick r:id="rId3">
                  <a:extLst>
                    <a:ext uri="{A12FA001-AC4F-418D-AE19-62706E023703}">
                      <ahyp:hlinkClr xmlns:ahyp="http://schemas.microsoft.com/office/drawing/2018/hyperlinkcolor" val="tx"/>
                    </a:ext>
                  </a:extLst>
                </a:hlinkClick>
              </a:rPr>
              <a:t>report</a:t>
            </a:r>
            <a:r>
              <a:rPr lang="en-GB" b="0" i="0" dirty="0">
                <a:solidFill>
                  <a:srgbClr val="303030"/>
                </a:solidFill>
                <a:effectLst/>
                <a:latin typeface="+mn-lt"/>
              </a:rPr>
              <a:t> commissioned by HM Inspectorate of Probation, also highlighted that the following factors can also contribute to children being more at risk of </a:t>
            </a:r>
            <a:r>
              <a:rPr lang="en-GB" b="0" i="0" dirty="0" err="1">
                <a:solidFill>
                  <a:srgbClr val="303030"/>
                </a:solidFill>
                <a:effectLst/>
                <a:latin typeface="+mn-lt"/>
              </a:rPr>
              <a:t>adultification</a:t>
            </a:r>
            <a:r>
              <a:rPr lang="en-GB" b="0" i="0" dirty="0">
                <a:solidFill>
                  <a:srgbClr val="303030"/>
                </a:solidFill>
                <a:effectLst/>
                <a:latin typeface="+mn-lt"/>
              </a:rPr>
              <a:t>:</a:t>
            </a:r>
          </a:p>
          <a:p>
            <a:pPr algn="l">
              <a:buFont typeface="Arial" panose="020B0604020202020204" pitchFamily="34" charset="0"/>
              <a:buChar char="•"/>
            </a:pPr>
            <a:r>
              <a:rPr lang="en-GB" b="0" i="0" dirty="0">
                <a:solidFill>
                  <a:srgbClr val="303030"/>
                </a:solidFill>
                <a:effectLst/>
                <a:latin typeface="+mn-lt"/>
              </a:rPr>
              <a:t>Experiencing domestic abuse.</a:t>
            </a:r>
          </a:p>
          <a:p>
            <a:pPr algn="l">
              <a:buFont typeface="Arial" panose="020B0604020202020204" pitchFamily="34" charset="0"/>
              <a:buChar char="•"/>
            </a:pPr>
            <a:r>
              <a:rPr lang="en-GB" b="0" i="0" dirty="0">
                <a:solidFill>
                  <a:srgbClr val="303030"/>
                </a:solidFill>
                <a:effectLst/>
                <a:latin typeface="+mn-lt"/>
              </a:rPr>
              <a:t>Socio-economic disadvantage. </a:t>
            </a:r>
          </a:p>
          <a:p>
            <a:pPr algn="l">
              <a:buFont typeface="Arial" panose="020B0604020202020204" pitchFamily="34" charset="0"/>
              <a:buChar char="•"/>
            </a:pPr>
            <a:r>
              <a:rPr lang="en-GB" b="0" i="0" dirty="0">
                <a:solidFill>
                  <a:srgbClr val="303030"/>
                </a:solidFill>
                <a:effectLst/>
                <a:latin typeface="+mn-lt"/>
              </a:rPr>
              <a:t>Experiencing transphobia.</a:t>
            </a:r>
          </a:p>
          <a:p>
            <a:pPr algn="l">
              <a:buFont typeface="Arial" panose="020B0604020202020204" pitchFamily="34" charset="0"/>
              <a:buChar char="•"/>
            </a:pPr>
            <a:r>
              <a:rPr lang="en-GB" b="0" i="0" dirty="0">
                <a:solidFill>
                  <a:srgbClr val="303030"/>
                </a:solidFill>
                <a:effectLst/>
                <a:latin typeface="+mn-lt"/>
              </a:rPr>
              <a:t>Homelessness. </a:t>
            </a:r>
          </a:p>
          <a:p>
            <a:pPr algn="l">
              <a:buFont typeface="Arial" panose="020B0604020202020204" pitchFamily="34" charset="0"/>
              <a:buChar char="•"/>
            </a:pPr>
            <a:endParaRPr lang="en-GB" b="0" i="0" dirty="0">
              <a:solidFill>
                <a:srgbClr val="303030"/>
              </a:solidFill>
              <a:effectLst/>
              <a:latin typeface="+mn-lt"/>
            </a:endParaRPr>
          </a:p>
          <a:p>
            <a:pPr algn="l">
              <a:buFont typeface="Arial" panose="020B0604020202020204" pitchFamily="34" charset="0"/>
              <a:buChar char="•"/>
            </a:pPr>
            <a:r>
              <a:rPr lang="en-GB" b="0" i="0" dirty="0">
                <a:solidFill>
                  <a:srgbClr val="303030"/>
                </a:solidFill>
                <a:effectLst/>
                <a:latin typeface="Acumin Pro"/>
              </a:rPr>
              <a:t>Each child’s circumstances are unique and an individual may possess a number of different characteristics that increase or decrease their likelihood of being subject to </a:t>
            </a:r>
            <a:r>
              <a:rPr lang="en-GB" b="0" i="0" dirty="0" err="1">
                <a:solidFill>
                  <a:srgbClr val="303030"/>
                </a:solidFill>
                <a:effectLst/>
                <a:latin typeface="Acumin Pro"/>
              </a:rPr>
              <a:t>adultification</a:t>
            </a:r>
            <a:r>
              <a:rPr lang="en-GB" b="0" i="0" dirty="0">
                <a:solidFill>
                  <a:srgbClr val="303030"/>
                </a:solidFill>
                <a:effectLst/>
                <a:latin typeface="Acumin Pro"/>
              </a:rPr>
              <a:t> (or of experiencing other forms of discrimination along with </a:t>
            </a:r>
            <a:r>
              <a:rPr lang="en-GB" b="0" i="0" dirty="0" err="1">
                <a:solidFill>
                  <a:srgbClr val="303030"/>
                </a:solidFill>
                <a:effectLst/>
                <a:latin typeface="Acumin Pro"/>
              </a:rPr>
              <a:t>adultification</a:t>
            </a:r>
            <a:r>
              <a:rPr lang="en-GB" b="0" i="0" dirty="0">
                <a:solidFill>
                  <a:srgbClr val="303030"/>
                </a:solidFill>
                <a:effectLst/>
                <a:latin typeface="Acumin Pro"/>
              </a:rPr>
              <a:t>). The interplay of characteristics, such as age, ethnicity, gender identity and sexual orientation all have an impact.  </a:t>
            </a:r>
          </a:p>
          <a:p>
            <a:pPr algn="l">
              <a:buFont typeface="Arial" panose="020B0604020202020204" pitchFamily="34" charset="0"/>
              <a:buChar char="•"/>
            </a:pPr>
            <a:endParaRPr lang="en-GB" b="0" i="0" dirty="0">
              <a:solidFill>
                <a:srgbClr val="303030"/>
              </a:solidFill>
              <a:effectLst/>
              <a:latin typeface="Acumin Pro"/>
            </a:endParaRPr>
          </a:p>
          <a:p>
            <a:pPr algn="l"/>
            <a:r>
              <a:rPr lang="en-GB" b="0" i="0" dirty="0" err="1">
                <a:solidFill>
                  <a:srgbClr val="303030"/>
                </a:solidFill>
                <a:effectLst/>
                <a:latin typeface="Acumin Pro"/>
              </a:rPr>
              <a:t>Adultification</a:t>
            </a:r>
            <a:r>
              <a:rPr lang="en-GB" b="0" i="0" dirty="0">
                <a:solidFill>
                  <a:srgbClr val="303030"/>
                </a:solidFill>
                <a:effectLst/>
                <a:latin typeface="Acumin Pro"/>
              </a:rPr>
              <a:t> can lead to safeguarding procedures not being properly applied and children experiencing a higher risk of harm. It can lead to a more punitive response than a safeguarding one. For example, a teenager found to be criminally exploited to sell drugs may be seen more as a culpable individual that needs to be penalised, rather than a child who needs to be protected from those seeking to exploit them. </a:t>
            </a:r>
          </a:p>
          <a:p>
            <a:pPr algn="l">
              <a:buFont typeface="Arial" panose="020B0604020202020204" pitchFamily="34" charset="0"/>
              <a:buChar char="•"/>
            </a:pPr>
            <a:endParaRPr lang="en-GB" b="0" i="0" dirty="0">
              <a:solidFill>
                <a:srgbClr val="303030"/>
              </a:solidFill>
              <a:effectLst/>
              <a:latin typeface="+mn-lt"/>
            </a:endParaRPr>
          </a:p>
          <a:p>
            <a:pPr algn="l">
              <a:buFont typeface="Arial" panose="020B0604020202020204" pitchFamily="34" charset="0"/>
              <a:buChar char="•"/>
            </a:pPr>
            <a:endParaRPr lang="en-GB" b="0" i="0" dirty="0">
              <a:solidFill>
                <a:srgbClr val="303030"/>
              </a:solidFill>
              <a:effectLst/>
              <a:latin typeface="+mn-lt"/>
            </a:endParaRPr>
          </a:p>
          <a:p>
            <a:pPr algn="l">
              <a:buFont typeface="Arial" panose="020B0604020202020204" pitchFamily="34" charset="0"/>
              <a:buChar char="•"/>
            </a:pPr>
            <a:r>
              <a:rPr lang="en-GB" b="0" i="0" dirty="0">
                <a:solidFill>
                  <a:srgbClr val="303030"/>
                </a:solidFill>
                <a:effectLst/>
                <a:latin typeface="+mn-lt"/>
              </a:rPr>
              <a:t>www.highspeedtraining.co.uk</a:t>
            </a:r>
          </a:p>
          <a:p>
            <a:endParaRPr lang="en-GB" dirty="0">
              <a:latin typeface="+mn-lt"/>
            </a:endParaRPr>
          </a:p>
        </p:txBody>
      </p:sp>
      <p:sp>
        <p:nvSpPr>
          <p:cNvPr id="4" name="Slide Number Placeholder 3"/>
          <p:cNvSpPr>
            <a:spLocks noGrp="1"/>
          </p:cNvSpPr>
          <p:nvPr>
            <p:ph type="sldNum" sz="quarter" idx="10"/>
          </p:nvPr>
        </p:nvSpPr>
        <p:spPr/>
        <p:txBody>
          <a:bodyPr/>
          <a:lstStyle/>
          <a:p>
            <a:fld id="{C8726745-80BE-424F-BBE3-16A8CEF9CCFD}" type="slidenum">
              <a:rPr lang="en-GB" smtClean="0"/>
              <a:t>17</a:t>
            </a:fld>
            <a:endParaRPr lang="en-GB"/>
          </a:p>
        </p:txBody>
      </p:sp>
    </p:spTree>
    <p:extLst>
      <p:ext uri="{BB962C8B-B14F-4D97-AF65-F5344CB8AC3E}">
        <p14:creationId xmlns:p14="http://schemas.microsoft.com/office/powerpoint/2010/main" val="4269284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03030"/>
                </a:solidFill>
                <a:effectLst/>
                <a:latin typeface="Acumin Pro"/>
              </a:rPr>
              <a:t>QTS – what could be the impact of </a:t>
            </a:r>
            <a:r>
              <a:rPr lang="en-GB" b="1" i="0" dirty="0" err="1">
                <a:solidFill>
                  <a:srgbClr val="303030"/>
                </a:solidFill>
                <a:effectLst/>
                <a:latin typeface="Acumin Pro"/>
              </a:rPr>
              <a:t>Adultification</a:t>
            </a:r>
            <a:r>
              <a:rPr lang="en-GB" b="1" i="0" dirty="0">
                <a:solidFill>
                  <a:srgbClr val="303030"/>
                </a:solidFill>
                <a:effectLst/>
                <a:latin typeface="Acumin Pro"/>
              </a:rPr>
              <a:t> on a child?</a:t>
            </a:r>
          </a:p>
          <a:p>
            <a:pPr algn="l"/>
            <a:endParaRPr lang="en-GB" b="1" i="0" dirty="0">
              <a:solidFill>
                <a:srgbClr val="303030"/>
              </a:solidFill>
              <a:effectLst/>
              <a:latin typeface="Acumin Pro"/>
            </a:endParaRPr>
          </a:p>
          <a:p>
            <a:pPr algn="l"/>
            <a:r>
              <a:rPr lang="en-GB" b="0" i="0" dirty="0" err="1">
                <a:solidFill>
                  <a:srgbClr val="303030"/>
                </a:solidFill>
                <a:effectLst/>
                <a:latin typeface="Acumin Pro"/>
              </a:rPr>
              <a:t>Adultification</a:t>
            </a:r>
            <a:r>
              <a:rPr lang="en-GB" b="0" i="0" dirty="0">
                <a:solidFill>
                  <a:srgbClr val="303030"/>
                </a:solidFill>
                <a:effectLst/>
                <a:latin typeface="Acumin Pro"/>
              </a:rPr>
              <a:t> can lead to a more punitive response than a safeguarding one. For example, a teenager found to be criminally exploited to sell drugs may be seen more as a culpable individual that needs to be penalised, rather than a child who needs to be protected from those seeking to exploit them. </a:t>
            </a:r>
          </a:p>
          <a:p>
            <a:pPr algn="l"/>
            <a:endParaRPr lang="en-GB" b="0" i="0" dirty="0">
              <a:solidFill>
                <a:srgbClr val="303030"/>
              </a:solidFill>
              <a:effectLst/>
              <a:latin typeface="Acumin Pro"/>
            </a:endParaRPr>
          </a:p>
          <a:p>
            <a:pPr algn="l"/>
            <a:r>
              <a:rPr lang="en-GB" b="0" i="0" dirty="0" err="1">
                <a:solidFill>
                  <a:srgbClr val="303030"/>
                </a:solidFill>
                <a:effectLst/>
                <a:latin typeface="Acumin Pro"/>
              </a:rPr>
              <a:t>Adultification</a:t>
            </a:r>
            <a:r>
              <a:rPr lang="en-GB" b="0" i="0" dirty="0">
                <a:solidFill>
                  <a:srgbClr val="303030"/>
                </a:solidFill>
                <a:effectLst/>
                <a:latin typeface="Acumin Pro"/>
              </a:rPr>
              <a:t> can have devastating and far-reaching effects on a child. These can include, but are not limited to:</a:t>
            </a:r>
          </a:p>
          <a:p>
            <a:pPr algn="l">
              <a:buFont typeface="Arial" panose="020B0604020202020204" pitchFamily="34" charset="0"/>
              <a:buChar char="•"/>
            </a:pPr>
            <a:r>
              <a:rPr lang="en-GB" b="0" i="0" dirty="0">
                <a:solidFill>
                  <a:srgbClr val="303030"/>
                </a:solidFill>
                <a:effectLst/>
                <a:latin typeface="Acumin Pro"/>
              </a:rPr>
              <a:t>Being subject to further abuse, in turn causing trauma. </a:t>
            </a:r>
          </a:p>
          <a:p>
            <a:pPr algn="l">
              <a:buFont typeface="Arial" panose="020B0604020202020204" pitchFamily="34" charset="0"/>
              <a:buChar char="•"/>
            </a:pPr>
            <a:r>
              <a:rPr lang="en-GB" b="0" i="0" dirty="0">
                <a:solidFill>
                  <a:srgbClr val="303030"/>
                </a:solidFill>
                <a:effectLst/>
                <a:latin typeface="Acumin Pro"/>
              </a:rPr>
              <a:t>Developing a lack of trust in the people and agencies that are supposed to protect them, meaning that they do not feel able to seek support or protection.</a:t>
            </a:r>
          </a:p>
          <a:p>
            <a:pPr algn="l">
              <a:buFont typeface="Arial" panose="020B0604020202020204" pitchFamily="34" charset="0"/>
              <a:buChar char="•"/>
            </a:pPr>
            <a:r>
              <a:rPr lang="en-GB" b="0" i="0" dirty="0">
                <a:solidFill>
                  <a:srgbClr val="303030"/>
                </a:solidFill>
                <a:effectLst/>
                <a:latin typeface="Acumin Pro"/>
              </a:rPr>
              <a:t>Experiencing poorer life outcomes – missing education, entering the criminal justice system, experiencing mental ill-health, etc.</a:t>
            </a:r>
          </a:p>
          <a:p>
            <a:pPr algn="l"/>
            <a:endParaRPr lang="en-GB" b="0" i="0" dirty="0">
              <a:solidFill>
                <a:srgbClr val="303030"/>
              </a:solidFill>
              <a:effectLst/>
              <a:latin typeface="Acumin Pro"/>
            </a:endParaRPr>
          </a:p>
          <a:p>
            <a:pPr algn="l">
              <a:buFont typeface="Arial" panose="020B0604020202020204" pitchFamily="34" charset="0"/>
              <a:buChar char="•"/>
            </a:pPr>
            <a:endParaRPr lang="en-GB" b="0" i="0" dirty="0">
              <a:solidFill>
                <a:srgbClr val="303030"/>
              </a:solidFill>
              <a:effectLst/>
              <a:latin typeface="+mn-lt"/>
            </a:endParaRPr>
          </a:p>
          <a:p>
            <a:pPr algn="l"/>
            <a:r>
              <a:rPr lang="en-GB" b="0" i="0" dirty="0">
                <a:solidFill>
                  <a:srgbClr val="303030"/>
                </a:solidFill>
                <a:effectLst/>
                <a:latin typeface="Acumin Pro"/>
              </a:rPr>
              <a:t>The concept of </a:t>
            </a:r>
            <a:r>
              <a:rPr lang="en-GB" b="0" i="0" dirty="0" err="1">
                <a:solidFill>
                  <a:srgbClr val="303030"/>
                </a:solidFill>
                <a:effectLst/>
                <a:latin typeface="Acumin Pro"/>
              </a:rPr>
              <a:t>adultification</a:t>
            </a:r>
            <a:r>
              <a:rPr lang="en-GB" b="0" i="0" dirty="0">
                <a:solidFill>
                  <a:srgbClr val="303030"/>
                </a:solidFill>
                <a:effectLst/>
                <a:latin typeface="Acumin Pro"/>
              </a:rPr>
              <a:t> became more widely recognised after the review of the case of Child Q.</a:t>
            </a:r>
            <a:endParaRPr lang="en-GB" b="0" i="0" dirty="0">
              <a:solidFill>
                <a:srgbClr val="303030"/>
              </a:solidFill>
              <a:effectLst/>
              <a:latin typeface="+mn-lt"/>
            </a:endParaRPr>
          </a:p>
          <a:p>
            <a:endParaRPr lang="en-GB" dirty="0">
              <a:latin typeface="+mn-lt"/>
            </a:endParaRPr>
          </a:p>
          <a:p>
            <a:r>
              <a:rPr lang="en-GB" b="0" i="0" dirty="0">
                <a:solidFill>
                  <a:srgbClr val="303030"/>
                </a:solidFill>
                <a:effectLst/>
                <a:latin typeface="Acumin Pro"/>
              </a:rPr>
              <a:t>Child Q, a Black girl of secondary school age, was strip searched whilst menstruating, by police officers on school premises in 2020. There was no Appropriate Adult present and her mother was not informed. School staff had called the police with suspicions that she was carrying drugs. Searches of her possessions did not support this and no drugs were found. However, police went ahead with the strip search. No drugs were found on her person. </a:t>
            </a:r>
          </a:p>
          <a:p>
            <a:endParaRPr lang="en-GB" b="0" i="0" dirty="0">
              <a:solidFill>
                <a:srgbClr val="303030"/>
              </a:solidFill>
              <a:effectLst/>
              <a:latin typeface="Acumin Pro"/>
            </a:endParaRPr>
          </a:p>
          <a:p>
            <a:r>
              <a:rPr lang="en-GB" b="0" i="0" dirty="0">
                <a:solidFill>
                  <a:srgbClr val="303030"/>
                </a:solidFill>
                <a:effectLst/>
                <a:latin typeface="Acumin Pro"/>
              </a:rPr>
              <a:t>In March 2002, a </a:t>
            </a:r>
            <a:r>
              <a:rPr lang="en-GB" b="1" i="0" u="none" strike="noStrike" dirty="0">
                <a:solidFill>
                  <a:srgbClr val="D14900"/>
                </a:solidFill>
                <a:effectLst/>
                <a:latin typeface="Acumin Pro"/>
                <a:hlinkClick r:id="rId3"/>
              </a:rPr>
              <a:t>Local Safeguarding Practice Review</a:t>
            </a:r>
            <a:r>
              <a:rPr lang="en-GB" b="0" i="0" dirty="0">
                <a:solidFill>
                  <a:srgbClr val="303030"/>
                </a:solidFill>
                <a:effectLst/>
                <a:latin typeface="Acumin Pro"/>
              </a:rPr>
              <a:t> concluded that Child Q had been exposed to a traumatic event and had suffered harm. The report found that </a:t>
            </a:r>
            <a:r>
              <a:rPr lang="en-GB" b="1" i="0" dirty="0" err="1">
                <a:solidFill>
                  <a:srgbClr val="303030"/>
                </a:solidFill>
                <a:effectLst/>
                <a:latin typeface="Acumin Pro"/>
              </a:rPr>
              <a:t>adultification</a:t>
            </a:r>
            <a:r>
              <a:rPr lang="en-GB" b="1" i="0" dirty="0">
                <a:solidFill>
                  <a:srgbClr val="303030"/>
                </a:solidFill>
                <a:effectLst/>
                <a:latin typeface="Acumin Pro"/>
              </a:rPr>
              <a:t> was a factor in her treatment</a:t>
            </a:r>
            <a:r>
              <a:rPr lang="en-GB" b="0" i="0" dirty="0">
                <a:solidFill>
                  <a:srgbClr val="303030"/>
                </a:solidFill>
                <a:effectLst/>
                <a:latin typeface="Acumin Pro"/>
              </a:rPr>
              <a:t>. It concluded that she ‘received a largely criminal justice and disciplinary response from the adults around her, rather than a child protection response’ and that ‘the disproportionate decision to strip search Child Q is unlikely to have been disconnected from her ethnicity and her background as a child growing up on an estate in Hackney’.</a:t>
            </a:r>
            <a:endParaRPr lang="en-GB" dirty="0">
              <a:latin typeface="+mn-lt"/>
            </a:endParaRPr>
          </a:p>
        </p:txBody>
      </p:sp>
      <p:sp>
        <p:nvSpPr>
          <p:cNvPr id="4" name="Slide Number Placeholder 3"/>
          <p:cNvSpPr>
            <a:spLocks noGrp="1"/>
          </p:cNvSpPr>
          <p:nvPr>
            <p:ph type="sldNum" sz="quarter" idx="10"/>
          </p:nvPr>
        </p:nvSpPr>
        <p:spPr/>
        <p:txBody>
          <a:bodyPr/>
          <a:lstStyle/>
          <a:p>
            <a:fld id="{C8726745-80BE-424F-BBE3-16A8CEF9CCFD}" type="slidenum">
              <a:rPr lang="en-GB" smtClean="0"/>
              <a:t>18</a:t>
            </a:fld>
            <a:endParaRPr lang="en-GB"/>
          </a:p>
        </p:txBody>
      </p:sp>
    </p:spTree>
    <p:extLst>
      <p:ext uri="{BB962C8B-B14F-4D97-AF65-F5344CB8AC3E}">
        <p14:creationId xmlns:p14="http://schemas.microsoft.com/office/powerpoint/2010/main" val="4161758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https://gov.wales/topics/health/socialcare/safeguarding/?lang=en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Trainer</a:t>
            </a:r>
            <a:r>
              <a:rPr lang="en-GB" sz="1100" b="1" baseline="0" dirty="0">
                <a:latin typeface="Arial" panose="020B0604020202020204" pitchFamily="34" charset="0"/>
                <a:cs typeface="Arial" panose="020B0604020202020204" pitchFamily="34" charset="0"/>
              </a:rPr>
              <a:t> to signpost the students to the additional reading on Moodle contained in the folder – </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Information sharing – advice for practitioners providing safeguarding services to children, young people, parents and carers.</a:t>
            </a:r>
          </a:p>
          <a:p>
            <a:r>
              <a:rPr lang="en-GB" sz="1100" baseline="0" dirty="0">
                <a:latin typeface="Arial" panose="020B0604020202020204" pitchFamily="34" charset="0"/>
                <a:cs typeface="Arial" panose="020B0604020202020204" pitchFamily="34" charset="0"/>
              </a:rPr>
              <a:t>Safeguarding disabled children</a:t>
            </a:r>
          </a:p>
          <a:p>
            <a:r>
              <a:rPr lang="en-GB" sz="1100" baseline="0" dirty="0">
                <a:latin typeface="Arial" panose="020B0604020202020204" pitchFamily="34" charset="0"/>
                <a:cs typeface="Arial" panose="020B0604020202020204" pitchFamily="34" charset="0"/>
              </a:rPr>
              <a:t>All Wales Safeguarding App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19</a:t>
            </a:fld>
            <a:endParaRPr lang="en-GB"/>
          </a:p>
        </p:txBody>
      </p:sp>
    </p:spTree>
    <p:extLst>
      <p:ext uri="{BB962C8B-B14F-4D97-AF65-F5344CB8AC3E}">
        <p14:creationId xmlns:p14="http://schemas.microsoft.com/office/powerpoint/2010/main" val="11110137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key principles underpin all safeguarding work – Department of Health, 2017, paragraph 4.13)</a:t>
            </a:r>
          </a:p>
          <a:p>
            <a:r>
              <a:rPr lang="en-GB" dirty="0"/>
              <a:t>Making safeguarding personal </a:t>
            </a:r>
          </a:p>
          <a:p>
            <a:endParaRPr lang="en-GB" dirty="0"/>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20</a:t>
            </a:fld>
            <a:endParaRPr lang="en-GB"/>
          </a:p>
        </p:txBody>
      </p:sp>
    </p:spTree>
    <p:extLst>
      <p:ext uri="{BB962C8B-B14F-4D97-AF65-F5344CB8AC3E}">
        <p14:creationId xmlns:p14="http://schemas.microsoft.com/office/powerpoint/2010/main" val="26179521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key principles underpin all safeguarding work – Department of Health, 2017, paragraph 4.13)</a:t>
            </a:r>
          </a:p>
          <a:p>
            <a:r>
              <a:rPr lang="en-GB" dirty="0"/>
              <a:t>Making safeguarding personal </a:t>
            </a:r>
          </a:p>
        </p:txBody>
      </p:sp>
      <p:sp>
        <p:nvSpPr>
          <p:cNvPr id="4" name="Slide Number Placeholder 3"/>
          <p:cNvSpPr>
            <a:spLocks noGrp="1"/>
          </p:cNvSpPr>
          <p:nvPr>
            <p:ph type="sldNum" sz="quarter" idx="10"/>
          </p:nvPr>
        </p:nvSpPr>
        <p:spPr/>
        <p:txBody>
          <a:bodyPr/>
          <a:lstStyle/>
          <a:p>
            <a:fld id="{C8726745-80BE-424F-BBE3-16A8CEF9CCFD}" type="slidenum">
              <a:rPr lang="en-GB" smtClean="0"/>
              <a:t>21</a:t>
            </a:fld>
            <a:endParaRPr lang="en-GB"/>
          </a:p>
        </p:txBody>
      </p:sp>
    </p:spTree>
    <p:extLst>
      <p:ext uri="{BB962C8B-B14F-4D97-AF65-F5344CB8AC3E}">
        <p14:creationId xmlns:p14="http://schemas.microsoft.com/office/powerpoint/2010/main" val="16362422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rPr>
              <a:t>QTS – what do you think the criteria is for an adult to be at risk?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In order to safeguard each organisation has a Statutory Duty to work together to protect the most vulnerable</a:t>
            </a:r>
          </a:p>
          <a:p>
            <a:pPr rtl="0"/>
            <a:r>
              <a:rPr lang="en-GB" sz="1200" b="0" i="0" u="none" strike="noStrike" kern="1200" baseline="0" dirty="0">
                <a:solidFill>
                  <a:schemeClr val="tx1"/>
                </a:solidFill>
                <a:latin typeface="+mn-lt"/>
                <a:ea typeface="+mn-ea"/>
                <a:cs typeface="+mn-cs"/>
              </a:rPr>
              <a:t>Relevant partners have a duty to report any incidents involving an Adult at Risk…..</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So what agencies do you think fall under relevant partners?</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GET STUDENTS TO DISCUSS</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QTS- How does this definition differ from the police definition?</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Relevant partners include local authorities, probation services, NHS Trusts, the sectary of state,  welsh ministers and us the police. </a:t>
            </a:r>
          </a:p>
          <a:p>
            <a:pPr rtl="0"/>
            <a:r>
              <a:rPr lang="en-GB" sz="1200" b="0" i="0" u="none" strike="noStrike" kern="1200" baseline="0" dirty="0">
                <a:solidFill>
                  <a:schemeClr val="tx1"/>
                </a:solidFill>
                <a:latin typeface="+mn-lt"/>
                <a:ea typeface="+mn-ea"/>
                <a:cs typeface="+mn-cs"/>
              </a:rPr>
              <a:t>As serving Police officers we now  all have a duty to report to any or suspected incident involving any adults at risk regardless of where you work or your role.  The duty is to report to the local authority of that area.  </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The key elements to note here refer to the individuals who have needs for care and support (whether or not the authority is meeting any of those needs) and as a result of those needs they are unable to protect themselves from the risk of abuse or neglect </a:t>
            </a:r>
          </a:p>
          <a:p>
            <a:r>
              <a:rPr lang="en-GB" sz="1200" dirty="0"/>
              <a:t>Section 127 of the Social Services and Well-being (Wales) Act 2014 enables an application to be made to magistrates' courts for an adult protection and support order. An order under this provision may be sought in relation to a person living in any premises within the area of the appropriate local authority. The purpose of such order is to enable an authorised officer of the local authority to speak in private to a person suspected of being an adult at risk in order to establish whether he or she can make decisions freely, to assess whether the person is an adult at risk and to establish whether any action should be taken, and if so, what action.</a:t>
            </a:r>
          </a:p>
          <a:p>
            <a:r>
              <a:rPr lang="en-GB" sz="1200" dirty="0"/>
              <a:t>Applications for such orders may be made by an authorised officer who is an individual authorised by the appropriate local authority to perform functions under this section. Section 127(9) of the SSWA 2014 enables the Welsh Ministers in regulations to place restrictions on who may be authorised under this section, for example, by requiring particular qualifications or experience. (see the Adult Protection and Support Orders (Authorised Officer) (Wales) Regulations 2015( ), regulation 3.</a:t>
            </a:r>
          </a:p>
          <a:p>
            <a:r>
              <a:rPr lang="en-GB" sz="1200" dirty="0"/>
              <a:t>When an adult protection and support order is in force, the authorised officer, a police constable (if considered necessary) and any other person specified in the order has the power to enter the premises where the suspected adult at risk is living, for the purposes of the order.  The constable may use reasonable force (for example, to gain access to the premises where the adult at risk lives) if such force is necessary to enable the purposes of the order to be fulfilled.</a:t>
            </a: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a:t>
            </a:r>
            <a:r>
              <a:rPr lang="en-GB" sz="1800" b="1" dirty="0">
                <a:solidFill>
                  <a:srgbClr val="FF0000"/>
                </a:solidFill>
                <a:effectLst/>
                <a:latin typeface="Calibri" panose="020F0502020204030204" pitchFamily="34" charset="0"/>
                <a:ea typeface="Times New Roman" panose="02020603050405020304" pitchFamily="18" charset="0"/>
              </a:rPr>
              <a:t> </a:t>
            </a:r>
            <a:r>
              <a:rPr lang="en-GB" sz="1800" b="1" dirty="0">
                <a:solidFill>
                  <a:srgbClr val="000000"/>
                </a:solidFill>
                <a:effectLst/>
                <a:latin typeface="Calibri" panose="020F0502020204030204" pitchFamily="34" charset="0"/>
                <a:ea typeface="Times New Roman" panose="02020603050405020304" pitchFamily="18" charset="0"/>
              </a:rPr>
              <a:t>Who are the relevant partners? Who do the partners report the Adult at Risk to?</a:t>
            </a:r>
            <a:endParaRPr lang="en-GB" sz="1800" dirty="0">
              <a:effectLst/>
              <a:latin typeface="Times New Roman" panose="02020603050405020304" pitchFamily="18" charset="0"/>
              <a:ea typeface="Times New Roman" panose="02020603050405020304" pitchFamily="18" charset="0"/>
            </a:endParaRPr>
          </a:p>
          <a:p>
            <a:endParaRPr lang="en-GB" sz="1200" dirty="0"/>
          </a:p>
          <a:p>
            <a:r>
              <a:rPr lang="en-GB" sz="1800" dirty="0">
                <a:solidFill>
                  <a:srgbClr val="000000"/>
                </a:solidFill>
                <a:effectLst/>
                <a:latin typeface="Calibri" panose="020F0502020204030204" pitchFamily="34" charset="0"/>
                <a:ea typeface="Times New Roman" panose="02020603050405020304" pitchFamily="18" charset="0"/>
              </a:rPr>
              <a:t>Trainer to note student responses and discuss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Relevant partners: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Police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Health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Care Settings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Probation</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Local Authority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The local Authority are the agency to whom the concern is reported (similar to concerns regarding children) </a:t>
            </a:r>
            <a:endParaRPr lang="en-GB" sz="1800" dirty="0">
              <a:effectLst/>
              <a:latin typeface="Times New Roman" panose="02020603050405020304" pitchFamily="18" charset="0"/>
              <a:ea typeface="Times New Roman" panose="02020603050405020304" pitchFamily="18" charset="0"/>
            </a:endParaRPr>
          </a:p>
          <a:p>
            <a:endParaRPr lang="en-GB" sz="1200" dirty="0"/>
          </a:p>
          <a:p>
            <a:endParaRPr lang="en-GB" sz="1200" dirty="0">
              <a:latin typeface="Arial" panose="020B0604020202020204" pitchFamily="34" charset="0"/>
              <a:cs typeface="Arial" panose="020B0604020202020204" pitchFamily="34" charset="0"/>
            </a:endParaRPr>
          </a:p>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22</a:t>
            </a:fld>
            <a:endParaRPr lang="en-GB"/>
          </a:p>
        </p:txBody>
      </p:sp>
    </p:spTree>
    <p:extLst>
      <p:ext uri="{BB962C8B-B14F-4D97-AF65-F5344CB8AC3E}">
        <p14:creationId xmlns:p14="http://schemas.microsoft.com/office/powerpoint/2010/main" val="4125556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94E5B"/>
                </a:solidFill>
                <a:effectLst/>
                <a:latin typeface="Arial" panose="020B0604020202020204" pitchFamily="34" charset="0"/>
                <a:ea typeface="Times New Roman" panose="02020603050405020304" pitchFamily="18" charset="0"/>
                <a:cs typeface="Times New Roman" panose="02020603050405020304" pitchFamily="18" charset="0"/>
              </a:rPr>
              <a:t>We currently use Public Protection Notices (PPN’s) as a means of referring people and families to Partner Agencies for safeguarding support, but over the last few years as many as 70% of those PPN’s submitted by police were not shared as they did not meet the safeguarding threshold of significant harm.  This means that many people and families do not get the appropriate help or wellbeing support they need </a:t>
            </a:r>
            <a:r>
              <a:rPr lang="en-GB" sz="1800" b="1" dirty="0">
                <a:solidFill>
                  <a:srgbClr val="494E5B"/>
                </a:solidFill>
                <a:effectLst/>
                <a:latin typeface="Arial" panose="020B0604020202020204" pitchFamily="34" charset="0"/>
                <a:ea typeface="Times New Roman" panose="02020603050405020304" pitchFamily="18" charset="0"/>
                <a:cs typeface="Times New Roman" panose="02020603050405020304" pitchFamily="18" charset="0"/>
              </a:rPr>
              <a:t>at the earliest opportunity </a:t>
            </a:r>
            <a:r>
              <a:rPr lang="en-GB" sz="1800" dirty="0">
                <a:solidFill>
                  <a:srgbClr val="494E5B"/>
                </a:solidFill>
                <a:effectLst/>
                <a:latin typeface="Arial" panose="020B0604020202020204" pitchFamily="34" charset="0"/>
                <a:ea typeface="Times New Roman" panose="02020603050405020304" pitchFamily="18" charset="0"/>
                <a:cs typeface="Times New Roman" panose="02020603050405020304" pitchFamily="18" charset="0"/>
              </a:rPr>
              <a:t>and they subsequently keep calling the police as they do not know who to turn to, for help.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94E5B"/>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rPr>
              <a:t>The Early Help referral pathway is the evolution of the Early Action Together (EAT) pilot which ran in 2019/2020, which not only demonstrated the improved quality of life for those people referred for early help and support, but also showed that a greater synergy between police and social care partners could further reduce, redirect, and resolve demand earlier and more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Evidence demonstrates that majority of vulnerability related incidents that police deal with on a day to day basis constitute wellbeing demand, which would in all likelihood benefit from early intervention in the form of support and assistance; be that through simple signposting or more intensive bespoke services.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F313A"/>
              </a:solidFill>
              <a:effectLst/>
              <a:latin typeface="Times New Roman" panose="02020603050405020304" pitchFamily="18"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rPr>
              <a:t>Neighbourhood Policing and Local Authorities have embedded PCSOs force-wide in Early Help hubs, and help bridge the gap between the wider police service and early help, by giving a criminal justice perspective on cases, advising when the police needed to intervene and building trust with victims to support them to take police action.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23</a:t>
            </a:fld>
            <a:endParaRPr lang="en-GB"/>
          </a:p>
        </p:txBody>
      </p:sp>
    </p:spTree>
    <p:extLst>
      <p:ext uri="{BB962C8B-B14F-4D97-AF65-F5344CB8AC3E}">
        <p14:creationId xmlns:p14="http://schemas.microsoft.com/office/powerpoint/2010/main" val="1212491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Circumstances where a PPN must be submitted</a:t>
            </a:r>
          </a:p>
          <a:p>
            <a:pPr marL="228600" indent="-228600">
              <a:buAutoNum type="arabicPeriod"/>
            </a:pPr>
            <a:r>
              <a:rPr lang="en-GB" sz="1100" dirty="0">
                <a:latin typeface="Arial" panose="020B0604020202020204" pitchFamily="34" charset="0"/>
                <a:cs typeface="Arial" panose="020B0604020202020204" pitchFamily="34" charset="0"/>
              </a:rPr>
              <a:t>Where a vulnerable person is known by police to be an active case with social care</a:t>
            </a:r>
          </a:p>
          <a:p>
            <a:pPr marL="228600" indent="-228600">
              <a:buAutoNum type="arabicPeriod"/>
            </a:pPr>
            <a:r>
              <a:rPr lang="en-GB" sz="1100" dirty="0">
                <a:latin typeface="Arial" panose="020B0604020202020204" pitchFamily="34" charset="0"/>
                <a:cs typeface="Arial" panose="020B0604020202020204" pitchFamily="34" charset="0"/>
              </a:rPr>
              <a:t>Children in custody (referral to YOS)</a:t>
            </a:r>
          </a:p>
          <a:p>
            <a:pPr marL="228600" indent="-228600">
              <a:buAutoNum type="arabicPeriod"/>
            </a:pPr>
            <a:r>
              <a:rPr lang="en-GB" sz="1100" dirty="0">
                <a:latin typeface="Arial" panose="020B0604020202020204" pitchFamily="34" charset="0"/>
                <a:cs typeface="Arial" panose="020B0604020202020204" pitchFamily="34" charset="0"/>
              </a:rPr>
              <a:t>Cases involving any form of domestic abuse</a:t>
            </a:r>
          </a:p>
          <a:p>
            <a:pPr marL="228600" indent="-228600">
              <a:buAutoNum type="arabicPeriod"/>
            </a:pPr>
            <a:r>
              <a:rPr lang="en-GB" sz="1100" dirty="0">
                <a:latin typeface="Arial" panose="020B0604020202020204" pitchFamily="34" charset="0"/>
                <a:cs typeface="Arial" panose="020B0604020202020204" pitchFamily="34" charset="0"/>
              </a:rPr>
              <a:t>Repeated situations whereby Early Help referral is declined</a:t>
            </a:r>
          </a:p>
          <a:p>
            <a:pPr marL="228600" indent="-228600">
              <a:buAutoNum type="arabicPeriod"/>
            </a:pPr>
            <a:r>
              <a:rPr lang="en-GB" sz="1100" dirty="0">
                <a:latin typeface="Arial" panose="020B0604020202020204" pitchFamily="34" charset="0"/>
                <a:cs typeface="Arial" panose="020B0604020202020204" pitchFamily="34" charset="0"/>
              </a:rPr>
              <a:t>Care of missing from home where exploitation is suspected to be a factor</a:t>
            </a:r>
          </a:p>
          <a:p>
            <a:pPr marL="228600" indent="-228600">
              <a:buAutoNum type="arabicPeriod"/>
            </a:pPr>
            <a:r>
              <a:rPr lang="en-GB" sz="1100" dirty="0">
                <a:latin typeface="Arial" panose="020B0604020202020204" pitchFamily="34" charset="0"/>
                <a:cs typeface="Arial" panose="020B0604020202020204" pitchFamily="34" charset="0"/>
              </a:rPr>
              <a:t>Cases that are likely to lead to criminal investigation (</a:t>
            </a:r>
            <a:r>
              <a:rPr lang="en-GB" sz="1100" dirty="0" err="1">
                <a:latin typeface="Arial" panose="020B0604020202020204" pitchFamily="34" charset="0"/>
                <a:cs typeface="Arial" panose="020B0604020202020204" pitchFamily="34" charset="0"/>
              </a:rPr>
              <a:t>i.e</a:t>
            </a:r>
            <a:r>
              <a:rPr lang="en-GB" sz="1100" dirty="0">
                <a:latin typeface="Arial" panose="020B0604020202020204" pitchFamily="34" charset="0"/>
                <a:cs typeface="Arial" panose="020B0604020202020204" pitchFamily="34" charset="0"/>
              </a:rPr>
              <a:t> joint investigation between PPU and Social Care Services)</a:t>
            </a:r>
          </a:p>
          <a:p>
            <a:endParaRPr lang="en-GB" sz="1100" dirty="0">
              <a:latin typeface="Arial" panose="020B0604020202020204" pitchFamily="34" charset="0"/>
              <a:cs typeface="Arial" panose="020B0604020202020204" pitchFamily="34" charset="0"/>
            </a:endParaRPr>
          </a:p>
          <a:p>
            <a:r>
              <a:rPr lang="en-GB" b="1" u="sng" dirty="0"/>
              <a:t>Some FAQ  </a:t>
            </a:r>
            <a:r>
              <a:rPr lang="en-GB" dirty="0"/>
              <a:t> </a:t>
            </a:r>
          </a:p>
          <a:p>
            <a:endParaRPr lang="en-GB" dirty="0"/>
          </a:p>
          <a:p>
            <a:r>
              <a:rPr lang="en-GB" b="1" dirty="0"/>
              <a:t>Do we submit both a PPN and EH referral? </a:t>
            </a:r>
            <a:r>
              <a:rPr lang="en-GB" dirty="0"/>
              <a:t>The answer is ‘no’</a:t>
            </a:r>
          </a:p>
          <a:p>
            <a:r>
              <a:rPr lang="en-GB" b="1" dirty="0"/>
              <a:t>What if I submit the wrong referral? </a:t>
            </a:r>
            <a:r>
              <a:rPr lang="en-GB" dirty="0"/>
              <a:t>There is a step up process with each Local Authority. If any safeguarding is identified, they will step it up to safeguarding so even if you get it wrong, there is a contingency to </a:t>
            </a:r>
            <a:r>
              <a:rPr lang="en-GB"/>
              <a:t>cover this.</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24</a:t>
            </a:fld>
            <a:endParaRPr lang="en-GB"/>
          </a:p>
        </p:txBody>
      </p:sp>
    </p:spTree>
    <p:extLst>
      <p:ext uri="{BB962C8B-B14F-4D97-AF65-F5344CB8AC3E}">
        <p14:creationId xmlns:p14="http://schemas.microsoft.com/office/powerpoint/2010/main" val="3062353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is relevant for SWP and Gwent as it is a joint app developed by DSD (although this is not in in Gwent as yet, it will be)</a:t>
            </a:r>
          </a:p>
          <a:p>
            <a:endParaRPr lang="en-GB" sz="1100" dirty="0">
              <a:latin typeface="Arial" panose="020B0604020202020204" pitchFamily="34" charset="0"/>
              <a:cs typeface="Arial" panose="020B0604020202020204" pitchFamily="34" charset="0"/>
            </a:endParaRPr>
          </a:p>
          <a:p>
            <a:r>
              <a:rPr lang="en-GB" sz="1100" dirty="0"/>
              <a:t>Consent is key when making an Early Help referral.  Without consent, the Local Authority will not make contact.  So it is important that you explain what Early Help is and the risk of what may happen if issues are not resolved. </a:t>
            </a:r>
          </a:p>
          <a:p>
            <a:r>
              <a:rPr lang="en-GB" sz="1100" dirty="0"/>
              <a:t>We have introduced the declined Early Help referral to help us ensure families get support.  If a person or family declines on three separate occasions, the app will pop up an alert advising to submit a PPN as they are not addressing their issues and increase risk of safeguarding concerns</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25</a:t>
            </a:fld>
            <a:endParaRPr lang="en-GB"/>
          </a:p>
        </p:txBody>
      </p:sp>
    </p:spTree>
    <p:extLst>
      <p:ext uri="{BB962C8B-B14F-4D97-AF65-F5344CB8AC3E}">
        <p14:creationId xmlns:p14="http://schemas.microsoft.com/office/powerpoint/2010/main" val="38213520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07000"/>
              </a:lnSpc>
              <a:spcAft>
                <a:spcPts val="800"/>
              </a:spcAft>
            </a:pPr>
            <a:r>
              <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rPr>
              <a:t>Early Help Hubs have been operating within Local Authorities for several years, giving our Partners, such as Health and Education Services the opportunity to make referrals for low risk, wellbeing support for people and families. </a:t>
            </a:r>
          </a:p>
          <a:p>
            <a:pPr fontAlgn="base">
              <a:lnSpc>
                <a:spcPct val="107000"/>
              </a:lnSpc>
              <a:spcAft>
                <a:spcPts val="800"/>
              </a:spcAft>
            </a:pPr>
            <a:endPar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07000"/>
              </a:lnSpc>
              <a:spcAft>
                <a:spcPts val="800"/>
              </a:spcAft>
            </a:pPr>
            <a:r>
              <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rPr>
              <a:t>The Early Help referral pathway now enables police to do the same.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solidFill>
                  <a:srgbClr val="2F313A"/>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26</a:t>
            </a:fld>
            <a:endParaRPr lang="en-GB"/>
          </a:p>
        </p:txBody>
      </p:sp>
    </p:spTree>
    <p:extLst>
      <p:ext uri="{BB962C8B-B14F-4D97-AF65-F5344CB8AC3E}">
        <p14:creationId xmlns:p14="http://schemas.microsoft.com/office/powerpoint/2010/main" val="39323943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Trainers to highlight that there are independent Commissioners for various areas of vulnerability including Domestic Abuse, victims, children, anti slavery</a:t>
            </a:r>
          </a:p>
          <a:p>
            <a:endParaRPr lang="en-GB" dirty="0"/>
          </a:p>
          <a:p>
            <a:r>
              <a:rPr lang="en-GB" dirty="0"/>
              <a:t>HMICFRS will continually inspect Forces in relation to vulnerability-related policing</a:t>
            </a:r>
          </a:p>
          <a:p>
            <a:endParaRPr lang="en-GB" dirty="0"/>
          </a:p>
          <a:p>
            <a:endParaRPr lang="en-GB" dirty="0"/>
          </a:p>
          <a:p>
            <a:r>
              <a:rPr lang="en-GB" dirty="0"/>
              <a:t>Super complaints – the police super-complaints system allows designated organisations (as designated by the Home Office) to raise issues on behalf of the public about harmful patterns or trend in policing</a:t>
            </a:r>
          </a:p>
          <a:p>
            <a:endParaRPr lang="en-GB" dirty="0"/>
          </a:p>
          <a:p>
            <a:endParaRPr lang="en-GB" dirty="0"/>
          </a:p>
          <a:p>
            <a:r>
              <a:rPr lang="en-GB" dirty="0"/>
              <a:t>An overview is provided on the following slides for Vulnerability Related Risks guidelines &amp; Making safeguarding personal but both documents have been uploaded to Moodle should students wish to do any further reading.</a:t>
            </a:r>
          </a:p>
        </p:txBody>
      </p:sp>
      <p:sp>
        <p:nvSpPr>
          <p:cNvPr id="4" name="Slide Number Placeholder 3"/>
          <p:cNvSpPr>
            <a:spLocks noGrp="1"/>
          </p:cNvSpPr>
          <p:nvPr>
            <p:ph type="sldNum" sz="quarter" idx="10"/>
          </p:nvPr>
        </p:nvSpPr>
        <p:spPr/>
        <p:txBody>
          <a:bodyPr/>
          <a:lstStyle/>
          <a:p>
            <a:fld id="{C8726745-80BE-424F-BBE3-16A8CEF9CCFD}" type="slidenum">
              <a:rPr lang="en-GB" smtClean="0"/>
              <a:t>27</a:t>
            </a:fld>
            <a:endParaRPr lang="en-GB"/>
          </a:p>
        </p:txBody>
      </p:sp>
    </p:spTree>
    <p:extLst>
      <p:ext uri="{BB962C8B-B14F-4D97-AF65-F5344CB8AC3E}">
        <p14:creationId xmlns:p14="http://schemas.microsoft.com/office/powerpoint/2010/main" val="16829034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vulnerability related risks guidelines focus specifically on the policing response to vulnerability. Vulnerability-related demand has increased for the police service, and a proportionate and effective response is required to manage it. The police are one part of a broader system that is responsible for protecting vulnerable people. Senior leaders across the system should work together, to make sure that people receive help from professionals with the right skills. Policing should contribute in circumstances when policing skills are most appropriate</a:t>
            </a:r>
          </a:p>
          <a:p>
            <a:endParaRPr lang="en-GB" dirty="0"/>
          </a:p>
          <a:p>
            <a:r>
              <a:rPr lang="en-GB" dirty="0"/>
              <a:t>These guidelines, in combination with the College risk principles, provide officers and staff with a framework that will help them to make confident assessments and decisions in a complex area of policing. This will contribute to a more appropriate and holistic service for vulnerable individuals, which aims to ensure that the right agencies can provide the right services at the right time</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28</a:t>
            </a:fld>
            <a:endParaRPr lang="en-GB"/>
          </a:p>
        </p:txBody>
      </p:sp>
    </p:spTree>
    <p:extLst>
      <p:ext uri="{BB962C8B-B14F-4D97-AF65-F5344CB8AC3E}">
        <p14:creationId xmlns:p14="http://schemas.microsoft.com/office/powerpoint/2010/main" val="2756820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1" u="sng" dirty="0"/>
              <a:t>Clues</a:t>
            </a:r>
            <a:r>
              <a:rPr lang="en-GB" sz="1200" dirty="0"/>
              <a:t> - Officers &amp; staff should be alert to, &amp; understand, the clues that indicate vulnerability-related risk (including exploitation &amp;abuse). They understand why individuals may not disclose their vulnerability. These include – fear, bullying or coercion, disempowerment, dependence, lack of recognition of abuse, cultural &amp; societal influences, perception of authority, experience, feeling blamed or not believed, impact of trauma.</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1" u="sng" dirty="0"/>
              <a:t>Communication</a:t>
            </a:r>
            <a:r>
              <a:rPr lang="en-GB" sz="1200" dirty="0"/>
              <a:t> - Officers &amp; staff should develop &amp; use advanced communication skills to establish trust quickly, build rapport &amp; encourage individuals to be open about their potential risk or vulnerability, including any experience of abuse. Key skills include – building rapport, active listening, using a procedurally just approach (</a:t>
            </a:r>
            <a:r>
              <a:rPr lang="en-GB" sz="1200" dirty="0" err="1"/>
              <a:t>eg</a:t>
            </a:r>
            <a:r>
              <a:rPr lang="en-GB" sz="1200" dirty="0"/>
              <a:t>, being open, respectful &amp; transparent), minimises biases &amp; judgement, awareness of internal motivations for disclosure.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1" u="sng" dirty="0"/>
              <a:t>Curiosity</a:t>
            </a:r>
            <a:r>
              <a:rPr lang="en-GB" sz="1200" dirty="0"/>
              <a:t> - Officers &amp; staff should exercise professional curiosity to identify &amp; investigate vulnerability-related risks, so they can deliver the appropriate policing response. Professional curiosity includes – exploring &amp; understanding what is happening by asking questions &amp; maintaining an open mind, not necessarily accepting things at face value, enquiring more deeply &amp; challenging one’s own assumptions, understanding one’s own responsibility to investigate, &amp; knowing when &amp; how to take action.</a:t>
            </a: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29</a:t>
            </a:fld>
            <a:endParaRPr lang="en-GB"/>
          </a:p>
        </p:txBody>
      </p:sp>
    </p:spTree>
    <p:extLst>
      <p:ext uri="{BB962C8B-B14F-4D97-AF65-F5344CB8AC3E}">
        <p14:creationId xmlns:p14="http://schemas.microsoft.com/office/powerpoint/2010/main" val="10354570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Applying these guidelines To better inform professional judgement, the three guidelines should be applied in combination, not in isolation. They are not hierarchical – one is not more important than any other. The three guidelines are also potentially self-reinforcing. For example, good communication can reveal more clues, which may open up more avenues for investigation (curiosity). This can then lead to more focused communication, and so on. If officers and staff listen to people, spot potential indicators of risk and are curious about these indicators, it will help them to identify individuals who require higher levels of intervention and support, as well as those who do not. In order to respond effectively to a person’s vulnerabilities, and to manage them so they do not suffer harm, it is necessary to have an assessment of the capacity and resilience of that individual, as well as the people around them. Individuals are resilient and resourceful to different degrees. They are supported by families, friends and communities to different levels. The police form part of a broader system that should work together to make people safer, building on the resilience of the individual and those around them</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Please note that this is extremely important in relation to children when attending incidents. Please direct the students to the document ‘Voice of the Child’ on Moodle which is a national resource via C of P**</a:t>
            </a: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30</a:t>
            </a:fld>
            <a:endParaRPr lang="en-GB"/>
          </a:p>
        </p:txBody>
      </p:sp>
    </p:spTree>
    <p:extLst>
      <p:ext uri="{BB962C8B-B14F-4D97-AF65-F5344CB8AC3E}">
        <p14:creationId xmlns:p14="http://schemas.microsoft.com/office/powerpoint/2010/main" val="4453736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Safeguarding Personal sits firmly within the Department of Health Care and Support Statutory Guidance as revised in 2017 . It means adult safeguarding: • is person-led • is outcome-focused • engages the person and enhances involvement, choice and control • improves quality of life, wellbeing and safety. Making Safeguarding Personal must not simply be seen in the context of formal safeguarding enquiries2 but in the whole spectrum of safeguarding activity, including in prevention.</a:t>
            </a:r>
          </a:p>
          <a:p>
            <a:endParaRPr lang="en-GB" dirty="0"/>
          </a:p>
          <a:p>
            <a:r>
              <a:rPr lang="en-GB" dirty="0"/>
              <a:t>Making safeguarding personal requires a focus on Leadership, within principles set down in statutory guidance, early intervention &amp; prevention, including engaging with people, support &amp; development of the workforce, engaging with organisations across the partnership.</a:t>
            </a:r>
          </a:p>
          <a:p>
            <a:endParaRPr lang="en-GB" dirty="0"/>
          </a:p>
          <a:p>
            <a:r>
              <a:rPr lang="en-GB" dirty="0"/>
              <a:t>8 steps</a:t>
            </a:r>
          </a:p>
          <a:p>
            <a:r>
              <a:rPr lang="en-GB" dirty="0"/>
              <a:t>1: Evidence strong leadership of Making Safeguarding Personal Establishing &amp; developing Making Safeguarding Personal as a core objective within police safeguarding activity, recognising it as core business. </a:t>
            </a:r>
          </a:p>
          <a:p>
            <a:r>
              <a:rPr lang="en-GB" dirty="0"/>
              <a:t>2: Promote &amp; model the culture shift required for Making Safeguarding Personal the culture &amp; values within police organisations are clear and transparent. These are reflected consistently in police strategies and policies &amp; support police officers to deliver on expectations set out in guidance &amp; training. </a:t>
            </a:r>
          </a:p>
          <a:p>
            <a:r>
              <a:rPr lang="en-GB" dirty="0"/>
              <a:t>3: Define core principles for strategy &amp; practice. The six statutory safeguarding principles are defined as core to Making Safeguarding Personal &amp; there is an emphasis on wellbeing alongside safety. These principles are made clear to all police officers.  </a:t>
            </a:r>
          </a:p>
          <a:p>
            <a:r>
              <a:rPr lang="en-GB" dirty="0"/>
              <a:t>4: Promote &amp; support workplace and workforce development.  Deliver &amp; seek assurance on baseline standards that can contribute to Making Safeguarding Personal (including in respect of staff: recruitment, supervision, induction, development). Ensure that workplace values support police officers in this. Make sure that there is a range of support &amp; information for officers and staff. </a:t>
            </a:r>
          </a:p>
          <a:p>
            <a:r>
              <a:rPr lang="en-GB" dirty="0"/>
              <a:t>5: Make sure that police officers are aware of &amp; respond to the requirements of the Mental Capacity Act (MCA) (2005) Recognise its significance as empowering legislation that supports Making Safeguarding Personal. Early intervention and prevention and engaging with people </a:t>
            </a:r>
          </a:p>
          <a:p>
            <a:r>
              <a:rPr lang="en-GB" dirty="0"/>
              <a:t>6: Ensure there is a clear focus on prevention &amp; early intervention. The Making Safeguarding Personal approach applies in prevention as well as to responses to abuse &amp; neglect. Prevention &amp; early intervention requires empowering both police officers &amp; people living in communities to recognise the potential for abuse or neglect &amp; to raise concerns.</a:t>
            </a:r>
          </a:p>
          <a:p>
            <a:r>
              <a:rPr lang="en-GB" dirty="0"/>
              <a:t>7: Engaging with &amp; including people who use services so that police responses are influenced by the people who use them, both in the way in which frontline practice is delivered &amp; at a strategic and policy level. Support responds to the issues that people have themselves identified. Engagement supports people’s resilience.  </a:t>
            </a:r>
          </a:p>
          <a:p>
            <a:r>
              <a:rPr lang="en-GB" dirty="0"/>
              <a:t>8: Engaging across organisations in Making Safeguarding Personal Engage with the range of partners to support gaining a full understanding of the individual &amp; their context; working together to achieve the outcomes people want</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31</a:t>
            </a:fld>
            <a:endParaRPr lang="en-GB"/>
          </a:p>
        </p:txBody>
      </p:sp>
    </p:spTree>
    <p:extLst>
      <p:ext uri="{BB962C8B-B14F-4D97-AF65-F5344CB8AC3E}">
        <p14:creationId xmlns:p14="http://schemas.microsoft.com/office/powerpoint/2010/main" val="29412480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32</a:t>
            </a:fld>
            <a:endParaRPr lang="en-GB"/>
          </a:p>
        </p:txBody>
      </p:sp>
    </p:spTree>
    <p:extLst>
      <p:ext uri="{BB962C8B-B14F-4D97-AF65-F5344CB8AC3E}">
        <p14:creationId xmlns:p14="http://schemas.microsoft.com/office/powerpoint/2010/main" val="1368263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04629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23327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3059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35510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631636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06591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616741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513569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21427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4671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01503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92493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4836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943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09201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3218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231322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93945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00811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203368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60235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2189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511426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6252619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news.bbc.co.uk/1/hi/england/8281028.stm"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www.youtube.com/watch?v=JWozv3rluI8" TargetMode="External"/><Relationship Id="rId4" Type="http://schemas.openxmlformats.org/officeDocument/2006/relationships/hyperlink" Target="https://www.youtube.com/watch?v=yS6nWXrPDN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lALupHU5A-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504610" y="-116000"/>
            <a:ext cx="4149686" cy="3573516"/>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5600" b="1" dirty="0">
                <a:solidFill>
                  <a:srgbClr val="002060"/>
                </a:solidFill>
                <a:latin typeface="Arial Nova Cond" panose="020B0506020202020204" pitchFamily="34" charset="0"/>
              </a:rPr>
              <a:t>Repeat Victims &amp; Vulnerability</a:t>
            </a:r>
            <a:endParaRPr kumimoji="0" lang="en-US" sz="5600" b="0"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70614" y="926020"/>
            <a:ext cx="7906328" cy="3908762"/>
          </a:xfrm>
          <a:prstGeom prst="rect">
            <a:avLst/>
          </a:prstGeom>
          <a:noFill/>
        </p:spPr>
        <p:txBody>
          <a:bodyPr wrap="square" rtlCol="0">
            <a:spAutoFit/>
          </a:bodyPr>
          <a:lstStyle/>
          <a:p>
            <a:pPr algn="ctr"/>
            <a:r>
              <a:rPr kumimoji="0" lang="en-US" altLang="en-US" sz="54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hlinkClick r:id="rId3"/>
              </a:rPr>
              <a:t>BBC NEWS </a:t>
            </a:r>
          </a:p>
          <a:p>
            <a:pPr algn="ctr"/>
            <a:endPar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3"/>
            </a:endParaRPr>
          </a:p>
          <a:p>
            <a:pPr algn="ctr"/>
            <a:r>
              <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3"/>
              </a:rPr>
              <a:t>Diane </a:t>
            </a:r>
            <a:r>
              <a:rPr kumimoji="0" lang="en-US" altLang="en-US" sz="4400" b="1" i="0" u="none" strike="noStrike" kern="0" cap="none" spc="0" normalizeH="0" baseline="0" noProof="0" dirty="0" err="1">
                <a:ln>
                  <a:noFill/>
                </a:ln>
                <a:solidFill>
                  <a:srgbClr val="FFE701"/>
                </a:solidFill>
                <a:effectLst/>
                <a:uLnTx/>
                <a:uFillTx/>
                <a:latin typeface="Arial" panose="020B0604020202020204" pitchFamily="34" charset="0"/>
                <a:cs typeface="Arial" panose="020B0604020202020204" pitchFamily="34" charset="0"/>
                <a:hlinkClick r:id="rId3"/>
              </a:rPr>
              <a:t>Lofthouse</a:t>
            </a:r>
            <a:endPar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endParaRPr>
          </a:p>
          <a:p>
            <a:pPr algn="ctr"/>
            <a:endParaRPr lang="en-US" sz="4400" b="1" kern="0" dirty="0">
              <a:solidFill>
                <a:srgbClr val="FFE701"/>
              </a:solidFill>
              <a:latin typeface="Arial" panose="020B0604020202020204" pitchFamily="34" charset="0"/>
              <a:cs typeface="Arial" panose="020B0604020202020204" pitchFamily="34" charset="0"/>
            </a:endParaRPr>
          </a:p>
          <a:p>
            <a:pPr lvl="0" algn="ctr"/>
            <a:r>
              <a:rPr kumimoji="0" lang="en-GB"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4"/>
              </a:rPr>
              <a:t>Fiona Pilkington</a:t>
            </a:r>
            <a:endParaRPr lang="en-GB" sz="4400" dirty="0">
              <a:solidFill>
                <a:prstClr val="black"/>
              </a:solidFill>
              <a:latin typeface="Arial" panose="020B0604020202020204" pitchFamily="34" charset="0"/>
              <a:cs typeface="Arial" panose="020B0604020202020204" pitchFamily="34" charset="0"/>
            </a:endParaRPr>
          </a:p>
          <a:p>
            <a:r>
              <a:rPr lang="en-GB" dirty="0"/>
              <a:t> </a:t>
            </a:r>
            <a:endParaRPr lang="en-GB" sz="6000" dirty="0">
              <a:solidFill>
                <a:schemeClr val="accent5">
                  <a:lumMod val="50000"/>
                </a:schemeClr>
              </a:solidFill>
            </a:endParaRPr>
          </a:p>
        </p:txBody>
      </p:sp>
      <p:sp>
        <p:nvSpPr>
          <p:cNvPr id="2" name="Rectangle 1">
            <a:hlinkClick r:id="rId5"/>
          </p:cNvPr>
          <p:cNvSpPr/>
          <p:nvPr/>
        </p:nvSpPr>
        <p:spPr>
          <a:xfrm>
            <a:off x="3828987" y="5109710"/>
            <a:ext cx="4789581" cy="369332"/>
          </a:xfrm>
          <a:prstGeom prst="rect">
            <a:avLst/>
          </a:prstGeom>
        </p:spPr>
        <p:txBody>
          <a:bodyPr wrap="none">
            <a:spAutoFit/>
          </a:bodyPr>
          <a:lstStyle/>
          <a:p>
            <a:r>
              <a:rPr lang="en-GB" dirty="0"/>
              <a:t>https://www.youtube.com/watch?v=JWozv3rluI8</a:t>
            </a:r>
          </a:p>
        </p:txBody>
      </p:sp>
    </p:spTree>
    <p:extLst>
      <p:ext uri="{BB962C8B-B14F-4D97-AF65-F5344CB8AC3E}">
        <p14:creationId xmlns:p14="http://schemas.microsoft.com/office/powerpoint/2010/main" val="137885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9376" y="321676"/>
            <a:ext cx="5849472" cy="584775"/>
          </a:xfrm>
          <a:prstGeom prst="rect">
            <a:avLst/>
          </a:prstGeom>
          <a:solidFill>
            <a:srgbClr val="002060"/>
          </a:solidFill>
        </p:spPr>
        <p:txBody>
          <a:bodyPr wrap="square" rtlCol="0">
            <a:spAutoFit/>
          </a:bodyPr>
          <a:lstStyle/>
          <a:p>
            <a:pPr algn="ctr"/>
            <a:r>
              <a:rPr lang="en-GB" sz="3200" b="1" dirty="0">
                <a:solidFill>
                  <a:schemeClr val="bg1"/>
                </a:solidFill>
              </a:rPr>
              <a:t>A Victim</a:t>
            </a:r>
          </a:p>
        </p:txBody>
      </p:sp>
      <p:pic>
        <p:nvPicPr>
          <p:cNvPr id="2" name="Picture 1"/>
          <p:cNvPicPr>
            <a:picLocks noChangeAspect="1"/>
          </p:cNvPicPr>
          <p:nvPr/>
        </p:nvPicPr>
        <p:blipFill rotWithShape="1">
          <a:blip r:embed="rId3"/>
          <a:srcRect t="23021" b="26522"/>
          <a:stretch/>
        </p:blipFill>
        <p:spPr>
          <a:xfrm>
            <a:off x="3205015" y="4018219"/>
            <a:ext cx="5544949" cy="1658680"/>
          </a:xfrm>
          <a:prstGeom prst="rect">
            <a:avLst/>
          </a:prstGeom>
        </p:spPr>
      </p:pic>
      <p:sp>
        <p:nvSpPr>
          <p:cNvPr id="5" name="Rectangle: Rounded Corners 4">
            <a:extLst>
              <a:ext uri="{FF2B5EF4-FFF2-40B4-BE49-F238E27FC236}">
                <a16:creationId xmlns:a16="http://schemas.microsoft.com/office/drawing/2014/main" id="{525B2B4D-6168-4564-ADD9-FFB5B2831759}"/>
              </a:ext>
            </a:extLst>
          </p:cNvPr>
          <p:cNvSpPr/>
          <p:nvPr/>
        </p:nvSpPr>
        <p:spPr>
          <a:xfrm>
            <a:off x="1490870" y="1416158"/>
            <a:ext cx="9581322" cy="2012842"/>
          </a:xfrm>
          <a:custGeom>
            <a:avLst/>
            <a:gdLst>
              <a:gd name="connsiteX0" fmla="*/ 0 w 9581322"/>
              <a:gd name="connsiteY0" fmla="*/ 335480 h 2012842"/>
              <a:gd name="connsiteX1" fmla="*/ 335480 w 9581322"/>
              <a:gd name="connsiteY1" fmla="*/ 0 h 2012842"/>
              <a:gd name="connsiteX2" fmla="*/ 753582 w 9581322"/>
              <a:gd name="connsiteY2" fmla="*/ 0 h 2012842"/>
              <a:gd name="connsiteX3" fmla="*/ 1438994 w 9581322"/>
              <a:gd name="connsiteY3" fmla="*/ 0 h 2012842"/>
              <a:gd name="connsiteX4" fmla="*/ 1946199 w 9581322"/>
              <a:gd name="connsiteY4" fmla="*/ 0 h 2012842"/>
              <a:gd name="connsiteX5" fmla="*/ 2720715 w 9581322"/>
              <a:gd name="connsiteY5" fmla="*/ 0 h 2012842"/>
              <a:gd name="connsiteX6" fmla="*/ 3138817 w 9581322"/>
              <a:gd name="connsiteY6" fmla="*/ 0 h 2012842"/>
              <a:gd name="connsiteX7" fmla="*/ 3824229 w 9581322"/>
              <a:gd name="connsiteY7" fmla="*/ 0 h 2012842"/>
              <a:gd name="connsiteX8" fmla="*/ 4331435 w 9581322"/>
              <a:gd name="connsiteY8" fmla="*/ 0 h 2012842"/>
              <a:gd name="connsiteX9" fmla="*/ 5016847 w 9581322"/>
              <a:gd name="connsiteY9" fmla="*/ 0 h 2012842"/>
              <a:gd name="connsiteX10" fmla="*/ 5791363 w 9581322"/>
              <a:gd name="connsiteY10" fmla="*/ 0 h 2012842"/>
              <a:gd name="connsiteX11" fmla="*/ 6387672 w 9581322"/>
              <a:gd name="connsiteY11" fmla="*/ 0 h 2012842"/>
              <a:gd name="connsiteX12" fmla="*/ 7162188 w 9581322"/>
              <a:gd name="connsiteY12" fmla="*/ 0 h 2012842"/>
              <a:gd name="connsiteX13" fmla="*/ 7758497 w 9581322"/>
              <a:gd name="connsiteY13" fmla="*/ 0 h 2012842"/>
              <a:gd name="connsiteX14" fmla="*/ 8354806 w 9581322"/>
              <a:gd name="connsiteY14" fmla="*/ 0 h 2012842"/>
              <a:gd name="connsiteX15" fmla="*/ 9245842 w 9581322"/>
              <a:gd name="connsiteY15" fmla="*/ 0 h 2012842"/>
              <a:gd name="connsiteX16" fmla="*/ 9581322 w 9581322"/>
              <a:gd name="connsiteY16" fmla="*/ 335480 h 2012842"/>
              <a:gd name="connsiteX17" fmla="*/ 9581322 w 9581322"/>
              <a:gd name="connsiteY17" fmla="*/ 1006421 h 2012842"/>
              <a:gd name="connsiteX18" fmla="*/ 9581322 w 9581322"/>
              <a:gd name="connsiteY18" fmla="*/ 1677362 h 2012842"/>
              <a:gd name="connsiteX19" fmla="*/ 9245842 w 9581322"/>
              <a:gd name="connsiteY19" fmla="*/ 2012842 h 2012842"/>
              <a:gd name="connsiteX20" fmla="*/ 8382222 w 9581322"/>
              <a:gd name="connsiteY20" fmla="*/ 2012842 h 2012842"/>
              <a:gd name="connsiteX21" fmla="*/ 7964121 w 9581322"/>
              <a:gd name="connsiteY21" fmla="*/ 2012842 h 2012842"/>
              <a:gd name="connsiteX22" fmla="*/ 7546019 w 9581322"/>
              <a:gd name="connsiteY22" fmla="*/ 2012842 h 2012842"/>
              <a:gd name="connsiteX23" fmla="*/ 7127917 w 9581322"/>
              <a:gd name="connsiteY23" fmla="*/ 2012842 h 2012842"/>
              <a:gd name="connsiteX24" fmla="*/ 6353401 w 9581322"/>
              <a:gd name="connsiteY24" fmla="*/ 2012842 h 2012842"/>
              <a:gd name="connsiteX25" fmla="*/ 5667989 w 9581322"/>
              <a:gd name="connsiteY25" fmla="*/ 2012842 h 2012842"/>
              <a:gd name="connsiteX26" fmla="*/ 5249887 w 9581322"/>
              <a:gd name="connsiteY26" fmla="*/ 2012842 h 2012842"/>
              <a:gd name="connsiteX27" fmla="*/ 4475371 w 9581322"/>
              <a:gd name="connsiteY27" fmla="*/ 2012842 h 2012842"/>
              <a:gd name="connsiteX28" fmla="*/ 3700855 w 9581322"/>
              <a:gd name="connsiteY28" fmla="*/ 2012842 h 2012842"/>
              <a:gd name="connsiteX29" fmla="*/ 3193650 w 9581322"/>
              <a:gd name="connsiteY29" fmla="*/ 2012842 h 2012842"/>
              <a:gd name="connsiteX30" fmla="*/ 2686445 w 9581322"/>
              <a:gd name="connsiteY30" fmla="*/ 2012842 h 2012842"/>
              <a:gd name="connsiteX31" fmla="*/ 2179240 w 9581322"/>
              <a:gd name="connsiteY31" fmla="*/ 2012842 h 2012842"/>
              <a:gd name="connsiteX32" fmla="*/ 1672034 w 9581322"/>
              <a:gd name="connsiteY32" fmla="*/ 2012842 h 2012842"/>
              <a:gd name="connsiteX33" fmla="*/ 335480 w 9581322"/>
              <a:gd name="connsiteY33" fmla="*/ 2012842 h 2012842"/>
              <a:gd name="connsiteX34" fmla="*/ 0 w 9581322"/>
              <a:gd name="connsiteY34" fmla="*/ 1677362 h 2012842"/>
              <a:gd name="connsiteX35" fmla="*/ 0 w 9581322"/>
              <a:gd name="connsiteY35" fmla="*/ 1019840 h 2012842"/>
              <a:gd name="connsiteX36" fmla="*/ 0 w 9581322"/>
              <a:gd name="connsiteY36" fmla="*/ 335480 h 2012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581322" h="2012842" fill="none" extrusionOk="0">
                <a:moveTo>
                  <a:pt x="0" y="335480"/>
                </a:moveTo>
                <a:cubicBezTo>
                  <a:pt x="-5359" y="128874"/>
                  <a:pt x="127287" y="-35208"/>
                  <a:pt x="335480" y="0"/>
                </a:cubicBezTo>
                <a:cubicBezTo>
                  <a:pt x="489143" y="5258"/>
                  <a:pt x="571057" y="-8146"/>
                  <a:pt x="753582" y="0"/>
                </a:cubicBezTo>
                <a:cubicBezTo>
                  <a:pt x="936107" y="8146"/>
                  <a:pt x="1154627" y="3459"/>
                  <a:pt x="1438994" y="0"/>
                </a:cubicBezTo>
                <a:cubicBezTo>
                  <a:pt x="1723361" y="-3459"/>
                  <a:pt x="1781155" y="-9472"/>
                  <a:pt x="1946199" y="0"/>
                </a:cubicBezTo>
                <a:cubicBezTo>
                  <a:pt x="2111244" y="9472"/>
                  <a:pt x="2353306" y="-30207"/>
                  <a:pt x="2720715" y="0"/>
                </a:cubicBezTo>
                <a:cubicBezTo>
                  <a:pt x="3088124" y="30207"/>
                  <a:pt x="2990744" y="20023"/>
                  <a:pt x="3138817" y="0"/>
                </a:cubicBezTo>
                <a:cubicBezTo>
                  <a:pt x="3286890" y="-20023"/>
                  <a:pt x="3678828" y="-27413"/>
                  <a:pt x="3824229" y="0"/>
                </a:cubicBezTo>
                <a:cubicBezTo>
                  <a:pt x="3969630" y="27413"/>
                  <a:pt x="4188098" y="2085"/>
                  <a:pt x="4331435" y="0"/>
                </a:cubicBezTo>
                <a:cubicBezTo>
                  <a:pt x="4474772" y="-2085"/>
                  <a:pt x="4853034" y="-11614"/>
                  <a:pt x="5016847" y="0"/>
                </a:cubicBezTo>
                <a:cubicBezTo>
                  <a:pt x="5180660" y="11614"/>
                  <a:pt x="5571097" y="-3472"/>
                  <a:pt x="5791363" y="0"/>
                </a:cubicBezTo>
                <a:cubicBezTo>
                  <a:pt x="6011629" y="3472"/>
                  <a:pt x="6169981" y="19584"/>
                  <a:pt x="6387672" y="0"/>
                </a:cubicBezTo>
                <a:cubicBezTo>
                  <a:pt x="6605363" y="-19584"/>
                  <a:pt x="6819195" y="37173"/>
                  <a:pt x="7162188" y="0"/>
                </a:cubicBezTo>
                <a:cubicBezTo>
                  <a:pt x="7505181" y="-37173"/>
                  <a:pt x="7612178" y="432"/>
                  <a:pt x="7758497" y="0"/>
                </a:cubicBezTo>
                <a:cubicBezTo>
                  <a:pt x="7904816" y="-432"/>
                  <a:pt x="8158188" y="-19423"/>
                  <a:pt x="8354806" y="0"/>
                </a:cubicBezTo>
                <a:cubicBezTo>
                  <a:pt x="8551424" y="19423"/>
                  <a:pt x="8879240" y="-7133"/>
                  <a:pt x="9245842" y="0"/>
                </a:cubicBezTo>
                <a:cubicBezTo>
                  <a:pt x="9408459" y="19431"/>
                  <a:pt x="9552496" y="183290"/>
                  <a:pt x="9581322" y="335480"/>
                </a:cubicBezTo>
                <a:cubicBezTo>
                  <a:pt x="9601210" y="608736"/>
                  <a:pt x="9605041" y="797791"/>
                  <a:pt x="9581322" y="1006421"/>
                </a:cubicBezTo>
                <a:cubicBezTo>
                  <a:pt x="9557603" y="1215051"/>
                  <a:pt x="9600801" y="1531836"/>
                  <a:pt x="9581322" y="1677362"/>
                </a:cubicBezTo>
                <a:cubicBezTo>
                  <a:pt x="9603337" y="1845854"/>
                  <a:pt x="9415353" y="1993204"/>
                  <a:pt x="9245842" y="2012842"/>
                </a:cubicBezTo>
                <a:cubicBezTo>
                  <a:pt x="8921769" y="1971833"/>
                  <a:pt x="8672116" y="2007194"/>
                  <a:pt x="8382222" y="2012842"/>
                </a:cubicBezTo>
                <a:cubicBezTo>
                  <a:pt x="8092328" y="2018490"/>
                  <a:pt x="8068401" y="2009406"/>
                  <a:pt x="7964121" y="2012842"/>
                </a:cubicBezTo>
                <a:cubicBezTo>
                  <a:pt x="7859841" y="2016278"/>
                  <a:pt x="7635055" y="2013480"/>
                  <a:pt x="7546019" y="2012842"/>
                </a:cubicBezTo>
                <a:cubicBezTo>
                  <a:pt x="7456983" y="2012204"/>
                  <a:pt x="7328142" y="2004888"/>
                  <a:pt x="7127917" y="2012842"/>
                </a:cubicBezTo>
                <a:cubicBezTo>
                  <a:pt x="6927692" y="2020796"/>
                  <a:pt x="6530032" y="2003003"/>
                  <a:pt x="6353401" y="2012842"/>
                </a:cubicBezTo>
                <a:cubicBezTo>
                  <a:pt x="6176770" y="2022681"/>
                  <a:pt x="6006655" y="2023916"/>
                  <a:pt x="5667989" y="2012842"/>
                </a:cubicBezTo>
                <a:cubicBezTo>
                  <a:pt x="5329323" y="2001768"/>
                  <a:pt x="5451286" y="2023830"/>
                  <a:pt x="5249887" y="2012842"/>
                </a:cubicBezTo>
                <a:cubicBezTo>
                  <a:pt x="5048488" y="2001854"/>
                  <a:pt x="4822025" y="1985586"/>
                  <a:pt x="4475371" y="2012842"/>
                </a:cubicBezTo>
                <a:cubicBezTo>
                  <a:pt x="4128717" y="2040098"/>
                  <a:pt x="3937650" y="2033131"/>
                  <a:pt x="3700855" y="2012842"/>
                </a:cubicBezTo>
                <a:cubicBezTo>
                  <a:pt x="3464060" y="1992553"/>
                  <a:pt x="3328004" y="2001046"/>
                  <a:pt x="3193650" y="2012842"/>
                </a:cubicBezTo>
                <a:cubicBezTo>
                  <a:pt x="3059296" y="2024638"/>
                  <a:pt x="2860798" y="2023971"/>
                  <a:pt x="2686445" y="2012842"/>
                </a:cubicBezTo>
                <a:cubicBezTo>
                  <a:pt x="2512093" y="2001713"/>
                  <a:pt x="2342311" y="2036460"/>
                  <a:pt x="2179240" y="2012842"/>
                </a:cubicBezTo>
                <a:cubicBezTo>
                  <a:pt x="2016170" y="1989224"/>
                  <a:pt x="1889251" y="1998807"/>
                  <a:pt x="1672034" y="2012842"/>
                </a:cubicBezTo>
                <a:cubicBezTo>
                  <a:pt x="1454817" y="2026877"/>
                  <a:pt x="1002687" y="1955848"/>
                  <a:pt x="335480" y="2012842"/>
                </a:cubicBezTo>
                <a:cubicBezTo>
                  <a:pt x="174263" y="2041429"/>
                  <a:pt x="-13503" y="1835332"/>
                  <a:pt x="0" y="1677362"/>
                </a:cubicBezTo>
                <a:cubicBezTo>
                  <a:pt x="12483" y="1421579"/>
                  <a:pt x="-8212" y="1166425"/>
                  <a:pt x="0" y="1019840"/>
                </a:cubicBezTo>
                <a:cubicBezTo>
                  <a:pt x="8212" y="873255"/>
                  <a:pt x="10073" y="655007"/>
                  <a:pt x="0" y="335480"/>
                </a:cubicBezTo>
                <a:close/>
              </a:path>
              <a:path w="9581322" h="2012842" stroke="0" extrusionOk="0">
                <a:moveTo>
                  <a:pt x="0" y="335480"/>
                </a:moveTo>
                <a:cubicBezTo>
                  <a:pt x="-7929" y="131766"/>
                  <a:pt x="139775" y="-31085"/>
                  <a:pt x="335480" y="0"/>
                </a:cubicBezTo>
                <a:cubicBezTo>
                  <a:pt x="530924" y="-11790"/>
                  <a:pt x="560329" y="-14114"/>
                  <a:pt x="753582" y="0"/>
                </a:cubicBezTo>
                <a:cubicBezTo>
                  <a:pt x="946835" y="14114"/>
                  <a:pt x="1070187" y="-4528"/>
                  <a:pt x="1260787" y="0"/>
                </a:cubicBezTo>
                <a:cubicBezTo>
                  <a:pt x="1451387" y="4528"/>
                  <a:pt x="1840286" y="21923"/>
                  <a:pt x="2035303" y="0"/>
                </a:cubicBezTo>
                <a:cubicBezTo>
                  <a:pt x="2230320" y="-21923"/>
                  <a:pt x="2371754" y="6866"/>
                  <a:pt x="2542508" y="0"/>
                </a:cubicBezTo>
                <a:cubicBezTo>
                  <a:pt x="2713263" y="-6866"/>
                  <a:pt x="2967410" y="-7555"/>
                  <a:pt x="3138817" y="0"/>
                </a:cubicBezTo>
                <a:cubicBezTo>
                  <a:pt x="3310224" y="7555"/>
                  <a:pt x="3662614" y="-33043"/>
                  <a:pt x="3824229" y="0"/>
                </a:cubicBezTo>
                <a:cubicBezTo>
                  <a:pt x="3985844" y="33043"/>
                  <a:pt x="4151067" y="-4050"/>
                  <a:pt x="4420538" y="0"/>
                </a:cubicBezTo>
                <a:cubicBezTo>
                  <a:pt x="4690009" y="4050"/>
                  <a:pt x="4797286" y="20483"/>
                  <a:pt x="5105951" y="0"/>
                </a:cubicBezTo>
                <a:cubicBezTo>
                  <a:pt x="5414616" y="-20483"/>
                  <a:pt x="5362532" y="5434"/>
                  <a:pt x="5524052" y="0"/>
                </a:cubicBezTo>
                <a:cubicBezTo>
                  <a:pt x="5685572" y="-5434"/>
                  <a:pt x="5897848" y="-3385"/>
                  <a:pt x="6031258" y="0"/>
                </a:cubicBezTo>
                <a:cubicBezTo>
                  <a:pt x="6164668" y="3385"/>
                  <a:pt x="6473173" y="-36350"/>
                  <a:pt x="6805774" y="0"/>
                </a:cubicBezTo>
                <a:cubicBezTo>
                  <a:pt x="7138375" y="36350"/>
                  <a:pt x="7307671" y="10971"/>
                  <a:pt x="7491186" y="0"/>
                </a:cubicBezTo>
                <a:cubicBezTo>
                  <a:pt x="7674701" y="-10971"/>
                  <a:pt x="7787272" y="23030"/>
                  <a:pt x="7998391" y="0"/>
                </a:cubicBezTo>
                <a:cubicBezTo>
                  <a:pt x="8209511" y="-23030"/>
                  <a:pt x="8359080" y="-338"/>
                  <a:pt x="8505597" y="0"/>
                </a:cubicBezTo>
                <a:cubicBezTo>
                  <a:pt x="8652114" y="338"/>
                  <a:pt x="8929668" y="33218"/>
                  <a:pt x="9245842" y="0"/>
                </a:cubicBezTo>
                <a:cubicBezTo>
                  <a:pt x="9420804" y="-3858"/>
                  <a:pt x="9570727" y="162628"/>
                  <a:pt x="9581322" y="335480"/>
                </a:cubicBezTo>
                <a:cubicBezTo>
                  <a:pt x="9610555" y="645324"/>
                  <a:pt x="9581114" y="827416"/>
                  <a:pt x="9581322" y="1033259"/>
                </a:cubicBezTo>
                <a:cubicBezTo>
                  <a:pt x="9581530" y="1239102"/>
                  <a:pt x="9586893" y="1397467"/>
                  <a:pt x="9581322" y="1677362"/>
                </a:cubicBezTo>
                <a:cubicBezTo>
                  <a:pt x="9583407" y="1870021"/>
                  <a:pt x="9448512" y="1991366"/>
                  <a:pt x="9245842" y="2012842"/>
                </a:cubicBezTo>
                <a:cubicBezTo>
                  <a:pt x="9034290" y="1987036"/>
                  <a:pt x="8809906" y="2009659"/>
                  <a:pt x="8560430" y="2012842"/>
                </a:cubicBezTo>
                <a:cubicBezTo>
                  <a:pt x="8310954" y="2016025"/>
                  <a:pt x="8174401" y="2002187"/>
                  <a:pt x="7964121" y="2012842"/>
                </a:cubicBezTo>
                <a:cubicBezTo>
                  <a:pt x="7753841" y="2023497"/>
                  <a:pt x="7353093" y="2012463"/>
                  <a:pt x="7100501" y="2012842"/>
                </a:cubicBezTo>
                <a:cubicBezTo>
                  <a:pt x="6847909" y="2013221"/>
                  <a:pt x="6725305" y="2024671"/>
                  <a:pt x="6593296" y="2012842"/>
                </a:cubicBezTo>
                <a:cubicBezTo>
                  <a:pt x="6461288" y="2001013"/>
                  <a:pt x="6004292" y="1976835"/>
                  <a:pt x="5818780" y="2012842"/>
                </a:cubicBezTo>
                <a:cubicBezTo>
                  <a:pt x="5633268" y="2048849"/>
                  <a:pt x="5485331" y="1985053"/>
                  <a:pt x="5222471" y="2012842"/>
                </a:cubicBezTo>
                <a:cubicBezTo>
                  <a:pt x="4959611" y="2040631"/>
                  <a:pt x="4904835" y="2010489"/>
                  <a:pt x="4804369" y="2012842"/>
                </a:cubicBezTo>
                <a:cubicBezTo>
                  <a:pt x="4703903" y="2015195"/>
                  <a:pt x="4402431" y="2026173"/>
                  <a:pt x="4208060" y="2012842"/>
                </a:cubicBezTo>
                <a:cubicBezTo>
                  <a:pt x="4013689" y="1999511"/>
                  <a:pt x="3656244" y="2045119"/>
                  <a:pt x="3344441" y="2012842"/>
                </a:cubicBezTo>
                <a:cubicBezTo>
                  <a:pt x="3032638" y="1980565"/>
                  <a:pt x="3086847" y="2032713"/>
                  <a:pt x="2926339" y="2012842"/>
                </a:cubicBezTo>
                <a:cubicBezTo>
                  <a:pt x="2765831" y="1992971"/>
                  <a:pt x="2603955" y="2030424"/>
                  <a:pt x="2330030" y="2012842"/>
                </a:cubicBezTo>
                <a:cubicBezTo>
                  <a:pt x="2056105" y="1995260"/>
                  <a:pt x="1981472" y="1998074"/>
                  <a:pt x="1822825" y="2012842"/>
                </a:cubicBezTo>
                <a:cubicBezTo>
                  <a:pt x="1664178" y="2027610"/>
                  <a:pt x="1404470" y="2004154"/>
                  <a:pt x="1226516" y="2012842"/>
                </a:cubicBezTo>
                <a:cubicBezTo>
                  <a:pt x="1048562" y="2021530"/>
                  <a:pt x="586414" y="1994337"/>
                  <a:pt x="335480" y="2012842"/>
                </a:cubicBezTo>
                <a:cubicBezTo>
                  <a:pt x="155168" y="2002405"/>
                  <a:pt x="-20708" y="1896583"/>
                  <a:pt x="0" y="1677362"/>
                </a:cubicBezTo>
                <a:cubicBezTo>
                  <a:pt x="-18402" y="1428506"/>
                  <a:pt x="-4823" y="1299089"/>
                  <a:pt x="0" y="1046677"/>
                </a:cubicBezTo>
                <a:cubicBezTo>
                  <a:pt x="4823" y="794265"/>
                  <a:pt x="11202" y="604702"/>
                  <a:pt x="0" y="33548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591722793">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solidFill>
              </a:rPr>
              <a:t>Someone who has suffered as a result of someone else’s action or beliefs, or as a result of unpleasant circumstances</a:t>
            </a:r>
          </a:p>
          <a:p>
            <a:pPr algn="ctr"/>
            <a:endParaRPr lang="en-AS" dirty="0"/>
          </a:p>
        </p:txBody>
      </p:sp>
    </p:spTree>
    <p:extLst>
      <p:ext uri="{BB962C8B-B14F-4D97-AF65-F5344CB8AC3E}">
        <p14:creationId xmlns:p14="http://schemas.microsoft.com/office/powerpoint/2010/main" val="295967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23584" y="684746"/>
            <a:ext cx="8280920" cy="584775"/>
          </a:xfrm>
          <a:prstGeom prst="rect">
            <a:avLst/>
          </a:prstGeom>
          <a:solidFill>
            <a:srgbClr val="002060"/>
          </a:solidFill>
        </p:spPr>
        <p:txBody>
          <a:bodyPr wrap="square" rtlCol="0">
            <a:spAutoFit/>
          </a:bodyPr>
          <a:lstStyle/>
          <a:p>
            <a:pPr algn="ctr"/>
            <a:r>
              <a:rPr lang="en-GB" sz="3200" b="1" dirty="0">
                <a:solidFill>
                  <a:schemeClr val="bg1"/>
                </a:solidFill>
              </a:rPr>
              <a:t>Repeat Victim</a:t>
            </a:r>
          </a:p>
        </p:txBody>
      </p:sp>
      <p:pic>
        <p:nvPicPr>
          <p:cNvPr id="4" name="Picture 3"/>
          <p:cNvPicPr>
            <a:picLocks noChangeAspect="1"/>
          </p:cNvPicPr>
          <p:nvPr/>
        </p:nvPicPr>
        <p:blipFill rotWithShape="1">
          <a:blip r:embed="rId3"/>
          <a:srcRect l="7873" t="9514" r="4447" b="39425"/>
          <a:stretch/>
        </p:blipFill>
        <p:spPr>
          <a:xfrm>
            <a:off x="7956657" y="2011607"/>
            <a:ext cx="3050856" cy="2815888"/>
          </a:xfrm>
          <a:prstGeom prst="rect">
            <a:avLst/>
          </a:prstGeom>
        </p:spPr>
      </p:pic>
      <p:sp>
        <p:nvSpPr>
          <p:cNvPr id="5" name="Rectangle: Rounded Corners 4">
            <a:extLst>
              <a:ext uri="{FF2B5EF4-FFF2-40B4-BE49-F238E27FC236}">
                <a16:creationId xmlns:a16="http://schemas.microsoft.com/office/drawing/2014/main" id="{54E9649F-5789-494F-98EC-276728D214BA}"/>
              </a:ext>
            </a:extLst>
          </p:cNvPr>
          <p:cNvSpPr/>
          <p:nvPr/>
        </p:nvSpPr>
        <p:spPr>
          <a:xfrm>
            <a:off x="2176272" y="2011607"/>
            <a:ext cx="4492487" cy="3216376"/>
          </a:xfrm>
          <a:custGeom>
            <a:avLst/>
            <a:gdLst>
              <a:gd name="connsiteX0" fmla="*/ 0 w 4492487"/>
              <a:gd name="connsiteY0" fmla="*/ 536073 h 3216376"/>
              <a:gd name="connsiteX1" fmla="*/ 536073 w 4492487"/>
              <a:gd name="connsiteY1" fmla="*/ 0 h 3216376"/>
              <a:gd name="connsiteX2" fmla="*/ 1185938 w 4492487"/>
              <a:gd name="connsiteY2" fmla="*/ 0 h 3216376"/>
              <a:gd name="connsiteX3" fmla="*/ 1835803 w 4492487"/>
              <a:gd name="connsiteY3" fmla="*/ 0 h 3216376"/>
              <a:gd name="connsiteX4" fmla="*/ 2485667 w 4492487"/>
              <a:gd name="connsiteY4" fmla="*/ 0 h 3216376"/>
              <a:gd name="connsiteX5" fmla="*/ 3238142 w 4492487"/>
              <a:gd name="connsiteY5" fmla="*/ 0 h 3216376"/>
              <a:gd name="connsiteX6" fmla="*/ 3956414 w 4492487"/>
              <a:gd name="connsiteY6" fmla="*/ 0 h 3216376"/>
              <a:gd name="connsiteX7" fmla="*/ 4492487 w 4492487"/>
              <a:gd name="connsiteY7" fmla="*/ 536073 h 3216376"/>
              <a:gd name="connsiteX8" fmla="*/ 4492487 w 4492487"/>
              <a:gd name="connsiteY8" fmla="*/ 1093573 h 3216376"/>
              <a:gd name="connsiteX9" fmla="*/ 4492487 w 4492487"/>
              <a:gd name="connsiteY9" fmla="*/ 1629630 h 3216376"/>
              <a:gd name="connsiteX10" fmla="*/ 4492487 w 4492487"/>
              <a:gd name="connsiteY10" fmla="*/ 2144246 h 3216376"/>
              <a:gd name="connsiteX11" fmla="*/ 4492487 w 4492487"/>
              <a:gd name="connsiteY11" fmla="*/ 2680303 h 3216376"/>
              <a:gd name="connsiteX12" fmla="*/ 3956414 w 4492487"/>
              <a:gd name="connsiteY12" fmla="*/ 3216376 h 3216376"/>
              <a:gd name="connsiteX13" fmla="*/ 3203939 w 4492487"/>
              <a:gd name="connsiteY13" fmla="*/ 3216376 h 3216376"/>
              <a:gd name="connsiteX14" fmla="*/ 2554074 w 4492487"/>
              <a:gd name="connsiteY14" fmla="*/ 3216376 h 3216376"/>
              <a:gd name="connsiteX15" fmla="*/ 1972616 w 4492487"/>
              <a:gd name="connsiteY15" fmla="*/ 3216376 h 3216376"/>
              <a:gd name="connsiteX16" fmla="*/ 1391158 w 4492487"/>
              <a:gd name="connsiteY16" fmla="*/ 3216376 h 3216376"/>
              <a:gd name="connsiteX17" fmla="*/ 536073 w 4492487"/>
              <a:gd name="connsiteY17" fmla="*/ 3216376 h 3216376"/>
              <a:gd name="connsiteX18" fmla="*/ 0 w 4492487"/>
              <a:gd name="connsiteY18" fmla="*/ 2680303 h 3216376"/>
              <a:gd name="connsiteX19" fmla="*/ 0 w 4492487"/>
              <a:gd name="connsiteY19" fmla="*/ 2187130 h 3216376"/>
              <a:gd name="connsiteX20" fmla="*/ 0 w 4492487"/>
              <a:gd name="connsiteY20" fmla="*/ 1715400 h 3216376"/>
              <a:gd name="connsiteX21" fmla="*/ 0 w 4492487"/>
              <a:gd name="connsiteY21" fmla="*/ 1136457 h 3216376"/>
              <a:gd name="connsiteX22" fmla="*/ 0 w 4492487"/>
              <a:gd name="connsiteY22" fmla="*/ 536073 h 321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492487" h="3216376" fill="none" extrusionOk="0">
                <a:moveTo>
                  <a:pt x="0" y="536073"/>
                </a:moveTo>
                <a:cubicBezTo>
                  <a:pt x="59321" y="229519"/>
                  <a:pt x="285724" y="16615"/>
                  <a:pt x="536073" y="0"/>
                </a:cubicBezTo>
                <a:cubicBezTo>
                  <a:pt x="830001" y="-18590"/>
                  <a:pt x="1027610" y="-15226"/>
                  <a:pt x="1185938" y="0"/>
                </a:cubicBezTo>
                <a:cubicBezTo>
                  <a:pt x="1344266" y="15226"/>
                  <a:pt x="1650243" y="-17308"/>
                  <a:pt x="1835803" y="0"/>
                </a:cubicBezTo>
                <a:cubicBezTo>
                  <a:pt x="2021364" y="17308"/>
                  <a:pt x="2207622" y="30839"/>
                  <a:pt x="2485667" y="0"/>
                </a:cubicBezTo>
                <a:cubicBezTo>
                  <a:pt x="2763712" y="-30839"/>
                  <a:pt x="3070951" y="36802"/>
                  <a:pt x="3238142" y="0"/>
                </a:cubicBezTo>
                <a:cubicBezTo>
                  <a:pt x="3405333" y="-36802"/>
                  <a:pt x="3706838" y="35449"/>
                  <a:pt x="3956414" y="0"/>
                </a:cubicBezTo>
                <a:cubicBezTo>
                  <a:pt x="4224412" y="-21880"/>
                  <a:pt x="4428247" y="215743"/>
                  <a:pt x="4492487" y="536073"/>
                </a:cubicBezTo>
                <a:cubicBezTo>
                  <a:pt x="4475169" y="781709"/>
                  <a:pt x="4514159" y="973447"/>
                  <a:pt x="4492487" y="1093573"/>
                </a:cubicBezTo>
                <a:cubicBezTo>
                  <a:pt x="4470815" y="1213699"/>
                  <a:pt x="4513064" y="1368038"/>
                  <a:pt x="4492487" y="1629630"/>
                </a:cubicBezTo>
                <a:cubicBezTo>
                  <a:pt x="4471910" y="1891222"/>
                  <a:pt x="4508321" y="1940638"/>
                  <a:pt x="4492487" y="2144246"/>
                </a:cubicBezTo>
                <a:cubicBezTo>
                  <a:pt x="4476653" y="2347854"/>
                  <a:pt x="4516206" y="2548507"/>
                  <a:pt x="4492487" y="2680303"/>
                </a:cubicBezTo>
                <a:cubicBezTo>
                  <a:pt x="4545645" y="2994177"/>
                  <a:pt x="4189558" y="3191131"/>
                  <a:pt x="3956414" y="3216376"/>
                </a:cubicBezTo>
                <a:cubicBezTo>
                  <a:pt x="3730085" y="3189764"/>
                  <a:pt x="3388962" y="3199049"/>
                  <a:pt x="3203939" y="3216376"/>
                </a:cubicBezTo>
                <a:cubicBezTo>
                  <a:pt x="3018917" y="3233703"/>
                  <a:pt x="2791714" y="3242710"/>
                  <a:pt x="2554074" y="3216376"/>
                </a:cubicBezTo>
                <a:cubicBezTo>
                  <a:pt x="2316435" y="3190042"/>
                  <a:pt x="2196304" y="3208309"/>
                  <a:pt x="1972616" y="3216376"/>
                </a:cubicBezTo>
                <a:cubicBezTo>
                  <a:pt x="1748928" y="3224443"/>
                  <a:pt x="1538184" y="3198308"/>
                  <a:pt x="1391158" y="3216376"/>
                </a:cubicBezTo>
                <a:cubicBezTo>
                  <a:pt x="1244132" y="3234444"/>
                  <a:pt x="927773" y="3256065"/>
                  <a:pt x="536073" y="3216376"/>
                </a:cubicBezTo>
                <a:cubicBezTo>
                  <a:pt x="286746" y="3202331"/>
                  <a:pt x="1356" y="2987713"/>
                  <a:pt x="0" y="2680303"/>
                </a:cubicBezTo>
                <a:cubicBezTo>
                  <a:pt x="145" y="2573478"/>
                  <a:pt x="-4656" y="2377795"/>
                  <a:pt x="0" y="2187130"/>
                </a:cubicBezTo>
                <a:cubicBezTo>
                  <a:pt x="4656" y="1996465"/>
                  <a:pt x="-2773" y="1869560"/>
                  <a:pt x="0" y="1715400"/>
                </a:cubicBezTo>
                <a:cubicBezTo>
                  <a:pt x="2773" y="1561240"/>
                  <a:pt x="14908" y="1306109"/>
                  <a:pt x="0" y="1136457"/>
                </a:cubicBezTo>
                <a:cubicBezTo>
                  <a:pt x="-14908" y="966805"/>
                  <a:pt x="6477" y="690420"/>
                  <a:pt x="0" y="536073"/>
                </a:cubicBezTo>
                <a:close/>
              </a:path>
              <a:path w="4492487" h="3216376" stroke="0" extrusionOk="0">
                <a:moveTo>
                  <a:pt x="0" y="536073"/>
                </a:moveTo>
                <a:cubicBezTo>
                  <a:pt x="-5078" y="288174"/>
                  <a:pt x="215382" y="20677"/>
                  <a:pt x="536073" y="0"/>
                </a:cubicBezTo>
                <a:cubicBezTo>
                  <a:pt x="813738" y="21100"/>
                  <a:pt x="1017783" y="-23146"/>
                  <a:pt x="1151734" y="0"/>
                </a:cubicBezTo>
                <a:cubicBezTo>
                  <a:pt x="1285685" y="23146"/>
                  <a:pt x="1484090" y="26439"/>
                  <a:pt x="1801599" y="0"/>
                </a:cubicBezTo>
                <a:cubicBezTo>
                  <a:pt x="2119108" y="-26439"/>
                  <a:pt x="2319134" y="29516"/>
                  <a:pt x="2554074" y="0"/>
                </a:cubicBezTo>
                <a:cubicBezTo>
                  <a:pt x="2789015" y="-29516"/>
                  <a:pt x="2960528" y="5998"/>
                  <a:pt x="3238142" y="0"/>
                </a:cubicBezTo>
                <a:cubicBezTo>
                  <a:pt x="3515756" y="-5998"/>
                  <a:pt x="3599589" y="8516"/>
                  <a:pt x="3956414" y="0"/>
                </a:cubicBezTo>
                <a:cubicBezTo>
                  <a:pt x="4225873" y="-43177"/>
                  <a:pt x="4466491" y="264249"/>
                  <a:pt x="4492487" y="536073"/>
                </a:cubicBezTo>
                <a:cubicBezTo>
                  <a:pt x="4477974" y="640734"/>
                  <a:pt x="4471803" y="837933"/>
                  <a:pt x="4492487" y="1007804"/>
                </a:cubicBezTo>
                <a:cubicBezTo>
                  <a:pt x="4513171" y="1177675"/>
                  <a:pt x="4466037" y="1411777"/>
                  <a:pt x="4492487" y="1565303"/>
                </a:cubicBezTo>
                <a:cubicBezTo>
                  <a:pt x="4518937" y="1718829"/>
                  <a:pt x="4505711" y="1872247"/>
                  <a:pt x="4492487" y="2079919"/>
                </a:cubicBezTo>
                <a:cubicBezTo>
                  <a:pt x="4479263" y="2287591"/>
                  <a:pt x="4482031" y="2422448"/>
                  <a:pt x="4492487" y="2680303"/>
                </a:cubicBezTo>
                <a:cubicBezTo>
                  <a:pt x="4508786" y="2946911"/>
                  <a:pt x="4268947" y="3230515"/>
                  <a:pt x="3956414" y="3216376"/>
                </a:cubicBezTo>
                <a:cubicBezTo>
                  <a:pt x="3650323" y="3190660"/>
                  <a:pt x="3498670" y="3244177"/>
                  <a:pt x="3238142" y="3216376"/>
                </a:cubicBezTo>
                <a:cubicBezTo>
                  <a:pt x="2977614" y="3188575"/>
                  <a:pt x="2732737" y="3249435"/>
                  <a:pt x="2485667" y="3216376"/>
                </a:cubicBezTo>
                <a:cubicBezTo>
                  <a:pt x="2238597" y="3183317"/>
                  <a:pt x="2004452" y="3229151"/>
                  <a:pt x="1767396" y="3216376"/>
                </a:cubicBezTo>
                <a:cubicBezTo>
                  <a:pt x="1530340" y="3203601"/>
                  <a:pt x="1277627" y="3225293"/>
                  <a:pt x="1151734" y="3216376"/>
                </a:cubicBezTo>
                <a:cubicBezTo>
                  <a:pt x="1025841" y="3207459"/>
                  <a:pt x="792360" y="3200391"/>
                  <a:pt x="536073" y="3216376"/>
                </a:cubicBezTo>
                <a:cubicBezTo>
                  <a:pt x="211389" y="3248816"/>
                  <a:pt x="6976" y="3013802"/>
                  <a:pt x="0" y="2680303"/>
                </a:cubicBezTo>
                <a:cubicBezTo>
                  <a:pt x="20615" y="2445479"/>
                  <a:pt x="-12606" y="2395429"/>
                  <a:pt x="0" y="2165688"/>
                </a:cubicBezTo>
                <a:cubicBezTo>
                  <a:pt x="12606" y="1935947"/>
                  <a:pt x="23380" y="1855528"/>
                  <a:pt x="0" y="1586746"/>
                </a:cubicBezTo>
                <a:cubicBezTo>
                  <a:pt x="-23380" y="1317964"/>
                  <a:pt x="-11055" y="1138088"/>
                  <a:pt x="0" y="1007804"/>
                </a:cubicBezTo>
                <a:cubicBezTo>
                  <a:pt x="11055" y="877520"/>
                  <a:pt x="22830" y="660949"/>
                  <a:pt x="0" y="536073"/>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351414221">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solidFill>
              </a:rPr>
              <a:t>When the same person or place suffers from more than one incident over a specified period.</a:t>
            </a:r>
          </a:p>
        </p:txBody>
      </p:sp>
    </p:spTree>
    <p:extLst>
      <p:ext uri="{BB962C8B-B14F-4D97-AF65-F5344CB8AC3E}">
        <p14:creationId xmlns:p14="http://schemas.microsoft.com/office/powerpoint/2010/main" val="284491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7031" y="469594"/>
            <a:ext cx="8280920" cy="584775"/>
          </a:xfrm>
          <a:prstGeom prst="rect">
            <a:avLst/>
          </a:prstGeom>
          <a:solidFill>
            <a:srgbClr val="002060"/>
          </a:solidFill>
        </p:spPr>
        <p:txBody>
          <a:bodyPr wrap="square" rtlCol="0">
            <a:spAutoFit/>
          </a:bodyPr>
          <a:lstStyle/>
          <a:p>
            <a:pPr algn="ctr"/>
            <a:r>
              <a:rPr lang="en-GB" sz="3200" b="1" dirty="0">
                <a:solidFill>
                  <a:schemeClr val="bg1"/>
                </a:solidFill>
              </a:rPr>
              <a:t>The Pattern</a:t>
            </a:r>
          </a:p>
        </p:txBody>
      </p:sp>
      <p:pic>
        <p:nvPicPr>
          <p:cNvPr id="2" name="Picture 1"/>
          <p:cNvPicPr>
            <a:picLocks noChangeAspect="1"/>
          </p:cNvPicPr>
          <p:nvPr/>
        </p:nvPicPr>
        <p:blipFill rotWithShape="1">
          <a:blip r:embed="rId3"/>
          <a:srcRect l="18030" t="14290" r="26058" b="32480"/>
          <a:stretch/>
        </p:blipFill>
        <p:spPr>
          <a:xfrm>
            <a:off x="8023651" y="1704399"/>
            <a:ext cx="2870788" cy="3615070"/>
          </a:xfrm>
          <a:prstGeom prst="rect">
            <a:avLst/>
          </a:prstGeom>
        </p:spPr>
      </p:pic>
      <p:sp>
        <p:nvSpPr>
          <p:cNvPr id="3" name="Rectangle: Rounded Corners 2">
            <a:extLst>
              <a:ext uri="{FF2B5EF4-FFF2-40B4-BE49-F238E27FC236}">
                <a16:creationId xmlns:a16="http://schemas.microsoft.com/office/drawing/2014/main" id="{5D28EB6F-3775-41E7-8217-BF3469A515F2}"/>
              </a:ext>
            </a:extLst>
          </p:cNvPr>
          <p:cNvSpPr/>
          <p:nvPr/>
        </p:nvSpPr>
        <p:spPr>
          <a:xfrm>
            <a:off x="1837031" y="1431235"/>
            <a:ext cx="5776343" cy="4174435"/>
          </a:xfrm>
          <a:custGeom>
            <a:avLst/>
            <a:gdLst>
              <a:gd name="connsiteX0" fmla="*/ 0 w 5776343"/>
              <a:gd name="connsiteY0" fmla="*/ 695753 h 4174435"/>
              <a:gd name="connsiteX1" fmla="*/ 695753 w 5776343"/>
              <a:gd name="connsiteY1" fmla="*/ 0 h 4174435"/>
              <a:gd name="connsiteX2" fmla="*/ 1409855 w 5776343"/>
              <a:gd name="connsiteY2" fmla="*/ 0 h 4174435"/>
              <a:gd name="connsiteX3" fmla="*/ 1904715 w 5776343"/>
              <a:gd name="connsiteY3" fmla="*/ 0 h 4174435"/>
              <a:gd name="connsiteX4" fmla="*/ 2618817 w 5776343"/>
              <a:gd name="connsiteY4" fmla="*/ 0 h 4174435"/>
              <a:gd name="connsiteX5" fmla="*/ 3113677 w 5776343"/>
              <a:gd name="connsiteY5" fmla="*/ 0 h 4174435"/>
              <a:gd name="connsiteX6" fmla="*/ 3740083 w 5776343"/>
              <a:gd name="connsiteY6" fmla="*/ 0 h 4174435"/>
              <a:gd name="connsiteX7" fmla="*/ 4410336 w 5776343"/>
              <a:gd name="connsiteY7" fmla="*/ 0 h 4174435"/>
              <a:gd name="connsiteX8" fmla="*/ 5080590 w 5776343"/>
              <a:gd name="connsiteY8" fmla="*/ 0 h 4174435"/>
              <a:gd name="connsiteX9" fmla="*/ 5776343 w 5776343"/>
              <a:gd name="connsiteY9" fmla="*/ 695753 h 4174435"/>
              <a:gd name="connsiteX10" fmla="*/ 5776343 w 5776343"/>
              <a:gd name="connsiteY10" fmla="*/ 1419315 h 4174435"/>
              <a:gd name="connsiteX11" fmla="*/ 5776343 w 5776343"/>
              <a:gd name="connsiteY11" fmla="*/ 2115047 h 4174435"/>
              <a:gd name="connsiteX12" fmla="*/ 5776343 w 5776343"/>
              <a:gd name="connsiteY12" fmla="*/ 2782950 h 4174435"/>
              <a:gd name="connsiteX13" fmla="*/ 5776343 w 5776343"/>
              <a:gd name="connsiteY13" fmla="*/ 3478682 h 4174435"/>
              <a:gd name="connsiteX14" fmla="*/ 5080590 w 5776343"/>
              <a:gd name="connsiteY14" fmla="*/ 4174435 h 4174435"/>
              <a:gd name="connsiteX15" fmla="*/ 4498033 w 5776343"/>
              <a:gd name="connsiteY15" fmla="*/ 4174435 h 4174435"/>
              <a:gd name="connsiteX16" fmla="*/ 3871628 w 5776343"/>
              <a:gd name="connsiteY16" fmla="*/ 4174435 h 4174435"/>
              <a:gd name="connsiteX17" fmla="*/ 3332919 w 5776343"/>
              <a:gd name="connsiteY17" fmla="*/ 4174435 h 4174435"/>
              <a:gd name="connsiteX18" fmla="*/ 2838059 w 5776343"/>
              <a:gd name="connsiteY18" fmla="*/ 4174435 h 4174435"/>
              <a:gd name="connsiteX19" fmla="*/ 2123957 w 5776343"/>
              <a:gd name="connsiteY19" fmla="*/ 4174435 h 4174435"/>
              <a:gd name="connsiteX20" fmla="*/ 1409855 w 5776343"/>
              <a:gd name="connsiteY20" fmla="*/ 4174435 h 4174435"/>
              <a:gd name="connsiteX21" fmla="*/ 695753 w 5776343"/>
              <a:gd name="connsiteY21" fmla="*/ 4174435 h 4174435"/>
              <a:gd name="connsiteX22" fmla="*/ 0 w 5776343"/>
              <a:gd name="connsiteY22" fmla="*/ 3478682 h 4174435"/>
              <a:gd name="connsiteX23" fmla="*/ 0 w 5776343"/>
              <a:gd name="connsiteY23" fmla="*/ 2838608 h 4174435"/>
              <a:gd name="connsiteX24" fmla="*/ 0 w 5776343"/>
              <a:gd name="connsiteY24" fmla="*/ 2198535 h 4174435"/>
              <a:gd name="connsiteX25" fmla="*/ 0 w 5776343"/>
              <a:gd name="connsiteY25" fmla="*/ 1530632 h 4174435"/>
              <a:gd name="connsiteX26" fmla="*/ 0 w 5776343"/>
              <a:gd name="connsiteY26" fmla="*/ 695753 h 417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76343" h="4174435" fill="none" extrusionOk="0">
                <a:moveTo>
                  <a:pt x="0" y="695753"/>
                </a:moveTo>
                <a:cubicBezTo>
                  <a:pt x="-3848" y="218255"/>
                  <a:pt x="249695" y="27720"/>
                  <a:pt x="695753" y="0"/>
                </a:cubicBezTo>
                <a:cubicBezTo>
                  <a:pt x="870274" y="3366"/>
                  <a:pt x="1206091" y="7702"/>
                  <a:pt x="1409855" y="0"/>
                </a:cubicBezTo>
                <a:cubicBezTo>
                  <a:pt x="1613619" y="-7702"/>
                  <a:pt x="1671277" y="19228"/>
                  <a:pt x="1904715" y="0"/>
                </a:cubicBezTo>
                <a:cubicBezTo>
                  <a:pt x="2138153" y="-19228"/>
                  <a:pt x="2458117" y="-29659"/>
                  <a:pt x="2618817" y="0"/>
                </a:cubicBezTo>
                <a:cubicBezTo>
                  <a:pt x="2779517" y="29659"/>
                  <a:pt x="2869124" y="-9326"/>
                  <a:pt x="3113677" y="0"/>
                </a:cubicBezTo>
                <a:cubicBezTo>
                  <a:pt x="3358230" y="9326"/>
                  <a:pt x="3557000" y="-18183"/>
                  <a:pt x="3740083" y="0"/>
                </a:cubicBezTo>
                <a:cubicBezTo>
                  <a:pt x="3923166" y="18183"/>
                  <a:pt x="4184652" y="-11980"/>
                  <a:pt x="4410336" y="0"/>
                </a:cubicBezTo>
                <a:cubicBezTo>
                  <a:pt x="4636020" y="11980"/>
                  <a:pt x="4842877" y="5730"/>
                  <a:pt x="5080590" y="0"/>
                </a:cubicBezTo>
                <a:cubicBezTo>
                  <a:pt x="5446696" y="28932"/>
                  <a:pt x="5802912" y="280021"/>
                  <a:pt x="5776343" y="695753"/>
                </a:cubicBezTo>
                <a:cubicBezTo>
                  <a:pt x="5785382" y="1049222"/>
                  <a:pt x="5751412" y="1173430"/>
                  <a:pt x="5776343" y="1419315"/>
                </a:cubicBezTo>
                <a:cubicBezTo>
                  <a:pt x="5801274" y="1665200"/>
                  <a:pt x="5753865" y="1892894"/>
                  <a:pt x="5776343" y="2115047"/>
                </a:cubicBezTo>
                <a:cubicBezTo>
                  <a:pt x="5798821" y="2337200"/>
                  <a:pt x="5785143" y="2482625"/>
                  <a:pt x="5776343" y="2782950"/>
                </a:cubicBezTo>
                <a:cubicBezTo>
                  <a:pt x="5767543" y="3083275"/>
                  <a:pt x="5767815" y="3209718"/>
                  <a:pt x="5776343" y="3478682"/>
                </a:cubicBezTo>
                <a:cubicBezTo>
                  <a:pt x="5830441" y="3899315"/>
                  <a:pt x="5448514" y="4149501"/>
                  <a:pt x="5080590" y="4174435"/>
                </a:cubicBezTo>
                <a:cubicBezTo>
                  <a:pt x="4946071" y="4158671"/>
                  <a:pt x="4650938" y="4178408"/>
                  <a:pt x="4498033" y="4174435"/>
                </a:cubicBezTo>
                <a:cubicBezTo>
                  <a:pt x="4345128" y="4170462"/>
                  <a:pt x="4089239" y="4157039"/>
                  <a:pt x="3871628" y="4174435"/>
                </a:cubicBezTo>
                <a:cubicBezTo>
                  <a:pt x="3654017" y="4191831"/>
                  <a:pt x="3549410" y="4163460"/>
                  <a:pt x="3332919" y="4174435"/>
                </a:cubicBezTo>
                <a:cubicBezTo>
                  <a:pt x="3116428" y="4185410"/>
                  <a:pt x="3017612" y="4194334"/>
                  <a:pt x="2838059" y="4174435"/>
                </a:cubicBezTo>
                <a:cubicBezTo>
                  <a:pt x="2658506" y="4154536"/>
                  <a:pt x="2270672" y="4175103"/>
                  <a:pt x="2123957" y="4174435"/>
                </a:cubicBezTo>
                <a:cubicBezTo>
                  <a:pt x="1977242" y="4173767"/>
                  <a:pt x="1640303" y="4203722"/>
                  <a:pt x="1409855" y="4174435"/>
                </a:cubicBezTo>
                <a:cubicBezTo>
                  <a:pt x="1179407" y="4145148"/>
                  <a:pt x="845740" y="4145106"/>
                  <a:pt x="695753" y="4174435"/>
                </a:cubicBezTo>
                <a:cubicBezTo>
                  <a:pt x="390943" y="4130469"/>
                  <a:pt x="2190" y="3849524"/>
                  <a:pt x="0" y="3478682"/>
                </a:cubicBezTo>
                <a:cubicBezTo>
                  <a:pt x="4496" y="3171889"/>
                  <a:pt x="-7574" y="3021385"/>
                  <a:pt x="0" y="2838608"/>
                </a:cubicBezTo>
                <a:cubicBezTo>
                  <a:pt x="7574" y="2655831"/>
                  <a:pt x="23700" y="2365634"/>
                  <a:pt x="0" y="2198535"/>
                </a:cubicBezTo>
                <a:cubicBezTo>
                  <a:pt x="-23700" y="2031436"/>
                  <a:pt x="-32754" y="1673799"/>
                  <a:pt x="0" y="1530632"/>
                </a:cubicBezTo>
                <a:cubicBezTo>
                  <a:pt x="32754" y="1387465"/>
                  <a:pt x="35388" y="1031500"/>
                  <a:pt x="0" y="695753"/>
                </a:cubicBezTo>
                <a:close/>
              </a:path>
              <a:path w="5776343" h="4174435" stroke="0" extrusionOk="0">
                <a:moveTo>
                  <a:pt x="0" y="695753"/>
                </a:moveTo>
                <a:cubicBezTo>
                  <a:pt x="53499" y="251300"/>
                  <a:pt x="283015" y="17504"/>
                  <a:pt x="695753" y="0"/>
                </a:cubicBezTo>
                <a:cubicBezTo>
                  <a:pt x="976368" y="19610"/>
                  <a:pt x="1096100" y="7690"/>
                  <a:pt x="1322158" y="0"/>
                </a:cubicBezTo>
                <a:cubicBezTo>
                  <a:pt x="1548216" y="-7690"/>
                  <a:pt x="1831702" y="-24515"/>
                  <a:pt x="2036260" y="0"/>
                </a:cubicBezTo>
                <a:cubicBezTo>
                  <a:pt x="2240818" y="24515"/>
                  <a:pt x="2328332" y="8605"/>
                  <a:pt x="2618817" y="0"/>
                </a:cubicBezTo>
                <a:cubicBezTo>
                  <a:pt x="2909302" y="-8605"/>
                  <a:pt x="3010498" y="8599"/>
                  <a:pt x="3201374" y="0"/>
                </a:cubicBezTo>
                <a:cubicBezTo>
                  <a:pt x="3392250" y="-8599"/>
                  <a:pt x="3559639" y="-2059"/>
                  <a:pt x="3827779" y="0"/>
                </a:cubicBezTo>
                <a:cubicBezTo>
                  <a:pt x="4095919" y="2059"/>
                  <a:pt x="4160970" y="-3762"/>
                  <a:pt x="4366488" y="0"/>
                </a:cubicBezTo>
                <a:cubicBezTo>
                  <a:pt x="4572006" y="3762"/>
                  <a:pt x="4740056" y="1397"/>
                  <a:pt x="5080590" y="0"/>
                </a:cubicBezTo>
                <a:cubicBezTo>
                  <a:pt x="5432715" y="-89419"/>
                  <a:pt x="5758878" y="300468"/>
                  <a:pt x="5776343" y="695753"/>
                </a:cubicBezTo>
                <a:cubicBezTo>
                  <a:pt x="5807288" y="841290"/>
                  <a:pt x="5762513" y="1229818"/>
                  <a:pt x="5776343" y="1391485"/>
                </a:cubicBezTo>
                <a:cubicBezTo>
                  <a:pt x="5790173" y="1553152"/>
                  <a:pt x="5744665" y="1739232"/>
                  <a:pt x="5776343" y="2059388"/>
                </a:cubicBezTo>
                <a:cubicBezTo>
                  <a:pt x="5808021" y="2379544"/>
                  <a:pt x="5774830" y="2458550"/>
                  <a:pt x="5776343" y="2699462"/>
                </a:cubicBezTo>
                <a:cubicBezTo>
                  <a:pt x="5777856" y="2940374"/>
                  <a:pt x="5802107" y="3167144"/>
                  <a:pt x="5776343" y="3478682"/>
                </a:cubicBezTo>
                <a:cubicBezTo>
                  <a:pt x="5812386" y="3858419"/>
                  <a:pt x="5483997" y="4132623"/>
                  <a:pt x="5080590" y="4174435"/>
                </a:cubicBezTo>
                <a:cubicBezTo>
                  <a:pt x="4748139" y="4168090"/>
                  <a:pt x="4665462" y="4203615"/>
                  <a:pt x="4410336" y="4174435"/>
                </a:cubicBezTo>
                <a:cubicBezTo>
                  <a:pt x="4155210" y="4145255"/>
                  <a:pt x="3986157" y="4193256"/>
                  <a:pt x="3871628" y="4174435"/>
                </a:cubicBezTo>
                <a:cubicBezTo>
                  <a:pt x="3757099" y="4155614"/>
                  <a:pt x="3501611" y="4163430"/>
                  <a:pt x="3332919" y="4174435"/>
                </a:cubicBezTo>
                <a:cubicBezTo>
                  <a:pt x="3164227" y="4185440"/>
                  <a:pt x="3083745" y="4195674"/>
                  <a:pt x="2838059" y="4174435"/>
                </a:cubicBezTo>
                <a:cubicBezTo>
                  <a:pt x="2592373" y="4153196"/>
                  <a:pt x="2488856" y="4174013"/>
                  <a:pt x="2343199" y="4174435"/>
                </a:cubicBezTo>
                <a:cubicBezTo>
                  <a:pt x="2197542" y="4174857"/>
                  <a:pt x="1936620" y="4175113"/>
                  <a:pt x="1629097" y="4174435"/>
                </a:cubicBezTo>
                <a:cubicBezTo>
                  <a:pt x="1321574" y="4173757"/>
                  <a:pt x="1022660" y="4183048"/>
                  <a:pt x="695753" y="4174435"/>
                </a:cubicBezTo>
                <a:cubicBezTo>
                  <a:pt x="260315" y="4190372"/>
                  <a:pt x="-47349" y="3874556"/>
                  <a:pt x="0" y="3478682"/>
                </a:cubicBezTo>
                <a:cubicBezTo>
                  <a:pt x="-31960" y="3285958"/>
                  <a:pt x="-10059" y="2906275"/>
                  <a:pt x="0" y="2755120"/>
                </a:cubicBezTo>
                <a:cubicBezTo>
                  <a:pt x="10059" y="2603965"/>
                  <a:pt x="-18823" y="2235908"/>
                  <a:pt x="0" y="2031559"/>
                </a:cubicBezTo>
                <a:cubicBezTo>
                  <a:pt x="18823" y="1827210"/>
                  <a:pt x="7348" y="1514349"/>
                  <a:pt x="0" y="1363656"/>
                </a:cubicBezTo>
                <a:cubicBezTo>
                  <a:pt x="-7348" y="1212963"/>
                  <a:pt x="129" y="856339"/>
                  <a:pt x="0" y="695753"/>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2296675234">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solidFill>
                  <a:schemeClr val="tx1"/>
                </a:solidFill>
              </a:rPr>
              <a:t>Once victimised, a person or place is more likely to be victimised again than one that has not. Furthermore, the risk of re- victimisation increases the more a person or place has been victimised.</a:t>
            </a:r>
          </a:p>
          <a:p>
            <a:pPr algn="ctr"/>
            <a:endParaRPr lang="en-AS" dirty="0"/>
          </a:p>
        </p:txBody>
      </p:sp>
    </p:spTree>
    <p:extLst>
      <p:ext uri="{BB962C8B-B14F-4D97-AF65-F5344CB8AC3E}">
        <p14:creationId xmlns:p14="http://schemas.microsoft.com/office/powerpoint/2010/main" val="23393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Impact</a:t>
            </a:r>
          </a:p>
        </p:txBody>
      </p:sp>
      <p:pic>
        <p:nvPicPr>
          <p:cNvPr id="2" name="Picture 1"/>
          <p:cNvPicPr>
            <a:picLocks noChangeAspect="1"/>
          </p:cNvPicPr>
          <p:nvPr/>
        </p:nvPicPr>
        <p:blipFill>
          <a:blip r:embed="rId3"/>
          <a:stretch>
            <a:fillRect/>
          </a:stretch>
        </p:blipFill>
        <p:spPr>
          <a:xfrm>
            <a:off x="3000375" y="4069653"/>
            <a:ext cx="6191250" cy="1770477"/>
          </a:xfrm>
          <a:prstGeom prst="rect">
            <a:avLst/>
          </a:prstGeom>
        </p:spPr>
      </p:pic>
      <p:graphicFrame>
        <p:nvGraphicFramePr>
          <p:cNvPr id="3" name="Diagram 2">
            <a:extLst>
              <a:ext uri="{FF2B5EF4-FFF2-40B4-BE49-F238E27FC236}">
                <a16:creationId xmlns:a16="http://schemas.microsoft.com/office/drawing/2014/main" id="{577F453D-146C-4B63-8F91-FBF71B9A7337}"/>
              </a:ext>
            </a:extLst>
          </p:cNvPr>
          <p:cNvGraphicFramePr/>
          <p:nvPr>
            <p:extLst>
              <p:ext uri="{D42A27DB-BD31-4B8C-83A1-F6EECF244321}">
                <p14:modId xmlns:p14="http://schemas.microsoft.com/office/powerpoint/2010/main" val="3812368129"/>
              </p:ext>
            </p:extLst>
          </p:nvPr>
        </p:nvGraphicFramePr>
        <p:xfrm>
          <a:off x="1189039" y="814979"/>
          <a:ext cx="9576904" cy="3254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84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18A786A9-CC34-42BD-89FA-3EB15656FD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5B74BAFB-9E5F-4B0E-8176-907176DB9DC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65564" y="2045149"/>
            <a:ext cx="8507466"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does Vulnerability </a:t>
            </a:r>
          </a:p>
          <a:p>
            <a:pPr algn="ctr"/>
            <a:r>
              <a:rPr lang="en-GB" sz="3600" b="1" dirty="0">
                <a:solidFill>
                  <a:schemeClr val="bg1"/>
                </a:solidFill>
                <a:latin typeface="+mn-lt"/>
              </a:rPr>
              <a:t>mean to you?</a:t>
            </a:r>
          </a:p>
        </p:txBody>
      </p:sp>
    </p:spTree>
    <p:extLst>
      <p:ext uri="{BB962C8B-B14F-4D97-AF65-F5344CB8AC3E}">
        <p14:creationId xmlns:p14="http://schemas.microsoft.com/office/powerpoint/2010/main" val="2464039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8252"/>
          </a:xfrm>
          <a:solidFill>
            <a:srgbClr val="002060"/>
          </a:solidFill>
        </p:spPr>
        <p:txBody>
          <a:bodyPr>
            <a:normAutofit/>
          </a:bodyPr>
          <a:lstStyle/>
          <a:p>
            <a:pPr algn="ctr"/>
            <a:r>
              <a:rPr lang="en-GB" sz="3200" b="1" dirty="0">
                <a:solidFill>
                  <a:schemeClr val="bg1"/>
                </a:solidFill>
                <a:latin typeface="+mn-lt"/>
              </a:rPr>
              <a:t>Look for the signs</a:t>
            </a:r>
          </a:p>
        </p:txBody>
      </p:sp>
      <p:sp>
        <p:nvSpPr>
          <p:cNvPr id="4" name="Content Placeholder 3"/>
          <p:cNvSpPr>
            <a:spLocks noGrp="1"/>
          </p:cNvSpPr>
          <p:nvPr>
            <p:ph idx="1"/>
          </p:nvPr>
        </p:nvSpPr>
        <p:spPr>
          <a:xfrm>
            <a:off x="838200" y="2706623"/>
            <a:ext cx="10515600" cy="3470339"/>
          </a:xfrm>
        </p:spPr>
        <p:txBody>
          <a:bodyPr>
            <a:normAutofit/>
          </a:bodyPr>
          <a:lstStyle/>
          <a:p>
            <a:pPr marL="0" indent="0">
              <a:buNone/>
            </a:pPr>
            <a:endParaRPr lang="en-GB" dirty="0">
              <a:hlinkClick r:id="rId3"/>
            </a:endParaRPr>
          </a:p>
          <a:p>
            <a:pPr marL="0" indent="0">
              <a:buNone/>
            </a:pPr>
            <a:endParaRPr lang="en-GB" dirty="0">
              <a:hlinkClick r:id="rId3"/>
            </a:endParaRPr>
          </a:p>
          <a:p>
            <a:pPr marL="0" indent="0" algn="ctr">
              <a:buNone/>
            </a:pPr>
            <a:r>
              <a:rPr lang="en-GB" dirty="0">
                <a:hlinkClick r:id="rId3"/>
              </a:rPr>
              <a:t>https://www.youtube.com/watch?v=lALupHU5A-0</a:t>
            </a:r>
          </a:p>
        </p:txBody>
      </p:sp>
    </p:spTree>
    <p:extLst>
      <p:ext uri="{BB962C8B-B14F-4D97-AF65-F5344CB8AC3E}">
        <p14:creationId xmlns:p14="http://schemas.microsoft.com/office/powerpoint/2010/main" val="1371757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2267" y="68179"/>
            <a:ext cx="850746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Definition</a:t>
            </a:r>
          </a:p>
        </p:txBody>
      </p:sp>
      <p:graphicFrame>
        <p:nvGraphicFramePr>
          <p:cNvPr id="6" name="Diagram 5">
            <a:extLst>
              <a:ext uri="{FF2B5EF4-FFF2-40B4-BE49-F238E27FC236}">
                <a16:creationId xmlns:a16="http://schemas.microsoft.com/office/drawing/2014/main" id="{48C4CDD8-104C-49F9-A24B-6784CAED2F47}"/>
              </a:ext>
            </a:extLst>
          </p:cNvPr>
          <p:cNvGraphicFramePr/>
          <p:nvPr>
            <p:extLst>
              <p:ext uri="{D42A27DB-BD31-4B8C-83A1-F6EECF244321}">
                <p14:modId xmlns:p14="http://schemas.microsoft.com/office/powerpoint/2010/main" val="2807821340"/>
              </p:ext>
            </p:extLst>
          </p:nvPr>
        </p:nvGraphicFramePr>
        <p:xfrm>
          <a:off x="1658749" y="574388"/>
          <a:ext cx="913053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311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D6236B11-AE77-4403-8D78-17AB87ABCA2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E6EB9D24-AA31-4E89-9485-D476714CD70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Who could be considered vulnerable?</a:t>
            </a:r>
          </a:p>
        </p:txBody>
      </p:sp>
      <p:pic>
        <p:nvPicPr>
          <p:cNvPr id="4" name="Picture 3"/>
          <p:cNvPicPr>
            <a:picLocks noChangeAspect="1"/>
          </p:cNvPicPr>
          <p:nvPr/>
        </p:nvPicPr>
        <p:blipFill>
          <a:blip r:embed="rId3"/>
          <a:stretch>
            <a:fillRect/>
          </a:stretch>
        </p:blipFill>
        <p:spPr>
          <a:xfrm>
            <a:off x="2524125" y="1223962"/>
            <a:ext cx="7143750" cy="4410075"/>
          </a:xfrm>
          <a:prstGeom prst="rect">
            <a:avLst/>
          </a:prstGeom>
        </p:spPr>
      </p:pic>
    </p:spTree>
    <p:extLst>
      <p:ext uri="{BB962C8B-B14F-4D97-AF65-F5344CB8AC3E}">
        <p14:creationId xmlns:p14="http://schemas.microsoft.com/office/powerpoint/2010/main" val="1867015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DED6B71-1796-4899-9F6C-9120EEED4E88}"/>
              </a:ext>
            </a:extLst>
          </p:cNvPr>
          <p:cNvSpPr/>
          <p:nvPr/>
        </p:nvSpPr>
        <p:spPr>
          <a:xfrm>
            <a:off x="1744259" y="4743614"/>
            <a:ext cx="3432222" cy="646331"/>
          </a:xfrm>
          <a:custGeom>
            <a:avLst/>
            <a:gdLst>
              <a:gd name="connsiteX0" fmla="*/ 0 w 3432222"/>
              <a:gd name="connsiteY0" fmla="*/ 107724 h 646331"/>
              <a:gd name="connsiteX1" fmla="*/ 107724 w 3432222"/>
              <a:gd name="connsiteY1" fmla="*/ 0 h 646331"/>
              <a:gd name="connsiteX2" fmla="*/ 815414 w 3432222"/>
              <a:gd name="connsiteY2" fmla="*/ 0 h 646331"/>
              <a:gd name="connsiteX3" fmla="*/ 1458769 w 3432222"/>
              <a:gd name="connsiteY3" fmla="*/ 0 h 646331"/>
              <a:gd name="connsiteX4" fmla="*/ 2166459 w 3432222"/>
              <a:gd name="connsiteY4" fmla="*/ 0 h 646331"/>
              <a:gd name="connsiteX5" fmla="*/ 3324498 w 3432222"/>
              <a:gd name="connsiteY5" fmla="*/ 0 h 646331"/>
              <a:gd name="connsiteX6" fmla="*/ 3432222 w 3432222"/>
              <a:gd name="connsiteY6" fmla="*/ 107724 h 646331"/>
              <a:gd name="connsiteX7" fmla="*/ 3432222 w 3432222"/>
              <a:gd name="connsiteY7" fmla="*/ 538607 h 646331"/>
              <a:gd name="connsiteX8" fmla="*/ 3324498 w 3432222"/>
              <a:gd name="connsiteY8" fmla="*/ 646331 h 646331"/>
              <a:gd name="connsiteX9" fmla="*/ 2616808 w 3432222"/>
              <a:gd name="connsiteY9" fmla="*/ 646331 h 646331"/>
              <a:gd name="connsiteX10" fmla="*/ 1941285 w 3432222"/>
              <a:gd name="connsiteY10" fmla="*/ 646331 h 646331"/>
              <a:gd name="connsiteX11" fmla="*/ 1265763 w 3432222"/>
              <a:gd name="connsiteY11" fmla="*/ 646331 h 646331"/>
              <a:gd name="connsiteX12" fmla="*/ 686743 w 3432222"/>
              <a:gd name="connsiteY12" fmla="*/ 646331 h 646331"/>
              <a:gd name="connsiteX13" fmla="*/ 107724 w 3432222"/>
              <a:gd name="connsiteY13" fmla="*/ 646331 h 646331"/>
              <a:gd name="connsiteX14" fmla="*/ 0 w 3432222"/>
              <a:gd name="connsiteY14" fmla="*/ 538607 h 646331"/>
              <a:gd name="connsiteX15" fmla="*/ 0 w 3432222"/>
              <a:gd name="connsiteY15"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2222" h="646331" fill="none" extrusionOk="0">
                <a:moveTo>
                  <a:pt x="0" y="107724"/>
                </a:moveTo>
                <a:cubicBezTo>
                  <a:pt x="-8549" y="50536"/>
                  <a:pt x="42958" y="-10722"/>
                  <a:pt x="107724" y="0"/>
                </a:cubicBezTo>
                <a:cubicBezTo>
                  <a:pt x="435082" y="17432"/>
                  <a:pt x="543644" y="-29156"/>
                  <a:pt x="815414" y="0"/>
                </a:cubicBezTo>
                <a:cubicBezTo>
                  <a:pt x="1087184" y="29156"/>
                  <a:pt x="1193175" y="-20910"/>
                  <a:pt x="1458769" y="0"/>
                </a:cubicBezTo>
                <a:cubicBezTo>
                  <a:pt x="1724364" y="20910"/>
                  <a:pt x="1897501" y="10026"/>
                  <a:pt x="2166459" y="0"/>
                </a:cubicBezTo>
                <a:cubicBezTo>
                  <a:pt x="2435417" y="-10026"/>
                  <a:pt x="2749410" y="-18495"/>
                  <a:pt x="3324498" y="0"/>
                </a:cubicBezTo>
                <a:cubicBezTo>
                  <a:pt x="3382929" y="-7076"/>
                  <a:pt x="3422163" y="38165"/>
                  <a:pt x="3432222" y="107724"/>
                </a:cubicBezTo>
                <a:cubicBezTo>
                  <a:pt x="3442116" y="286719"/>
                  <a:pt x="3420053" y="363715"/>
                  <a:pt x="3432222" y="538607"/>
                </a:cubicBezTo>
                <a:cubicBezTo>
                  <a:pt x="3430127" y="604473"/>
                  <a:pt x="3391080" y="652216"/>
                  <a:pt x="3324498" y="646331"/>
                </a:cubicBezTo>
                <a:cubicBezTo>
                  <a:pt x="3076689" y="616803"/>
                  <a:pt x="2955926" y="623133"/>
                  <a:pt x="2616808" y="646331"/>
                </a:cubicBezTo>
                <a:cubicBezTo>
                  <a:pt x="2277690" y="669530"/>
                  <a:pt x="2200368" y="660041"/>
                  <a:pt x="1941285" y="646331"/>
                </a:cubicBezTo>
                <a:cubicBezTo>
                  <a:pt x="1682202" y="632621"/>
                  <a:pt x="1406399" y="632152"/>
                  <a:pt x="1265763" y="646331"/>
                </a:cubicBezTo>
                <a:cubicBezTo>
                  <a:pt x="1125127" y="660510"/>
                  <a:pt x="950986" y="635172"/>
                  <a:pt x="686743" y="646331"/>
                </a:cubicBezTo>
                <a:cubicBezTo>
                  <a:pt x="422500" y="657490"/>
                  <a:pt x="280950" y="665187"/>
                  <a:pt x="107724" y="646331"/>
                </a:cubicBezTo>
                <a:cubicBezTo>
                  <a:pt x="49887" y="654706"/>
                  <a:pt x="3136" y="598091"/>
                  <a:pt x="0" y="538607"/>
                </a:cubicBezTo>
                <a:cubicBezTo>
                  <a:pt x="9010" y="432446"/>
                  <a:pt x="14485" y="250639"/>
                  <a:pt x="0" y="107724"/>
                </a:cubicBezTo>
                <a:close/>
              </a:path>
              <a:path w="3432222" h="646331" stroke="0" extrusionOk="0">
                <a:moveTo>
                  <a:pt x="0" y="107724"/>
                </a:moveTo>
                <a:cubicBezTo>
                  <a:pt x="8630" y="51610"/>
                  <a:pt x="42539" y="6507"/>
                  <a:pt x="107724" y="0"/>
                </a:cubicBezTo>
                <a:cubicBezTo>
                  <a:pt x="301500" y="-16261"/>
                  <a:pt x="560997" y="9282"/>
                  <a:pt x="751079" y="0"/>
                </a:cubicBezTo>
                <a:cubicBezTo>
                  <a:pt x="941162" y="-9282"/>
                  <a:pt x="1180591" y="8595"/>
                  <a:pt x="1330098" y="0"/>
                </a:cubicBezTo>
                <a:cubicBezTo>
                  <a:pt x="1479605" y="-8595"/>
                  <a:pt x="1815974" y="-24029"/>
                  <a:pt x="1941285" y="0"/>
                </a:cubicBezTo>
                <a:cubicBezTo>
                  <a:pt x="2066596" y="24029"/>
                  <a:pt x="2407131" y="16060"/>
                  <a:pt x="2584640" y="0"/>
                </a:cubicBezTo>
                <a:cubicBezTo>
                  <a:pt x="2762149" y="-16060"/>
                  <a:pt x="3155497" y="-1443"/>
                  <a:pt x="3324498" y="0"/>
                </a:cubicBezTo>
                <a:cubicBezTo>
                  <a:pt x="3382395" y="-8"/>
                  <a:pt x="3434825" y="48161"/>
                  <a:pt x="3432222" y="107724"/>
                </a:cubicBezTo>
                <a:cubicBezTo>
                  <a:pt x="3448337" y="235253"/>
                  <a:pt x="3444324" y="388027"/>
                  <a:pt x="3432222" y="538607"/>
                </a:cubicBezTo>
                <a:cubicBezTo>
                  <a:pt x="3434045" y="597646"/>
                  <a:pt x="3382186" y="637592"/>
                  <a:pt x="3324498" y="646331"/>
                </a:cubicBezTo>
                <a:cubicBezTo>
                  <a:pt x="3097563" y="669570"/>
                  <a:pt x="3020748" y="651835"/>
                  <a:pt x="2745479" y="646331"/>
                </a:cubicBezTo>
                <a:cubicBezTo>
                  <a:pt x="2470210" y="640827"/>
                  <a:pt x="2314124" y="646421"/>
                  <a:pt x="2134292" y="646331"/>
                </a:cubicBezTo>
                <a:cubicBezTo>
                  <a:pt x="1954460" y="646241"/>
                  <a:pt x="1745009" y="660539"/>
                  <a:pt x="1523105" y="646331"/>
                </a:cubicBezTo>
                <a:cubicBezTo>
                  <a:pt x="1301201" y="632123"/>
                  <a:pt x="1144531" y="619287"/>
                  <a:pt x="815414" y="646331"/>
                </a:cubicBezTo>
                <a:cubicBezTo>
                  <a:pt x="486297" y="673375"/>
                  <a:pt x="427893" y="664741"/>
                  <a:pt x="107724" y="646331"/>
                </a:cubicBezTo>
                <a:cubicBezTo>
                  <a:pt x="50974" y="651156"/>
                  <a:pt x="2320" y="602636"/>
                  <a:pt x="0" y="538607"/>
                </a:cubicBezTo>
                <a:cubicBezTo>
                  <a:pt x="15346" y="366703"/>
                  <a:pt x="668" y="234516"/>
                  <a:pt x="0" y="107724"/>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895505213">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solidFill>
                  <a:schemeClr val="tx1"/>
                </a:solidFill>
              </a:rPr>
              <a:t>Children (always)</a:t>
            </a:r>
            <a:endParaRPr lang="en-AS" sz="3200" dirty="0">
              <a:solidFill>
                <a:schemeClr val="tx1"/>
              </a:solidFill>
            </a:endParaRPr>
          </a:p>
        </p:txBody>
      </p:sp>
      <p:sp>
        <p:nvSpPr>
          <p:cNvPr id="4" name="TextBox 3"/>
          <p:cNvSpPr txBox="1"/>
          <p:nvPr/>
        </p:nvSpPr>
        <p:spPr>
          <a:xfrm>
            <a:off x="1640705" y="422819"/>
            <a:ext cx="85074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Who can be classed as vulnerable?</a:t>
            </a:r>
          </a:p>
        </p:txBody>
      </p:sp>
      <p:pic>
        <p:nvPicPr>
          <p:cNvPr id="5" name="Picture 4"/>
          <p:cNvPicPr>
            <a:picLocks noChangeAspect="1"/>
          </p:cNvPicPr>
          <p:nvPr/>
        </p:nvPicPr>
        <p:blipFill rotWithShape="1">
          <a:blip r:embed="rId3"/>
          <a:srcRect l="23315"/>
          <a:stretch/>
        </p:blipFill>
        <p:spPr>
          <a:xfrm>
            <a:off x="582419" y="1547316"/>
            <a:ext cx="5312019" cy="2886297"/>
          </a:xfrm>
          <a:prstGeom prst="rect">
            <a:avLst/>
          </a:prstGeom>
        </p:spPr>
      </p:pic>
      <p:pic>
        <p:nvPicPr>
          <p:cNvPr id="6" name="Picture 5"/>
          <p:cNvPicPr>
            <a:picLocks noChangeAspect="1"/>
          </p:cNvPicPr>
          <p:nvPr/>
        </p:nvPicPr>
        <p:blipFill>
          <a:blip r:embed="rId4"/>
          <a:stretch>
            <a:fillRect/>
          </a:stretch>
        </p:blipFill>
        <p:spPr>
          <a:xfrm>
            <a:off x="6217134" y="1547317"/>
            <a:ext cx="5327405" cy="2886297"/>
          </a:xfrm>
          <a:prstGeom prst="rect">
            <a:avLst/>
          </a:prstGeom>
          <a:ln>
            <a:solidFill>
              <a:schemeClr val="tx1"/>
            </a:solidFill>
          </a:ln>
        </p:spPr>
      </p:pic>
      <p:sp>
        <p:nvSpPr>
          <p:cNvPr id="13" name="Rectangle: Rounded Corners 12">
            <a:extLst>
              <a:ext uri="{FF2B5EF4-FFF2-40B4-BE49-F238E27FC236}">
                <a16:creationId xmlns:a16="http://schemas.microsoft.com/office/drawing/2014/main" id="{AAD8C1EF-F0B8-4AA1-9449-91C2F2285305}"/>
              </a:ext>
            </a:extLst>
          </p:cNvPr>
          <p:cNvSpPr/>
          <p:nvPr/>
        </p:nvSpPr>
        <p:spPr>
          <a:xfrm>
            <a:off x="7015519" y="4743614"/>
            <a:ext cx="3432222" cy="646331"/>
          </a:xfrm>
          <a:custGeom>
            <a:avLst/>
            <a:gdLst>
              <a:gd name="connsiteX0" fmla="*/ 0 w 3432222"/>
              <a:gd name="connsiteY0" fmla="*/ 107724 h 646331"/>
              <a:gd name="connsiteX1" fmla="*/ 107724 w 3432222"/>
              <a:gd name="connsiteY1" fmla="*/ 0 h 646331"/>
              <a:gd name="connsiteX2" fmla="*/ 718911 w 3432222"/>
              <a:gd name="connsiteY2" fmla="*/ 0 h 646331"/>
              <a:gd name="connsiteX3" fmla="*/ 1394434 w 3432222"/>
              <a:gd name="connsiteY3" fmla="*/ 0 h 646331"/>
              <a:gd name="connsiteX4" fmla="*/ 1941285 w 3432222"/>
              <a:gd name="connsiteY4" fmla="*/ 0 h 646331"/>
              <a:gd name="connsiteX5" fmla="*/ 2552472 w 3432222"/>
              <a:gd name="connsiteY5" fmla="*/ 0 h 646331"/>
              <a:gd name="connsiteX6" fmla="*/ 3324498 w 3432222"/>
              <a:gd name="connsiteY6" fmla="*/ 0 h 646331"/>
              <a:gd name="connsiteX7" fmla="*/ 3432222 w 3432222"/>
              <a:gd name="connsiteY7" fmla="*/ 107724 h 646331"/>
              <a:gd name="connsiteX8" fmla="*/ 3432222 w 3432222"/>
              <a:gd name="connsiteY8" fmla="*/ 538607 h 646331"/>
              <a:gd name="connsiteX9" fmla="*/ 3324498 w 3432222"/>
              <a:gd name="connsiteY9" fmla="*/ 646331 h 646331"/>
              <a:gd name="connsiteX10" fmla="*/ 2616808 w 3432222"/>
              <a:gd name="connsiteY10" fmla="*/ 646331 h 646331"/>
              <a:gd name="connsiteX11" fmla="*/ 2069956 w 3432222"/>
              <a:gd name="connsiteY11" fmla="*/ 646331 h 646331"/>
              <a:gd name="connsiteX12" fmla="*/ 1426601 w 3432222"/>
              <a:gd name="connsiteY12" fmla="*/ 646331 h 646331"/>
              <a:gd name="connsiteX13" fmla="*/ 718911 w 3432222"/>
              <a:gd name="connsiteY13" fmla="*/ 646331 h 646331"/>
              <a:gd name="connsiteX14" fmla="*/ 107724 w 3432222"/>
              <a:gd name="connsiteY14" fmla="*/ 646331 h 646331"/>
              <a:gd name="connsiteX15" fmla="*/ 0 w 3432222"/>
              <a:gd name="connsiteY15" fmla="*/ 538607 h 646331"/>
              <a:gd name="connsiteX16" fmla="*/ 0 w 3432222"/>
              <a:gd name="connsiteY16"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32222" h="646331" fill="none" extrusionOk="0">
                <a:moveTo>
                  <a:pt x="0" y="107724"/>
                </a:moveTo>
                <a:cubicBezTo>
                  <a:pt x="10316" y="46817"/>
                  <a:pt x="52068" y="-13889"/>
                  <a:pt x="107724" y="0"/>
                </a:cubicBezTo>
                <a:cubicBezTo>
                  <a:pt x="338452" y="14254"/>
                  <a:pt x="542637" y="10804"/>
                  <a:pt x="718911" y="0"/>
                </a:cubicBezTo>
                <a:cubicBezTo>
                  <a:pt x="895185" y="-10804"/>
                  <a:pt x="1068553" y="13056"/>
                  <a:pt x="1394434" y="0"/>
                </a:cubicBezTo>
                <a:cubicBezTo>
                  <a:pt x="1720315" y="-13056"/>
                  <a:pt x="1691594" y="12219"/>
                  <a:pt x="1941285" y="0"/>
                </a:cubicBezTo>
                <a:cubicBezTo>
                  <a:pt x="2190976" y="-12219"/>
                  <a:pt x="2380951" y="-12595"/>
                  <a:pt x="2552472" y="0"/>
                </a:cubicBezTo>
                <a:cubicBezTo>
                  <a:pt x="2723993" y="12595"/>
                  <a:pt x="3101001" y="7305"/>
                  <a:pt x="3324498" y="0"/>
                </a:cubicBezTo>
                <a:cubicBezTo>
                  <a:pt x="3388937" y="-3686"/>
                  <a:pt x="3431915" y="49623"/>
                  <a:pt x="3432222" y="107724"/>
                </a:cubicBezTo>
                <a:cubicBezTo>
                  <a:pt x="3451282" y="299405"/>
                  <a:pt x="3440834" y="408394"/>
                  <a:pt x="3432222" y="538607"/>
                </a:cubicBezTo>
                <a:cubicBezTo>
                  <a:pt x="3431886" y="585905"/>
                  <a:pt x="3381414" y="646163"/>
                  <a:pt x="3324498" y="646331"/>
                </a:cubicBezTo>
                <a:cubicBezTo>
                  <a:pt x="3030522" y="617232"/>
                  <a:pt x="2907410" y="665833"/>
                  <a:pt x="2616808" y="646331"/>
                </a:cubicBezTo>
                <a:cubicBezTo>
                  <a:pt x="2326206" y="626830"/>
                  <a:pt x="2292781" y="652295"/>
                  <a:pt x="2069956" y="646331"/>
                </a:cubicBezTo>
                <a:cubicBezTo>
                  <a:pt x="1847131" y="640367"/>
                  <a:pt x="1663806" y="616700"/>
                  <a:pt x="1426601" y="646331"/>
                </a:cubicBezTo>
                <a:cubicBezTo>
                  <a:pt x="1189397" y="675962"/>
                  <a:pt x="1068641" y="651029"/>
                  <a:pt x="718911" y="646331"/>
                </a:cubicBezTo>
                <a:cubicBezTo>
                  <a:pt x="369181" y="641634"/>
                  <a:pt x="324415" y="626543"/>
                  <a:pt x="107724" y="646331"/>
                </a:cubicBezTo>
                <a:cubicBezTo>
                  <a:pt x="49473" y="645282"/>
                  <a:pt x="-6825" y="596163"/>
                  <a:pt x="0" y="538607"/>
                </a:cubicBezTo>
                <a:cubicBezTo>
                  <a:pt x="16945" y="370734"/>
                  <a:pt x="13279" y="280330"/>
                  <a:pt x="0" y="107724"/>
                </a:cubicBezTo>
                <a:close/>
              </a:path>
              <a:path w="3432222" h="646331" stroke="0" extrusionOk="0">
                <a:moveTo>
                  <a:pt x="0" y="107724"/>
                </a:moveTo>
                <a:cubicBezTo>
                  <a:pt x="2224" y="48477"/>
                  <a:pt x="53385" y="2321"/>
                  <a:pt x="107724" y="0"/>
                </a:cubicBezTo>
                <a:cubicBezTo>
                  <a:pt x="422410" y="9717"/>
                  <a:pt x="599072" y="19746"/>
                  <a:pt x="783247" y="0"/>
                </a:cubicBezTo>
                <a:cubicBezTo>
                  <a:pt x="967422" y="-19746"/>
                  <a:pt x="1237375" y="-2627"/>
                  <a:pt x="1394434" y="0"/>
                </a:cubicBezTo>
                <a:cubicBezTo>
                  <a:pt x="1551493" y="2627"/>
                  <a:pt x="1826645" y="-15167"/>
                  <a:pt x="2069956" y="0"/>
                </a:cubicBezTo>
                <a:cubicBezTo>
                  <a:pt x="2313267" y="15167"/>
                  <a:pt x="2347797" y="-27101"/>
                  <a:pt x="2616808" y="0"/>
                </a:cubicBezTo>
                <a:cubicBezTo>
                  <a:pt x="2885819" y="27101"/>
                  <a:pt x="2975028" y="15145"/>
                  <a:pt x="3324498" y="0"/>
                </a:cubicBezTo>
                <a:cubicBezTo>
                  <a:pt x="3386216" y="-67"/>
                  <a:pt x="3426969" y="57756"/>
                  <a:pt x="3432222" y="107724"/>
                </a:cubicBezTo>
                <a:cubicBezTo>
                  <a:pt x="3446586" y="211379"/>
                  <a:pt x="3439516" y="344117"/>
                  <a:pt x="3432222" y="538607"/>
                </a:cubicBezTo>
                <a:cubicBezTo>
                  <a:pt x="3433308" y="601220"/>
                  <a:pt x="3370855" y="639893"/>
                  <a:pt x="3324498" y="646331"/>
                </a:cubicBezTo>
                <a:cubicBezTo>
                  <a:pt x="3091763" y="671926"/>
                  <a:pt x="2790599" y="629283"/>
                  <a:pt x="2616808" y="646331"/>
                </a:cubicBezTo>
                <a:cubicBezTo>
                  <a:pt x="2443017" y="663380"/>
                  <a:pt x="2085034" y="674598"/>
                  <a:pt x="1909117" y="646331"/>
                </a:cubicBezTo>
                <a:cubicBezTo>
                  <a:pt x="1733200" y="618064"/>
                  <a:pt x="1495699" y="645766"/>
                  <a:pt x="1233595" y="646331"/>
                </a:cubicBezTo>
                <a:cubicBezTo>
                  <a:pt x="971491" y="646896"/>
                  <a:pt x="582682" y="627782"/>
                  <a:pt x="107724" y="646331"/>
                </a:cubicBezTo>
                <a:cubicBezTo>
                  <a:pt x="48125" y="644796"/>
                  <a:pt x="1373" y="596107"/>
                  <a:pt x="0" y="538607"/>
                </a:cubicBezTo>
                <a:cubicBezTo>
                  <a:pt x="-12209" y="421291"/>
                  <a:pt x="18481" y="218513"/>
                  <a:pt x="0" y="107724"/>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14725499">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solidFill>
                  <a:schemeClr val="tx1"/>
                </a:solidFill>
              </a:rPr>
              <a:t>Some Adults</a:t>
            </a:r>
            <a:endParaRPr lang="en-AS" sz="3200" dirty="0">
              <a:solidFill>
                <a:schemeClr val="tx1"/>
              </a:solidFill>
            </a:endParaRPr>
          </a:p>
        </p:txBody>
      </p:sp>
    </p:spTree>
    <p:extLst>
      <p:ext uri="{BB962C8B-B14F-4D97-AF65-F5344CB8AC3E}">
        <p14:creationId xmlns:p14="http://schemas.microsoft.com/office/powerpoint/2010/main" val="316250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76665" y="232932"/>
            <a:ext cx="1070573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When is a person ‘vulnerable’? – College of Policing Definition</a:t>
            </a:r>
          </a:p>
        </p:txBody>
      </p:sp>
      <p:pic>
        <p:nvPicPr>
          <p:cNvPr id="2" name="Picture 1"/>
          <p:cNvPicPr>
            <a:picLocks noChangeAspect="1"/>
          </p:cNvPicPr>
          <p:nvPr/>
        </p:nvPicPr>
        <p:blipFill>
          <a:blip r:embed="rId3"/>
          <a:stretch>
            <a:fillRect/>
          </a:stretch>
        </p:blipFill>
        <p:spPr>
          <a:xfrm>
            <a:off x="7205643" y="1838527"/>
            <a:ext cx="4109692" cy="3180945"/>
          </a:xfrm>
          <a:prstGeom prst="rect">
            <a:avLst/>
          </a:prstGeom>
        </p:spPr>
      </p:pic>
      <p:sp>
        <p:nvSpPr>
          <p:cNvPr id="3" name="Rectangle: Rounded Corners 2">
            <a:extLst>
              <a:ext uri="{FF2B5EF4-FFF2-40B4-BE49-F238E27FC236}">
                <a16:creationId xmlns:a16="http://schemas.microsoft.com/office/drawing/2014/main" id="{C17686F0-41F9-466A-8648-3A05344B1FFB}"/>
              </a:ext>
            </a:extLst>
          </p:cNvPr>
          <p:cNvSpPr/>
          <p:nvPr/>
        </p:nvSpPr>
        <p:spPr>
          <a:xfrm>
            <a:off x="876665" y="1590260"/>
            <a:ext cx="5867238" cy="3677478"/>
          </a:xfrm>
          <a:custGeom>
            <a:avLst/>
            <a:gdLst>
              <a:gd name="connsiteX0" fmla="*/ 0 w 5867238"/>
              <a:gd name="connsiteY0" fmla="*/ 612925 h 3677478"/>
              <a:gd name="connsiteX1" fmla="*/ 612925 w 5867238"/>
              <a:gd name="connsiteY1" fmla="*/ 0 h 3677478"/>
              <a:gd name="connsiteX2" fmla="*/ 1183153 w 5867238"/>
              <a:gd name="connsiteY2" fmla="*/ 0 h 3677478"/>
              <a:gd name="connsiteX3" fmla="*/ 1892622 w 5867238"/>
              <a:gd name="connsiteY3" fmla="*/ 0 h 3677478"/>
              <a:gd name="connsiteX4" fmla="*/ 2648505 w 5867238"/>
              <a:gd name="connsiteY4" fmla="*/ 0 h 3677478"/>
              <a:gd name="connsiteX5" fmla="*/ 3357974 w 5867238"/>
              <a:gd name="connsiteY5" fmla="*/ 0 h 3677478"/>
              <a:gd name="connsiteX6" fmla="*/ 4113858 w 5867238"/>
              <a:gd name="connsiteY6" fmla="*/ 0 h 3677478"/>
              <a:gd name="connsiteX7" fmla="*/ 5254313 w 5867238"/>
              <a:gd name="connsiteY7" fmla="*/ 0 h 3677478"/>
              <a:gd name="connsiteX8" fmla="*/ 5867238 w 5867238"/>
              <a:gd name="connsiteY8" fmla="*/ 612925 h 3677478"/>
              <a:gd name="connsiteX9" fmla="*/ 5867238 w 5867238"/>
              <a:gd name="connsiteY9" fmla="*/ 1152283 h 3677478"/>
              <a:gd name="connsiteX10" fmla="*/ 5867238 w 5867238"/>
              <a:gd name="connsiteY10" fmla="*/ 1716158 h 3677478"/>
              <a:gd name="connsiteX11" fmla="*/ 5867238 w 5867238"/>
              <a:gd name="connsiteY11" fmla="*/ 2280032 h 3677478"/>
              <a:gd name="connsiteX12" fmla="*/ 5867238 w 5867238"/>
              <a:gd name="connsiteY12" fmla="*/ 3064553 h 3677478"/>
              <a:gd name="connsiteX13" fmla="*/ 5254313 w 5867238"/>
              <a:gd name="connsiteY13" fmla="*/ 3677478 h 3677478"/>
              <a:gd name="connsiteX14" fmla="*/ 4544844 w 5867238"/>
              <a:gd name="connsiteY14" fmla="*/ 3677478 h 3677478"/>
              <a:gd name="connsiteX15" fmla="*/ 4021030 w 5867238"/>
              <a:gd name="connsiteY15" fmla="*/ 3677478 h 3677478"/>
              <a:gd name="connsiteX16" fmla="*/ 3497216 w 5867238"/>
              <a:gd name="connsiteY16" fmla="*/ 3677478 h 3677478"/>
              <a:gd name="connsiteX17" fmla="*/ 2741333 w 5867238"/>
              <a:gd name="connsiteY17" fmla="*/ 3677478 h 3677478"/>
              <a:gd name="connsiteX18" fmla="*/ 1985450 w 5867238"/>
              <a:gd name="connsiteY18" fmla="*/ 3677478 h 3677478"/>
              <a:gd name="connsiteX19" fmla="*/ 1322394 w 5867238"/>
              <a:gd name="connsiteY19" fmla="*/ 3677478 h 3677478"/>
              <a:gd name="connsiteX20" fmla="*/ 612925 w 5867238"/>
              <a:gd name="connsiteY20" fmla="*/ 3677478 h 3677478"/>
              <a:gd name="connsiteX21" fmla="*/ 0 w 5867238"/>
              <a:gd name="connsiteY21" fmla="*/ 3064553 h 3677478"/>
              <a:gd name="connsiteX22" fmla="*/ 0 w 5867238"/>
              <a:gd name="connsiteY22" fmla="*/ 2476162 h 3677478"/>
              <a:gd name="connsiteX23" fmla="*/ 0 w 5867238"/>
              <a:gd name="connsiteY23" fmla="*/ 1912288 h 3677478"/>
              <a:gd name="connsiteX24" fmla="*/ 0 w 5867238"/>
              <a:gd name="connsiteY24" fmla="*/ 1372930 h 3677478"/>
              <a:gd name="connsiteX25" fmla="*/ 0 w 5867238"/>
              <a:gd name="connsiteY25" fmla="*/ 612925 h 3677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867238" h="3677478" fill="none" extrusionOk="0">
                <a:moveTo>
                  <a:pt x="0" y="612925"/>
                </a:moveTo>
                <a:cubicBezTo>
                  <a:pt x="-30324" y="233003"/>
                  <a:pt x="236239" y="-74938"/>
                  <a:pt x="612925" y="0"/>
                </a:cubicBezTo>
                <a:cubicBezTo>
                  <a:pt x="849672" y="17704"/>
                  <a:pt x="1066462" y="-11460"/>
                  <a:pt x="1183153" y="0"/>
                </a:cubicBezTo>
                <a:cubicBezTo>
                  <a:pt x="1299844" y="11460"/>
                  <a:pt x="1623368" y="-27624"/>
                  <a:pt x="1892622" y="0"/>
                </a:cubicBezTo>
                <a:cubicBezTo>
                  <a:pt x="2161876" y="27624"/>
                  <a:pt x="2287046" y="18471"/>
                  <a:pt x="2648505" y="0"/>
                </a:cubicBezTo>
                <a:cubicBezTo>
                  <a:pt x="3009964" y="-18471"/>
                  <a:pt x="3004145" y="-19716"/>
                  <a:pt x="3357974" y="0"/>
                </a:cubicBezTo>
                <a:cubicBezTo>
                  <a:pt x="3711803" y="19716"/>
                  <a:pt x="3856286" y="-13036"/>
                  <a:pt x="4113858" y="0"/>
                </a:cubicBezTo>
                <a:cubicBezTo>
                  <a:pt x="4371430" y="13036"/>
                  <a:pt x="4907698" y="-38763"/>
                  <a:pt x="5254313" y="0"/>
                </a:cubicBezTo>
                <a:cubicBezTo>
                  <a:pt x="5579003" y="-12526"/>
                  <a:pt x="5881218" y="329564"/>
                  <a:pt x="5867238" y="612925"/>
                </a:cubicBezTo>
                <a:cubicBezTo>
                  <a:pt x="5867318" y="846170"/>
                  <a:pt x="5840442" y="914941"/>
                  <a:pt x="5867238" y="1152283"/>
                </a:cubicBezTo>
                <a:cubicBezTo>
                  <a:pt x="5894034" y="1389625"/>
                  <a:pt x="5889603" y="1574898"/>
                  <a:pt x="5867238" y="1716158"/>
                </a:cubicBezTo>
                <a:cubicBezTo>
                  <a:pt x="5844873" y="1857418"/>
                  <a:pt x="5852303" y="2149506"/>
                  <a:pt x="5867238" y="2280032"/>
                </a:cubicBezTo>
                <a:cubicBezTo>
                  <a:pt x="5882173" y="2410558"/>
                  <a:pt x="5840335" y="2748519"/>
                  <a:pt x="5867238" y="3064553"/>
                </a:cubicBezTo>
                <a:cubicBezTo>
                  <a:pt x="5876251" y="3438625"/>
                  <a:pt x="5618644" y="3741246"/>
                  <a:pt x="5254313" y="3677478"/>
                </a:cubicBezTo>
                <a:cubicBezTo>
                  <a:pt x="5070503" y="3687440"/>
                  <a:pt x="4724498" y="3706747"/>
                  <a:pt x="4544844" y="3677478"/>
                </a:cubicBezTo>
                <a:cubicBezTo>
                  <a:pt x="4365190" y="3648209"/>
                  <a:pt x="4241548" y="3676298"/>
                  <a:pt x="4021030" y="3677478"/>
                </a:cubicBezTo>
                <a:cubicBezTo>
                  <a:pt x="3800512" y="3678658"/>
                  <a:pt x="3630792" y="3696793"/>
                  <a:pt x="3497216" y="3677478"/>
                </a:cubicBezTo>
                <a:cubicBezTo>
                  <a:pt x="3363640" y="3658163"/>
                  <a:pt x="3080225" y="3680130"/>
                  <a:pt x="2741333" y="3677478"/>
                </a:cubicBezTo>
                <a:cubicBezTo>
                  <a:pt x="2402441" y="3674826"/>
                  <a:pt x="2205691" y="3697814"/>
                  <a:pt x="1985450" y="3677478"/>
                </a:cubicBezTo>
                <a:cubicBezTo>
                  <a:pt x="1765209" y="3657142"/>
                  <a:pt x="1570953" y="3694205"/>
                  <a:pt x="1322394" y="3677478"/>
                </a:cubicBezTo>
                <a:cubicBezTo>
                  <a:pt x="1073835" y="3660751"/>
                  <a:pt x="853128" y="3688185"/>
                  <a:pt x="612925" y="3677478"/>
                </a:cubicBezTo>
                <a:cubicBezTo>
                  <a:pt x="256036" y="3676242"/>
                  <a:pt x="-70608" y="3406870"/>
                  <a:pt x="0" y="3064553"/>
                </a:cubicBezTo>
                <a:cubicBezTo>
                  <a:pt x="17953" y="2921984"/>
                  <a:pt x="672" y="2656376"/>
                  <a:pt x="0" y="2476162"/>
                </a:cubicBezTo>
                <a:cubicBezTo>
                  <a:pt x="-672" y="2295948"/>
                  <a:pt x="-5271" y="2069413"/>
                  <a:pt x="0" y="1912288"/>
                </a:cubicBezTo>
                <a:cubicBezTo>
                  <a:pt x="5271" y="1755163"/>
                  <a:pt x="573" y="1550382"/>
                  <a:pt x="0" y="1372930"/>
                </a:cubicBezTo>
                <a:cubicBezTo>
                  <a:pt x="-573" y="1195478"/>
                  <a:pt x="-13634" y="910219"/>
                  <a:pt x="0" y="612925"/>
                </a:cubicBezTo>
                <a:close/>
              </a:path>
              <a:path w="5867238" h="3677478" stroke="0" extrusionOk="0">
                <a:moveTo>
                  <a:pt x="0" y="612925"/>
                </a:moveTo>
                <a:cubicBezTo>
                  <a:pt x="-43845" y="341680"/>
                  <a:pt x="294088" y="-22803"/>
                  <a:pt x="612925" y="0"/>
                </a:cubicBezTo>
                <a:cubicBezTo>
                  <a:pt x="808532" y="-3630"/>
                  <a:pt x="969191" y="-16568"/>
                  <a:pt x="1322394" y="0"/>
                </a:cubicBezTo>
                <a:cubicBezTo>
                  <a:pt x="1675597" y="16568"/>
                  <a:pt x="1681169" y="11954"/>
                  <a:pt x="1985450" y="0"/>
                </a:cubicBezTo>
                <a:cubicBezTo>
                  <a:pt x="2289731" y="-11954"/>
                  <a:pt x="2340050" y="10097"/>
                  <a:pt x="2602091" y="0"/>
                </a:cubicBezTo>
                <a:cubicBezTo>
                  <a:pt x="2864132" y="-10097"/>
                  <a:pt x="3136978" y="14542"/>
                  <a:pt x="3311561" y="0"/>
                </a:cubicBezTo>
                <a:cubicBezTo>
                  <a:pt x="3486144" y="-14542"/>
                  <a:pt x="3840746" y="6655"/>
                  <a:pt x="3974616" y="0"/>
                </a:cubicBezTo>
                <a:cubicBezTo>
                  <a:pt x="4108486" y="-6655"/>
                  <a:pt x="4426971" y="15088"/>
                  <a:pt x="4591258" y="0"/>
                </a:cubicBezTo>
                <a:cubicBezTo>
                  <a:pt x="4755545" y="-15088"/>
                  <a:pt x="5111888" y="23610"/>
                  <a:pt x="5254313" y="0"/>
                </a:cubicBezTo>
                <a:cubicBezTo>
                  <a:pt x="5568446" y="30519"/>
                  <a:pt x="5833023" y="307134"/>
                  <a:pt x="5867238" y="612925"/>
                </a:cubicBezTo>
                <a:cubicBezTo>
                  <a:pt x="5853341" y="899302"/>
                  <a:pt x="5854147" y="972697"/>
                  <a:pt x="5867238" y="1225832"/>
                </a:cubicBezTo>
                <a:cubicBezTo>
                  <a:pt x="5880329" y="1478967"/>
                  <a:pt x="5856033" y="1671790"/>
                  <a:pt x="5867238" y="1789706"/>
                </a:cubicBezTo>
                <a:cubicBezTo>
                  <a:pt x="5878443" y="1907622"/>
                  <a:pt x="5853578" y="2227284"/>
                  <a:pt x="5867238" y="2378097"/>
                </a:cubicBezTo>
                <a:cubicBezTo>
                  <a:pt x="5880898" y="2528910"/>
                  <a:pt x="5863810" y="2894732"/>
                  <a:pt x="5867238" y="3064553"/>
                </a:cubicBezTo>
                <a:cubicBezTo>
                  <a:pt x="5879156" y="3403937"/>
                  <a:pt x="5635939" y="3743450"/>
                  <a:pt x="5254313" y="3677478"/>
                </a:cubicBezTo>
                <a:cubicBezTo>
                  <a:pt x="5009642" y="3665925"/>
                  <a:pt x="4693485" y="3657640"/>
                  <a:pt x="4498430" y="3677478"/>
                </a:cubicBezTo>
                <a:cubicBezTo>
                  <a:pt x="4303375" y="3697316"/>
                  <a:pt x="4093786" y="3698018"/>
                  <a:pt x="3788961" y="3677478"/>
                </a:cubicBezTo>
                <a:cubicBezTo>
                  <a:pt x="3484136" y="3656938"/>
                  <a:pt x="3366661" y="3693233"/>
                  <a:pt x="3172319" y="3677478"/>
                </a:cubicBezTo>
                <a:cubicBezTo>
                  <a:pt x="2977977" y="3661723"/>
                  <a:pt x="2693508" y="3700897"/>
                  <a:pt x="2462850" y="3677478"/>
                </a:cubicBezTo>
                <a:cubicBezTo>
                  <a:pt x="2232192" y="3654059"/>
                  <a:pt x="2035812" y="3678041"/>
                  <a:pt x="1753380" y="3677478"/>
                </a:cubicBezTo>
                <a:cubicBezTo>
                  <a:pt x="1470948" y="3676916"/>
                  <a:pt x="977468" y="3725383"/>
                  <a:pt x="612925" y="3677478"/>
                </a:cubicBezTo>
                <a:cubicBezTo>
                  <a:pt x="272697" y="3711218"/>
                  <a:pt x="25648" y="3389736"/>
                  <a:pt x="0" y="3064553"/>
                </a:cubicBezTo>
                <a:cubicBezTo>
                  <a:pt x="1368" y="2812867"/>
                  <a:pt x="-5098" y="2664883"/>
                  <a:pt x="0" y="2525195"/>
                </a:cubicBezTo>
                <a:cubicBezTo>
                  <a:pt x="5098" y="2385507"/>
                  <a:pt x="-32739" y="2054070"/>
                  <a:pt x="0" y="1863255"/>
                </a:cubicBezTo>
                <a:cubicBezTo>
                  <a:pt x="32739" y="1672440"/>
                  <a:pt x="-20207" y="1480708"/>
                  <a:pt x="0" y="1323897"/>
                </a:cubicBezTo>
                <a:cubicBezTo>
                  <a:pt x="20207" y="1167086"/>
                  <a:pt x="2135" y="817130"/>
                  <a:pt x="0" y="612925"/>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584489485">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solidFill>
                <a:cs typeface="Arial" panose="020B0604020202020204" pitchFamily="34" charset="0"/>
              </a:rPr>
              <a:t>A person is vulnerable if, as a result of their situation or circumstances, they are unable to take care of or protect themselves from harm or exploitation.</a:t>
            </a:r>
          </a:p>
          <a:p>
            <a:pPr algn="ctr"/>
            <a:endParaRPr lang="en-AS" dirty="0"/>
          </a:p>
        </p:txBody>
      </p:sp>
    </p:spTree>
    <p:extLst>
      <p:ext uri="{BB962C8B-B14F-4D97-AF65-F5344CB8AC3E}">
        <p14:creationId xmlns:p14="http://schemas.microsoft.com/office/powerpoint/2010/main" val="19920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290EC546-736C-4C68-B675-7BDEE4F9E120}"/>
              </a:ext>
            </a:extLst>
          </p:cNvPr>
          <p:cNvGraphicFramePr/>
          <p:nvPr>
            <p:extLst>
              <p:ext uri="{D42A27DB-BD31-4B8C-83A1-F6EECF244321}">
                <p14:modId xmlns:p14="http://schemas.microsoft.com/office/powerpoint/2010/main" val="4165802886"/>
              </p:ext>
            </p:extLst>
          </p:nvPr>
        </p:nvGraphicFramePr>
        <p:xfrm>
          <a:off x="495300" y="1849937"/>
          <a:ext cx="11201400" cy="3727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1">
            <a:extLst>
              <a:ext uri="{FF2B5EF4-FFF2-40B4-BE49-F238E27FC236}">
                <a16:creationId xmlns:a16="http://schemas.microsoft.com/office/drawing/2014/main" id="{E52D03BB-7E3A-4948-9F8B-58C67ECC3F06}"/>
              </a:ext>
            </a:extLst>
          </p:cNvPr>
          <p:cNvSpPr txBox="1">
            <a:spLocks/>
          </p:cNvSpPr>
          <p:nvPr/>
        </p:nvSpPr>
        <p:spPr>
          <a:xfrm>
            <a:off x="495300" y="209029"/>
            <a:ext cx="11201400" cy="107156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mn-lt"/>
              </a:rPr>
              <a:t>Some of the factors &amp; situations that should be taken into account in identifying people who may be vulnerable include the following:</a:t>
            </a:r>
          </a:p>
        </p:txBody>
      </p:sp>
    </p:spTree>
    <p:extLst>
      <p:ext uri="{BB962C8B-B14F-4D97-AF65-F5344CB8AC3E}">
        <p14:creationId xmlns:p14="http://schemas.microsoft.com/office/powerpoint/2010/main" val="62956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41F86248-B402-4DD5-853E-B2D45EF353C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graphicEl>
                                              <a:dgm id="{1B41AB3E-0A2D-4FB3-8C1D-F290B77E301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8155DB9C-79C9-468F-B6D7-5B0E1E83726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graphicEl>
                                              <a:dgm id="{A5679A70-75BC-4870-B713-591A01E067D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2246ECA-5733-4922-B449-C867858CAEBB}"/>
              </a:ext>
            </a:extLst>
          </p:cNvPr>
          <p:cNvSpPr txBox="1">
            <a:spLocks/>
          </p:cNvSpPr>
          <p:nvPr/>
        </p:nvSpPr>
        <p:spPr>
          <a:xfrm>
            <a:off x="493776" y="207963"/>
            <a:ext cx="11283696" cy="112517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mn-lt"/>
              </a:rPr>
              <a:t>Factors &amp; situations that should be taken into account in identifying people who may be vulnerable include the following:</a:t>
            </a:r>
          </a:p>
        </p:txBody>
      </p:sp>
      <p:sp>
        <p:nvSpPr>
          <p:cNvPr id="3" name="Rectangle: Rounded Corners 2">
            <a:extLst>
              <a:ext uri="{FF2B5EF4-FFF2-40B4-BE49-F238E27FC236}">
                <a16:creationId xmlns:a16="http://schemas.microsoft.com/office/drawing/2014/main" id="{F404BE4A-C9EF-A8B5-8536-D36630C1201D}"/>
              </a:ext>
            </a:extLst>
          </p:cNvPr>
          <p:cNvSpPr/>
          <p:nvPr/>
        </p:nvSpPr>
        <p:spPr>
          <a:xfrm>
            <a:off x="546387" y="1674614"/>
            <a:ext cx="3128042" cy="1170432"/>
          </a:xfrm>
          <a:custGeom>
            <a:avLst/>
            <a:gdLst>
              <a:gd name="connsiteX0" fmla="*/ 0 w 3128042"/>
              <a:gd name="connsiteY0" fmla="*/ 195076 h 1170432"/>
              <a:gd name="connsiteX1" fmla="*/ 195076 w 3128042"/>
              <a:gd name="connsiteY1" fmla="*/ 0 h 1170432"/>
              <a:gd name="connsiteX2" fmla="*/ 824791 w 3128042"/>
              <a:gd name="connsiteY2" fmla="*/ 0 h 1170432"/>
              <a:gd name="connsiteX3" fmla="*/ 1564021 w 3128042"/>
              <a:gd name="connsiteY3" fmla="*/ 0 h 1170432"/>
              <a:gd name="connsiteX4" fmla="*/ 2275872 w 3128042"/>
              <a:gd name="connsiteY4" fmla="*/ 0 h 1170432"/>
              <a:gd name="connsiteX5" fmla="*/ 2932966 w 3128042"/>
              <a:gd name="connsiteY5" fmla="*/ 0 h 1170432"/>
              <a:gd name="connsiteX6" fmla="*/ 3128042 w 3128042"/>
              <a:gd name="connsiteY6" fmla="*/ 195076 h 1170432"/>
              <a:gd name="connsiteX7" fmla="*/ 3128042 w 3128042"/>
              <a:gd name="connsiteY7" fmla="*/ 585216 h 1170432"/>
              <a:gd name="connsiteX8" fmla="*/ 3128042 w 3128042"/>
              <a:gd name="connsiteY8" fmla="*/ 975356 h 1170432"/>
              <a:gd name="connsiteX9" fmla="*/ 2932966 w 3128042"/>
              <a:gd name="connsiteY9" fmla="*/ 1170432 h 1170432"/>
              <a:gd name="connsiteX10" fmla="*/ 2221115 w 3128042"/>
              <a:gd name="connsiteY10" fmla="*/ 1170432 h 1170432"/>
              <a:gd name="connsiteX11" fmla="*/ 1591400 w 3128042"/>
              <a:gd name="connsiteY11" fmla="*/ 1170432 h 1170432"/>
              <a:gd name="connsiteX12" fmla="*/ 906927 w 3128042"/>
              <a:gd name="connsiteY12" fmla="*/ 1170432 h 1170432"/>
              <a:gd name="connsiteX13" fmla="*/ 195076 w 3128042"/>
              <a:gd name="connsiteY13" fmla="*/ 1170432 h 1170432"/>
              <a:gd name="connsiteX14" fmla="*/ 0 w 3128042"/>
              <a:gd name="connsiteY14" fmla="*/ 975356 h 1170432"/>
              <a:gd name="connsiteX15" fmla="*/ 0 w 3128042"/>
              <a:gd name="connsiteY15" fmla="*/ 593019 h 1170432"/>
              <a:gd name="connsiteX16" fmla="*/ 0 w 3128042"/>
              <a:gd name="connsiteY16" fmla="*/ 195076 h 1170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8042" h="1170432" fill="none" extrusionOk="0">
                <a:moveTo>
                  <a:pt x="0" y="195076"/>
                </a:moveTo>
                <a:cubicBezTo>
                  <a:pt x="13034" y="91172"/>
                  <a:pt x="71933" y="2917"/>
                  <a:pt x="195076" y="0"/>
                </a:cubicBezTo>
                <a:cubicBezTo>
                  <a:pt x="466576" y="-24899"/>
                  <a:pt x="531912" y="25125"/>
                  <a:pt x="824791" y="0"/>
                </a:cubicBezTo>
                <a:cubicBezTo>
                  <a:pt x="1117670" y="-25125"/>
                  <a:pt x="1356717" y="-25979"/>
                  <a:pt x="1564021" y="0"/>
                </a:cubicBezTo>
                <a:cubicBezTo>
                  <a:pt x="1771325" y="25979"/>
                  <a:pt x="2063916" y="-13805"/>
                  <a:pt x="2275872" y="0"/>
                </a:cubicBezTo>
                <a:cubicBezTo>
                  <a:pt x="2487828" y="13805"/>
                  <a:pt x="2782360" y="7900"/>
                  <a:pt x="2932966" y="0"/>
                </a:cubicBezTo>
                <a:cubicBezTo>
                  <a:pt x="3038346" y="7370"/>
                  <a:pt x="3123212" y="90916"/>
                  <a:pt x="3128042" y="195076"/>
                </a:cubicBezTo>
                <a:cubicBezTo>
                  <a:pt x="3134366" y="283635"/>
                  <a:pt x="3110265" y="459675"/>
                  <a:pt x="3128042" y="585216"/>
                </a:cubicBezTo>
                <a:cubicBezTo>
                  <a:pt x="3145819" y="710757"/>
                  <a:pt x="3128546" y="886845"/>
                  <a:pt x="3128042" y="975356"/>
                </a:cubicBezTo>
                <a:cubicBezTo>
                  <a:pt x="3125530" y="1094068"/>
                  <a:pt x="3029441" y="1165837"/>
                  <a:pt x="2932966" y="1170432"/>
                </a:cubicBezTo>
                <a:cubicBezTo>
                  <a:pt x="2714064" y="1196506"/>
                  <a:pt x="2390652" y="1187440"/>
                  <a:pt x="2221115" y="1170432"/>
                </a:cubicBezTo>
                <a:cubicBezTo>
                  <a:pt x="2051578" y="1153424"/>
                  <a:pt x="1733020" y="1152506"/>
                  <a:pt x="1591400" y="1170432"/>
                </a:cubicBezTo>
                <a:cubicBezTo>
                  <a:pt x="1449781" y="1188358"/>
                  <a:pt x="1092971" y="1138216"/>
                  <a:pt x="906927" y="1170432"/>
                </a:cubicBezTo>
                <a:cubicBezTo>
                  <a:pt x="720883" y="1202648"/>
                  <a:pt x="396724" y="1168802"/>
                  <a:pt x="195076" y="1170432"/>
                </a:cubicBezTo>
                <a:cubicBezTo>
                  <a:pt x="100473" y="1184222"/>
                  <a:pt x="-8953" y="1095992"/>
                  <a:pt x="0" y="975356"/>
                </a:cubicBezTo>
                <a:cubicBezTo>
                  <a:pt x="11106" y="880860"/>
                  <a:pt x="6026" y="717613"/>
                  <a:pt x="0" y="593019"/>
                </a:cubicBezTo>
                <a:cubicBezTo>
                  <a:pt x="-6026" y="468425"/>
                  <a:pt x="15733" y="340853"/>
                  <a:pt x="0" y="195076"/>
                </a:cubicBezTo>
                <a:close/>
              </a:path>
              <a:path w="3128042" h="1170432" stroke="0" extrusionOk="0">
                <a:moveTo>
                  <a:pt x="0" y="195076"/>
                </a:moveTo>
                <a:cubicBezTo>
                  <a:pt x="-10095" y="73267"/>
                  <a:pt x="78343" y="-11561"/>
                  <a:pt x="195076" y="0"/>
                </a:cubicBezTo>
                <a:cubicBezTo>
                  <a:pt x="362834" y="-13359"/>
                  <a:pt x="669384" y="-7055"/>
                  <a:pt x="852170" y="0"/>
                </a:cubicBezTo>
                <a:cubicBezTo>
                  <a:pt x="1034956" y="7055"/>
                  <a:pt x="1347965" y="32480"/>
                  <a:pt x="1591400" y="0"/>
                </a:cubicBezTo>
                <a:cubicBezTo>
                  <a:pt x="1834835" y="-32480"/>
                  <a:pt x="2043931" y="32455"/>
                  <a:pt x="2303251" y="0"/>
                </a:cubicBezTo>
                <a:cubicBezTo>
                  <a:pt x="2562571" y="-32455"/>
                  <a:pt x="2724179" y="28002"/>
                  <a:pt x="2932966" y="0"/>
                </a:cubicBezTo>
                <a:cubicBezTo>
                  <a:pt x="3045223" y="1004"/>
                  <a:pt x="3137828" y="94672"/>
                  <a:pt x="3128042" y="195076"/>
                </a:cubicBezTo>
                <a:cubicBezTo>
                  <a:pt x="3128688" y="363307"/>
                  <a:pt x="3114542" y="476472"/>
                  <a:pt x="3128042" y="600822"/>
                </a:cubicBezTo>
                <a:cubicBezTo>
                  <a:pt x="3141542" y="725172"/>
                  <a:pt x="3143724" y="810351"/>
                  <a:pt x="3128042" y="975356"/>
                </a:cubicBezTo>
                <a:cubicBezTo>
                  <a:pt x="3128705" y="1079366"/>
                  <a:pt x="3063181" y="1177077"/>
                  <a:pt x="2932966" y="1170432"/>
                </a:cubicBezTo>
                <a:cubicBezTo>
                  <a:pt x="2670963" y="1188773"/>
                  <a:pt x="2501246" y="1186948"/>
                  <a:pt x="2303251" y="1170432"/>
                </a:cubicBezTo>
                <a:cubicBezTo>
                  <a:pt x="2105256" y="1153916"/>
                  <a:pt x="1851651" y="1152118"/>
                  <a:pt x="1673537" y="1170432"/>
                </a:cubicBezTo>
                <a:cubicBezTo>
                  <a:pt x="1495423" y="1188746"/>
                  <a:pt x="1294584" y="1195532"/>
                  <a:pt x="934306" y="1170432"/>
                </a:cubicBezTo>
                <a:cubicBezTo>
                  <a:pt x="574028" y="1145332"/>
                  <a:pt x="450968" y="1187669"/>
                  <a:pt x="195076" y="1170432"/>
                </a:cubicBezTo>
                <a:cubicBezTo>
                  <a:pt x="89588" y="1171763"/>
                  <a:pt x="13082" y="1077207"/>
                  <a:pt x="0" y="975356"/>
                </a:cubicBezTo>
                <a:cubicBezTo>
                  <a:pt x="-9586" y="899445"/>
                  <a:pt x="-14805" y="693887"/>
                  <a:pt x="0" y="600822"/>
                </a:cubicBezTo>
                <a:cubicBezTo>
                  <a:pt x="14805" y="507757"/>
                  <a:pt x="-9460" y="382897"/>
                  <a:pt x="0" y="195076"/>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39075157">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Adverse family circumstances</a:t>
            </a:r>
          </a:p>
        </p:txBody>
      </p:sp>
      <p:grpSp>
        <p:nvGrpSpPr>
          <p:cNvPr id="4" name="Group 3">
            <a:extLst>
              <a:ext uri="{FF2B5EF4-FFF2-40B4-BE49-F238E27FC236}">
                <a16:creationId xmlns:a16="http://schemas.microsoft.com/office/drawing/2014/main" id="{E25D23B2-8D50-A920-37C8-179AB6B765CE}"/>
              </a:ext>
            </a:extLst>
          </p:cNvPr>
          <p:cNvGrpSpPr/>
          <p:nvPr/>
        </p:nvGrpSpPr>
        <p:grpSpPr>
          <a:xfrm>
            <a:off x="4700610" y="1647492"/>
            <a:ext cx="3053655" cy="1281112"/>
            <a:chOff x="2996406" y="3136370"/>
            <a:chExt cx="2135187" cy="1281112"/>
          </a:xfrm>
          <a:solidFill>
            <a:schemeClr val="accent1">
              <a:lumMod val="60000"/>
              <a:lumOff val="40000"/>
            </a:schemeClr>
          </a:solidFill>
        </p:grpSpPr>
        <p:sp>
          <p:nvSpPr>
            <p:cNvPr id="5" name="Rectangle: Rounded Corners 4">
              <a:extLst>
                <a:ext uri="{FF2B5EF4-FFF2-40B4-BE49-F238E27FC236}">
                  <a16:creationId xmlns:a16="http://schemas.microsoft.com/office/drawing/2014/main" id="{93B82F28-2509-B471-668A-B6B1529734AB}"/>
                </a:ext>
              </a:extLst>
            </p:cNvPr>
            <p:cNvSpPr/>
            <p:nvPr/>
          </p:nvSpPr>
          <p:spPr>
            <a:xfrm>
              <a:off x="2996406" y="3136370"/>
              <a:ext cx="2135187" cy="1281112"/>
            </a:xfrm>
            <a:custGeom>
              <a:avLst/>
              <a:gdLst>
                <a:gd name="connsiteX0" fmla="*/ 0 w 2135187"/>
                <a:gd name="connsiteY0" fmla="*/ 128111 h 1281112"/>
                <a:gd name="connsiteX1" fmla="*/ 128111 w 2135187"/>
                <a:gd name="connsiteY1" fmla="*/ 0 h 1281112"/>
                <a:gd name="connsiteX2" fmla="*/ 754433 w 2135187"/>
                <a:gd name="connsiteY2" fmla="*/ 0 h 1281112"/>
                <a:gd name="connsiteX3" fmla="*/ 1399544 w 2135187"/>
                <a:gd name="connsiteY3" fmla="*/ 0 h 1281112"/>
                <a:gd name="connsiteX4" fmla="*/ 2007076 w 2135187"/>
                <a:gd name="connsiteY4" fmla="*/ 0 h 1281112"/>
                <a:gd name="connsiteX5" fmla="*/ 2135187 w 2135187"/>
                <a:gd name="connsiteY5" fmla="*/ 128111 h 1281112"/>
                <a:gd name="connsiteX6" fmla="*/ 2135187 w 2135187"/>
                <a:gd name="connsiteY6" fmla="*/ 650805 h 1281112"/>
                <a:gd name="connsiteX7" fmla="*/ 2135187 w 2135187"/>
                <a:gd name="connsiteY7" fmla="*/ 1153001 h 1281112"/>
                <a:gd name="connsiteX8" fmla="*/ 2007076 w 2135187"/>
                <a:gd name="connsiteY8" fmla="*/ 1281112 h 1281112"/>
                <a:gd name="connsiteX9" fmla="*/ 1399544 w 2135187"/>
                <a:gd name="connsiteY9" fmla="*/ 1281112 h 1281112"/>
                <a:gd name="connsiteX10" fmla="*/ 773222 w 2135187"/>
                <a:gd name="connsiteY10" fmla="*/ 1281112 h 1281112"/>
                <a:gd name="connsiteX11" fmla="*/ 128111 w 2135187"/>
                <a:gd name="connsiteY11" fmla="*/ 1281112 h 1281112"/>
                <a:gd name="connsiteX12" fmla="*/ 0 w 2135187"/>
                <a:gd name="connsiteY12" fmla="*/ 1153001 h 1281112"/>
                <a:gd name="connsiteX13" fmla="*/ 0 w 2135187"/>
                <a:gd name="connsiteY13" fmla="*/ 671303 h 1281112"/>
                <a:gd name="connsiteX14" fmla="*/ 0 w 2135187"/>
                <a:gd name="connsiteY14" fmla="*/ 128111 h 128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35187" h="1281112" fill="none" extrusionOk="0">
                  <a:moveTo>
                    <a:pt x="0" y="128111"/>
                  </a:moveTo>
                  <a:cubicBezTo>
                    <a:pt x="3846" y="46571"/>
                    <a:pt x="57463" y="-6073"/>
                    <a:pt x="128111" y="0"/>
                  </a:cubicBezTo>
                  <a:cubicBezTo>
                    <a:pt x="290969" y="-19028"/>
                    <a:pt x="614966" y="-17032"/>
                    <a:pt x="754433" y="0"/>
                  </a:cubicBezTo>
                  <a:cubicBezTo>
                    <a:pt x="893900" y="17032"/>
                    <a:pt x="1181548" y="-6742"/>
                    <a:pt x="1399544" y="0"/>
                  </a:cubicBezTo>
                  <a:cubicBezTo>
                    <a:pt x="1617540" y="6742"/>
                    <a:pt x="1790590" y="-28335"/>
                    <a:pt x="2007076" y="0"/>
                  </a:cubicBezTo>
                  <a:cubicBezTo>
                    <a:pt x="2078646" y="-15271"/>
                    <a:pt x="2135361" y="65868"/>
                    <a:pt x="2135187" y="128111"/>
                  </a:cubicBezTo>
                  <a:cubicBezTo>
                    <a:pt x="2118585" y="370019"/>
                    <a:pt x="2144909" y="496484"/>
                    <a:pt x="2135187" y="650805"/>
                  </a:cubicBezTo>
                  <a:cubicBezTo>
                    <a:pt x="2125465" y="805126"/>
                    <a:pt x="2139791" y="1008883"/>
                    <a:pt x="2135187" y="1153001"/>
                  </a:cubicBezTo>
                  <a:cubicBezTo>
                    <a:pt x="2132740" y="1222044"/>
                    <a:pt x="2083993" y="1288611"/>
                    <a:pt x="2007076" y="1281112"/>
                  </a:cubicBezTo>
                  <a:cubicBezTo>
                    <a:pt x="1708992" y="1256245"/>
                    <a:pt x="1537560" y="1285467"/>
                    <a:pt x="1399544" y="1281112"/>
                  </a:cubicBezTo>
                  <a:cubicBezTo>
                    <a:pt x="1261528" y="1276757"/>
                    <a:pt x="902438" y="1271116"/>
                    <a:pt x="773222" y="1281112"/>
                  </a:cubicBezTo>
                  <a:cubicBezTo>
                    <a:pt x="644006" y="1291108"/>
                    <a:pt x="293279" y="1270603"/>
                    <a:pt x="128111" y="1281112"/>
                  </a:cubicBezTo>
                  <a:cubicBezTo>
                    <a:pt x="46656" y="1272445"/>
                    <a:pt x="-2739" y="1222277"/>
                    <a:pt x="0" y="1153001"/>
                  </a:cubicBezTo>
                  <a:cubicBezTo>
                    <a:pt x="-17034" y="930990"/>
                    <a:pt x="10811" y="794659"/>
                    <a:pt x="0" y="671303"/>
                  </a:cubicBezTo>
                  <a:cubicBezTo>
                    <a:pt x="-10811" y="547947"/>
                    <a:pt x="-15408" y="281018"/>
                    <a:pt x="0" y="128111"/>
                  </a:cubicBezTo>
                  <a:close/>
                </a:path>
                <a:path w="2135187" h="1281112" stroke="0" extrusionOk="0">
                  <a:moveTo>
                    <a:pt x="0" y="128111"/>
                  </a:moveTo>
                  <a:cubicBezTo>
                    <a:pt x="-13549" y="68078"/>
                    <a:pt x="54895" y="5174"/>
                    <a:pt x="128111" y="0"/>
                  </a:cubicBezTo>
                  <a:cubicBezTo>
                    <a:pt x="364254" y="-10142"/>
                    <a:pt x="419430" y="-19416"/>
                    <a:pt x="698064" y="0"/>
                  </a:cubicBezTo>
                  <a:cubicBezTo>
                    <a:pt x="976698" y="19416"/>
                    <a:pt x="1129225" y="-17187"/>
                    <a:pt x="1324385" y="0"/>
                  </a:cubicBezTo>
                  <a:cubicBezTo>
                    <a:pt x="1519545" y="17187"/>
                    <a:pt x="1793893" y="-4880"/>
                    <a:pt x="2007076" y="0"/>
                  </a:cubicBezTo>
                  <a:cubicBezTo>
                    <a:pt x="2068906" y="-7007"/>
                    <a:pt x="2135461" y="40888"/>
                    <a:pt x="2135187" y="128111"/>
                  </a:cubicBezTo>
                  <a:cubicBezTo>
                    <a:pt x="2142657" y="363570"/>
                    <a:pt x="2137302" y="384912"/>
                    <a:pt x="2135187" y="640556"/>
                  </a:cubicBezTo>
                  <a:cubicBezTo>
                    <a:pt x="2133072" y="896201"/>
                    <a:pt x="2143237" y="1033203"/>
                    <a:pt x="2135187" y="1153001"/>
                  </a:cubicBezTo>
                  <a:cubicBezTo>
                    <a:pt x="2119619" y="1227549"/>
                    <a:pt x="2086254" y="1283130"/>
                    <a:pt x="2007076" y="1281112"/>
                  </a:cubicBezTo>
                  <a:cubicBezTo>
                    <a:pt x="1881183" y="1266367"/>
                    <a:pt x="1634690" y="1283236"/>
                    <a:pt x="1399544" y="1281112"/>
                  </a:cubicBezTo>
                  <a:cubicBezTo>
                    <a:pt x="1164398" y="1278988"/>
                    <a:pt x="950237" y="1290377"/>
                    <a:pt x="810802" y="1281112"/>
                  </a:cubicBezTo>
                  <a:cubicBezTo>
                    <a:pt x="671367" y="1271847"/>
                    <a:pt x="333843" y="1308284"/>
                    <a:pt x="128111" y="1281112"/>
                  </a:cubicBezTo>
                  <a:cubicBezTo>
                    <a:pt x="59754" y="1281272"/>
                    <a:pt x="2267" y="1222603"/>
                    <a:pt x="0" y="1153001"/>
                  </a:cubicBezTo>
                  <a:cubicBezTo>
                    <a:pt x="17661" y="1052770"/>
                    <a:pt x="-18289" y="827287"/>
                    <a:pt x="0" y="671303"/>
                  </a:cubicBezTo>
                  <a:cubicBezTo>
                    <a:pt x="18289" y="515319"/>
                    <a:pt x="24463" y="319307"/>
                    <a:pt x="0" y="128111"/>
                  </a:cubicBezTo>
                  <a:close/>
                </a:path>
              </a:pathLst>
            </a:custGeom>
            <a:grpFill/>
            <a:ln>
              <a:solidFill>
                <a:schemeClr val="tx1"/>
              </a:solidFill>
              <a:extLst>
                <a:ext uri="{C807C97D-BFC1-408E-A445-0C87EB9F89A2}">
                  <ask:lineSketchStyleProps xmlns:ask="http://schemas.microsoft.com/office/drawing/2018/sketchyshapes" sd="4068373451">
                    <a:prstGeom prst="roundRect">
                      <a:avLst>
                        <a:gd name="adj" fmla="val 10000"/>
                      </a:avLst>
                    </a:prstGeom>
                    <ask:type>
                      <ask:lineSketchFreehand/>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Rectangle: Rounded Corners 4">
              <a:extLst>
                <a:ext uri="{FF2B5EF4-FFF2-40B4-BE49-F238E27FC236}">
                  <a16:creationId xmlns:a16="http://schemas.microsoft.com/office/drawing/2014/main" id="{147F21E3-5B76-C717-57FA-35E295E46DED}"/>
                </a:ext>
              </a:extLst>
            </p:cNvPr>
            <p:cNvSpPr txBox="1"/>
            <p:nvPr/>
          </p:nvSpPr>
          <p:spPr>
            <a:xfrm>
              <a:off x="3033928" y="3173892"/>
              <a:ext cx="1710611" cy="120606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2400" kern="1200" dirty="0">
                  <a:solidFill>
                    <a:schemeClr val="tx1"/>
                  </a:solidFill>
                </a:rPr>
                <a:t>Personal Circumstances</a:t>
              </a:r>
            </a:p>
          </p:txBody>
        </p:sp>
      </p:grpSp>
      <p:sp>
        <p:nvSpPr>
          <p:cNvPr id="24" name="Rectangle: Rounded Corners 23">
            <a:extLst>
              <a:ext uri="{FF2B5EF4-FFF2-40B4-BE49-F238E27FC236}">
                <a16:creationId xmlns:a16="http://schemas.microsoft.com/office/drawing/2014/main" id="{2E35FFAA-6F54-5D60-6EE0-1DB832918159}"/>
              </a:ext>
            </a:extLst>
          </p:cNvPr>
          <p:cNvSpPr/>
          <p:nvPr/>
        </p:nvSpPr>
        <p:spPr>
          <a:xfrm>
            <a:off x="8723817" y="1685014"/>
            <a:ext cx="3053655" cy="1281112"/>
          </a:xfrm>
          <a:custGeom>
            <a:avLst/>
            <a:gdLst>
              <a:gd name="connsiteX0" fmla="*/ 0 w 3053655"/>
              <a:gd name="connsiteY0" fmla="*/ 213523 h 1281112"/>
              <a:gd name="connsiteX1" fmla="*/ 213523 w 3053655"/>
              <a:gd name="connsiteY1" fmla="*/ 0 h 1281112"/>
              <a:gd name="connsiteX2" fmla="*/ 922707 w 3053655"/>
              <a:gd name="connsiteY2" fmla="*/ 0 h 1281112"/>
              <a:gd name="connsiteX3" fmla="*/ 1526828 w 3053655"/>
              <a:gd name="connsiteY3" fmla="*/ 0 h 1281112"/>
              <a:gd name="connsiteX4" fmla="*/ 2104681 w 3053655"/>
              <a:gd name="connsiteY4" fmla="*/ 0 h 1281112"/>
              <a:gd name="connsiteX5" fmla="*/ 2840132 w 3053655"/>
              <a:gd name="connsiteY5" fmla="*/ 0 h 1281112"/>
              <a:gd name="connsiteX6" fmla="*/ 3053655 w 3053655"/>
              <a:gd name="connsiteY6" fmla="*/ 213523 h 1281112"/>
              <a:gd name="connsiteX7" fmla="*/ 3053655 w 3053655"/>
              <a:gd name="connsiteY7" fmla="*/ 632015 h 1281112"/>
              <a:gd name="connsiteX8" fmla="*/ 3053655 w 3053655"/>
              <a:gd name="connsiteY8" fmla="*/ 1067589 h 1281112"/>
              <a:gd name="connsiteX9" fmla="*/ 2840132 w 3053655"/>
              <a:gd name="connsiteY9" fmla="*/ 1281112 h 1281112"/>
              <a:gd name="connsiteX10" fmla="*/ 2130948 w 3053655"/>
              <a:gd name="connsiteY10" fmla="*/ 1281112 h 1281112"/>
              <a:gd name="connsiteX11" fmla="*/ 1474295 w 3053655"/>
              <a:gd name="connsiteY11" fmla="*/ 1281112 h 1281112"/>
              <a:gd name="connsiteX12" fmla="*/ 817643 w 3053655"/>
              <a:gd name="connsiteY12" fmla="*/ 1281112 h 1281112"/>
              <a:gd name="connsiteX13" fmla="*/ 213523 w 3053655"/>
              <a:gd name="connsiteY13" fmla="*/ 1281112 h 1281112"/>
              <a:gd name="connsiteX14" fmla="*/ 0 w 3053655"/>
              <a:gd name="connsiteY14" fmla="*/ 1067589 h 1281112"/>
              <a:gd name="connsiteX15" fmla="*/ 0 w 3053655"/>
              <a:gd name="connsiteY15" fmla="*/ 640556 h 1281112"/>
              <a:gd name="connsiteX16" fmla="*/ 0 w 3053655"/>
              <a:gd name="connsiteY16" fmla="*/ 213523 h 128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3655" h="1281112" fill="none" extrusionOk="0">
                <a:moveTo>
                  <a:pt x="0" y="213523"/>
                </a:moveTo>
                <a:cubicBezTo>
                  <a:pt x="26478" y="100593"/>
                  <a:pt x="84397" y="16881"/>
                  <a:pt x="213523" y="0"/>
                </a:cubicBezTo>
                <a:cubicBezTo>
                  <a:pt x="373616" y="-22367"/>
                  <a:pt x="668908" y="-31133"/>
                  <a:pt x="922707" y="0"/>
                </a:cubicBezTo>
                <a:cubicBezTo>
                  <a:pt x="1176506" y="31133"/>
                  <a:pt x="1400346" y="-5417"/>
                  <a:pt x="1526828" y="0"/>
                </a:cubicBezTo>
                <a:cubicBezTo>
                  <a:pt x="1653310" y="5417"/>
                  <a:pt x="1893337" y="5246"/>
                  <a:pt x="2104681" y="0"/>
                </a:cubicBezTo>
                <a:cubicBezTo>
                  <a:pt x="2316025" y="-5246"/>
                  <a:pt x="2527476" y="-5569"/>
                  <a:pt x="2840132" y="0"/>
                </a:cubicBezTo>
                <a:cubicBezTo>
                  <a:pt x="2943673" y="-7919"/>
                  <a:pt x="3032417" y="102494"/>
                  <a:pt x="3053655" y="213523"/>
                </a:cubicBezTo>
                <a:cubicBezTo>
                  <a:pt x="3059574" y="324741"/>
                  <a:pt x="3073257" y="485543"/>
                  <a:pt x="3053655" y="632015"/>
                </a:cubicBezTo>
                <a:cubicBezTo>
                  <a:pt x="3034053" y="778487"/>
                  <a:pt x="3051123" y="907447"/>
                  <a:pt x="3053655" y="1067589"/>
                </a:cubicBezTo>
                <a:cubicBezTo>
                  <a:pt x="3039370" y="1198008"/>
                  <a:pt x="2985829" y="1288535"/>
                  <a:pt x="2840132" y="1281112"/>
                </a:cubicBezTo>
                <a:cubicBezTo>
                  <a:pt x="2513808" y="1277699"/>
                  <a:pt x="2441734" y="1269415"/>
                  <a:pt x="2130948" y="1281112"/>
                </a:cubicBezTo>
                <a:cubicBezTo>
                  <a:pt x="1820162" y="1292809"/>
                  <a:pt x="1773689" y="1309329"/>
                  <a:pt x="1474295" y="1281112"/>
                </a:cubicBezTo>
                <a:cubicBezTo>
                  <a:pt x="1174901" y="1252895"/>
                  <a:pt x="1089246" y="1310361"/>
                  <a:pt x="817643" y="1281112"/>
                </a:cubicBezTo>
                <a:cubicBezTo>
                  <a:pt x="546040" y="1251863"/>
                  <a:pt x="397314" y="1305049"/>
                  <a:pt x="213523" y="1281112"/>
                </a:cubicBezTo>
                <a:cubicBezTo>
                  <a:pt x="118691" y="1272364"/>
                  <a:pt x="-19351" y="1189047"/>
                  <a:pt x="0" y="1067589"/>
                </a:cubicBezTo>
                <a:cubicBezTo>
                  <a:pt x="5948" y="866698"/>
                  <a:pt x="10609" y="780335"/>
                  <a:pt x="0" y="640556"/>
                </a:cubicBezTo>
                <a:cubicBezTo>
                  <a:pt x="-10609" y="500777"/>
                  <a:pt x="-20258" y="395573"/>
                  <a:pt x="0" y="213523"/>
                </a:cubicBezTo>
                <a:close/>
              </a:path>
              <a:path w="3053655" h="1281112" stroke="0" extrusionOk="0">
                <a:moveTo>
                  <a:pt x="0" y="213523"/>
                </a:moveTo>
                <a:cubicBezTo>
                  <a:pt x="17481" y="93104"/>
                  <a:pt x="105318" y="-1843"/>
                  <a:pt x="213523" y="0"/>
                </a:cubicBezTo>
                <a:cubicBezTo>
                  <a:pt x="512460" y="-14032"/>
                  <a:pt x="615583" y="18627"/>
                  <a:pt x="922707" y="0"/>
                </a:cubicBezTo>
                <a:cubicBezTo>
                  <a:pt x="1229831" y="-18627"/>
                  <a:pt x="1466165" y="-21083"/>
                  <a:pt x="1631892" y="0"/>
                </a:cubicBezTo>
                <a:cubicBezTo>
                  <a:pt x="1797620" y="21083"/>
                  <a:pt x="2005896" y="25606"/>
                  <a:pt x="2209746" y="0"/>
                </a:cubicBezTo>
                <a:cubicBezTo>
                  <a:pt x="2413596" y="-25606"/>
                  <a:pt x="2616136" y="29033"/>
                  <a:pt x="2840132" y="0"/>
                </a:cubicBezTo>
                <a:cubicBezTo>
                  <a:pt x="2954889" y="-7055"/>
                  <a:pt x="3055582" y="113163"/>
                  <a:pt x="3053655" y="213523"/>
                </a:cubicBezTo>
                <a:cubicBezTo>
                  <a:pt x="3054943" y="407873"/>
                  <a:pt x="3042299" y="489253"/>
                  <a:pt x="3053655" y="649097"/>
                </a:cubicBezTo>
                <a:cubicBezTo>
                  <a:pt x="3065011" y="808941"/>
                  <a:pt x="3063221" y="927745"/>
                  <a:pt x="3053655" y="1067589"/>
                </a:cubicBezTo>
                <a:cubicBezTo>
                  <a:pt x="3055848" y="1178059"/>
                  <a:pt x="2969002" y="1267066"/>
                  <a:pt x="2840132" y="1281112"/>
                </a:cubicBezTo>
                <a:cubicBezTo>
                  <a:pt x="2704132" y="1290088"/>
                  <a:pt x="2377422" y="1278201"/>
                  <a:pt x="2236012" y="1281112"/>
                </a:cubicBezTo>
                <a:cubicBezTo>
                  <a:pt x="2094602" y="1284023"/>
                  <a:pt x="1911943" y="1287519"/>
                  <a:pt x="1658158" y="1281112"/>
                </a:cubicBezTo>
                <a:cubicBezTo>
                  <a:pt x="1404373" y="1274705"/>
                  <a:pt x="1267278" y="1297817"/>
                  <a:pt x="1027772" y="1281112"/>
                </a:cubicBezTo>
                <a:cubicBezTo>
                  <a:pt x="788266" y="1264407"/>
                  <a:pt x="449395" y="1280412"/>
                  <a:pt x="213523" y="1281112"/>
                </a:cubicBezTo>
                <a:cubicBezTo>
                  <a:pt x="102108" y="1260401"/>
                  <a:pt x="-5286" y="1180304"/>
                  <a:pt x="0" y="1067589"/>
                </a:cubicBezTo>
                <a:cubicBezTo>
                  <a:pt x="6865" y="851207"/>
                  <a:pt x="-8545" y="730351"/>
                  <a:pt x="0" y="632015"/>
                </a:cubicBezTo>
                <a:cubicBezTo>
                  <a:pt x="8545" y="533679"/>
                  <a:pt x="-10239" y="334703"/>
                  <a:pt x="0" y="213523"/>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69409068">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Language barriers</a:t>
            </a:r>
          </a:p>
        </p:txBody>
      </p:sp>
      <p:sp>
        <p:nvSpPr>
          <p:cNvPr id="25" name="Rectangle: Rounded Corners 24">
            <a:extLst>
              <a:ext uri="{FF2B5EF4-FFF2-40B4-BE49-F238E27FC236}">
                <a16:creationId xmlns:a16="http://schemas.microsoft.com/office/drawing/2014/main" id="{0F90078D-3869-F4F7-2CB7-A39CB9EE4024}"/>
              </a:ext>
            </a:extLst>
          </p:cNvPr>
          <p:cNvSpPr/>
          <p:nvPr/>
        </p:nvSpPr>
        <p:spPr>
          <a:xfrm>
            <a:off x="3575197" y="4333455"/>
            <a:ext cx="2135187" cy="1101381"/>
          </a:xfrm>
          <a:custGeom>
            <a:avLst/>
            <a:gdLst>
              <a:gd name="connsiteX0" fmla="*/ 0 w 2135187"/>
              <a:gd name="connsiteY0" fmla="*/ 183567 h 1101381"/>
              <a:gd name="connsiteX1" fmla="*/ 183567 w 2135187"/>
              <a:gd name="connsiteY1" fmla="*/ 0 h 1101381"/>
              <a:gd name="connsiteX2" fmla="*/ 790599 w 2135187"/>
              <a:gd name="connsiteY2" fmla="*/ 0 h 1101381"/>
              <a:gd name="connsiteX3" fmla="*/ 1379950 w 2135187"/>
              <a:gd name="connsiteY3" fmla="*/ 0 h 1101381"/>
              <a:gd name="connsiteX4" fmla="*/ 1951620 w 2135187"/>
              <a:gd name="connsiteY4" fmla="*/ 0 h 1101381"/>
              <a:gd name="connsiteX5" fmla="*/ 2135187 w 2135187"/>
              <a:gd name="connsiteY5" fmla="*/ 183567 h 1101381"/>
              <a:gd name="connsiteX6" fmla="*/ 2135187 w 2135187"/>
              <a:gd name="connsiteY6" fmla="*/ 528663 h 1101381"/>
              <a:gd name="connsiteX7" fmla="*/ 2135187 w 2135187"/>
              <a:gd name="connsiteY7" fmla="*/ 917814 h 1101381"/>
              <a:gd name="connsiteX8" fmla="*/ 1951620 w 2135187"/>
              <a:gd name="connsiteY8" fmla="*/ 1101381 h 1101381"/>
              <a:gd name="connsiteX9" fmla="*/ 1362269 w 2135187"/>
              <a:gd name="connsiteY9" fmla="*/ 1101381 h 1101381"/>
              <a:gd name="connsiteX10" fmla="*/ 755237 w 2135187"/>
              <a:gd name="connsiteY10" fmla="*/ 1101381 h 1101381"/>
              <a:gd name="connsiteX11" fmla="*/ 183567 w 2135187"/>
              <a:gd name="connsiteY11" fmla="*/ 1101381 h 1101381"/>
              <a:gd name="connsiteX12" fmla="*/ 0 w 2135187"/>
              <a:gd name="connsiteY12" fmla="*/ 917814 h 1101381"/>
              <a:gd name="connsiteX13" fmla="*/ 0 w 2135187"/>
              <a:gd name="connsiteY13" fmla="*/ 543348 h 1101381"/>
              <a:gd name="connsiteX14" fmla="*/ 0 w 2135187"/>
              <a:gd name="connsiteY14" fmla="*/ 183567 h 110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35187" h="1101381" fill="none" extrusionOk="0">
                <a:moveTo>
                  <a:pt x="0" y="183567"/>
                </a:moveTo>
                <a:cubicBezTo>
                  <a:pt x="9890" y="61706"/>
                  <a:pt x="84737" y="-3192"/>
                  <a:pt x="183567" y="0"/>
                </a:cubicBezTo>
                <a:cubicBezTo>
                  <a:pt x="463932" y="14605"/>
                  <a:pt x="633427" y="26212"/>
                  <a:pt x="790599" y="0"/>
                </a:cubicBezTo>
                <a:cubicBezTo>
                  <a:pt x="947771" y="-26212"/>
                  <a:pt x="1250058" y="-1918"/>
                  <a:pt x="1379950" y="0"/>
                </a:cubicBezTo>
                <a:cubicBezTo>
                  <a:pt x="1509842" y="1918"/>
                  <a:pt x="1718584" y="-25019"/>
                  <a:pt x="1951620" y="0"/>
                </a:cubicBezTo>
                <a:cubicBezTo>
                  <a:pt x="2059518" y="7321"/>
                  <a:pt x="2130339" y="87825"/>
                  <a:pt x="2135187" y="183567"/>
                </a:cubicBezTo>
                <a:cubicBezTo>
                  <a:pt x="2149363" y="291822"/>
                  <a:pt x="2147114" y="362010"/>
                  <a:pt x="2135187" y="528663"/>
                </a:cubicBezTo>
                <a:cubicBezTo>
                  <a:pt x="2123260" y="695316"/>
                  <a:pt x="2154089" y="825915"/>
                  <a:pt x="2135187" y="917814"/>
                </a:cubicBezTo>
                <a:cubicBezTo>
                  <a:pt x="2132062" y="1021765"/>
                  <a:pt x="2038016" y="1103290"/>
                  <a:pt x="1951620" y="1101381"/>
                </a:cubicBezTo>
                <a:cubicBezTo>
                  <a:pt x="1819097" y="1089002"/>
                  <a:pt x="1546736" y="1076720"/>
                  <a:pt x="1362269" y="1101381"/>
                </a:cubicBezTo>
                <a:cubicBezTo>
                  <a:pt x="1177802" y="1126042"/>
                  <a:pt x="926180" y="1073718"/>
                  <a:pt x="755237" y="1101381"/>
                </a:cubicBezTo>
                <a:cubicBezTo>
                  <a:pt x="584294" y="1129044"/>
                  <a:pt x="405630" y="1118974"/>
                  <a:pt x="183567" y="1101381"/>
                </a:cubicBezTo>
                <a:cubicBezTo>
                  <a:pt x="86071" y="1112772"/>
                  <a:pt x="-10188" y="1028933"/>
                  <a:pt x="0" y="917814"/>
                </a:cubicBezTo>
                <a:cubicBezTo>
                  <a:pt x="3978" y="758746"/>
                  <a:pt x="-12350" y="624934"/>
                  <a:pt x="0" y="543348"/>
                </a:cubicBezTo>
                <a:cubicBezTo>
                  <a:pt x="12350" y="461762"/>
                  <a:pt x="-3718" y="278904"/>
                  <a:pt x="0" y="183567"/>
                </a:cubicBezTo>
                <a:close/>
              </a:path>
              <a:path w="2135187" h="1101381" stroke="0" extrusionOk="0">
                <a:moveTo>
                  <a:pt x="0" y="183567"/>
                </a:moveTo>
                <a:cubicBezTo>
                  <a:pt x="-8113" y="85202"/>
                  <a:pt x="77768" y="-861"/>
                  <a:pt x="183567" y="0"/>
                </a:cubicBezTo>
                <a:cubicBezTo>
                  <a:pt x="388039" y="-28854"/>
                  <a:pt x="610341" y="-8308"/>
                  <a:pt x="808279" y="0"/>
                </a:cubicBezTo>
                <a:cubicBezTo>
                  <a:pt x="1006217" y="8308"/>
                  <a:pt x="1161866" y="-19868"/>
                  <a:pt x="1362269" y="0"/>
                </a:cubicBezTo>
                <a:cubicBezTo>
                  <a:pt x="1562672" y="19868"/>
                  <a:pt x="1729400" y="-17180"/>
                  <a:pt x="1951620" y="0"/>
                </a:cubicBezTo>
                <a:cubicBezTo>
                  <a:pt x="2056054" y="-6590"/>
                  <a:pt x="2143867" y="68036"/>
                  <a:pt x="2135187" y="183567"/>
                </a:cubicBezTo>
                <a:cubicBezTo>
                  <a:pt x="2116979" y="356478"/>
                  <a:pt x="2120756" y="394271"/>
                  <a:pt x="2135187" y="550691"/>
                </a:cubicBezTo>
                <a:cubicBezTo>
                  <a:pt x="2149618" y="707111"/>
                  <a:pt x="2145960" y="775961"/>
                  <a:pt x="2135187" y="917814"/>
                </a:cubicBezTo>
                <a:cubicBezTo>
                  <a:pt x="2147987" y="1038195"/>
                  <a:pt x="2039602" y="1087122"/>
                  <a:pt x="1951620" y="1101381"/>
                </a:cubicBezTo>
                <a:cubicBezTo>
                  <a:pt x="1814173" y="1076108"/>
                  <a:pt x="1634922" y="1106389"/>
                  <a:pt x="1326908" y="1101381"/>
                </a:cubicBezTo>
                <a:cubicBezTo>
                  <a:pt x="1018894" y="1096373"/>
                  <a:pt x="1019397" y="1088085"/>
                  <a:pt x="790599" y="1101381"/>
                </a:cubicBezTo>
                <a:cubicBezTo>
                  <a:pt x="561801" y="1114677"/>
                  <a:pt x="452695" y="1088683"/>
                  <a:pt x="183567" y="1101381"/>
                </a:cubicBezTo>
                <a:cubicBezTo>
                  <a:pt x="82141" y="1111910"/>
                  <a:pt x="20644" y="1017285"/>
                  <a:pt x="0" y="917814"/>
                </a:cubicBezTo>
                <a:cubicBezTo>
                  <a:pt x="-16832" y="749210"/>
                  <a:pt x="-141" y="694792"/>
                  <a:pt x="0" y="565375"/>
                </a:cubicBezTo>
                <a:cubicBezTo>
                  <a:pt x="141" y="435958"/>
                  <a:pt x="7833" y="308265"/>
                  <a:pt x="0" y="183567"/>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41790233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Poverty</a:t>
            </a:r>
          </a:p>
        </p:txBody>
      </p:sp>
      <p:sp>
        <p:nvSpPr>
          <p:cNvPr id="26" name="Rectangle: Rounded Corners 25">
            <a:extLst>
              <a:ext uri="{FF2B5EF4-FFF2-40B4-BE49-F238E27FC236}">
                <a16:creationId xmlns:a16="http://schemas.microsoft.com/office/drawing/2014/main" id="{B7CAEE8E-FFDF-BC6D-A9B3-7542CD553741}"/>
              </a:ext>
            </a:extLst>
          </p:cNvPr>
          <p:cNvSpPr/>
          <p:nvPr/>
        </p:nvSpPr>
        <p:spPr>
          <a:xfrm>
            <a:off x="6382997" y="3520914"/>
            <a:ext cx="2340820" cy="1101381"/>
          </a:xfrm>
          <a:custGeom>
            <a:avLst/>
            <a:gdLst>
              <a:gd name="connsiteX0" fmla="*/ 0 w 2340820"/>
              <a:gd name="connsiteY0" fmla="*/ 183567 h 1101381"/>
              <a:gd name="connsiteX1" fmla="*/ 183567 w 2340820"/>
              <a:gd name="connsiteY1" fmla="*/ 0 h 1101381"/>
              <a:gd name="connsiteX2" fmla="*/ 861199 w 2340820"/>
              <a:gd name="connsiteY2" fmla="*/ 0 h 1101381"/>
              <a:gd name="connsiteX3" fmla="*/ 1558568 w 2340820"/>
              <a:gd name="connsiteY3" fmla="*/ 0 h 1101381"/>
              <a:gd name="connsiteX4" fmla="*/ 2157253 w 2340820"/>
              <a:gd name="connsiteY4" fmla="*/ 0 h 1101381"/>
              <a:gd name="connsiteX5" fmla="*/ 2340820 w 2340820"/>
              <a:gd name="connsiteY5" fmla="*/ 183567 h 1101381"/>
              <a:gd name="connsiteX6" fmla="*/ 2340820 w 2340820"/>
              <a:gd name="connsiteY6" fmla="*/ 565375 h 1101381"/>
              <a:gd name="connsiteX7" fmla="*/ 2340820 w 2340820"/>
              <a:gd name="connsiteY7" fmla="*/ 917814 h 1101381"/>
              <a:gd name="connsiteX8" fmla="*/ 2157253 w 2340820"/>
              <a:gd name="connsiteY8" fmla="*/ 1101381 h 1101381"/>
              <a:gd name="connsiteX9" fmla="*/ 1558568 w 2340820"/>
              <a:gd name="connsiteY9" fmla="*/ 1101381 h 1101381"/>
              <a:gd name="connsiteX10" fmla="*/ 920410 w 2340820"/>
              <a:gd name="connsiteY10" fmla="*/ 1101381 h 1101381"/>
              <a:gd name="connsiteX11" fmla="*/ 183567 w 2340820"/>
              <a:gd name="connsiteY11" fmla="*/ 1101381 h 1101381"/>
              <a:gd name="connsiteX12" fmla="*/ 0 w 2340820"/>
              <a:gd name="connsiteY12" fmla="*/ 917814 h 1101381"/>
              <a:gd name="connsiteX13" fmla="*/ 0 w 2340820"/>
              <a:gd name="connsiteY13" fmla="*/ 536006 h 1101381"/>
              <a:gd name="connsiteX14" fmla="*/ 0 w 2340820"/>
              <a:gd name="connsiteY14" fmla="*/ 183567 h 110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40820" h="1101381" fill="none" extrusionOk="0">
                <a:moveTo>
                  <a:pt x="0" y="183567"/>
                </a:moveTo>
                <a:cubicBezTo>
                  <a:pt x="-13620" y="99831"/>
                  <a:pt x="93122" y="13684"/>
                  <a:pt x="183567" y="0"/>
                </a:cubicBezTo>
                <a:cubicBezTo>
                  <a:pt x="496427" y="16424"/>
                  <a:pt x="696776" y="-32404"/>
                  <a:pt x="861199" y="0"/>
                </a:cubicBezTo>
                <a:cubicBezTo>
                  <a:pt x="1025622" y="32404"/>
                  <a:pt x="1243364" y="16743"/>
                  <a:pt x="1558568" y="0"/>
                </a:cubicBezTo>
                <a:cubicBezTo>
                  <a:pt x="1873772" y="-16743"/>
                  <a:pt x="1931479" y="-15261"/>
                  <a:pt x="2157253" y="0"/>
                </a:cubicBezTo>
                <a:cubicBezTo>
                  <a:pt x="2242291" y="-10862"/>
                  <a:pt x="2333793" y="84667"/>
                  <a:pt x="2340820" y="183567"/>
                </a:cubicBezTo>
                <a:cubicBezTo>
                  <a:pt x="2333939" y="300564"/>
                  <a:pt x="2336989" y="454082"/>
                  <a:pt x="2340820" y="565375"/>
                </a:cubicBezTo>
                <a:cubicBezTo>
                  <a:pt x="2344651" y="676668"/>
                  <a:pt x="2349336" y="746546"/>
                  <a:pt x="2340820" y="917814"/>
                </a:cubicBezTo>
                <a:cubicBezTo>
                  <a:pt x="2338760" y="1015388"/>
                  <a:pt x="2262398" y="1101391"/>
                  <a:pt x="2157253" y="1101381"/>
                </a:cubicBezTo>
                <a:cubicBezTo>
                  <a:pt x="1893021" y="1092844"/>
                  <a:pt x="1854329" y="1083584"/>
                  <a:pt x="1558568" y="1101381"/>
                </a:cubicBezTo>
                <a:cubicBezTo>
                  <a:pt x="1262808" y="1119178"/>
                  <a:pt x="1208970" y="1104285"/>
                  <a:pt x="920410" y="1101381"/>
                </a:cubicBezTo>
                <a:cubicBezTo>
                  <a:pt x="631850" y="1098477"/>
                  <a:pt x="402466" y="1073455"/>
                  <a:pt x="183567" y="1101381"/>
                </a:cubicBezTo>
                <a:cubicBezTo>
                  <a:pt x="63900" y="1111503"/>
                  <a:pt x="-6153" y="1025356"/>
                  <a:pt x="0" y="917814"/>
                </a:cubicBezTo>
                <a:cubicBezTo>
                  <a:pt x="-13749" y="785434"/>
                  <a:pt x="-16053" y="716112"/>
                  <a:pt x="0" y="536006"/>
                </a:cubicBezTo>
                <a:cubicBezTo>
                  <a:pt x="16053" y="355900"/>
                  <a:pt x="-17016" y="357950"/>
                  <a:pt x="0" y="183567"/>
                </a:cubicBezTo>
                <a:close/>
              </a:path>
              <a:path w="2340820" h="1101381" stroke="0" extrusionOk="0">
                <a:moveTo>
                  <a:pt x="0" y="183567"/>
                </a:moveTo>
                <a:cubicBezTo>
                  <a:pt x="-12063" y="102793"/>
                  <a:pt x="79524" y="-1662"/>
                  <a:pt x="183567" y="0"/>
                </a:cubicBezTo>
                <a:cubicBezTo>
                  <a:pt x="312854" y="-6055"/>
                  <a:pt x="611955" y="-26629"/>
                  <a:pt x="782252" y="0"/>
                </a:cubicBezTo>
                <a:cubicBezTo>
                  <a:pt x="952549" y="26629"/>
                  <a:pt x="1215234" y="34598"/>
                  <a:pt x="1479621" y="0"/>
                </a:cubicBezTo>
                <a:cubicBezTo>
                  <a:pt x="1744008" y="-34598"/>
                  <a:pt x="1843690" y="22027"/>
                  <a:pt x="2157253" y="0"/>
                </a:cubicBezTo>
                <a:cubicBezTo>
                  <a:pt x="2242469" y="780"/>
                  <a:pt x="2347308" y="93208"/>
                  <a:pt x="2340820" y="183567"/>
                </a:cubicBezTo>
                <a:cubicBezTo>
                  <a:pt x="2336059" y="351706"/>
                  <a:pt x="2337810" y="476490"/>
                  <a:pt x="2340820" y="565375"/>
                </a:cubicBezTo>
                <a:cubicBezTo>
                  <a:pt x="2343830" y="654260"/>
                  <a:pt x="2347636" y="830198"/>
                  <a:pt x="2340820" y="917814"/>
                </a:cubicBezTo>
                <a:cubicBezTo>
                  <a:pt x="2320094" y="1017186"/>
                  <a:pt x="2260626" y="1123495"/>
                  <a:pt x="2157253" y="1101381"/>
                </a:cubicBezTo>
                <a:cubicBezTo>
                  <a:pt x="2020442" y="1071584"/>
                  <a:pt x="1797253" y="1102436"/>
                  <a:pt x="1499358" y="1101381"/>
                </a:cubicBezTo>
                <a:cubicBezTo>
                  <a:pt x="1201464" y="1100326"/>
                  <a:pt x="1177745" y="1123105"/>
                  <a:pt x="900673" y="1101381"/>
                </a:cubicBezTo>
                <a:cubicBezTo>
                  <a:pt x="623602" y="1079657"/>
                  <a:pt x="349833" y="1102955"/>
                  <a:pt x="183567" y="1101381"/>
                </a:cubicBezTo>
                <a:cubicBezTo>
                  <a:pt x="85822" y="1098057"/>
                  <a:pt x="-8678" y="1024632"/>
                  <a:pt x="0" y="917814"/>
                </a:cubicBezTo>
                <a:cubicBezTo>
                  <a:pt x="-12598" y="750119"/>
                  <a:pt x="-278" y="676738"/>
                  <a:pt x="0" y="543348"/>
                </a:cubicBezTo>
                <a:cubicBezTo>
                  <a:pt x="278" y="409958"/>
                  <a:pt x="16462" y="343595"/>
                  <a:pt x="0" y="183567"/>
                </a:cubicBezTo>
                <a:close/>
              </a:path>
            </a:pathLst>
          </a:custGeom>
          <a:solidFill>
            <a:schemeClr val="bg2">
              <a:lumMod val="75000"/>
            </a:schemeClr>
          </a:solidFill>
          <a:ln>
            <a:solidFill>
              <a:schemeClr val="tx1"/>
            </a:solidFill>
            <a:extLst>
              <a:ext uri="{C807C97D-BFC1-408E-A445-0C87EB9F89A2}">
                <ask:lineSketchStyleProps xmlns:ask="http://schemas.microsoft.com/office/drawing/2018/sketchyshapes" sd="400140054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Presence of an abuser</a:t>
            </a:r>
          </a:p>
        </p:txBody>
      </p:sp>
      <p:sp>
        <p:nvSpPr>
          <p:cNvPr id="27" name="Rectangle: Rounded Corners 26">
            <a:extLst>
              <a:ext uri="{FF2B5EF4-FFF2-40B4-BE49-F238E27FC236}">
                <a16:creationId xmlns:a16="http://schemas.microsoft.com/office/drawing/2014/main" id="{E592B724-8A0F-C4D5-6CF5-1F53011EE92C}"/>
              </a:ext>
            </a:extLst>
          </p:cNvPr>
          <p:cNvSpPr/>
          <p:nvPr/>
        </p:nvSpPr>
        <p:spPr>
          <a:xfrm>
            <a:off x="575293" y="3733580"/>
            <a:ext cx="2322576" cy="1101381"/>
          </a:xfrm>
          <a:custGeom>
            <a:avLst/>
            <a:gdLst>
              <a:gd name="connsiteX0" fmla="*/ 0 w 2322576"/>
              <a:gd name="connsiteY0" fmla="*/ 183567 h 1101381"/>
              <a:gd name="connsiteX1" fmla="*/ 183567 w 2322576"/>
              <a:gd name="connsiteY1" fmla="*/ 0 h 1101381"/>
              <a:gd name="connsiteX2" fmla="*/ 854935 w 2322576"/>
              <a:gd name="connsiteY2" fmla="*/ 0 h 1101381"/>
              <a:gd name="connsiteX3" fmla="*/ 1487195 w 2322576"/>
              <a:gd name="connsiteY3" fmla="*/ 0 h 1101381"/>
              <a:gd name="connsiteX4" fmla="*/ 2139009 w 2322576"/>
              <a:gd name="connsiteY4" fmla="*/ 0 h 1101381"/>
              <a:gd name="connsiteX5" fmla="*/ 2322576 w 2322576"/>
              <a:gd name="connsiteY5" fmla="*/ 183567 h 1101381"/>
              <a:gd name="connsiteX6" fmla="*/ 2322576 w 2322576"/>
              <a:gd name="connsiteY6" fmla="*/ 550691 h 1101381"/>
              <a:gd name="connsiteX7" fmla="*/ 2322576 w 2322576"/>
              <a:gd name="connsiteY7" fmla="*/ 917814 h 1101381"/>
              <a:gd name="connsiteX8" fmla="*/ 2139009 w 2322576"/>
              <a:gd name="connsiteY8" fmla="*/ 1101381 h 1101381"/>
              <a:gd name="connsiteX9" fmla="*/ 1506749 w 2322576"/>
              <a:gd name="connsiteY9" fmla="*/ 1101381 h 1101381"/>
              <a:gd name="connsiteX10" fmla="*/ 913599 w 2322576"/>
              <a:gd name="connsiteY10" fmla="*/ 1101381 h 1101381"/>
              <a:gd name="connsiteX11" fmla="*/ 183567 w 2322576"/>
              <a:gd name="connsiteY11" fmla="*/ 1101381 h 1101381"/>
              <a:gd name="connsiteX12" fmla="*/ 0 w 2322576"/>
              <a:gd name="connsiteY12" fmla="*/ 917814 h 1101381"/>
              <a:gd name="connsiteX13" fmla="*/ 0 w 2322576"/>
              <a:gd name="connsiteY13" fmla="*/ 558033 h 1101381"/>
              <a:gd name="connsiteX14" fmla="*/ 0 w 2322576"/>
              <a:gd name="connsiteY14" fmla="*/ 183567 h 110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2576" h="1101381" fill="none" extrusionOk="0">
                <a:moveTo>
                  <a:pt x="0" y="183567"/>
                </a:moveTo>
                <a:cubicBezTo>
                  <a:pt x="10238" y="80831"/>
                  <a:pt x="79571" y="-20871"/>
                  <a:pt x="183567" y="0"/>
                </a:cubicBezTo>
                <a:cubicBezTo>
                  <a:pt x="503474" y="-8914"/>
                  <a:pt x="610531" y="-32876"/>
                  <a:pt x="854935" y="0"/>
                </a:cubicBezTo>
                <a:cubicBezTo>
                  <a:pt x="1099339" y="32876"/>
                  <a:pt x="1265504" y="-7390"/>
                  <a:pt x="1487195" y="0"/>
                </a:cubicBezTo>
                <a:cubicBezTo>
                  <a:pt x="1708886" y="7390"/>
                  <a:pt x="1845947" y="-26006"/>
                  <a:pt x="2139009" y="0"/>
                </a:cubicBezTo>
                <a:cubicBezTo>
                  <a:pt x="2240313" y="21355"/>
                  <a:pt x="2319165" y="99765"/>
                  <a:pt x="2322576" y="183567"/>
                </a:cubicBezTo>
                <a:cubicBezTo>
                  <a:pt x="2330124" y="265398"/>
                  <a:pt x="2340002" y="414720"/>
                  <a:pt x="2322576" y="550691"/>
                </a:cubicBezTo>
                <a:cubicBezTo>
                  <a:pt x="2305150" y="686662"/>
                  <a:pt x="2306731" y="823132"/>
                  <a:pt x="2322576" y="917814"/>
                </a:cubicBezTo>
                <a:cubicBezTo>
                  <a:pt x="2328528" y="1016170"/>
                  <a:pt x="2252475" y="1103412"/>
                  <a:pt x="2139009" y="1101381"/>
                </a:cubicBezTo>
                <a:cubicBezTo>
                  <a:pt x="1833232" y="1085122"/>
                  <a:pt x="1636912" y="1105584"/>
                  <a:pt x="1506749" y="1101381"/>
                </a:cubicBezTo>
                <a:cubicBezTo>
                  <a:pt x="1376586" y="1097178"/>
                  <a:pt x="1110984" y="1100655"/>
                  <a:pt x="913599" y="1101381"/>
                </a:cubicBezTo>
                <a:cubicBezTo>
                  <a:pt x="716214" y="1102108"/>
                  <a:pt x="369439" y="1098314"/>
                  <a:pt x="183567" y="1101381"/>
                </a:cubicBezTo>
                <a:cubicBezTo>
                  <a:pt x="75796" y="1105084"/>
                  <a:pt x="1831" y="1003165"/>
                  <a:pt x="0" y="917814"/>
                </a:cubicBezTo>
                <a:cubicBezTo>
                  <a:pt x="4548" y="812196"/>
                  <a:pt x="-14154" y="719469"/>
                  <a:pt x="0" y="558033"/>
                </a:cubicBezTo>
                <a:cubicBezTo>
                  <a:pt x="14154" y="396597"/>
                  <a:pt x="-17552" y="336619"/>
                  <a:pt x="0" y="183567"/>
                </a:cubicBezTo>
                <a:close/>
              </a:path>
              <a:path w="2322576" h="1101381" stroke="0" extrusionOk="0">
                <a:moveTo>
                  <a:pt x="0" y="183567"/>
                </a:moveTo>
                <a:cubicBezTo>
                  <a:pt x="9681" y="77567"/>
                  <a:pt x="95303" y="-11883"/>
                  <a:pt x="183567" y="0"/>
                </a:cubicBezTo>
                <a:cubicBezTo>
                  <a:pt x="482223" y="-20251"/>
                  <a:pt x="614747" y="-2733"/>
                  <a:pt x="815827" y="0"/>
                </a:cubicBezTo>
                <a:cubicBezTo>
                  <a:pt x="1016907" y="2733"/>
                  <a:pt x="1257937" y="-33152"/>
                  <a:pt x="1487195" y="0"/>
                </a:cubicBezTo>
                <a:cubicBezTo>
                  <a:pt x="1716453" y="33152"/>
                  <a:pt x="1993815" y="-15006"/>
                  <a:pt x="2139009" y="0"/>
                </a:cubicBezTo>
                <a:cubicBezTo>
                  <a:pt x="2252225" y="-12568"/>
                  <a:pt x="2317047" y="86248"/>
                  <a:pt x="2322576" y="183567"/>
                </a:cubicBezTo>
                <a:cubicBezTo>
                  <a:pt x="2333639" y="303780"/>
                  <a:pt x="2328710" y="427602"/>
                  <a:pt x="2322576" y="528663"/>
                </a:cubicBezTo>
                <a:cubicBezTo>
                  <a:pt x="2316442" y="629724"/>
                  <a:pt x="2326807" y="798332"/>
                  <a:pt x="2322576" y="917814"/>
                </a:cubicBezTo>
                <a:cubicBezTo>
                  <a:pt x="2306742" y="1025468"/>
                  <a:pt x="2239699" y="1085232"/>
                  <a:pt x="2139009" y="1101381"/>
                </a:cubicBezTo>
                <a:cubicBezTo>
                  <a:pt x="1884670" y="1102272"/>
                  <a:pt x="1745611" y="1072329"/>
                  <a:pt x="1506749" y="1101381"/>
                </a:cubicBezTo>
                <a:cubicBezTo>
                  <a:pt x="1267887" y="1130433"/>
                  <a:pt x="1064174" y="1118037"/>
                  <a:pt x="913599" y="1101381"/>
                </a:cubicBezTo>
                <a:cubicBezTo>
                  <a:pt x="763024" y="1084726"/>
                  <a:pt x="336599" y="1109128"/>
                  <a:pt x="183567" y="1101381"/>
                </a:cubicBezTo>
                <a:cubicBezTo>
                  <a:pt x="88974" y="1113594"/>
                  <a:pt x="6622" y="1025838"/>
                  <a:pt x="0" y="917814"/>
                </a:cubicBezTo>
                <a:cubicBezTo>
                  <a:pt x="17938" y="772322"/>
                  <a:pt x="207" y="688599"/>
                  <a:pt x="0" y="536006"/>
                </a:cubicBezTo>
                <a:cubicBezTo>
                  <a:pt x="-207" y="383413"/>
                  <a:pt x="-11880" y="328702"/>
                  <a:pt x="0" y="183567"/>
                </a:cubicBezTo>
                <a:close/>
              </a:path>
            </a:pathLst>
          </a:custGeom>
          <a:ln>
            <a:solidFill>
              <a:schemeClr val="tx1"/>
            </a:solidFill>
            <a:extLst>
              <a:ext uri="{C807C97D-BFC1-408E-A445-0C87EB9F89A2}">
                <ask:lineSketchStyleProps xmlns:ask="http://schemas.microsoft.com/office/drawing/2018/sketchyshapes" sd="2921939531">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Lack of support</a:t>
            </a:r>
          </a:p>
        </p:txBody>
      </p:sp>
      <p:sp>
        <p:nvSpPr>
          <p:cNvPr id="28" name="Rectangle: Rounded Corners 27">
            <a:extLst>
              <a:ext uri="{FF2B5EF4-FFF2-40B4-BE49-F238E27FC236}">
                <a16:creationId xmlns:a16="http://schemas.microsoft.com/office/drawing/2014/main" id="{4F870CBB-2D18-2CE1-668F-48AEB1B2F517}"/>
              </a:ext>
            </a:extLst>
          </p:cNvPr>
          <p:cNvSpPr/>
          <p:nvPr/>
        </p:nvSpPr>
        <p:spPr>
          <a:xfrm>
            <a:off x="9437422" y="4383441"/>
            <a:ext cx="2340050" cy="1101381"/>
          </a:xfrm>
          <a:custGeom>
            <a:avLst/>
            <a:gdLst>
              <a:gd name="connsiteX0" fmla="*/ 0 w 2340050"/>
              <a:gd name="connsiteY0" fmla="*/ 183567 h 1101381"/>
              <a:gd name="connsiteX1" fmla="*/ 183567 w 2340050"/>
              <a:gd name="connsiteY1" fmla="*/ 0 h 1101381"/>
              <a:gd name="connsiteX2" fmla="*/ 841206 w 2340050"/>
              <a:gd name="connsiteY2" fmla="*/ 0 h 1101381"/>
              <a:gd name="connsiteX3" fmla="*/ 1439657 w 2340050"/>
              <a:gd name="connsiteY3" fmla="*/ 0 h 1101381"/>
              <a:gd name="connsiteX4" fmla="*/ 2156483 w 2340050"/>
              <a:gd name="connsiteY4" fmla="*/ 0 h 1101381"/>
              <a:gd name="connsiteX5" fmla="*/ 2340050 w 2340050"/>
              <a:gd name="connsiteY5" fmla="*/ 183567 h 1101381"/>
              <a:gd name="connsiteX6" fmla="*/ 2340050 w 2340050"/>
              <a:gd name="connsiteY6" fmla="*/ 543348 h 1101381"/>
              <a:gd name="connsiteX7" fmla="*/ 2340050 w 2340050"/>
              <a:gd name="connsiteY7" fmla="*/ 917814 h 1101381"/>
              <a:gd name="connsiteX8" fmla="*/ 2156483 w 2340050"/>
              <a:gd name="connsiteY8" fmla="*/ 1101381 h 1101381"/>
              <a:gd name="connsiteX9" fmla="*/ 1518573 w 2340050"/>
              <a:gd name="connsiteY9" fmla="*/ 1101381 h 1101381"/>
              <a:gd name="connsiteX10" fmla="*/ 900393 w 2340050"/>
              <a:gd name="connsiteY10" fmla="*/ 1101381 h 1101381"/>
              <a:gd name="connsiteX11" fmla="*/ 183567 w 2340050"/>
              <a:gd name="connsiteY11" fmla="*/ 1101381 h 1101381"/>
              <a:gd name="connsiteX12" fmla="*/ 0 w 2340050"/>
              <a:gd name="connsiteY12" fmla="*/ 917814 h 1101381"/>
              <a:gd name="connsiteX13" fmla="*/ 0 w 2340050"/>
              <a:gd name="connsiteY13" fmla="*/ 565375 h 1101381"/>
              <a:gd name="connsiteX14" fmla="*/ 0 w 2340050"/>
              <a:gd name="connsiteY14" fmla="*/ 183567 h 110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40050" h="1101381" fill="none" extrusionOk="0">
                <a:moveTo>
                  <a:pt x="0" y="183567"/>
                </a:moveTo>
                <a:cubicBezTo>
                  <a:pt x="-842" y="100894"/>
                  <a:pt x="95244" y="4195"/>
                  <a:pt x="183567" y="0"/>
                </a:cubicBezTo>
                <a:cubicBezTo>
                  <a:pt x="423384" y="13910"/>
                  <a:pt x="512675" y="-16815"/>
                  <a:pt x="841206" y="0"/>
                </a:cubicBezTo>
                <a:cubicBezTo>
                  <a:pt x="1169737" y="16815"/>
                  <a:pt x="1254850" y="-13702"/>
                  <a:pt x="1439657" y="0"/>
                </a:cubicBezTo>
                <a:cubicBezTo>
                  <a:pt x="1624464" y="13702"/>
                  <a:pt x="1998052" y="2802"/>
                  <a:pt x="2156483" y="0"/>
                </a:cubicBezTo>
                <a:cubicBezTo>
                  <a:pt x="2255829" y="-17664"/>
                  <a:pt x="2354046" y="72776"/>
                  <a:pt x="2340050" y="183567"/>
                </a:cubicBezTo>
                <a:cubicBezTo>
                  <a:pt x="2350017" y="293408"/>
                  <a:pt x="2341369" y="392165"/>
                  <a:pt x="2340050" y="543348"/>
                </a:cubicBezTo>
                <a:cubicBezTo>
                  <a:pt x="2338731" y="694531"/>
                  <a:pt x="2326776" y="749462"/>
                  <a:pt x="2340050" y="917814"/>
                </a:cubicBezTo>
                <a:cubicBezTo>
                  <a:pt x="2345199" y="1008414"/>
                  <a:pt x="2262767" y="1103687"/>
                  <a:pt x="2156483" y="1101381"/>
                </a:cubicBezTo>
                <a:cubicBezTo>
                  <a:pt x="1909424" y="1126215"/>
                  <a:pt x="1701554" y="1132594"/>
                  <a:pt x="1518573" y="1101381"/>
                </a:cubicBezTo>
                <a:cubicBezTo>
                  <a:pt x="1335592" y="1070169"/>
                  <a:pt x="1108912" y="1101698"/>
                  <a:pt x="900393" y="1101381"/>
                </a:cubicBezTo>
                <a:cubicBezTo>
                  <a:pt x="691874" y="1101064"/>
                  <a:pt x="479151" y="1102723"/>
                  <a:pt x="183567" y="1101381"/>
                </a:cubicBezTo>
                <a:cubicBezTo>
                  <a:pt x="89346" y="1103946"/>
                  <a:pt x="7203" y="1000607"/>
                  <a:pt x="0" y="917814"/>
                </a:cubicBezTo>
                <a:cubicBezTo>
                  <a:pt x="1834" y="825061"/>
                  <a:pt x="6205" y="704237"/>
                  <a:pt x="0" y="565375"/>
                </a:cubicBezTo>
                <a:cubicBezTo>
                  <a:pt x="-6205" y="426513"/>
                  <a:pt x="10004" y="263080"/>
                  <a:pt x="0" y="183567"/>
                </a:cubicBezTo>
                <a:close/>
              </a:path>
              <a:path w="2340050" h="1101381" stroke="0" extrusionOk="0">
                <a:moveTo>
                  <a:pt x="0" y="183567"/>
                </a:moveTo>
                <a:cubicBezTo>
                  <a:pt x="5344" y="59581"/>
                  <a:pt x="83921" y="4707"/>
                  <a:pt x="183567" y="0"/>
                </a:cubicBezTo>
                <a:cubicBezTo>
                  <a:pt x="454648" y="24732"/>
                  <a:pt x="673282" y="6977"/>
                  <a:pt x="801747" y="0"/>
                </a:cubicBezTo>
                <a:cubicBezTo>
                  <a:pt x="930212" y="-6977"/>
                  <a:pt x="1163387" y="21051"/>
                  <a:pt x="1479115" y="0"/>
                </a:cubicBezTo>
                <a:cubicBezTo>
                  <a:pt x="1794843" y="-21051"/>
                  <a:pt x="1946706" y="29159"/>
                  <a:pt x="2156483" y="0"/>
                </a:cubicBezTo>
                <a:cubicBezTo>
                  <a:pt x="2264178" y="-20840"/>
                  <a:pt x="2355880" y="95477"/>
                  <a:pt x="2340050" y="183567"/>
                </a:cubicBezTo>
                <a:cubicBezTo>
                  <a:pt x="2341626" y="284472"/>
                  <a:pt x="2347205" y="431373"/>
                  <a:pt x="2340050" y="558033"/>
                </a:cubicBezTo>
                <a:cubicBezTo>
                  <a:pt x="2332895" y="684693"/>
                  <a:pt x="2339002" y="842135"/>
                  <a:pt x="2340050" y="917814"/>
                </a:cubicBezTo>
                <a:cubicBezTo>
                  <a:pt x="2338588" y="1014750"/>
                  <a:pt x="2251790" y="1110727"/>
                  <a:pt x="2156483" y="1101381"/>
                </a:cubicBezTo>
                <a:cubicBezTo>
                  <a:pt x="1965390" y="1108748"/>
                  <a:pt x="1835061" y="1075078"/>
                  <a:pt x="1558032" y="1101381"/>
                </a:cubicBezTo>
                <a:cubicBezTo>
                  <a:pt x="1281003" y="1127684"/>
                  <a:pt x="1203560" y="1101370"/>
                  <a:pt x="939851" y="1101381"/>
                </a:cubicBezTo>
                <a:cubicBezTo>
                  <a:pt x="676142" y="1101392"/>
                  <a:pt x="519204" y="1110044"/>
                  <a:pt x="183567" y="1101381"/>
                </a:cubicBezTo>
                <a:cubicBezTo>
                  <a:pt x="90654" y="1096578"/>
                  <a:pt x="-10877" y="1019981"/>
                  <a:pt x="0" y="917814"/>
                </a:cubicBezTo>
                <a:cubicBezTo>
                  <a:pt x="-12463" y="845317"/>
                  <a:pt x="-14519" y="723458"/>
                  <a:pt x="0" y="558033"/>
                </a:cubicBezTo>
                <a:cubicBezTo>
                  <a:pt x="14519" y="392608"/>
                  <a:pt x="-16646" y="303967"/>
                  <a:pt x="0" y="183567"/>
                </a:cubicBezTo>
                <a:close/>
              </a:path>
            </a:pathLst>
          </a:custGeom>
          <a:solidFill>
            <a:schemeClr val="accent3">
              <a:lumMod val="60000"/>
              <a:lumOff val="40000"/>
            </a:schemeClr>
          </a:solidFill>
          <a:ln>
            <a:solidFill>
              <a:schemeClr val="tx1"/>
            </a:solidFill>
            <a:extLst>
              <a:ext uri="{C807C97D-BFC1-408E-A445-0C87EB9F89A2}">
                <ask:lineSketchStyleProps xmlns:ask="http://schemas.microsoft.com/office/drawing/2018/sketchyshapes" sd="3887717587">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Isolation</a:t>
            </a:r>
          </a:p>
        </p:txBody>
      </p:sp>
    </p:spTree>
    <p:extLst>
      <p:ext uri="{BB962C8B-B14F-4D97-AF65-F5344CB8AC3E}">
        <p14:creationId xmlns:p14="http://schemas.microsoft.com/office/powerpoint/2010/main" val="2045006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400" y="302891"/>
            <a:ext cx="11074400" cy="811853"/>
          </a:xfrm>
          <a:solidFill>
            <a:srgbClr val="002060"/>
          </a:solidFill>
        </p:spPr>
        <p:txBody>
          <a:bodyPr>
            <a:normAutofit/>
          </a:bodyPr>
          <a:lstStyle/>
          <a:p>
            <a:pPr algn="ctr"/>
            <a:r>
              <a:rPr lang="en-GB" sz="3200" b="1" dirty="0">
                <a:solidFill>
                  <a:schemeClr val="bg1"/>
                </a:solidFill>
                <a:latin typeface="+mn-lt"/>
              </a:rPr>
              <a:t>Risk Factors vs Protective Factors</a:t>
            </a:r>
          </a:p>
        </p:txBody>
      </p:sp>
      <p:graphicFrame>
        <p:nvGraphicFramePr>
          <p:cNvPr id="4" name="Diagram 3">
            <a:extLst>
              <a:ext uri="{FF2B5EF4-FFF2-40B4-BE49-F238E27FC236}">
                <a16:creationId xmlns:a16="http://schemas.microsoft.com/office/drawing/2014/main" id="{50DEFC2A-3E47-4126-B16C-5EDB5F3E8002}"/>
              </a:ext>
            </a:extLst>
          </p:cNvPr>
          <p:cNvGraphicFramePr/>
          <p:nvPr>
            <p:extLst>
              <p:ext uri="{D42A27DB-BD31-4B8C-83A1-F6EECF244321}">
                <p14:modId xmlns:p14="http://schemas.microsoft.com/office/powerpoint/2010/main" val="3179111024"/>
              </p:ext>
            </p:extLst>
          </p:nvPr>
        </p:nvGraphicFramePr>
        <p:xfrm>
          <a:off x="660400" y="1382448"/>
          <a:ext cx="11074400" cy="4766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512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FEB34784-78DA-4AEC-81D9-0D1DD0A5C79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C8C6EA52-3ED0-41E8-8D3F-3020973B5F5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89587" y="301590"/>
            <a:ext cx="884048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Assessing Vulnerability</a:t>
            </a:r>
          </a:p>
        </p:txBody>
      </p:sp>
      <p:sp>
        <p:nvSpPr>
          <p:cNvPr id="4" name="Rectangle: Rounded Corners 3">
            <a:extLst>
              <a:ext uri="{FF2B5EF4-FFF2-40B4-BE49-F238E27FC236}">
                <a16:creationId xmlns:a16="http://schemas.microsoft.com/office/drawing/2014/main" id="{EF96B94F-C75D-40A5-9E4B-11D947F357CC}"/>
              </a:ext>
            </a:extLst>
          </p:cNvPr>
          <p:cNvSpPr/>
          <p:nvPr/>
        </p:nvSpPr>
        <p:spPr>
          <a:xfrm>
            <a:off x="1489588" y="1549400"/>
            <a:ext cx="8840481" cy="3149600"/>
          </a:xfrm>
          <a:custGeom>
            <a:avLst/>
            <a:gdLst>
              <a:gd name="connsiteX0" fmla="*/ 0 w 8840481"/>
              <a:gd name="connsiteY0" fmla="*/ 524944 h 3149600"/>
              <a:gd name="connsiteX1" fmla="*/ 524944 w 8840481"/>
              <a:gd name="connsiteY1" fmla="*/ 0 h 3149600"/>
              <a:gd name="connsiteX2" fmla="*/ 1252066 w 8840481"/>
              <a:gd name="connsiteY2" fmla="*/ 0 h 3149600"/>
              <a:gd name="connsiteX3" fmla="*/ 1823376 w 8840481"/>
              <a:gd name="connsiteY3" fmla="*/ 0 h 3149600"/>
              <a:gd name="connsiteX4" fmla="*/ 2394686 w 8840481"/>
              <a:gd name="connsiteY4" fmla="*/ 0 h 3149600"/>
              <a:gd name="connsiteX5" fmla="*/ 2810185 w 8840481"/>
              <a:gd name="connsiteY5" fmla="*/ 0 h 3149600"/>
              <a:gd name="connsiteX6" fmla="*/ 3537307 w 8840481"/>
              <a:gd name="connsiteY6" fmla="*/ 0 h 3149600"/>
              <a:gd name="connsiteX7" fmla="*/ 4264429 w 8840481"/>
              <a:gd name="connsiteY7" fmla="*/ 0 h 3149600"/>
              <a:gd name="connsiteX8" fmla="*/ 4913645 w 8840481"/>
              <a:gd name="connsiteY8" fmla="*/ 0 h 3149600"/>
              <a:gd name="connsiteX9" fmla="*/ 5484955 w 8840481"/>
              <a:gd name="connsiteY9" fmla="*/ 0 h 3149600"/>
              <a:gd name="connsiteX10" fmla="*/ 5900453 w 8840481"/>
              <a:gd name="connsiteY10" fmla="*/ 0 h 3149600"/>
              <a:gd name="connsiteX11" fmla="*/ 6705481 w 8840481"/>
              <a:gd name="connsiteY11" fmla="*/ 0 h 3149600"/>
              <a:gd name="connsiteX12" fmla="*/ 7276791 w 8840481"/>
              <a:gd name="connsiteY12" fmla="*/ 0 h 3149600"/>
              <a:gd name="connsiteX13" fmla="*/ 8315537 w 8840481"/>
              <a:gd name="connsiteY13" fmla="*/ 0 h 3149600"/>
              <a:gd name="connsiteX14" fmla="*/ 8840481 w 8840481"/>
              <a:gd name="connsiteY14" fmla="*/ 524944 h 3149600"/>
              <a:gd name="connsiteX15" fmla="*/ 8840481 w 8840481"/>
              <a:gd name="connsiteY15" fmla="*/ 1245845 h 3149600"/>
              <a:gd name="connsiteX16" fmla="*/ 8840481 w 8840481"/>
              <a:gd name="connsiteY16" fmla="*/ 1903755 h 3149600"/>
              <a:gd name="connsiteX17" fmla="*/ 8840481 w 8840481"/>
              <a:gd name="connsiteY17" fmla="*/ 2624656 h 3149600"/>
              <a:gd name="connsiteX18" fmla="*/ 8315537 w 8840481"/>
              <a:gd name="connsiteY18" fmla="*/ 3149600 h 3149600"/>
              <a:gd name="connsiteX19" fmla="*/ 7588415 w 8840481"/>
              <a:gd name="connsiteY19" fmla="*/ 3149600 h 3149600"/>
              <a:gd name="connsiteX20" fmla="*/ 7172917 w 8840481"/>
              <a:gd name="connsiteY20" fmla="*/ 3149600 h 3149600"/>
              <a:gd name="connsiteX21" fmla="*/ 6367889 w 8840481"/>
              <a:gd name="connsiteY21" fmla="*/ 3149600 h 3149600"/>
              <a:gd name="connsiteX22" fmla="*/ 5952390 w 8840481"/>
              <a:gd name="connsiteY22" fmla="*/ 3149600 h 3149600"/>
              <a:gd name="connsiteX23" fmla="*/ 5381080 w 8840481"/>
              <a:gd name="connsiteY23" fmla="*/ 3149600 h 3149600"/>
              <a:gd name="connsiteX24" fmla="*/ 4576052 w 8840481"/>
              <a:gd name="connsiteY24" fmla="*/ 3149600 h 3149600"/>
              <a:gd name="connsiteX25" fmla="*/ 4082648 w 8840481"/>
              <a:gd name="connsiteY25" fmla="*/ 3149600 h 3149600"/>
              <a:gd name="connsiteX26" fmla="*/ 3511338 w 8840481"/>
              <a:gd name="connsiteY26" fmla="*/ 3149600 h 3149600"/>
              <a:gd name="connsiteX27" fmla="*/ 2862122 w 8840481"/>
              <a:gd name="connsiteY27" fmla="*/ 3149600 h 3149600"/>
              <a:gd name="connsiteX28" fmla="*/ 2446624 w 8840481"/>
              <a:gd name="connsiteY28" fmla="*/ 3149600 h 3149600"/>
              <a:gd name="connsiteX29" fmla="*/ 1875313 w 8840481"/>
              <a:gd name="connsiteY29" fmla="*/ 3149600 h 3149600"/>
              <a:gd name="connsiteX30" fmla="*/ 524944 w 8840481"/>
              <a:gd name="connsiteY30" fmla="*/ 3149600 h 3149600"/>
              <a:gd name="connsiteX31" fmla="*/ 0 w 8840481"/>
              <a:gd name="connsiteY31" fmla="*/ 2624656 h 3149600"/>
              <a:gd name="connsiteX32" fmla="*/ 0 w 8840481"/>
              <a:gd name="connsiteY32" fmla="*/ 1924752 h 3149600"/>
              <a:gd name="connsiteX33" fmla="*/ 0 w 8840481"/>
              <a:gd name="connsiteY33" fmla="*/ 1182854 h 3149600"/>
              <a:gd name="connsiteX34" fmla="*/ 0 w 8840481"/>
              <a:gd name="connsiteY34" fmla="*/ 524944 h 314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840481" h="3149600" fill="none" extrusionOk="0">
                <a:moveTo>
                  <a:pt x="0" y="524944"/>
                </a:moveTo>
                <a:cubicBezTo>
                  <a:pt x="15878" y="239701"/>
                  <a:pt x="236525" y="-34935"/>
                  <a:pt x="524944" y="0"/>
                </a:cubicBezTo>
                <a:cubicBezTo>
                  <a:pt x="732981" y="-32792"/>
                  <a:pt x="1098039" y="9524"/>
                  <a:pt x="1252066" y="0"/>
                </a:cubicBezTo>
                <a:cubicBezTo>
                  <a:pt x="1406093" y="-9524"/>
                  <a:pt x="1663542" y="18931"/>
                  <a:pt x="1823376" y="0"/>
                </a:cubicBezTo>
                <a:cubicBezTo>
                  <a:pt x="1983210" y="-18931"/>
                  <a:pt x="2122622" y="-25828"/>
                  <a:pt x="2394686" y="0"/>
                </a:cubicBezTo>
                <a:cubicBezTo>
                  <a:pt x="2666750" y="25828"/>
                  <a:pt x="2621975" y="16470"/>
                  <a:pt x="2810185" y="0"/>
                </a:cubicBezTo>
                <a:cubicBezTo>
                  <a:pt x="2998395" y="-16470"/>
                  <a:pt x="3371407" y="-3999"/>
                  <a:pt x="3537307" y="0"/>
                </a:cubicBezTo>
                <a:cubicBezTo>
                  <a:pt x="3703207" y="3999"/>
                  <a:pt x="3942309" y="-24444"/>
                  <a:pt x="4264429" y="0"/>
                </a:cubicBezTo>
                <a:cubicBezTo>
                  <a:pt x="4586549" y="24444"/>
                  <a:pt x="4725735" y="19181"/>
                  <a:pt x="4913645" y="0"/>
                </a:cubicBezTo>
                <a:cubicBezTo>
                  <a:pt x="5101555" y="-19181"/>
                  <a:pt x="5321855" y="11054"/>
                  <a:pt x="5484955" y="0"/>
                </a:cubicBezTo>
                <a:cubicBezTo>
                  <a:pt x="5648055" y="-11054"/>
                  <a:pt x="5742300" y="7640"/>
                  <a:pt x="5900453" y="0"/>
                </a:cubicBezTo>
                <a:cubicBezTo>
                  <a:pt x="6058606" y="-7640"/>
                  <a:pt x="6389119" y="-3597"/>
                  <a:pt x="6705481" y="0"/>
                </a:cubicBezTo>
                <a:cubicBezTo>
                  <a:pt x="7021843" y="3597"/>
                  <a:pt x="7078017" y="-83"/>
                  <a:pt x="7276791" y="0"/>
                </a:cubicBezTo>
                <a:cubicBezTo>
                  <a:pt x="7475565" y="83"/>
                  <a:pt x="7916763" y="-49973"/>
                  <a:pt x="8315537" y="0"/>
                </a:cubicBezTo>
                <a:cubicBezTo>
                  <a:pt x="8597795" y="-2449"/>
                  <a:pt x="8907835" y="242239"/>
                  <a:pt x="8840481" y="524944"/>
                </a:cubicBezTo>
                <a:cubicBezTo>
                  <a:pt x="8811813" y="724748"/>
                  <a:pt x="8837868" y="1020496"/>
                  <a:pt x="8840481" y="1245845"/>
                </a:cubicBezTo>
                <a:cubicBezTo>
                  <a:pt x="8843094" y="1471194"/>
                  <a:pt x="8839939" y="1736163"/>
                  <a:pt x="8840481" y="1903755"/>
                </a:cubicBezTo>
                <a:cubicBezTo>
                  <a:pt x="8841024" y="2071347"/>
                  <a:pt x="8843338" y="2435698"/>
                  <a:pt x="8840481" y="2624656"/>
                </a:cubicBezTo>
                <a:cubicBezTo>
                  <a:pt x="8813281" y="2909243"/>
                  <a:pt x="8572859" y="3131879"/>
                  <a:pt x="8315537" y="3149600"/>
                </a:cubicBezTo>
                <a:cubicBezTo>
                  <a:pt x="7999614" y="3122761"/>
                  <a:pt x="7885610" y="3141064"/>
                  <a:pt x="7588415" y="3149600"/>
                </a:cubicBezTo>
                <a:cubicBezTo>
                  <a:pt x="7291220" y="3158136"/>
                  <a:pt x="7335628" y="3129071"/>
                  <a:pt x="7172917" y="3149600"/>
                </a:cubicBezTo>
                <a:cubicBezTo>
                  <a:pt x="7010206" y="3170129"/>
                  <a:pt x="6570162" y="3142243"/>
                  <a:pt x="6367889" y="3149600"/>
                </a:cubicBezTo>
                <a:cubicBezTo>
                  <a:pt x="6165616" y="3156957"/>
                  <a:pt x="6089053" y="3146953"/>
                  <a:pt x="5952390" y="3149600"/>
                </a:cubicBezTo>
                <a:cubicBezTo>
                  <a:pt x="5815727" y="3152247"/>
                  <a:pt x="5653363" y="3163865"/>
                  <a:pt x="5381080" y="3149600"/>
                </a:cubicBezTo>
                <a:cubicBezTo>
                  <a:pt x="5108797" y="3135336"/>
                  <a:pt x="4819048" y="3172798"/>
                  <a:pt x="4576052" y="3149600"/>
                </a:cubicBezTo>
                <a:cubicBezTo>
                  <a:pt x="4333056" y="3126402"/>
                  <a:pt x="4235374" y="3167545"/>
                  <a:pt x="4082648" y="3149600"/>
                </a:cubicBezTo>
                <a:cubicBezTo>
                  <a:pt x="3929922" y="3131655"/>
                  <a:pt x="3681472" y="3124721"/>
                  <a:pt x="3511338" y="3149600"/>
                </a:cubicBezTo>
                <a:cubicBezTo>
                  <a:pt x="3341204" y="3174480"/>
                  <a:pt x="3139420" y="3154842"/>
                  <a:pt x="2862122" y="3149600"/>
                </a:cubicBezTo>
                <a:cubicBezTo>
                  <a:pt x="2584824" y="3144358"/>
                  <a:pt x="2622233" y="3146804"/>
                  <a:pt x="2446624" y="3149600"/>
                </a:cubicBezTo>
                <a:cubicBezTo>
                  <a:pt x="2271015" y="3152396"/>
                  <a:pt x="2026435" y="3123575"/>
                  <a:pt x="1875313" y="3149600"/>
                </a:cubicBezTo>
                <a:cubicBezTo>
                  <a:pt x="1724191" y="3175625"/>
                  <a:pt x="1069942" y="3138505"/>
                  <a:pt x="524944" y="3149600"/>
                </a:cubicBezTo>
                <a:cubicBezTo>
                  <a:pt x="242640" y="3178253"/>
                  <a:pt x="-8641" y="2932922"/>
                  <a:pt x="0" y="2624656"/>
                </a:cubicBezTo>
                <a:cubicBezTo>
                  <a:pt x="-25033" y="2372452"/>
                  <a:pt x="16441" y="2243084"/>
                  <a:pt x="0" y="1924752"/>
                </a:cubicBezTo>
                <a:cubicBezTo>
                  <a:pt x="-16441" y="1606420"/>
                  <a:pt x="5704" y="1549757"/>
                  <a:pt x="0" y="1182854"/>
                </a:cubicBezTo>
                <a:cubicBezTo>
                  <a:pt x="-5704" y="815951"/>
                  <a:pt x="13266" y="695902"/>
                  <a:pt x="0" y="524944"/>
                </a:cubicBezTo>
                <a:close/>
              </a:path>
              <a:path w="8840481" h="3149600" stroke="0" extrusionOk="0">
                <a:moveTo>
                  <a:pt x="0" y="524944"/>
                </a:moveTo>
                <a:cubicBezTo>
                  <a:pt x="27899" y="252000"/>
                  <a:pt x="212747" y="-11765"/>
                  <a:pt x="524944" y="0"/>
                </a:cubicBezTo>
                <a:cubicBezTo>
                  <a:pt x="659153" y="-2329"/>
                  <a:pt x="756544" y="17238"/>
                  <a:pt x="940442" y="0"/>
                </a:cubicBezTo>
                <a:cubicBezTo>
                  <a:pt x="1124340" y="-17238"/>
                  <a:pt x="1189544" y="14126"/>
                  <a:pt x="1355941" y="0"/>
                </a:cubicBezTo>
                <a:cubicBezTo>
                  <a:pt x="1522338" y="-14126"/>
                  <a:pt x="1828687" y="-18722"/>
                  <a:pt x="2005157" y="0"/>
                </a:cubicBezTo>
                <a:cubicBezTo>
                  <a:pt x="2181627" y="18722"/>
                  <a:pt x="2392290" y="27665"/>
                  <a:pt x="2576467" y="0"/>
                </a:cubicBezTo>
                <a:cubicBezTo>
                  <a:pt x="2760644" y="-27665"/>
                  <a:pt x="2974441" y="26199"/>
                  <a:pt x="3225683" y="0"/>
                </a:cubicBezTo>
                <a:cubicBezTo>
                  <a:pt x="3476925" y="-26199"/>
                  <a:pt x="3635475" y="-33422"/>
                  <a:pt x="4030711" y="0"/>
                </a:cubicBezTo>
                <a:cubicBezTo>
                  <a:pt x="4425947" y="33422"/>
                  <a:pt x="4523775" y="-23932"/>
                  <a:pt x="4757833" y="0"/>
                </a:cubicBezTo>
                <a:cubicBezTo>
                  <a:pt x="4991891" y="23932"/>
                  <a:pt x="5150623" y="20183"/>
                  <a:pt x="5251237" y="0"/>
                </a:cubicBezTo>
                <a:cubicBezTo>
                  <a:pt x="5351851" y="-20183"/>
                  <a:pt x="5732103" y="13648"/>
                  <a:pt x="5978359" y="0"/>
                </a:cubicBezTo>
                <a:cubicBezTo>
                  <a:pt x="6224615" y="-13648"/>
                  <a:pt x="6236976" y="-23375"/>
                  <a:pt x="6471763" y="0"/>
                </a:cubicBezTo>
                <a:cubicBezTo>
                  <a:pt x="6706550" y="23375"/>
                  <a:pt x="6821310" y="-88"/>
                  <a:pt x="6965168" y="0"/>
                </a:cubicBezTo>
                <a:cubicBezTo>
                  <a:pt x="7109026" y="88"/>
                  <a:pt x="7262316" y="-16799"/>
                  <a:pt x="7536478" y="0"/>
                </a:cubicBezTo>
                <a:cubicBezTo>
                  <a:pt x="7810640" y="16799"/>
                  <a:pt x="8053157" y="13675"/>
                  <a:pt x="8315537" y="0"/>
                </a:cubicBezTo>
                <a:cubicBezTo>
                  <a:pt x="8630940" y="-6685"/>
                  <a:pt x="8829928" y="237143"/>
                  <a:pt x="8840481" y="524944"/>
                </a:cubicBezTo>
                <a:cubicBezTo>
                  <a:pt x="8858455" y="857571"/>
                  <a:pt x="8871468" y="982454"/>
                  <a:pt x="8840481" y="1203851"/>
                </a:cubicBezTo>
                <a:cubicBezTo>
                  <a:pt x="8809494" y="1425248"/>
                  <a:pt x="8852105" y="1725541"/>
                  <a:pt x="8840481" y="1882758"/>
                </a:cubicBezTo>
                <a:cubicBezTo>
                  <a:pt x="8828857" y="2039975"/>
                  <a:pt x="8857953" y="2310268"/>
                  <a:pt x="8840481" y="2624656"/>
                </a:cubicBezTo>
                <a:cubicBezTo>
                  <a:pt x="8859773" y="2901959"/>
                  <a:pt x="8612036" y="3172043"/>
                  <a:pt x="8315537" y="3149600"/>
                </a:cubicBezTo>
                <a:cubicBezTo>
                  <a:pt x="8154299" y="3136724"/>
                  <a:pt x="7979049" y="3144537"/>
                  <a:pt x="7666321" y="3149600"/>
                </a:cubicBezTo>
                <a:cubicBezTo>
                  <a:pt x="7353593" y="3154663"/>
                  <a:pt x="7290095" y="3151532"/>
                  <a:pt x="7172917" y="3149600"/>
                </a:cubicBezTo>
                <a:cubicBezTo>
                  <a:pt x="7055739" y="3147668"/>
                  <a:pt x="6625898" y="3148678"/>
                  <a:pt x="6367889" y="3149600"/>
                </a:cubicBezTo>
                <a:cubicBezTo>
                  <a:pt x="6109880" y="3150522"/>
                  <a:pt x="5985591" y="3153293"/>
                  <a:pt x="5874485" y="3149600"/>
                </a:cubicBezTo>
                <a:cubicBezTo>
                  <a:pt x="5763379" y="3145907"/>
                  <a:pt x="5434464" y="3156180"/>
                  <a:pt x="5225268" y="3149600"/>
                </a:cubicBezTo>
                <a:cubicBezTo>
                  <a:pt x="5016072" y="3143020"/>
                  <a:pt x="4797785" y="3167665"/>
                  <a:pt x="4576052" y="3149600"/>
                </a:cubicBezTo>
                <a:cubicBezTo>
                  <a:pt x="4354319" y="3131535"/>
                  <a:pt x="4143629" y="3157909"/>
                  <a:pt x="3771024" y="3149600"/>
                </a:cubicBezTo>
                <a:cubicBezTo>
                  <a:pt x="3398419" y="3141291"/>
                  <a:pt x="3403037" y="3114705"/>
                  <a:pt x="3043902" y="3149600"/>
                </a:cubicBezTo>
                <a:cubicBezTo>
                  <a:pt x="2684767" y="3184495"/>
                  <a:pt x="2634254" y="3136972"/>
                  <a:pt x="2472592" y="3149600"/>
                </a:cubicBezTo>
                <a:cubicBezTo>
                  <a:pt x="2310930" y="3162229"/>
                  <a:pt x="2176035" y="3150220"/>
                  <a:pt x="1901282" y="3149600"/>
                </a:cubicBezTo>
                <a:cubicBezTo>
                  <a:pt x="1626529" y="3148981"/>
                  <a:pt x="1334724" y="3138545"/>
                  <a:pt x="1174160" y="3149600"/>
                </a:cubicBezTo>
                <a:cubicBezTo>
                  <a:pt x="1013596" y="3160655"/>
                  <a:pt x="734944" y="3159224"/>
                  <a:pt x="524944" y="3149600"/>
                </a:cubicBezTo>
                <a:cubicBezTo>
                  <a:pt x="248695" y="3148299"/>
                  <a:pt x="12631" y="2915717"/>
                  <a:pt x="0" y="2624656"/>
                </a:cubicBezTo>
                <a:cubicBezTo>
                  <a:pt x="10312" y="2375549"/>
                  <a:pt x="-6643" y="2197547"/>
                  <a:pt x="0" y="1987743"/>
                </a:cubicBezTo>
                <a:cubicBezTo>
                  <a:pt x="6643" y="1777939"/>
                  <a:pt x="32315" y="1515456"/>
                  <a:pt x="0" y="1266842"/>
                </a:cubicBezTo>
                <a:cubicBezTo>
                  <a:pt x="-32315" y="1018228"/>
                  <a:pt x="-36011" y="812245"/>
                  <a:pt x="0" y="524944"/>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852648102">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solidFill>
                  <a:schemeClr val="tx1"/>
                </a:solidFill>
              </a:rPr>
              <a:t>When making an assessment, individuals should apply a common sense approach in-line with the Protecting Vulnerable Persons training</a:t>
            </a:r>
            <a:endParaRPr lang="en-AS" sz="2400" dirty="0">
              <a:solidFill>
                <a:schemeClr val="tx1"/>
              </a:solidFill>
            </a:endParaRPr>
          </a:p>
        </p:txBody>
      </p:sp>
    </p:spTree>
    <p:extLst>
      <p:ext uri="{BB962C8B-B14F-4D97-AF65-F5344CB8AC3E}">
        <p14:creationId xmlns:p14="http://schemas.microsoft.com/office/powerpoint/2010/main" val="116584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21792" y="301590"/>
            <a:ext cx="1093622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err="1">
                <a:solidFill>
                  <a:schemeClr val="bg1"/>
                </a:solidFill>
                <a:latin typeface="+mn-lt"/>
              </a:rPr>
              <a:t>Adultification</a:t>
            </a:r>
            <a:r>
              <a:rPr lang="en-GB" sz="3200" b="1" dirty="0">
                <a:solidFill>
                  <a:schemeClr val="bg1"/>
                </a:solidFill>
                <a:latin typeface="+mn-lt"/>
              </a:rPr>
              <a:t> &amp; the Rights of Children</a:t>
            </a:r>
          </a:p>
        </p:txBody>
      </p:sp>
      <p:sp>
        <p:nvSpPr>
          <p:cNvPr id="4" name="Rectangle: Rounded Corners 3">
            <a:extLst>
              <a:ext uri="{FF2B5EF4-FFF2-40B4-BE49-F238E27FC236}">
                <a16:creationId xmlns:a16="http://schemas.microsoft.com/office/drawing/2014/main" id="{EF96B94F-C75D-40A5-9E4B-11D947F357CC}"/>
              </a:ext>
            </a:extLst>
          </p:cNvPr>
          <p:cNvSpPr/>
          <p:nvPr/>
        </p:nvSpPr>
        <p:spPr>
          <a:xfrm>
            <a:off x="5872612" y="1234278"/>
            <a:ext cx="5697596" cy="2533050"/>
          </a:xfrm>
          <a:custGeom>
            <a:avLst/>
            <a:gdLst>
              <a:gd name="connsiteX0" fmla="*/ 0 w 5697596"/>
              <a:gd name="connsiteY0" fmla="*/ 422183 h 2533050"/>
              <a:gd name="connsiteX1" fmla="*/ 422183 w 5697596"/>
              <a:gd name="connsiteY1" fmla="*/ 0 h 2533050"/>
              <a:gd name="connsiteX2" fmla="*/ 1164034 w 5697596"/>
              <a:gd name="connsiteY2" fmla="*/ 0 h 2533050"/>
              <a:gd name="connsiteX3" fmla="*/ 1808820 w 5697596"/>
              <a:gd name="connsiteY3" fmla="*/ 0 h 2533050"/>
              <a:gd name="connsiteX4" fmla="*/ 2550671 w 5697596"/>
              <a:gd name="connsiteY4" fmla="*/ 0 h 2533050"/>
              <a:gd name="connsiteX5" fmla="*/ 3341054 w 5697596"/>
              <a:gd name="connsiteY5" fmla="*/ 0 h 2533050"/>
              <a:gd name="connsiteX6" fmla="*/ 3937308 w 5697596"/>
              <a:gd name="connsiteY6" fmla="*/ 0 h 2533050"/>
              <a:gd name="connsiteX7" fmla="*/ 4630627 w 5697596"/>
              <a:gd name="connsiteY7" fmla="*/ 0 h 2533050"/>
              <a:gd name="connsiteX8" fmla="*/ 5275413 w 5697596"/>
              <a:gd name="connsiteY8" fmla="*/ 0 h 2533050"/>
              <a:gd name="connsiteX9" fmla="*/ 5697596 w 5697596"/>
              <a:gd name="connsiteY9" fmla="*/ 422183 h 2533050"/>
              <a:gd name="connsiteX10" fmla="*/ 5697596 w 5697596"/>
              <a:gd name="connsiteY10" fmla="*/ 1001965 h 2533050"/>
              <a:gd name="connsiteX11" fmla="*/ 5697596 w 5697596"/>
              <a:gd name="connsiteY11" fmla="*/ 1564859 h 2533050"/>
              <a:gd name="connsiteX12" fmla="*/ 5697596 w 5697596"/>
              <a:gd name="connsiteY12" fmla="*/ 2110867 h 2533050"/>
              <a:gd name="connsiteX13" fmla="*/ 5275413 w 5697596"/>
              <a:gd name="connsiteY13" fmla="*/ 2533050 h 2533050"/>
              <a:gd name="connsiteX14" fmla="*/ 4679159 w 5697596"/>
              <a:gd name="connsiteY14" fmla="*/ 2533050 h 2533050"/>
              <a:gd name="connsiteX15" fmla="*/ 3937308 w 5697596"/>
              <a:gd name="connsiteY15" fmla="*/ 2533050 h 2533050"/>
              <a:gd name="connsiteX16" fmla="*/ 3195457 w 5697596"/>
              <a:gd name="connsiteY16" fmla="*/ 2533050 h 2533050"/>
              <a:gd name="connsiteX17" fmla="*/ 2502139 w 5697596"/>
              <a:gd name="connsiteY17" fmla="*/ 2533050 h 2533050"/>
              <a:gd name="connsiteX18" fmla="*/ 1857352 w 5697596"/>
              <a:gd name="connsiteY18" fmla="*/ 2533050 h 2533050"/>
              <a:gd name="connsiteX19" fmla="*/ 1309631 w 5697596"/>
              <a:gd name="connsiteY19" fmla="*/ 2533050 h 2533050"/>
              <a:gd name="connsiteX20" fmla="*/ 422183 w 5697596"/>
              <a:gd name="connsiteY20" fmla="*/ 2533050 h 2533050"/>
              <a:gd name="connsiteX21" fmla="*/ 0 w 5697596"/>
              <a:gd name="connsiteY21" fmla="*/ 2110867 h 2533050"/>
              <a:gd name="connsiteX22" fmla="*/ 0 w 5697596"/>
              <a:gd name="connsiteY22" fmla="*/ 1581746 h 2533050"/>
              <a:gd name="connsiteX23" fmla="*/ 0 w 5697596"/>
              <a:gd name="connsiteY23" fmla="*/ 1069512 h 2533050"/>
              <a:gd name="connsiteX24" fmla="*/ 0 w 5697596"/>
              <a:gd name="connsiteY24" fmla="*/ 422183 h 253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697596" h="2533050" fill="none" extrusionOk="0">
                <a:moveTo>
                  <a:pt x="0" y="422183"/>
                </a:moveTo>
                <a:cubicBezTo>
                  <a:pt x="35573" y="217480"/>
                  <a:pt x="206236" y="51509"/>
                  <a:pt x="422183" y="0"/>
                </a:cubicBezTo>
                <a:cubicBezTo>
                  <a:pt x="670338" y="-35964"/>
                  <a:pt x="922845" y="-13230"/>
                  <a:pt x="1164034" y="0"/>
                </a:cubicBezTo>
                <a:cubicBezTo>
                  <a:pt x="1405223" y="13230"/>
                  <a:pt x="1580055" y="31665"/>
                  <a:pt x="1808820" y="0"/>
                </a:cubicBezTo>
                <a:cubicBezTo>
                  <a:pt x="2037585" y="-31665"/>
                  <a:pt x="2359061" y="-20955"/>
                  <a:pt x="2550671" y="0"/>
                </a:cubicBezTo>
                <a:cubicBezTo>
                  <a:pt x="2742281" y="20955"/>
                  <a:pt x="2990326" y="27198"/>
                  <a:pt x="3341054" y="0"/>
                </a:cubicBezTo>
                <a:cubicBezTo>
                  <a:pt x="3691782" y="-27198"/>
                  <a:pt x="3765303" y="-5789"/>
                  <a:pt x="3937308" y="0"/>
                </a:cubicBezTo>
                <a:cubicBezTo>
                  <a:pt x="4109313" y="5789"/>
                  <a:pt x="4400834" y="-5441"/>
                  <a:pt x="4630627" y="0"/>
                </a:cubicBezTo>
                <a:cubicBezTo>
                  <a:pt x="4860420" y="5441"/>
                  <a:pt x="4965960" y="-1460"/>
                  <a:pt x="5275413" y="0"/>
                </a:cubicBezTo>
                <a:cubicBezTo>
                  <a:pt x="5541503" y="-19596"/>
                  <a:pt x="5674036" y="209825"/>
                  <a:pt x="5697596" y="422183"/>
                </a:cubicBezTo>
                <a:cubicBezTo>
                  <a:pt x="5702420" y="646991"/>
                  <a:pt x="5673306" y="860482"/>
                  <a:pt x="5697596" y="1001965"/>
                </a:cubicBezTo>
                <a:cubicBezTo>
                  <a:pt x="5721886" y="1143448"/>
                  <a:pt x="5718642" y="1417588"/>
                  <a:pt x="5697596" y="1564859"/>
                </a:cubicBezTo>
                <a:cubicBezTo>
                  <a:pt x="5676551" y="1712130"/>
                  <a:pt x="5673403" y="1866215"/>
                  <a:pt x="5697596" y="2110867"/>
                </a:cubicBezTo>
                <a:cubicBezTo>
                  <a:pt x="5693947" y="2357576"/>
                  <a:pt x="5536586" y="2503911"/>
                  <a:pt x="5275413" y="2533050"/>
                </a:cubicBezTo>
                <a:cubicBezTo>
                  <a:pt x="5046267" y="2549702"/>
                  <a:pt x="4884223" y="2549257"/>
                  <a:pt x="4679159" y="2533050"/>
                </a:cubicBezTo>
                <a:cubicBezTo>
                  <a:pt x="4474095" y="2516843"/>
                  <a:pt x="4165231" y="2538792"/>
                  <a:pt x="3937308" y="2533050"/>
                </a:cubicBezTo>
                <a:cubicBezTo>
                  <a:pt x="3709385" y="2527308"/>
                  <a:pt x="3462249" y="2558682"/>
                  <a:pt x="3195457" y="2533050"/>
                </a:cubicBezTo>
                <a:cubicBezTo>
                  <a:pt x="2928665" y="2507418"/>
                  <a:pt x="2654955" y="2547560"/>
                  <a:pt x="2502139" y="2533050"/>
                </a:cubicBezTo>
                <a:cubicBezTo>
                  <a:pt x="2349323" y="2518540"/>
                  <a:pt x="2169928" y="2509487"/>
                  <a:pt x="1857352" y="2533050"/>
                </a:cubicBezTo>
                <a:cubicBezTo>
                  <a:pt x="1544776" y="2556613"/>
                  <a:pt x="1536932" y="2547847"/>
                  <a:pt x="1309631" y="2533050"/>
                </a:cubicBezTo>
                <a:cubicBezTo>
                  <a:pt x="1082330" y="2518253"/>
                  <a:pt x="714701" y="2495676"/>
                  <a:pt x="422183" y="2533050"/>
                </a:cubicBezTo>
                <a:cubicBezTo>
                  <a:pt x="176512" y="2520364"/>
                  <a:pt x="2587" y="2350730"/>
                  <a:pt x="0" y="2110867"/>
                </a:cubicBezTo>
                <a:cubicBezTo>
                  <a:pt x="-20006" y="1965042"/>
                  <a:pt x="-25562" y="1774051"/>
                  <a:pt x="0" y="1581746"/>
                </a:cubicBezTo>
                <a:cubicBezTo>
                  <a:pt x="25562" y="1389441"/>
                  <a:pt x="22250" y="1234822"/>
                  <a:pt x="0" y="1069512"/>
                </a:cubicBezTo>
                <a:cubicBezTo>
                  <a:pt x="-22250" y="904202"/>
                  <a:pt x="32093" y="735429"/>
                  <a:pt x="0" y="422183"/>
                </a:cubicBezTo>
                <a:close/>
              </a:path>
              <a:path w="5697596" h="2533050" stroke="0" extrusionOk="0">
                <a:moveTo>
                  <a:pt x="0" y="422183"/>
                </a:moveTo>
                <a:cubicBezTo>
                  <a:pt x="13651" y="197324"/>
                  <a:pt x="180280" y="-4614"/>
                  <a:pt x="422183" y="0"/>
                </a:cubicBezTo>
                <a:cubicBezTo>
                  <a:pt x="617046" y="1591"/>
                  <a:pt x="840903" y="3127"/>
                  <a:pt x="969905" y="0"/>
                </a:cubicBezTo>
                <a:cubicBezTo>
                  <a:pt x="1098907" y="-3127"/>
                  <a:pt x="1275050" y="-18122"/>
                  <a:pt x="1517626" y="0"/>
                </a:cubicBezTo>
                <a:cubicBezTo>
                  <a:pt x="1760202" y="18122"/>
                  <a:pt x="1970267" y="28639"/>
                  <a:pt x="2210945" y="0"/>
                </a:cubicBezTo>
                <a:cubicBezTo>
                  <a:pt x="2451623" y="-28639"/>
                  <a:pt x="2708140" y="7601"/>
                  <a:pt x="2855731" y="0"/>
                </a:cubicBezTo>
                <a:cubicBezTo>
                  <a:pt x="3003322" y="-7601"/>
                  <a:pt x="3377294" y="-23213"/>
                  <a:pt x="3549050" y="0"/>
                </a:cubicBezTo>
                <a:cubicBezTo>
                  <a:pt x="3720806" y="23213"/>
                  <a:pt x="3984529" y="13713"/>
                  <a:pt x="4339433" y="0"/>
                </a:cubicBezTo>
                <a:cubicBezTo>
                  <a:pt x="4694337" y="-13713"/>
                  <a:pt x="4814074" y="1475"/>
                  <a:pt x="5275413" y="0"/>
                </a:cubicBezTo>
                <a:cubicBezTo>
                  <a:pt x="5483089" y="1122"/>
                  <a:pt x="5699247" y="203954"/>
                  <a:pt x="5697596" y="422183"/>
                </a:cubicBezTo>
                <a:cubicBezTo>
                  <a:pt x="5710551" y="676016"/>
                  <a:pt x="5698380" y="828562"/>
                  <a:pt x="5697596" y="985078"/>
                </a:cubicBezTo>
                <a:cubicBezTo>
                  <a:pt x="5696812" y="1141594"/>
                  <a:pt x="5671859" y="1393865"/>
                  <a:pt x="5697596" y="1514199"/>
                </a:cubicBezTo>
                <a:cubicBezTo>
                  <a:pt x="5723333" y="1634533"/>
                  <a:pt x="5693540" y="1925921"/>
                  <a:pt x="5697596" y="2110867"/>
                </a:cubicBezTo>
                <a:cubicBezTo>
                  <a:pt x="5666608" y="2378204"/>
                  <a:pt x="5518746" y="2577772"/>
                  <a:pt x="5275413" y="2533050"/>
                </a:cubicBezTo>
                <a:cubicBezTo>
                  <a:pt x="5115235" y="2532226"/>
                  <a:pt x="4912531" y="2542276"/>
                  <a:pt x="4582094" y="2533050"/>
                </a:cubicBezTo>
                <a:cubicBezTo>
                  <a:pt x="4251657" y="2523824"/>
                  <a:pt x="4033289" y="2501696"/>
                  <a:pt x="3791711" y="2533050"/>
                </a:cubicBezTo>
                <a:cubicBezTo>
                  <a:pt x="3550133" y="2564404"/>
                  <a:pt x="3388034" y="2501164"/>
                  <a:pt x="3146925" y="2533050"/>
                </a:cubicBezTo>
                <a:cubicBezTo>
                  <a:pt x="2905816" y="2564936"/>
                  <a:pt x="2801864" y="2552774"/>
                  <a:pt x="2550671" y="2533050"/>
                </a:cubicBezTo>
                <a:cubicBezTo>
                  <a:pt x="2299478" y="2513326"/>
                  <a:pt x="2016607" y="2517154"/>
                  <a:pt x="1808820" y="2533050"/>
                </a:cubicBezTo>
                <a:cubicBezTo>
                  <a:pt x="1601033" y="2548946"/>
                  <a:pt x="1348421" y="2571563"/>
                  <a:pt x="1018437" y="2533050"/>
                </a:cubicBezTo>
                <a:cubicBezTo>
                  <a:pt x="688453" y="2494537"/>
                  <a:pt x="607445" y="2551496"/>
                  <a:pt x="422183" y="2533050"/>
                </a:cubicBezTo>
                <a:cubicBezTo>
                  <a:pt x="181355" y="2554757"/>
                  <a:pt x="-19181" y="2371081"/>
                  <a:pt x="0" y="2110867"/>
                </a:cubicBezTo>
                <a:cubicBezTo>
                  <a:pt x="-24830" y="1874877"/>
                  <a:pt x="-13549" y="1713955"/>
                  <a:pt x="0" y="1598633"/>
                </a:cubicBezTo>
                <a:cubicBezTo>
                  <a:pt x="13549" y="1483311"/>
                  <a:pt x="-20555" y="1170026"/>
                  <a:pt x="0" y="1035738"/>
                </a:cubicBezTo>
                <a:cubicBezTo>
                  <a:pt x="20555" y="901450"/>
                  <a:pt x="-28269" y="695098"/>
                  <a:pt x="0" y="422183"/>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852648102">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err="1">
                <a:solidFill>
                  <a:schemeClr val="tx1"/>
                </a:solidFill>
              </a:rPr>
              <a:t>Adultification</a:t>
            </a:r>
            <a:r>
              <a:rPr lang="en-GB" sz="2400" dirty="0">
                <a:solidFill>
                  <a:schemeClr val="tx1"/>
                </a:solidFill>
              </a:rPr>
              <a:t> is a type of bias which skews the perception of certain children, leading to others – including professionals – viewing them as more ‘grown up’ or, ‘adult’. </a:t>
            </a:r>
            <a:endParaRPr lang="en-AS" sz="2400" dirty="0">
              <a:solidFill>
                <a:schemeClr val="tx1"/>
              </a:solidFill>
            </a:endParaRPr>
          </a:p>
        </p:txBody>
      </p:sp>
      <p:pic>
        <p:nvPicPr>
          <p:cNvPr id="2" name="Picture 1">
            <a:extLst>
              <a:ext uri="{FF2B5EF4-FFF2-40B4-BE49-F238E27FC236}">
                <a16:creationId xmlns:a16="http://schemas.microsoft.com/office/drawing/2014/main" id="{191F2B5B-314D-A0E1-B75A-A7893B7F8D06}"/>
              </a:ext>
            </a:extLst>
          </p:cNvPr>
          <p:cNvPicPr>
            <a:picLocks noChangeAspect="1"/>
          </p:cNvPicPr>
          <p:nvPr/>
        </p:nvPicPr>
        <p:blipFill>
          <a:blip r:embed="rId3"/>
          <a:stretch>
            <a:fillRect/>
          </a:stretch>
        </p:blipFill>
        <p:spPr>
          <a:xfrm>
            <a:off x="621792" y="3621031"/>
            <a:ext cx="4005455" cy="1724977"/>
          </a:xfrm>
          <a:prstGeom prst="rect">
            <a:avLst/>
          </a:prstGeom>
        </p:spPr>
      </p:pic>
      <p:sp>
        <p:nvSpPr>
          <p:cNvPr id="5" name="Rectangle: Rounded Corners 4">
            <a:extLst>
              <a:ext uri="{FF2B5EF4-FFF2-40B4-BE49-F238E27FC236}">
                <a16:creationId xmlns:a16="http://schemas.microsoft.com/office/drawing/2014/main" id="{B6CB033F-B3C2-6AC5-E4B7-997174A7FD96}"/>
              </a:ext>
            </a:extLst>
          </p:cNvPr>
          <p:cNvSpPr/>
          <p:nvPr/>
        </p:nvSpPr>
        <p:spPr>
          <a:xfrm>
            <a:off x="621792" y="1234278"/>
            <a:ext cx="4443984" cy="1728378"/>
          </a:xfrm>
          <a:custGeom>
            <a:avLst/>
            <a:gdLst>
              <a:gd name="connsiteX0" fmla="*/ 0 w 4443984"/>
              <a:gd name="connsiteY0" fmla="*/ 288069 h 1728378"/>
              <a:gd name="connsiteX1" fmla="*/ 288069 w 4443984"/>
              <a:gd name="connsiteY1" fmla="*/ 0 h 1728378"/>
              <a:gd name="connsiteX2" fmla="*/ 971388 w 4443984"/>
              <a:gd name="connsiteY2" fmla="*/ 0 h 1728378"/>
              <a:gd name="connsiteX3" fmla="*/ 1538673 w 4443984"/>
              <a:gd name="connsiteY3" fmla="*/ 0 h 1728378"/>
              <a:gd name="connsiteX4" fmla="*/ 2221992 w 4443984"/>
              <a:gd name="connsiteY4" fmla="*/ 0 h 1728378"/>
              <a:gd name="connsiteX5" fmla="*/ 2866633 w 4443984"/>
              <a:gd name="connsiteY5" fmla="*/ 0 h 1728378"/>
              <a:gd name="connsiteX6" fmla="*/ 3511274 w 4443984"/>
              <a:gd name="connsiteY6" fmla="*/ 0 h 1728378"/>
              <a:gd name="connsiteX7" fmla="*/ 4155915 w 4443984"/>
              <a:gd name="connsiteY7" fmla="*/ 0 h 1728378"/>
              <a:gd name="connsiteX8" fmla="*/ 4443984 w 4443984"/>
              <a:gd name="connsiteY8" fmla="*/ 288069 h 1728378"/>
              <a:gd name="connsiteX9" fmla="*/ 4443984 w 4443984"/>
              <a:gd name="connsiteY9" fmla="*/ 875711 h 1728378"/>
              <a:gd name="connsiteX10" fmla="*/ 4443984 w 4443984"/>
              <a:gd name="connsiteY10" fmla="*/ 1440309 h 1728378"/>
              <a:gd name="connsiteX11" fmla="*/ 4155915 w 4443984"/>
              <a:gd name="connsiteY11" fmla="*/ 1728378 h 1728378"/>
              <a:gd name="connsiteX12" fmla="*/ 3627309 w 4443984"/>
              <a:gd name="connsiteY12" fmla="*/ 1728378 h 1728378"/>
              <a:gd name="connsiteX13" fmla="*/ 2905311 w 4443984"/>
              <a:gd name="connsiteY13" fmla="*/ 1728378 h 1728378"/>
              <a:gd name="connsiteX14" fmla="*/ 2299349 w 4443984"/>
              <a:gd name="connsiteY14" fmla="*/ 1728378 h 1728378"/>
              <a:gd name="connsiteX15" fmla="*/ 1654708 w 4443984"/>
              <a:gd name="connsiteY15" fmla="*/ 1728378 h 1728378"/>
              <a:gd name="connsiteX16" fmla="*/ 1048745 w 4443984"/>
              <a:gd name="connsiteY16" fmla="*/ 1728378 h 1728378"/>
              <a:gd name="connsiteX17" fmla="*/ 288069 w 4443984"/>
              <a:gd name="connsiteY17" fmla="*/ 1728378 h 1728378"/>
              <a:gd name="connsiteX18" fmla="*/ 0 w 4443984"/>
              <a:gd name="connsiteY18" fmla="*/ 1440309 h 1728378"/>
              <a:gd name="connsiteX19" fmla="*/ 0 w 4443984"/>
              <a:gd name="connsiteY19" fmla="*/ 898756 h 1728378"/>
              <a:gd name="connsiteX20" fmla="*/ 0 w 4443984"/>
              <a:gd name="connsiteY20" fmla="*/ 288069 h 1728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43984" h="1728378" fill="none" extrusionOk="0">
                <a:moveTo>
                  <a:pt x="0" y="288069"/>
                </a:moveTo>
                <a:cubicBezTo>
                  <a:pt x="-14379" y="126324"/>
                  <a:pt x="121174" y="15097"/>
                  <a:pt x="288069" y="0"/>
                </a:cubicBezTo>
                <a:cubicBezTo>
                  <a:pt x="523269" y="-18995"/>
                  <a:pt x="795105" y="10946"/>
                  <a:pt x="971388" y="0"/>
                </a:cubicBezTo>
                <a:cubicBezTo>
                  <a:pt x="1147671" y="-10946"/>
                  <a:pt x="1407506" y="25325"/>
                  <a:pt x="1538673" y="0"/>
                </a:cubicBezTo>
                <a:cubicBezTo>
                  <a:pt x="1669841" y="-25325"/>
                  <a:pt x="2002430" y="-8436"/>
                  <a:pt x="2221992" y="0"/>
                </a:cubicBezTo>
                <a:cubicBezTo>
                  <a:pt x="2441554" y="8436"/>
                  <a:pt x="2619431" y="-15318"/>
                  <a:pt x="2866633" y="0"/>
                </a:cubicBezTo>
                <a:cubicBezTo>
                  <a:pt x="3113835" y="15318"/>
                  <a:pt x="3328719" y="-30281"/>
                  <a:pt x="3511274" y="0"/>
                </a:cubicBezTo>
                <a:cubicBezTo>
                  <a:pt x="3693829" y="30281"/>
                  <a:pt x="4005310" y="-25965"/>
                  <a:pt x="4155915" y="0"/>
                </a:cubicBezTo>
                <a:cubicBezTo>
                  <a:pt x="4316989" y="-3313"/>
                  <a:pt x="4418884" y="126104"/>
                  <a:pt x="4443984" y="288069"/>
                </a:cubicBezTo>
                <a:cubicBezTo>
                  <a:pt x="4462054" y="572609"/>
                  <a:pt x="4431092" y="652897"/>
                  <a:pt x="4443984" y="875711"/>
                </a:cubicBezTo>
                <a:cubicBezTo>
                  <a:pt x="4456876" y="1098525"/>
                  <a:pt x="4462694" y="1161222"/>
                  <a:pt x="4443984" y="1440309"/>
                </a:cubicBezTo>
                <a:cubicBezTo>
                  <a:pt x="4427789" y="1630467"/>
                  <a:pt x="4336206" y="1722004"/>
                  <a:pt x="4155915" y="1728378"/>
                </a:cubicBezTo>
                <a:cubicBezTo>
                  <a:pt x="3978007" y="1713233"/>
                  <a:pt x="3759681" y="1726450"/>
                  <a:pt x="3627309" y="1728378"/>
                </a:cubicBezTo>
                <a:cubicBezTo>
                  <a:pt x="3494937" y="1730306"/>
                  <a:pt x="3142916" y="1717891"/>
                  <a:pt x="2905311" y="1728378"/>
                </a:cubicBezTo>
                <a:cubicBezTo>
                  <a:pt x="2667706" y="1738865"/>
                  <a:pt x="2505362" y="1727577"/>
                  <a:pt x="2299349" y="1728378"/>
                </a:cubicBezTo>
                <a:cubicBezTo>
                  <a:pt x="2093336" y="1729179"/>
                  <a:pt x="1822218" y="1743738"/>
                  <a:pt x="1654708" y="1728378"/>
                </a:cubicBezTo>
                <a:cubicBezTo>
                  <a:pt x="1487198" y="1713018"/>
                  <a:pt x="1175490" y="1732588"/>
                  <a:pt x="1048745" y="1728378"/>
                </a:cubicBezTo>
                <a:cubicBezTo>
                  <a:pt x="922000" y="1724168"/>
                  <a:pt x="602174" y="1709885"/>
                  <a:pt x="288069" y="1728378"/>
                </a:cubicBezTo>
                <a:cubicBezTo>
                  <a:pt x="129864" y="1704654"/>
                  <a:pt x="-19617" y="1618655"/>
                  <a:pt x="0" y="1440309"/>
                </a:cubicBezTo>
                <a:cubicBezTo>
                  <a:pt x="16441" y="1264231"/>
                  <a:pt x="-21595" y="1167447"/>
                  <a:pt x="0" y="898756"/>
                </a:cubicBezTo>
                <a:cubicBezTo>
                  <a:pt x="21595" y="630065"/>
                  <a:pt x="-23274" y="487284"/>
                  <a:pt x="0" y="288069"/>
                </a:cubicBezTo>
                <a:close/>
              </a:path>
              <a:path w="4443984" h="1728378" stroke="0" extrusionOk="0">
                <a:moveTo>
                  <a:pt x="0" y="288069"/>
                </a:moveTo>
                <a:cubicBezTo>
                  <a:pt x="-12791" y="113017"/>
                  <a:pt x="136292" y="-4155"/>
                  <a:pt x="288069" y="0"/>
                </a:cubicBezTo>
                <a:cubicBezTo>
                  <a:pt x="457842" y="150"/>
                  <a:pt x="673080" y="-9694"/>
                  <a:pt x="816675" y="0"/>
                </a:cubicBezTo>
                <a:cubicBezTo>
                  <a:pt x="960270" y="9694"/>
                  <a:pt x="1102284" y="20391"/>
                  <a:pt x="1345280" y="0"/>
                </a:cubicBezTo>
                <a:cubicBezTo>
                  <a:pt x="1588277" y="-20391"/>
                  <a:pt x="1709073" y="-27731"/>
                  <a:pt x="1912564" y="0"/>
                </a:cubicBezTo>
                <a:cubicBezTo>
                  <a:pt x="2116055" y="27731"/>
                  <a:pt x="2375462" y="16642"/>
                  <a:pt x="2518527" y="0"/>
                </a:cubicBezTo>
                <a:cubicBezTo>
                  <a:pt x="2661592" y="-16642"/>
                  <a:pt x="2950926" y="5852"/>
                  <a:pt x="3163168" y="0"/>
                </a:cubicBezTo>
                <a:cubicBezTo>
                  <a:pt x="3375410" y="-5852"/>
                  <a:pt x="3789320" y="-33579"/>
                  <a:pt x="4155915" y="0"/>
                </a:cubicBezTo>
                <a:cubicBezTo>
                  <a:pt x="4300754" y="18972"/>
                  <a:pt x="4454961" y="101132"/>
                  <a:pt x="4443984" y="288069"/>
                </a:cubicBezTo>
                <a:cubicBezTo>
                  <a:pt x="4454912" y="453806"/>
                  <a:pt x="4415775" y="651391"/>
                  <a:pt x="4443984" y="864189"/>
                </a:cubicBezTo>
                <a:cubicBezTo>
                  <a:pt x="4472193" y="1076987"/>
                  <a:pt x="4460769" y="1166031"/>
                  <a:pt x="4443984" y="1440309"/>
                </a:cubicBezTo>
                <a:cubicBezTo>
                  <a:pt x="4459660" y="1592199"/>
                  <a:pt x="4299788" y="1735194"/>
                  <a:pt x="4155915" y="1728378"/>
                </a:cubicBezTo>
                <a:cubicBezTo>
                  <a:pt x="3885993" y="1753482"/>
                  <a:pt x="3717165" y="1696147"/>
                  <a:pt x="3472596" y="1728378"/>
                </a:cubicBezTo>
                <a:cubicBezTo>
                  <a:pt x="3228027" y="1760609"/>
                  <a:pt x="3168191" y="1743643"/>
                  <a:pt x="2905311" y="1728378"/>
                </a:cubicBezTo>
                <a:cubicBezTo>
                  <a:pt x="2642431" y="1713113"/>
                  <a:pt x="2441906" y="1742787"/>
                  <a:pt x="2260670" y="1728378"/>
                </a:cubicBezTo>
                <a:cubicBezTo>
                  <a:pt x="2079434" y="1713969"/>
                  <a:pt x="1897463" y="1741577"/>
                  <a:pt x="1616029" y="1728378"/>
                </a:cubicBezTo>
                <a:cubicBezTo>
                  <a:pt x="1334595" y="1715179"/>
                  <a:pt x="1238076" y="1748740"/>
                  <a:pt x="932710" y="1728378"/>
                </a:cubicBezTo>
                <a:cubicBezTo>
                  <a:pt x="627344" y="1708016"/>
                  <a:pt x="477859" y="1716455"/>
                  <a:pt x="288069" y="1728378"/>
                </a:cubicBezTo>
                <a:cubicBezTo>
                  <a:pt x="134064" y="1717070"/>
                  <a:pt x="-4443" y="1603087"/>
                  <a:pt x="0" y="1440309"/>
                </a:cubicBezTo>
                <a:cubicBezTo>
                  <a:pt x="-22781" y="1210281"/>
                  <a:pt x="-26462" y="1158678"/>
                  <a:pt x="0" y="887234"/>
                </a:cubicBezTo>
                <a:cubicBezTo>
                  <a:pt x="26462" y="615790"/>
                  <a:pt x="-21318" y="520540"/>
                  <a:pt x="0" y="288069"/>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36211043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 notions of innocence and vulnerability are not afforded to certain children.’</a:t>
            </a:r>
          </a:p>
          <a:p>
            <a:pPr algn="ctr"/>
            <a:r>
              <a:rPr lang="en-GB" sz="2400" dirty="0">
                <a:solidFill>
                  <a:schemeClr val="tx1"/>
                </a:solidFill>
              </a:rPr>
              <a:t>(Davis and Marsh 2020)</a:t>
            </a:r>
          </a:p>
        </p:txBody>
      </p:sp>
      <p:sp>
        <p:nvSpPr>
          <p:cNvPr id="6" name="Rectangle: Rounded Corners 5">
            <a:extLst>
              <a:ext uri="{FF2B5EF4-FFF2-40B4-BE49-F238E27FC236}">
                <a16:creationId xmlns:a16="http://schemas.microsoft.com/office/drawing/2014/main" id="{C2399CF7-9F69-CA96-BCAA-203A6E020E59}"/>
              </a:ext>
            </a:extLst>
          </p:cNvPr>
          <p:cNvSpPr/>
          <p:nvPr/>
        </p:nvSpPr>
        <p:spPr>
          <a:xfrm>
            <a:off x="5860420" y="4483519"/>
            <a:ext cx="5697596" cy="1243584"/>
          </a:xfrm>
          <a:custGeom>
            <a:avLst/>
            <a:gdLst>
              <a:gd name="connsiteX0" fmla="*/ 0 w 5697596"/>
              <a:gd name="connsiteY0" fmla="*/ 207268 h 1243584"/>
              <a:gd name="connsiteX1" fmla="*/ 207268 w 5697596"/>
              <a:gd name="connsiteY1" fmla="*/ 0 h 1243584"/>
              <a:gd name="connsiteX2" fmla="*/ 709159 w 5697596"/>
              <a:gd name="connsiteY2" fmla="*/ 0 h 1243584"/>
              <a:gd name="connsiteX3" fmla="*/ 1263880 w 5697596"/>
              <a:gd name="connsiteY3" fmla="*/ 0 h 1243584"/>
              <a:gd name="connsiteX4" fmla="*/ 1977093 w 5697596"/>
              <a:gd name="connsiteY4" fmla="*/ 0 h 1243584"/>
              <a:gd name="connsiteX5" fmla="*/ 2531814 w 5697596"/>
              <a:gd name="connsiteY5" fmla="*/ 0 h 1243584"/>
              <a:gd name="connsiteX6" fmla="*/ 3139366 w 5697596"/>
              <a:gd name="connsiteY6" fmla="*/ 0 h 1243584"/>
              <a:gd name="connsiteX7" fmla="*/ 3852579 w 5697596"/>
              <a:gd name="connsiteY7" fmla="*/ 0 h 1243584"/>
              <a:gd name="connsiteX8" fmla="*/ 4618623 w 5697596"/>
              <a:gd name="connsiteY8" fmla="*/ 0 h 1243584"/>
              <a:gd name="connsiteX9" fmla="*/ 5490328 w 5697596"/>
              <a:gd name="connsiteY9" fmla="*/ 0 h 1243584"/>
              <a:gd name="connsiteX10" fmla="*/ 5697596 w 5697596"/>
              <a:gd name="connsiteY10" fmla="*/ 207268 h 1243584"/>
              <a:gd name="connsiteX11" fmla="*/ 5697596 w 5697596"/>
              <a:gd name="connsiteY11" fmla="*/ 613502 h 1243584"/>
              <a:gd name="connsiteX12" fmla="*/ 5697596 w 5697596"/>
              <a:gd name="connsiteY12" fmla="*/ 1036316 h 1243584"/>
              <a:gd name="connsiteX13" fmla="*/ 5490328 w 5697596"/>
              <a:gd name="connsiteY13" fmla="*/ 1243584 h 1243584"/>
              <a:gd name="connsiteX14" fmla="*/ 4829946 w 5697596"/>
              <a:gd name="connsiteY14" fmla="*/ 1243584 h 1243584"/>
              <a:gd name="connsiteX15" fmla="*/ 4222394 w 5697596"/>
              <a:gd name="connsiteY15" fmla="*/ 1243584 h 1243584"/>
              <a:gd name="connsiteX16" fmla="*/ 3456350 w 5697596"/>
              <a:gd name="connsiteY16" fmla="*/ 1243584 h 1243584"/>
              <a:gd name="connsiteX17" fmla="*/ 2795967 w 5697596"/>
              <a:gd name="connsiteY17" fmla="*/ 1243584 h 1243584"/>
              <a:gd name="connsiteX18" fmla="*/ 2082754 w 5697596"/>
              <a:gd name="connsiteY18" fmla="*/ 1243584 h 1243584"/>
              <a:gd name="connsiteX19" fmla="*/ 1580864 w 5697596"/>
              <a:gd name="connsiteY19" fmla="*/ 1243584 h 1243584"/>
              <a:gd name="connsiteX20" fmla="*/ 814820 w 5697596"/>
              <a:gd name="connsiteY20" fmla="*/ 1243584 h 1243584"/>
              <a:gd name="connsiteX21" fmla="*/ 207268 w 5697596"/>
              <a:gd name="connsiteY21" fmla="*/ 1243584 h 1243584"/>
              <a:gd name="connsiteX22" fmla="*/ 0 w 5697596"/>
              <a:gd name="connsiteY22" fmla="*/ 1036316 h 1243584"/>
              <a:gd name="connsiteX23" fmla="*/ 0 w 5697596"/>
              <a:gd name="connsiteY23" fmla="*/ 638373 h 1243584"/>
              <a:gd name="connsiteX24" fmla="*/ 0 w 5697596"/>
              <a:gd name="connsiteY24" fmla="*/ 207268 h 124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697596" h="1243584" fill="none" extrusionOk="0">
                <a:moveTo>
                  <a:pt x="0" y="207268"/>
                </a:moveTo>
                <a:cubicBezTo>
                  <a:pt x="10504" y="86755"/>
                  <a:pt x="87878" y="-6505"/>
                  <a:pt x="207268" y="0"/>
                </a:cubicBezTo>
                <a:cubicBezTo>
                  <a:pt x="317444" y="-5634"/>
                  <a:pt x="571105" y="24512"/>
                  <a:pt x="709159" y="0"/>
                </a:cubicBezTo>
                <a:cubicBezTo>
                  <a:pt x="847213" y="-24512"/>
                  <a:pt x="1077964" y="-18418"/>
                  <a:pt x="1263880" y="0"/>
                </a:cubicBezTo>
                <a:cubicBezTo>
                  <a:pt x="1449796" y="18418"/>
                  <a:pt x="1643335" y="-16676"/>
                  <a:pt x="1977093" y="0"/>
                </a:cubicBezTo>
                <a:cubicBezTo>
                  <a:pt x="2310851" y="16676"/>
                  <a:pt x="2334542" y="-19149"/>
                  <a:pt x="2531814" y="0"/>
                </a:cubicBezTo>
                <a:cubicBezTo>
                  <a:pt x="2729086" y="19149"/>
                  <a:pt x="2870900" y="-5731"/>
                  <a:pt x="3139366" y="0"/>
                </a:cubicBezTo>
                <a:cubicBezTo>
                  <a:pt x="3407832" y="5731"/>
                  <a:pt x="3586953" y="-1017"/>
                  <a:pt x="3852579" y="0"/>
                </a:cubicBezTo>
                <a:cubicBezTo>
                  <a:pt x="4118205" y="1017"/>
                  <a:pt x="4373239" y="-1677"/>
                  <a:pt x="4618623" y="0"/>
                </a:cubicBezTo>
                <a:cubicBezTo>
                  <a:pt x="4864007" y="1677"/>
                  <a:pt x="5257760" y="-1003"/>
                  <a:pt x="5490328" y="0"/>
                </a:cubicBezTo>
                <a:cubicBezTo>
                  <a:pt x="5603726" y="3018"/>
                  <a:pt x="5724584" y="98478"/>
                  <a:pt x="5697596" y="207268"/>
                </a:cubicBezTo>
                <a:cubicBezTo>
                  <a:pt x="5709041" y="397132"/>
                  <a:pt x="5705234" y="473486"/>
                  <a:pt x="5697596" y="613502"/>
                </a:cubicBezTo>
                <a:cubicBezTo>
                  <a:pt x="5689958" y="753518"/>
                  <a:pt x="5701258" y="948929"/>
                  <a:pt x="5697596" y="1036316"/>
                </a:cubicBezTo>
                <a:cubicBezTo>
                  <a:pt x="5692119" y="1163219"/>
                  <a:pt x="5578018" y="1241564"/>
                  <a:pt x="5490328" y="1243584"/>
                </a:cubicBezTo>
                <a:cubicBezTo>
                  <a:pt x="5257787" y="1217436"/>
                  <a:pt x="5035290" y="1222802"/>
                  <a:pt x="4829946" y="1243584"/>
                </a:cubicBezTo>
                <a:cubicBezTo>
                  <a:pt x="4624602" y="1264366"/>
                  <a:pt x="4429863" y="1214310"/>
                  <a:pt x="4222394" y="1243584"/>
                </a:cubicBezTo>
                <a:cubicBezTo>
                  <a:pt x="4014925" y="1272858"/>
                  <a:pt x="3712333" y="1274670"/>
                  <a:pt x="3456350" y="1243584"/>
                </a:cubicBezTo>
                <a:cubicBezTo>
                  <a:pt x="3200367" y="1212498"/>
                  <a:pt x="3049528" y="1220561"/>
                  <a:pt x="2795967" y="1243584"/>
                </a:cubicBezTo>
                <a:cubicBezTo>
                  <a:pt x="2542406" y="1266607"/>
                  <a:pt x="2284896" y="1253600"/>
                  <a:pt x="2082754" y="1243584"/>
                </a:cubicBezTo>
                <a:cubicBezTo>
                  <a:pt x="1880612" y="1233568"/>
                  <a:pt x="1797676" y="1260330"/>
                  <a:pt x="1580864" y="1243584"/>
                </a:cubicBezTo>
                <a:cubicBezTo>
                  <a:pt x="1364052" y="1226839"/>
                  <a:pt x="1140654" y="1237141"/>
                  <a:pt x="814820" y="1243584"/>
                </a:cubicBezTo>
                <a:cubicBezTo>
                  <a:pt x="488986" y="1250027"/>
                  <a:pt x="348834" y="1259367"/>
                  <a:pt x="207268" y="1243584"/>
                </a:cubicBezTo>
                <a:cubicBezTo>
                  <a:pt x="67243" y="1248546"/>
                  <a:pt x="-14576" y="1142734"/>
                  <a:pt x="0" y="1036316"/>
                </a:cubicBezTo>
                <a:cubicBezTo>
                  <a:pt x="-12522" y="842802"/>
                  <a:pt x="-15147" y="766364"/>
                  <a:pt x="0" y="638373"/>
                </a:cubicBezTo>
                <a:cubicBezTo>
                  <a:pt x="15147" y="510382"/>
                  <a:pt x="-3847" y="355086"/>
                  <a:pt x="0" y="207268"/>
                </a:cubicBezTo>
                <a:close/>
              </a:path>
              <a:path w="5697596" h="1243584" stroke="0" extrusionOk="0">
                <a:moveTo>
                  <a:pt x="0" y="207268"/>
                </a:moveTo>
                <a:cubicBezTo>
                  <a:pt x="3052" y="70760"/>
                  <a:pt x="70813" y="-10696"/>
                  <a:pt x="207268" y="0"/>
                </a:cubicBezTo>
                <a:cubicBezTo>
                  <a:pt x="381706" y="-6552"/>
                  <a:pt x="638687" y="5963"/>
                  <a:pt x="973312" y="0"/>
                </a:cubicBezTo>
                <a:cubicBezTo>
                  <a:pt x="1307937" y="-5963"/>
                  <a:pt x="1351457" y="9179"/>
                  <a:pt x="1475202" y="0"/>
                </a:cubicBezTo>
                <a:cubicBezTo>
                  <a:pt x="1598947" y="-9179"/>
                  <a:pt x="1837013" y="-17881"/>
                  <a:pt x="1977093" y="0"/>
                </a:cubicBezTo>
                <a:cubicBezTo>
                  <a:pt x="2117173" y="17881"/>
                  <a:pt x="2576161" y="26338"/>
                  <a:pt x="2743137" y="0"/>
                </a:cubicBezTo>
                <a:cubicBezTo>
                  <a:pt x="2910113" y="-26338"/>
                  <a:pt x="3162086" y="1856"/>
                  <a:pt x="3456350" y="0"/>
                </a:cubicBezTo>
                <a:cubicBezTo>
                  <a:pt x="3750614" y="-1856"/>
                  <a:pt x="3931276" y="-24788"/>
                  <a:pt x="4116732" y="0"/>
                </a:cubicBezTo>
                <a:cubicBezTo>
                  <a:pt x="4302188" y="24788"/>
                  <a:pt x="4645628" y="25552"/>
                  <a:pt x="4882776" y="0"/>
                </a:cubicBezTo>
                <a:cubicBezTo>
                  <a:pt x="5119924" y="-25552"/>
                  <a:pt x="5245968" y="-13782"/>
                  <a:pt x="5490328" y="0"/>
                </a:cubicBezTo>
                <a:cubicBezTo>
                  <a:pt x="5597474" y="-7123"/>
                  <a:pt x="5708444" y="71044"/>
                  <a:pt x="5697596" y="207268"/>
                </a:cubicBezTo>
                <a:cubicBezTo>
                  <a:pt x="5717402" y="360676"/>
                  <a:pt x="5705741" y="459940"/>
                  <a:pt x="5697596" y="613502"/>
                </a:cubicBezTo>
                <a:cubicBezTo>
                  <a:pt x="5689451" y="767064"/>
                  <a:pt x="5693838" y="836403"/>
                  <a:pt x="5697596" y="1036316"/>
                </a:cubicBezTo>
                <a:cubicBezTo>
                  <a:pt x="5719549" y="1139181"/>
                  <a:pt x="5582709" y="1246734"/>
                  <a:pt x="5490328" y="1243584"/>
                </a:cubicBezTo>
                <a:cubicBezTo>
                  <a:pt x="5301517" y="1217421"/>
                  <a:pt x="5171569" y="1244326"/>
                  <a:pt x="4882776" y="1243584"/>
                </a:cubicBezTo>
                <a:cubicBezTo>
                  <a:pt x="4593983" y="1242842"/>
                  <a:pt x="4448151" y="1277477"/>
                  <a:pt x="4169563" y="1243584"/>
                </a:cubicBezTo>
                <a:cubicBezTo>
                  <a:pt x="3890975" y="1209691"/>
                  <a:pt x="3612379" y="1260003"/>
                  <a:pt x="3403519" y="1243584"/>
                </a:cubicBezTo>
                <a:cubicBezTo>
                  <a:pt x="3194659" y="1227165"/>
                  <a:pt x="3063267" y="1223320"/>
                  <a:pt x="2848798" y="1243584"/>
                </a:cubicBezTo>
                <a:cubicBezTo>
                  <a:pt x="2634329" y="1263848"/>
                  <a:pt x="2579507" y="1240313"/>
                  <a:pt x="2346907" y="1243584"/>
                </a:cubicBezTo>
                <a:cubicBezTo>
                  <a:pt x="2114307" y="1246855"/>
                  <a:pt x="1847339" y="1223177"/>
                  <a:pt x="1580864" y="1243584"/>
                </a:cubicBezTo>
                <a:cubicBezTo>
                  <a:pt x="1314389" y="1263991"/>
                  <a:pt x="1219186" y="1257356"/>
                  <a:pt x="920481" y="1243584"/>
                </a:cubicBezTo>
                <a:cubicBezTo>
                  <a:pt x="621776" y="1229812"/>
                  <a:pt x="385845" y="1217864"/>
                  <a:pt x="207268" y="1243584"/>
                </a:cubicBezTo>
                <a:cubicBezTo>
                  <a:pt x="104120" y="1242767"/>
                  <a:pt x="-6017" y="1150742"/>
                  <a:pt x="0" y="1036316"/>
                </a:cubicBezTo>
                <a:cubicBezTo>
                  <a:pt x="11181" y="925560"/>
                  <a:pt x="-6306" y="803774"/>
                  <a:pt x="0" y="621792"/>
                </a:cubicBezTo>
                <a:cubicBezTo>
                  <a:pt x="6306" y="439810"/>
                  <a:pt x="-20723" y="369370"/>
                  <a:pt x="0" y="207268"/>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369256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a:solidFill>
                  <a:schemeClr val="tx1"/>
                </a:solidFill>
              </a:rPr>
              <a:t>Adultification</a:t>
            </a:r>
            <a:r>
              <a:rPr lang="en-GB" sz="2400" dirty="0">
                <a:solidFill>
                  <a:schemeClr val="tx1"/>
                </a:solidFill>
              </a:rPr>
              <a:t> can lead to safeguarding procedures not being properly applied &amp; children experiencing a higher risk of harm</a:t>
            </a:r>
          </a:p>
        </p:txBody>
      </p:sp>
    </p:spTree>
    <p:extLst>
      <p:ext uri="{BB962C8B-B14F-4D97-AF65-F5344CB8AC3E}">
        <p14:creationId xmlns:p14="http://schemas.microsoft.com/office/powerpoint/2010/main" val="309552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27888" y="155286"/>
            <a:ext cx="1093622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err="1">
                <a:solidFill>
                  <a:schemeClr val="bg1"/>
                </a:solidFill>
                <a:latin typeface="+mn-lt"/>
              </a:rPr>
              <a:t>Adultification</a:t>
            </a:r>
            <a:r>
              <a:rPr lang="en-GB" sz="3200" b="1" dirty="0">
                <a:solidFill>
                  <a:schemeClr val="bg1"/>
                </a:solidFill>
                <a:latin typeface="+mn-lt"/>
              </a:rPr>
              <a:t> Impact &amp;  Child Q</a:t>
            </a:r>
          </a:p>
        </p:txBody>
      </p:sp>
      <p:sp>
        <p:nvSpPr>
          <p:cNvPr id="7" name="Rectangle: Rounded Corners 6">
            <a:extLst>
              <a:ext uri="{FF2B5EF4-FFF2-40B4-BE49-F238E27FC236}">
                <a16:creationId xmlns:a16="http://schemas.microsoft.com/office/drawing/2014/main" id="{5F20AE12-1C4B-77A7-68FA-B01B0AD26631}"/>
              </a:ext>
            </a:extLst>
          </p:cNvPr>
          <p:cNvSpPr/>
          <p:nvPr/>
        </p:nvSpPr>
        <p:spPr>
          <a:xfrm>
            <a:off x="438912" y="1051560"/>
            <a:ext cx="4078224" cy="4754880"/>
          </a:xfrm>
          <a:custGeom>
            <a:avLst/>
            <a:gdLst>
              <a:gd name="connsiteX0" fmla="*/ 0 w 4078224"/>
              <a:gd name="connsiteY0" fmla="*/ 679718 h 4754880"/>
              <a:gd name="connsiteX1" fmla="*/ 679718 w 4078224"/>
              <a:gd name="connsiteY1" fmla="*/ 0 h 4754880"/>
              <a:gd name="connsiteX2" fmla="*/ 1305039 w 4078224"/>
              <a:gd name="connsiteY2" fmla="*/ 0 h 4754880"/>
              <a:gd name="connsiteX3" fmla="*/ 2011924 w 4078224"/>
              <a:gd name="connsiteY3" fmla="*/ 0 h 4754880"/>
              <a:gd name="connsiteX4" fmla="*/ 2664433 w 4078224"/>
              <a:gd name="connsiteY4" fmla="*/ 0 h 4754880"/>
              <a:gd name="connsiteX5" fmla="*/ 3398506 w 4078224"/>
              <a:gd name="connsiteY5" fmla="*/ 0 h 4754880"/>
              <a:gd name="connsiteX6" fmla="*/ 4078224 w 4078224"/>
              <a:gd name="connsiteY6" fmla="*/ 679718 h 4754880"/>
              <a:gd name="connsiteX7" fmla="*/ 4078224 w 4078224"/>
              <a:gd name="connsiteY7" fmla="*/ 1392761 h 4754880"/>
              <a:gd name="connsiteX8" fmla="*/ 4078224 w 4078224"/>
              <a:gd name="connsiteY8" fmla="*/ 2105804 h 4754880"/>
              <a:gd name="connsiteX9" fmla="*/ 4078224 w 4078224"/>
              <a:gd name="connsiteY9" fmla="*/ 2852802 h 4754880"/>
              <a:gd name="connsiteX10" fmla="*/ 4078224 w 4078224"/>
              <a:gd name="connsiteY10" fmla="*/ 4075162 h 4754880"/>
              <a:gd name="connsiteX11" fmla="*/ 3398506 w 4078224"/>
              <a:gd name="connsiteY11" fmla="*/ 4754880 h 4754880"/>
              <a:gd name="connsiteX12" fmla="*/ 2745997 w 4078224"/>
              <a:gd name="connsiteY12" fmla="*/ 4754880 h 4754880"/>
              <a:gd name="connsiteX13" fmla="*/ 2093488 w 4078224"/>
              <a:gd name="connsiteY13" fmla="*/ 4754880 h 4754880"/>
              <a:gd name="connsiteX14" fmla="*/ 1495354 w 4078224"/>
              <a:gd name="connsiteY14" fmla="*/ 4754880 h 4754880"/>
              <a:gd name="connsiteX15" fmla="*/ 679718 w 4078224"/>
              <a:gd name="connsiteY15" fmla="*/ 4754880 h 4754880"/>
              <a:gd name="connsiteX16" fmla="*/ 0 w 4078224"/>
              <a:gd name="connsiteY16" fmla="*/ 4075162 h 4754880"/>
              <a:gd name="connsiteX17" fmla="*/ 0 w 4078224"/>
              <a:gd name="connsiteY17" fmla="*/ 3463982 h 4754880"/>
              <a:gd name="connsiteX18" fmla="*/ 0 w 4078224"/>
              <a:gd name="connsiteY18" fmla="*/ 2750939 h 4754880"/>
              <a:gd name="connsiteX19" fmla="*/ 0 w 4078224"/>
              <a:gd name="connsiteY19" fmla="*/ 2003941 h 4754880"/>
              <a:gd name="connsiteX20" fmla="*/ 0 w 4078224"/>
              <a:gd name="connsiteY20" fmla="*/ 1324852 h 4754880"/>
              <a:gd name="connsiteX21" fmla="*/ 0 w 4078224"/>
              <a:gd name="connsiteY21" fmla="*/ 679718 h 4754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78224" h="4754880" fill="none" extrusionOk="0">
                <a:moveTo>
                  <a:pt x="0" y="679718"/>
                </a:moveTo>
                <a:cubicBezTo>
                  <a:pt x="-82465" y="343706"/>
                  <a:pt x="383794" y="-25541"/>
                  <a:pt x="679718" y="0"/>
                </a:cubicBezTo>
                <a:cubicBezTo>
                  <a:pt x="985532" y="-821"/>
                  <a:pt x="1161833" y="-29297"/>
                  <a:pt x="1305039" y="0"/>
                </a:cubicBezTo>
                <a:cubicBezTo>
                  <a:pt x="1448245" y="29297"/>
                  <a:pt x="1847628" y="-27462"/>
                  <a:pt x="2011924" y="0"/>
                </a:cubicBezTo>
                <a:cubicBezTo>
                  <a:pt x="2176221" y="27462"/>
                  <a:pt x="2461031" y="32451"/>
                  <a:pt x="2664433" y="0"/>
                </a:cubicBezTo>
                <a:cubicBezTo>
                  <a:pt x="2867835" y="-32451"/>
                  <a:pt x="3121114" y="31400"/>
                  <a:pt x="3398506" y="0"/>
                </a:cubicBezTo>
                <a:cubicBezTo>
                  <a:pt x="3811904" y="-54736"/>
                  <a:pt x="4074258" y="314006"/>
                  <a:pt x="4078224" y="679718"/>
                </a:cubicBezTo>
                <a:cubicBezTo>
                  <a:pt x="4065431" y="957036"/>
                  <a:pt x="4079533" y="1050892"/>
                  <a:pt x="4078224" y="1392761"/>
                </a:cubicBezTo>
                <a:cubicBezTo>
                  <a:pt x="4076915" y="1734630"/>
                  <a:pt x="4096087" y="1929698"/>
                  <a:pt x="4078224" y="2105804"/>
                </a:cubicBezTo>
                <a:cubicBezTo>
                  <a:pt x="4060361" y="2281910"/>
                  <a:pt x="4041984" y="2622696"/>
                  <a:pt x="4078224" y="2852802"/>
                </a:cubicBezTo>
                <a:cubicBezTo>
                  <a:pt x="4114464" y="3082908"/>
                  <a:pt x="4098733" y="3823801"/>
                  <a:pt x="4078224" y="4075162"/>
                </a:cubicBezTo>
                <a:cubicBezTo>
                  <a:pt x="4104032" y="4414944"/>
                  <a:pt x="3810716" y="4711755"/>
                  <a:pt x="3398506" y="4754880"/>
                </a:cubicBezTo>
                <a:cubicBezTo>
                  <a:pt x="3121278" y="4754793"/>
                  <a:pt x="3055798" y="4744330"/>
                  <a:pt x="2745997" y="4754880"/>
                </a:cubicBezTo>
                <a:cubicBezTo>
                  <a:pt x="2436196" y="4765430"/>
                  <a:pt x="2235294" y="4780794"/>
                  <a:pt x="2093488" y="4754880"/>
                </a:cubicBezTo>
                <a:cubicBezTo>
                  <a:pt x="1951682" y="4728966"/>
                  <a:pt x="1662796" y="4760648"/>
                  <a:pt x="1495354" y="4754880"/>
                </a:cubicBezTo>
                <a:cubicBezTo>
                  <a:pt x="1327912" y="4749112"/>
                  <a:pt x="910688" y="4781921"/>
                  <a:pt x="679718" y="4754880"/>
                </a:cubicBezTo>
                <a:cubicBezTo>
                  <a:pt x="321472" y="4742769"/>
                  <a:pt x="29033" y="4368234"/>
                  <a:pt x="0" y="4075162"/>
                </a:cubicBezTo>
                <a:cubicBezTo>
                  <a:pt x="1859" y="3780608"/>
                  <a:pt x="17683" y="3735873"/>
                  <a:pt x="0" y="3463982"/>
                </a:cubicBezTo>
                <a:cubicBezTo>
                  <a:pt x="-17683" y="3192091"/>
                  <a:pt x="35578" y="3021153"/>
                  <a:pt x="0" y="2750939"/>
                </a:cubicBezTo>
                <a:cubicBezTo>
                  <a:pt x="-35578" y="2480725"/>
                  <a:pt x="-32331" y="2183415"/>
                  <a:pt x="0" y="2003941"/>
                </a:cubicBezTo>
                <a:cubicBezTo>
                  <a:pt x="32331" y="1824467"/>
                  <a:pt x="-845" y="1654624"/>
                  <a:pt x="0" y="1324852"/>
                </a:cubicBezTo>
                <a:cubicBezTo>
                  <a:pt x="845" y="995080"/>
                  <a:pt x="22105" y="875022"/>
                  <a:pt x="0" y="679718"/>
                </a:cubicBezTo>
                <a:close/>
              </a:path>
              <a:path w="4078224" h="4754880" stroke="0" extrusionOk="0">
                <a:moveTo>
                  <a:pt x="0" y="679718"/>
                </a:moveTo>
                <a:cubicBezTo>
                  <a:pt x="-9410" y="393580"/>
                  <a:pt x="288617" y="13184"/>
                  <a:pt x="679718" y="0"/>
                </a:cubicBezTo>
                <a:cubicBezTo>
                  <a:pt x="838000" y="1279"/>
                  <a:pt x="1099622" y="22438"/>
                  <a:pt x="1305039" y="0"/>
                </a:cubicBezTo>
                <a:cubicBezTo>
                  <a:pt x="1510456" y="-22438"/>
                  <a:pt x="1721670" y="-4857"/>
                  <a:pt x="1957548" y="0"/>
                </a:cubicBezTo>
                <a:cubicBezTo>
                  <a:pt x="2193426" y="4857"/>
                  <a:pt x="2358792" y="6766"/>
                  <a:pt x="2691621" y="0"/>
                </a:cubicBezTo>
                <a:cubicBezTo>
                  <a:pt x="3024450" y="-6766"/>
                  <a:pt x="3086579" y="-635"/>
                  <a:pt x="3398506" y="0"/>
                </a:cubicBezTo>
                <a:cubicBezTo>
                  <a:pt x="3828055" y="42571"/>
                  <a:pt x="4093869" y="316256"/>
                  <a:pt x="4078224" y="679718"/>
                </a:cubicBezTo>
                <a:cubicBezTo>
                  <a:pt x="4091493" y="934555"/>
                  <a:pt x="4072571" y="1171378"/>
                  <a:pt x="4078224" y="1426716"/>
                </a:cubicBezTo>
                <a:cubicBezTo>
                  <a:pt x="4083877" y="1682054"/>
                  <a:pt x="4076731" y="1868713"/>
                  <a:pt x="4078224" y="2037896"/>
                </a:cubicBezTo>
                <a:cubicBezTo>
                  <a:pt x="4079717" y="2207079"/>
                  <a:pt x="4106091" y="2471661"/>
                  <a:pt x="4078224" y="2750939"/>
                </a:cubicBezTo>
                <a:cubicBezTo>
                  <a:pt x="4050357" y="3030217"/>
                  <a:pt x="4083311" y="3124143"/>
                  <a:pt x="4078224" y="3396073"/>
                </a:cubicBezTo>
                <a:cubicBezTo>
                  <a:pt x="4073137" y="3668003"/>
                  <a:pt x="4110404" y="3756740"/>
                  <a:pt x="4078224" y="4075162"/>
                </a:cubicBezTo>
                <a:cubicBezTo>
                  <a:pt x="4108278" y="4396245"/>
                  <a:pt x="3834510" y="4806913"/>
                  <a:pt x="3398506" y="4754880"/>
                </a:cubicBezTo>
                <a:cubicBezTo>
                  <a:pt x="3097236" y="4735327"/>
                  <a:pt x="2962361" y="4739262"/>
                  <a:pt x="2691621" y="4754880"/>
                </a:cubicBezTo>
                <a:cubicBezTo>
                  <a:pt x="2420881" y="4770498"/>
                  <a:pt x="2312235" y="4776584"/>
                  <a:pt x="1957548" y="4754880"/>
                </a:cubicBezTo>
                <a:cubicBezTo>
                  <a:pt x="1602861" y="4733176"/>
                  <a:pt x="1065299" y="4807242"/>
                  <a:pt x="679718" y="4754880"/>
                </a:cubicBezTo>
                <a:cubicBezTo>
                  <a:pt x="373042" y="4740795"/>
                  <a:pt x="-26954" y="4461587"/>
                  <a:pt x="0" y="4075162"/>
                </a:cubicBezTo>
                <a:cubicBezTo>
                  <a:pt x="6090" y="3884385"/>
                  <a:pt x="18355" y="3738212"/>
                  <a:pt x="0" y="3497937"/>
                </a:cubicBezTo>
                <a:cubicBezTo>
                  <a:pt x="-18355" y="3257662"/>
                  <a:pt x="67" y="3007932"/>
                  <a:pt x="0" y="2818848"/>
                </a:cubicBezTo>
                <a:cubicBezTo>
                  <a:pt x="-67" y="2629764"/>
                  <a:pt x="6149" y="2394647"/>
                  <a:pt x="0" y="2139759"/>
                </a:cubicBezTo>
                <a:cubicBezTo>
                  <a:pt x="-6149" y="1884871"/>
                  <a:pt x="25622" y="1644083"/>
                  <a:pt x="0" y="1392761"/>
                </a:cubicBezTo>
                <a:cubicBezTo>
                  <a:pt x="-25622" y="1141439"/>
                  <a:pt x="2375" y="830851"/>
                  <a:pt x="0" y="679718"/>
                </a:cubicBezTo>
                <a:close/>
              </a:path>
            </a:pathLst>
          </a:custGeom>
          <a:solidFill>
            <a:schemeClr val="accent5">
              <a:lumMod val="20000"/>
              <a:lumOff val="80000"/>
            </a:schemeClr>
          </a:solidFill>
          <a:ln>
            <a:solidFill>
              <a:schemeClr val="tx1"/>
            </a:solidFill>
            <a:extLst>
              <a:ext uri="{C807C97D-BFC1-408E-A445-0C87EB9F89A2}">
                <ask:lineSketchStyleProps xmlns:ask="http://schemas.microsoft.com/office/drawing/2018/sketchyshapes" sd="1351414221">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l">
              <a:buFont typeface="Arial" panose="020B0604020202020204" pitchFamily="34" charset="0"/>
              <a:buChar char="•"/>
            </a:pPr>
            <a:r>
              <a:rPr lang="en-GB" sz="2400" b="0" i="0" dirty="0">
                <a:solidFill>
                  <a:srgbClr val="303030"/>
                </a:solidFill>
                <a:effectLst/>
              </a:rPr>
              <a:t>Devastating &amp; far reaching impact on child</a:t>
            </a:r>
          </a:p>
          <a:p>
            <a:pPr marL="342900" indent="-342900" algn="l">
              <a:buFont typeface="Arial" panose="020B0604020202020204" pitchFamily="34" charset="0"/>
              <a:buChar char="•"/>
            </a:pPr>
            <a:r>
              <a:rPr lang="en-GB" sz="2400" b="0" i="0" dirty="0">
                <a:solidFill>
                  <a:srgbClr val="303030"/>
                </a:solidFill>
                <a:effectLst/>
              </a:rPr>
              <a:t>Further abuse &amp; trauma</a:t>
            </a:r>
          </a:p>
          <a:p>
            <a:pPr marL="342900" indent="-342900" algn="l">
              <a:buFont typeface="Arial" panose="020B0604020202020204" pitchFamily="34" charset="0"/>
              <a:buChar char="•"/>
            </a:pPr>
            <a:r>
              <a:rPr lang="en-GB" sz="2400" dirty="0">
                <a:solidFill>
                  <a:srgbClr val="303030"/>
                </a:solidFill>
              </a:rPr>
              <a:t>Lack of trust in people &amp; agencies supposed to protect them</a:t>
            </a:r>
          </a:p>
          <a:p>
            <a:pPr marL="342900" indent="-342900" algn="l">
              <a:buFont typeface="Arial" panose="020B0604020202020204" pitchFamily="34" charset="0"/>
              <a:buChar char="•"/>
            </a:pPr>
            <a:r>
              <a:rPr lang="en-GB" sz="2400" b="0" i="0" dirty="0">
                <a:solidFill>
                  <a:srgbClr val="303030"/>
                </a:solidFill>
                <a:effectLst/>
              </a:rPr>
              <a:t>Ex</a:t>
            </a:r>
            <a:r>
              <a:rPr lang="en-GB" sz="2400" dirty="0">
                <a:solidFill>
                  <a:srgbClr val="303030"/>
                </a:solidFill>
              </a:rPr>
              <a:t>periencing poorer life outcomes</a:t>
            </a:r>
            <a:endParaRPr lang="en-GB" sz="2400" b="0" i="0" dirty="0">
              <a:solidFill>
                <a:srgbClr val="303030"/>
              </a:solidFill>
              <a:effectLst/>
            </a:endParaRPr>
          </a:p>
        </p:txBody>
      </p:sp>
      <p:sp>
        <p:nvSpPr>
          <p:cNvPr id="8" name="Rectangle: Rounded Corners 7">
            <a:extLst>
              <a:ext uri="{FF2B5EF4-FFF2-40B4-BE49-F238E27FC236}">
                <a16:creationId xmlns:a16="http://schemas.microsoft.com/office/drawing/2014/main" id="{D1264471-880F-E55A-5D49-6ACB9A5B2D37}"/>
              </a:ext>
            </a:extLst>
          </p:cNvPr>
          <p:cNvSpPr/>
          <p:nvPr/>
        </p:nvSpPr>
        <p:spPr>
          <a:xfrm>
            <a:off x="4956048" y="1051560"/>
            <a:ext cx="6797040" cy="4754880"/>
          </a:xfrm>
          <a:custGeom>
            <a:avLst/>
            <a:gdLst>
              <a:gd name="connsiteX0" fmla="*/ 0 w 6797040"/>
              <a:gd name="connsiteY0" fmla="*/ 792496 h 4754880"/>
              <a:gd name="connsiteX1" fmla="*/ 792496 w 6797040"/>
              <a:gd name="connsiteY1" fmla="*/ 0 h 4754880"/>
              <a:gd name="connsiteX2" fmla="*/ 1444002 w 6797040"/>
              <a:gd name="connsiteY2" fmla="*/ 0 h 4754880"/>
              <a:gd name="connsiteX3" fmla="*/ 1939147 w 6797040"/>
              <a:gd name="connsiteY3" fmla="*/ 0 h 4754880"/>
              <a:gd name="connsiteX4" fmla="*/ 2642773 w 6797040"/>
              <a:gd name="connsiteY4" fmla="*/ 0 h 4754880"/>
              <a:gd name="connsiteX5" fmla="*/ 3294279 w 6797040"/>
              <a:gd name="connsiteY5" fmla="*/ 0 h 4754880"/>
              <a:gd name="connsiteX6" fmla="*/ 3893665 w 6797040"/>
              <a:gd name="connsiteY6" fmla="*/ 0 h 4754880"/>
              <a:gd name="connsiteX7" fmla="*/ 4545171 w 6797040"/>
              <a:gd name="connsiteY7" fmla="*/ 0 h 4754880"/>
              <a:gd name="connsiteX8" fmla="*/ 5300918 w 6797040"/>
              <a:gd name="connsiteY8" fmla="*/ 0 h 4754880"/>
              <a:gd name="connsiteX9" fmla="*/ 6004544 w 6797040"/>
              <a:gd name="connsiteY9" fmla="*/ 0 h 4754880"/>
              <a:gd name="connsiteX10" fmla="*/ 6797040 w 6797040"/>
              <a:gd name="connsiteY10" fmla="*/ 792496 h 4754880"/>
              <a:gd name="connsiteX11" fmla="*/ 6797040 w 6797040"/>
              <a:gd name="connsiteY11" fmla="*/ 1489871 h 4754880"/>
              <a:gd name="connsiteX12" fmla="*/ 6797040 w 6797040"/>
              <a:gd name="connsiteY12" fmla="*/ 2155548 h 4754880"/>
              <a:gd name="connsiteX13" fmla="*/ 6797040 w 6797040"/>
              <a:gd name="connsiteY13" fmla="*/ 2821224 h 4754880"/>
              <a:gd name="connsiteX14" fmla="*/ 6797040 w 6797040"/>
              <a:gd name="connsiteY14" fmla="*/ 3962384 h 4754880"/>
              <a:gd name="connsiteX15" fmla="*/ 6004544 w 6797040"/>
              <a:gd name="connsiteY15" fmla="*/ 4754880 h 4754880"/>
              <a:gd name="connsiteX16" fmla="*/ 5248797 w 6797040"/>
              <a:gd name="connsiteY16" fmla="*/ 4754880 h 4754880"/>
              <a:gd name="connsiteX17" fmla="*/ 4649412 w 6797040"/>
              <a:gd name="connsiteY17" fmla="*/ 4754880 h 4754880"/>
              <a:gd name="connsiteX18" fmla="*/ 3893665 w 6797040"/>
              <a:gd name="connsiteY18" fmla="*/ 4754880 h 4754880"/>
              <a:gd name="connsiteX19" fmla="*/ 3242159 w 6797040"/>
              <a:gd name="connsiteY19" fmla="*/ 4754880 h 4754880"/>
              <a:gd name="connsiteX20" fmla="*/ 2694894 w 6797040"/>
              <a:gd name="connsiteY20" fmla="*/ 4754880 h 4754880"/>
              <a:gd name="connsiteX21" fmla="*/ 2199749 w 6797040"/>
              <a:gd name="connsiteY21" fmla="*/ 4754880 h 4754880"/>
              <a:gd name="connsiteX22" fmla="*/ 1444002 w 6797040"/>
              <a:gd name="connsiteY22" fmla="*/ 4754880 h 4754880"/>
              <a:gd name="connsiteX23" fmla="*/ 792496 w 6797040"/>
              <a:gd name="connsiteY23" fmla="*/ 4754880 h 4754880"/>
              <a:gd name="connsiteX24" fmla="*/ 0 w 6797040"/>
              <a:gd name="connsiteY24" fmla="*/ 3962384 h 4754880"/>
              <a:gd name="connsiteX25" fmla="*/ 0 w 6797040"/>
              <a:gd name="connsiteY25" fmla="*/ 3360105 h 4754880"/>
              <a:gd name="connsiteX26" fmla="*/ 0 w 6797040"/>
              <a:gd name="connsiteY26" fmla="*/ 2789525 h 4754880"/>
              <a:gd name="connsiteX27" fmla="*/ 0 w 6797040"/>
              <a:gd name="connsiteY27" fmla="*/ 2123849 h 4754880"/>
              <a:gd name="connsiteX28" fmla="*/ 0 w 6797040"/>
              <a:gd name="connsiteY28" fmla="*/ 1584968 h 4754880"/>
              <a:gd name="connsiteX29" fmla="*/ 0 w 6797040"/>
              <a:gd name="connsiteY29" fmla="*/ 792496 h 4754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797040" h="4754880" fill="none" extrusionOk="0">
                <a:moveTo>
                  <a:pt x="0" y="792496"/>
                </a:moveTo>
                <a:cubicBezTo>
                  <a:pt x="79473" y="417276"/>
                  <a:pt x="293573" y="76160"/>
                  <a:pt x="792496" y="0"/>
                </a:cubicBezTo>
                <a:cubicBezTo>
                  <a:pt x="980071" y="-23647"/>
                  <a:pt x="1121994" y="-8983"/>
                  <a:pt x="1444002" y="0"/>
                </a:cubicBezTo>
                <a:cubicBezTo>
                  <a:pt x="1766010" y="8983"/>
                  <a:pt x="1764564" y="9570"/>
                  <a:pt x="1939147" y="0"/>
                </a:cubicBezTo>
                <a:cubicBezTo>
                  <a:pt x="2113731" y="-9570"/>
                  <a:pt x="2456891" y="-18143"/>
                  <a:pt x="2642773" y="0"/>
                </a:cubicBezTo>
                <a:cubicBezTo>
                  <a:pt x="2828655" y="18143"/>
                  <a:pt x="3033705" y="158"/>
                  <a:pt x="3294279" y="0"/>
                </a:cubicBezTo>
                <a:cubicBezTo>
                  <a:pt x="3554853" y="-158"/>
                  <a:pt x="3698938" y="26338"/>
                  <a:pt x="3893665" y="0"/>
                </a:cubicBezTo>
                <a:cubicBezTo>
                  <a:pt x="4088392" y="-26338"/>
                  <a:pt x="4226827" y="10900"/>
                  <a:pt x="4545171" y="0"/>
                </a:cubicBezTo>
                <a:cubicBezTo>
                  <a:pt x="4863515" y="-10900"/>
                  <a:pt x="5046657" y="-17562"/>
                  <a:pt x="5300918" y="0"/>
                </a:cubicBezTo>
                <a:cubicBezTo>
                  <a:pt x="5555179" y="17562"/>
                  <a:pt x="5734764" y="2822"/>
                  <a:pt x="6004544" y="0"/>
                </a:cubicBezTo>
                <a:cubicBezTo>
                  <a:pt x="6400704" y="41848"/>
                  <a:pt x="6865204" y="278043"/>
                  <a:pt x="6797040" y="792496"/>
                </a:cubicBezTo>
                <a:cubicBezTo>
                  <a:pt x="6817649" y="1067615"/>
                  <a:pt x="6813458" y="1153026"/>
                  <a:pt x="6797040" y="1489871"/>
                </a:cubicBezTo>
                <a:cubicBezTo>
                  <a:pt x="6780622" y="1826716"/>
                  <a:pt x="6803686" y="1882248"/>
                  <a:pt x="6797040" y="2155548"/>
                </a:cubicBezTo>
                <a:cubicBezTo>
                  <a:pt x="6790394" y="2428848"/>
                  <a:pt x="6806528" y="2654499"/>
                  <a:pt x="6797040" y="2821224"/>
                </a:cubicBezTo>
                <a:cubicBezTo>
                  <a:pt x="6787552" y="2987949"/>
                  <a:pt x="6852012" y="3451191"/>
                  <a:pt x="6797040" y="3962384"/>
                </a:cubicBezTo>
                <a:cubicBezTo>
                  <a:pt x="6819455" y="4440467"/>
                  <a:pt x="6469224" y="4818274"/>
                  <a:pt x="6004544" y="4754880"/>
                </a:cubicBezTo>
                <a:cubicBezTo>
                  <a:pt x="5744531" y="4788819"/>
                  <a:pt x="5446495" y="4719785"/>
                  <a:pt x="5248797" y="4754880"/>
                </a:cubicBezTo>
                <a:cubicBezTo>
                  <a:pt x="5051099" y="4789975"/>
                  <a:pt x="4916331" y="4778831"/>
                  <a:pt x="4649412" y="4754880"/>
                </a:cubicBezTo>
                <a:cubicBezTo>
                  <a:pt x="4382493" y="4730929"/>
                  <a:pt x="4126289" y="4778239"/>
                  <a:pt x="3893665" y="4754880"/>
                </a:cubicBezTo>
                <a:cubicBezTo>
                  <a:pt x="3661041" y="4731521"/>
                  <a:pt x="3433906" y="4733140"/>
                  <a:pt x="3242159" y="4754880"/>
                </a:cubicBezTo>
                <a:cubicBezTo>
                  <a:pt x="3050412" y="4776620"/>
                  <a:pt x="2858615" y="4730792"/>
                  <a:pt x="2694894" y="4754880"/>
                </a:cubicBezTo>
                <a:cubicBezTo>
                  <a:pt x="2531174" y="4778968"/>
                  <a:pt x="2333416" y="4732188"/>
                  <a:pt x="2199749" y="4754880"/>
                </a:cubicBezTo>
                <a:cubicBezTo>
                  <a:pt x="2066082" y="4777572"/>
                  <a:pt x="1663094" y="4717133"/>
                  <a:pt x="1444002" y="4754880"/>
                </a:cubicBezTo>
                <a:cubicBezTo>
                  <a:pt x="1224910" y="4792627"/>
                  <a:pt x="932745" y="4769985"/>
                  <a:pt x="792496" y="4754880"/>
                </a:cubicBezTo>
                <a:cubicBezTo>
                  <a:pt x="352153" y="4743173"/>
                  <a:pt x="-17951" y="4423999"/>
                  <a:pt x="0" y="3962384"/>
                </a:cubicBezTo>
                <a:cubicBezTo>
                  <a:pt x="19890" y="3690888"/>
                  <a:pt x="-8344" y="3599317"/>
                  <a:pt x="0" y="3360105"/>
                </a:cubicBezTo>
                <a:cubicBezTo>
                  <a:pt x="8344" y="3120893"/>
                  <a:pt x="-1902" y="3054884"/>
                  <a:pt x="0" y="2789525"/>
                </a:cubicBezTo>
                <a:cubicBezTo>
                  <a:pt x="1902" y="2524166"/>
                  <a:pt x="7100" y="2352366"/>
                  <a:pt x="0" y="2123849"/>
                </a:cubicBezTo>
                <a:cubicBezTo>
                  <a:pt x="-7100" y="1895332"/>
                  <a:pt x="660" y="1729564"/>
                  <a:pt x="0" y="1584968"/>
                </a:cubicBezTo>
                <a:cubicBezTo>
                  <a:pt x="-660" y="1440372"/>
                  <a:pt x="27632" y="1092385"/>
                  <a:pt x="0" y="792496"/>
                </a:cubicBezTo>
                <a:close/>
              </a:path>
              <a:path w="6797040" h="4754880" stroke="0" extrusionOk="0">
                <a:moveTo>
                  <a:pt x="0" y="792496"/>
                </a:moveTo>
                <a:cubicBezTo>
                  <a:pt x="85161" y="357233"/>
                  <a:pt x="350000" y="51058"/>
                  <a:pt x="792496" y="0"/>
                </a:cubicBezTo>
                <a:cubicBezTo>
                  <a:pt x="938813" y="8845"/>
                  <a:pt x="1244036" y="5542"/>
                  <a:pt x="1444002" y="0"/>
                </a:cubicBezTo>
                <a:cubicBezTo>
                  <a:pt x="1643968" y="-5542"/>
                  <a:pt x="1721209" y="-2969"/>
                  <a:pt x="1991267" y="0"/>
                </a:cubicBezTo>
                <a:cubicBezTo>
                  <a:pt x="2261326" y="2969"/>
                  <a:pt x="2573832" y="-24441"/>
                  <a:pt x="2747014" y="0"/>
                </a:cubicBezTo>
                <a:cubicBezTo>
                  <a:pt x="2920196" y="24441"/>
                  <a:pt x="3034089" y="14595"/>
                  <a:pt x="3294279" y="0"/>
                </a:cubicBezTo>
                <a:cubicBezTo>
                  <a:pt x="3554470" y="-14595"/>
                  <a:pt x="3731034" y="26882"/>
                  <a:pt x="3893665" y="0"/>
                </a:cubicBezTo>
                <a:cubicBezTo>
                  <a:pt x="4056296" y="-26882"/>
                  <a:pt x="4290244" y="2039"/>
                  <a:pt x="4493050" y="0"/>
                </a:cubicBezTo>
                <a:cubicBezTo>
                  <a:pt x="4695857" y="-2039"/>
                  <a:pt x="4981243" y="-21668"/>
                  <a:pt x="5196677" y="0"/>
                </a:cubicBezTo>
                <a:cubicBezTo>
                  <a:pt x="5412111" y="21668"/>
                  <a:pt x="5838813" y="-19005"/>
                  <a:pt x="6004544" y="0"/>
                </a:cubicBezTo>
                <a:cubicBezTo>
                  <a:pt x="6481463" y="38485"/>
                  <a:pt x="6804466" y="321526"/>
                  <a:pt x="6797040" y="792496"/>
                </a:cubicBezTo>
                <a:cubicBezTo>
                  <a:pt x="6823740" y="1000716"/>
                  <a:pt x="6813968" y="1215208"/>
                  <a:pt x="6797040" y="1331377"/>
                </a:cubicBezTo>
                <a:cubicBezTo>
                  <a:pt x="6780112" y="1447546"/>
                  <a:pt x="6775065" y="1639060"/>
                  <a:pt x="6797040" y="1933656"/>
                </a:cubicBezTo>
                <a:cubicBezTo>
                  <a:pt x="6819015" y="2228252"/>
                  <a:pt x="6777524" y="2351848"/>
                  <a:pt x="6797040" y="2472537"/>
                </a:cubicBezTo>
                <a:cubicBezTo>
                  <a:pt x="6816556" y="2593226"/>
                  <a:pt x="6817129" y="2788121"/>
                  <a:pt x="6797040" y="3011418"/>
                </a:cubicBezTo>
                <a:cubicBezTo>
                  <a:pt x="6776951" y="3234715"/>
                  <a:pt x="6782381" y="3638794"/>
                  <a:pt x="6797040" y="3962384"/>
                </a:cubicBezTo>
                <a:cubicBezTo>
                  <a:pt x="6884844" y="4427545"/>
                  <a:pt x="6422876" y="4727985"/>
                  <a:pt x="6004544" y="4754880"/>
                </a:cubicBezTo>
                <a:cubicBezTo>
                  <a:pt x="5699144" y="4728871"/>
                  <a:pt x="5443505" y="4747045"/>
                  <a:pt x="5248797" y="4754880"/>
                </a:cubicBezTo>
                <a:cubicBezTo>
                  <a:pt x="5054089" y="4762715"/>
                  <a:pt x="4743839" y="4718443"/>
                  <a:pt x="4493050" y="4754880"/>
                </a:cubicBezTo>
                <a:cubicBezTo>
                  <a:pt x="4242261" y="4791317"/>
                  <a:pt x="4059235" y="4756019"/>
                  <a:pt x="3789424" y="4754880"/>
                </a:cubicBezTo>
                <a:cubicBezTo>
                  <a:pt x="3519613" y="4753741"/>
                  <a:pt x="3472692" y="4768573"/>
                  <a:pt x="3294279" y="4754880"/>
                </a:cubicBezTo>
                <a:cubicBezTo>
                  <a:pt x="3115867" y="4741187"/>
                  <a:pt x="2974362" y="4769169"/>
                  <a:pt x="2694894" y="4754880"/>
                </a:cubicBezTo>
                <a:cubicBezTo>
                  <a:pt x="2415426" y="4740591"/>
                  <a:pt x="2237097" y="4730440"/>
                  <a:pt x="2095508" y="4754880"/>
                </a:cubicBezTo>
                <a:cubicBezTo>
                  <a:pt x="1953919" y="4779320"/>
                  <a:pt x="1769367" y="4786425"/>
                  <a:pt x="1444002" y="4754880"/>
                </a:cubicBezTo>
                <a:cubicBezTo>
                  <a:pt x="1118637" y="4723335"/>
                  <a:pt x="942120" y="4766746"/>
                  <a:pt x="792496" y="4754880"/>
                </a:cubicBezTo>
                <a:cubicBezTo>
                  <a:pt x="334532" y="4763990"/>
                  <a:pt x="6424" y="4290881"/>
                  <a:pt x="0" y="3962384"/>
                </a:cubicBezTo>
                <a:cubicBezTo>
                  <a:pt x="24865" y="3795510"/>
                  <a:pt x="-23733" y="3618463"/>
                  <a:pt x="0" y="3423503"/>
                </a:cubicBezTo>
                <a:cubicBezTo>
                  <a:pt x="23733" y="3228543"/>
                  <a:pt x="-21167" y="2993684"/>
                  <a:pt x="0" y="2884622"/>
                </a:cubicBezTo>
                <a:cubicBezTo>
                  <a:pt x="21167" y="2775560"/>
                  <a:pt x="-23882" y="2505338"/>
                  <a:pt x="0" y="2218946"/>
                </a:cubicBezTo>
                <a:cubicBezTo>
                  <a:pt x="23882" y="1932554"/>
                  <a:pt x="23985" y="1791722"/>
                  <a:pt x="0" y="1616667"/>
                </a:cubicBezTo>
                <a:cubicBezTo>
                  <a:pt x="-23985" y="1441612"/>
                  <a:pt x="34208" y="991208"/>
                  <a:pt x="0" y="792496"/>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89010567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400" dirty="0">
                <a:solidFill>
                  <a:schemeClr val="tx1"/>
                </a:solidFill>
              </a:rPr>
              <a:t>Black girl, secondary school age, strip searched whilst menstruating</a:t>
            </a:r>
          </a:p>
          <a:p>
            <a:pPr marL="285750" indent="-285750">
              <a:buFont typeface="Arial" panose="020B0604020202020204" pitchFamily="34" charset="0"/>
              <a:buChar char="•"/>
            </a:pPr>
            <a:r>
              <a:rPr lang="en-GB" sz="2400" dirty="0">
                <a:solidFill>
                  <a:schemeClr val="tx1"/>
                </a:solidFill>
              </a:rPr>
              <a:t>No appropriate adult present, mother was not informed</a:t>
            </a:r>
          </a:p>
          <a:p>
            <a:pPr marL="285750" indent="-285750">
              <a:buFont typeface="Arial" panose="020B0604020202020204" pitchFamily="34" charset="0"/>
              <a:buChar char="•"/>
            </a:pPr>
            <a:r>
              <a:rPr lang="en-GB" sz="2400" dirty="0">
                <a:solidFill>
                  <a:schemeClr val="tx1"/>
                </a:solidFill>
              </a:rPr>
              <a:t>School called the police with suspicions that she was carrying drugs</a:t>
            </a:r>
          </a:p>
          <a:p>
            <a:pPr marL="285750" indent="-285750">
              <a:buFont typeface="Arial" panose="020B0604020202020204" pitchFamily="34" charset="0"/>
              <a:buChar char="•"/>
            </a:pPr>
            <a:r>
              <a:rPr lang="en-GB" sz="2400" dirty="0">
                <a:solidFill>
                  <a:schemeClr val="tx1"/>
                </a:solidFill>
              </a:rPr>
              <a:t>Search of her possessions did not support this. However, police went ahead with strip search</a:t>
            </a:r>
          </a:p>
          <a:p>
            <a:pPr marL="285750" indent="-285750">
              <a:buFont typeface="Arial" panose="020B0604020202020204" pitchFamily="34" charset="0"/>
              <a:buChar char="•"/>
            </a:pPr>
            <a:r>
              <a:rPr lang="en-GB" sz="2400" dirty="0">
                <a:solidFill>
                  <a:schemeClr val="tx1"/>
                </a:solidFill>
              </a:rPr>
              <a:t>No drugs were found on her person</a:t>
            </a:r>
          </a:p>
          <a:p>
            <a:pPr marL="285750" indent="-285750" algn="ctr">
              <a:buFont typeface="Arial" panose="020B0604020202020204" pitchFamily="34" charset="0"/>
              <a:buChar char="•"/>
            </a:pPr>
            <a:endParaRPr lang="en-GB" sz="2400" dirty="0"/>
          </a:p>
        </p:txBody>
      </p:sp>
    </p:spTree>
    <p:extLst>
      <p:ext uri="{BB962C8B-B14F-4D97-AF65-F5344CB8AC3E}">
        <p14:creationId xmlns:p14="http://schemas.microsoft.com/office/powerpoint/2010/main" val="3811225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500"/>
                                        <p:tgtEl>
                                          <p:spTgt spid="7">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500"/>
                                        <p:tgtEl>
                                          <p:spTgt spid="7">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fade">
                                      <p:cBhvr>
                                        <p:cTn id="16" dur="500"/>
                                        <p:tgtEl>
                                          <p:spTgt spid="7">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fade">
                                      <p:cBhvr>
                                        <p:cTn id="19" dur="500"/>
                                        <p:tgtEl>
                                          <p:spTgt spid="7">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bg/>
                                          </p:spTgt>
                                        </p:tgtEl>
                                        <p:attrNameLst>
                                          <p:attrName>style.visibility</p:attrName>
                                        </p:attrNameLst>
                                      </p:cBhvr>
                                      <p:to>
                                        <p:strVal val="visible"/>
                                      </p:to>
                                    </p:set>
                                    <p:animEffect transition="in" filter="fade">
                                      <p:cBhvr>
                                        <p:cTn id="24" dur="500"/>
                                        <p:tgtEl>
                                          <p:spTgt spid="8">
                                            <p:bg/>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500"/>
                                        <p:tgtEl>
                                          <p:spTgt spid="8">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txEl>
                                              <p:pRg st="2" end="2"/>
                                            </p:txEl>
                                          </p:spTgt>
                                        </p:tgtEl>
                                        <p:attrNameLst>
                                          <p:attrName>style.visibility</p:attrName>
                                        </p:attrNameLst>
                                      </p:cBhvr>
                                      <p:to>
                                        <p:strVal val="visible"/>
                                      </p:to>
                                    </p:set>
                                    <p:animEffect transition="in" filter="fade">
                                      <p:cBhvr>
                                        <p:cTn id="39" dur="500"/>
                                        <p:tgtEl>
                                          <p:spTgt spid="8">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txEl>
                                              <p:pRg st="3" end="3"/>
                                            </p:txEl>
                                          </p:spTgt>
                                        </p:tgtEl>
                                        <p:attrNameLst>
                                          <p:attrName>style.visibility</p:attrName>
                                        </p:attrNameLst>
                                      </p:cBhvr>
                                      <p:to>
                                        <p:strVal val="visible"/>
                                      </p:to>
                                    </p:set>
                                    <p:animEffect transition="in" filter="fade">
                                      <p:cBhvr>
                                        <p:cTn id="44" dur="500"/>
                                        <p:tgtEl>
                                          <p:spTgt spid="8">
                                            <p:txEl>
                                              <p:pRg st="3" end="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8">
                                            <p:txEl>
                                              <p:pRg st="4" end="4"/>
                                            </p:txEl>
                                          </p:spTgt>
                                        </p:tgtEl>
                                        <p:attrNameLst>
                                          <p:attrName>style.visibility</p:attrName>
                                        </p:attrNameLst>
                                      </p:cBhvr>
                                      <p:to>
                                        <p:strVal val="visible"/>
                                      </p:to>
                                    </p:set>
                                    <p:animEffect transition="in" filter="fade">
                                      <p:cBhvr>
                                        <p:cTn id="49"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animBg="1"/>
      <p:bldP spid="8"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54200" y="406879"/>
            <a:ext cx="884048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Welsh Government</a:t>
            </a:r>
          </a:p>
        </p:txBody>
      </p:sp>
      <p:sp>
        <p:nvSpPr>
          <p:cNvPr id="2" name="Rectangle: Rounded Corners 1">
            <a:extLst>
              <a:ext uri="{FF2B5EF4-FFF2-40B4-BE49-F238E27FC236}">
                <a16:creationId xmlns:a16="http://schemas.microsoft.com/office/drawing/2014/main" id="{C371C7CE-DBDB-4142-9C90-3924267BF637}"/>
              </a:ext>
            </a:extLst>
          </p:cNvPr>
          <p:cNvSpPr/>
          <p:nvPr/>
        </p:nvSpPr>
        <p:spPr>
          <a:xfrm>
            <a:off x="2036507" y="1981200"/>
            <a:ext cx="8475868" cy="2895600"/>
          </a:xfrm>
          <a:custGeom>
            <a:avLst/>
            <a:gdLst>
              <a:gd name="connsiteX0" fmla="*/ 0 w 8475868"/>
              <a:gd name="connsiteY0" fmla="*/ 482610 h 2895600"/>
              <a:gd name="connsiteX1" fmla="*/ 482610 w 8475868"/>
              <a:gd name="connsiteY1" fmla="*/ 0 h 2895600"/>
              <a:gd name="connsiteX2" fmla="*/ 1090290 w 8475868"/>
              <a:gd name="connsiteY2" fmla="*/ 0 h 2895600"/>
              <a:gd name="connsiteX3" fmla="*/ 1923289 w 8475868"/>
              <a:gd name="connsiteY3" fmla="*/ 0 h 2895600"/>
              <a:gd name="connsiteX4" fmla="*/ 2530969 w 8475868"/>
              <a:gd name="connsiteY4" fmla="*/ 0 h 2895600"/>
              <a:gd name="connsiteX5" fmla="*/ 2988435 w 8475868"/>
              <a:gd name="connsiteY5" fmla="*/ 0 h 2895600"/>
              <a:gd name="connsiteX6" fmla="*/ 3521009 w 8475868"/>
              <a:gd name="connsiteY6" fmla="*/ 0 h 2895600"/>
              <a:gd name="connsiteX7" fmla="*/ 4354008 w 8475868"/>
              <a:gd name="connsiteY7" fmla="*/ 0 h 2895600"/>
              <a:gd name="connsiteX8" fmla="*/ 5187007 w 8475868"/>
              <a:gd name="connsiteY8" fmla="*/ 0 h 2895600"/>
              <a:gd name="connsiteX9" fmla="*/ 5719580 w 8475868"/>
              <a:gd name="connsiteY9" fmla="*/ 0 h 2895600"/>
              <a:gd name="connsiteX10" fmla="*/ 6477473 w 8475868"/>
              <a:gd name="connsiteY10" fmla="*/ 0 h 2895600"/>
              <a:gd name="connsiteX11" fmla="*/ 6934939 w 8475868"/>
              <a:gd name="connsiteY11" fmla="*/ 0 h 2895600"/>
              <a:gd name="connsiteX12" fmla="*/ 7392406 w 8475868"/>
              <a:gd name="connsiteY12" fmla="*/ 0 h 2895600"/>
              <a:gd name="connsiteX13" fmla="*/ 7993258 w 8475868"/>
              <a:gd name="connsiteY13" fmla="*/ 0 h 2895600"/>
              <a:gd name="connsiteX14" fmla="*/ 8475868 w 8475868"/>
              <a:gd name="connsiteY14" fmla="*/ 482610 h 2895600"/>
              <a:gd name="connsiteX15" fmla="*/ 8475868 w 8475868"/>
              <a:gd name="connsiteY15" fmla="*/ 1068159 h 2895600"/>
              <a:gd name="connsiteX16" fmla="*/ 8475868 w 8475868"/>
              <a:gd name="connsiteY16" fmla="*/ 1673011 h 2895600"/>
              <a:gd name="connsiteX17" fmla="*/ 8475868 w 8475868"/>
              <a:gd name="connsiteY17" fmla="*/ 2412990 h 2895600"/>
              <a:gd name="connsiteX18" fmla="*/ 7993258 w 8475868"/>
              <a:gd name="connsiteY18" fmla="*/ 2895600 h 2895600"/>
              <a:gd name="connsiteX19" fmla="*/ 7535791 w 8475868"/>
              <a:gd name="connsiteY19" fmla="*/ 2895600 h 2895600"/>
              <a:gd name="connsiteX20" fmla="*/ 6853005 w 8475868"/>
              <a:gd name="connsiteY20" fmla="*/ 2895600 h 2895600"/>
              <a:gd name="connsiteX21" fmla="*/ 6320432 w 8475868"/>
              <a:gd name="connsiteY21" fmla="*/ 2895600 h 2895600"/>
              <a:gd name="connsiteX22" fmla="*/ 5637646 w 8475868"/>
              <a:gd name="connsiteY22" fmla="*/ 2895600 h 2895600"/>
              <a:gd name="connsiteX23" fmla="*/ 4879753 w 8475868"/>
              <a:gd name="connsiteY23" fmla="*/ 2895600 h 2895600"/>
              <a:gd name="connsiteX24" fmla="*/ 4347180 w 8475868"/>
              <a:gd name="connsiteY24" fmla="*/ 2895600 h 2895600"/>
              <a:gd name="connsiteX25" fmla="*/ 3889713 w 8475868"/>
              <a:gd name="connsiteY25" fmla="*/ 2895600 h 2895600"/>
              <a:gd name="connsiteX26" fmla="*/ 3282033 w 8475868"/>
              <a:gd name="connsiteY26" fmla="*/ 2895600 h 2895600"/>
              <a:gd name="connsiteX27" fmla="*/ 2749460 w 8475868"/>
              <a:gd name="connsiteY27" fmla="*/ 2895600 h 2895600"/>
              <a:gd name="connsiteX28" fmla="*/ 1916461 w 8475868"/>
              <a:gd name="connsiteY28" fmla="*/ 2895600 h 2895600"/>
              <a:gd name="connsiteX29" fmla="*/ 1158568 w 8475868"/>
              <a:gd name="connsiteY29" fmla="*/ 2895600 h 2895600"/>
              <a:gd name="connsiteX30" fmla="*/ 482610 w 8475868"/>
              <a:gd name="connsiteY30" fmla="*/ 2895600 h 2895600"/>
              <a:gd name="connsiteX31" fmla="*/ 0 w 8475868"/>
              <a:gd name="connsiteY31" fmla="*/ 2412990 h 2895600"/>
              <a:gd name="connsiteX32" fmla="*/ 0 w 8475868"/>
              <a:gd name="connsiteY32" fmla="*/ 1827441 h 2895600"/>
              <a:gd name="connsiteX33" fmla="*/ 0 w 8475868"/>
              <a:gd name="connsiteY33" fmla="*/ 1241893 h 2895600"/>
              <a:gd name="connsiteX34" fmla="*/ 0 w 8475868"/>
              <a:gd name="connsiteY34" fmla="*/ 482610 h 28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475868" h="2895600" fill="none" extrusionOk="0">
                <a:moveTo>
                  <a:pt x="0" y="482610"/>
                </a:moveTo>
                <a:cubicBezTo>
                  <a:pt x="43158" y="194009"/>
                  <a:pt x="196811" y="-22261"/>
                  <a:pt x="482610" y="0"/>
                </a:cubicBezTo>
                <a:cubicBezTo>
                  <a:pt x="706895" y="19829"/>
                  <a:pt x="910979" y="28911"/>
                  <a:pt x="1090290" y="0"/>
                </a:cubicBezTo>
                <a:cubicBezTo>
                  <a:pt x="1269601" y="-28911"/>
                  <a:pt x="1538073" y="39521"/>
                  <a:pt x="1923289" y="0"/>
                </a:cubicBezTo>
                <a:cubicBezTo>
                  <a:pt x="2308505" y="-39521"/>
                  <a:pt x="2408945" y="6697"/>
                  <a:pt x="2530969" y="0"/>
                </a:cubicBezTo>
                <a:cubicBezTo>
                  <a:pt x="2652993" y="-6697"/>
                  <a:pt x="2778024" y="20363"/>
                  <a:pt x="2988435" y="0"/>
                </a:cubicBezTo>
                <a:cubicBezTo>
                  <a:pt x="3198846" y="-20363"/>
                  <a:pt x="3311371" y="10767"/>
                  <a:pt x="3521009" y="0"/>
                </a:cubicBezTo>
                <a:cubicBezTo>
                  <a:pt x="3730647" y="-10767"/>
                  <a:pt x="4028210" y="2950"/>
                  <a:pt x="4354008" y="0"/>
                </a:cubicBezTo>
                <a:cubicBezTo>
                  <a:pt x="4679806" y="-2950"/>
                  <a:pt x="4967435" y="5240"/>
                  <a:pt x="5187007" y="0"/>
                </a:cubicBezTo>
                <a:cubicBezTo>
                  <a:pt x="5406579" y="-5240"/>
                  <a:pt x="5514875" y="24259"/>
                  <a:pt x="5719580" y="0"/>
                </a:cubicBezTo>
                <a:cubicBezTo>
                  <a:pt x="5924285" y="-24259"/>
                  <a:pt x="6254567" y="37339"/>
                  <a:pt x="6477473" y="0"/>
                </a:cubicBezTo>
                <a:cubicBezTo>
                  <a:pt x="6700379" y="-37339"/>
                  <a:pt x="6727378" y="9882"/>
                  <a:pt x="6934939" y="0"/>
                </a:cubicBezTo>
                <a:cubicBezTo>
                  <a:pt x="7142500" y="-9882"/>
                  <a:pt x="7194897" y="840"/>
                  <a:pt x="7392406" y="0"/>
                </a:cubicBezTo>
                <a:cubicBezTo>
                  <a:pt x="7589915" y="-840"/>
                  <a:pt x="7755935" y="15629"/>
                  <a:pt x="7993258" y="0"/>
                </a:cubicBezTo>
                <a:cubicBezTo>
                  <a:pt x="8308914" y="42306"/>
                  <a:pt x="8489412" y="223149"/>
                  <a:pt x="8475868" y="482610"/>
                </a:cubicBezTo>
                <a:cubicBezTo>
                  <a:pt x="8497957" y="626524"/>
                  <a:pt x="8452841" y="929359"/>
                  <a:pt x="8475868" y="1068159"/>
                </a:cubicBezTo>
                <a:cubicBezTo>
                  <a:pt x="8498895" y="1206959"/>
                  <a:pt x="8464622" y="1426581"/>
                  <a:pt x="8475868" y="1673011"/>
                </a:cubicBezTo>
                <a:cubicBezTo>
                  <a:pt x="8487114" y="1919441"/>
                  <a:pt x="8472368" y="2053557"/>
                  <a:pt x="8475868" y="2412990"/>
                </a:cubicBezTo>
                <a:cubicBezTo>
                  <a:pt x="8429089" y="2691492"/>
                  <a:pt x="8252442" y="2881793"/>
                  <a:pt x="7993258" y="2895600"/>
                </a:cubicBezTo>
                <a:cubicBezTo>
                  <a:pt x="7793520" y="2908820"/>
                  <a:pt x="7715351" y="2889472"/>
                  <a:pt x="7535791" y="2895600"/>
                </a:cubicBezTo>
                <a:cubicBezTo>
                  <a:pt x="7356231" y="2901728"/>
                  <a:pt x="7170779" y="2899074"/>
                  <a:pt x="6853005" y="2895600"/>
                </a:cubicBezTo>
                <a:cubicBezTo>
                  <a:pt x="6535231" y="2892126"/>
                  <a:pt x="6441922" y="2897081"/>
                  <a:pt x="6320432" y="2895600"/>
                </a:cubicBezTo>
                <a:cubicBezTo>
                  <a:pt x="6198942" y="2894119"/>
                  <a:pt x="5969440" y="2871699"/>
                  <a:pt x="5637646" y="2895600"/>
                </a:cubicBezTo>
                <a:cubicBezTo>
                  <a:pt x="5305852" y="2919501"/>
                  <a:pt x="5130681" y="2900142"/>
                  <a:pt x="4879753" y="2895600"/>
                </a:cubicBezTo>
                <a:cubicBezTo>
                  <a:pt x="4628825" y="2891058"/>
                  <a:pt x="4495266" y="2889156"/>
                  <a:pt x="4347180" y="2895600"/>
                </a:cubicBezTo>
                <a:cubicBezTo>
                  <a:pt x="4199094" y="2902044"/>
                  <a:pt x="4074038" y="2883808"/>
                  <a:pt x="3889713" y="2895600"/>
                </a:cubicBezTo>
                <a:cubicBezTo>
                  <a:pt x="3705388" y="2907392"/>
                  <a:pt x="3558911" y="2921848"/>
                  <a:pt x="3282033" y="2895600"/>
                </a:cubicBezTo>
                <a:cubicBezTo>
                  <a:pt x="3005155" y="2869352"/>
                  <a:pt x="2872405" y="2914221"/>
                  <a:pt x="2749460" y="2895600"/>
                </a:cubicBezTo>
                <a:cubicBezTo>
                  <a:pt x="2626515" y="2876979"/>
                  <a:pt x="2106523" y="2867769"/>
                  <a:pt x="1916461" y="2895600"/>
                </a:cubicBezTo>
                <a:cubicBezTo>
                  <a:pt x="1726399" y="2923431"/>
                  <a:pt x="1354656" y="2929791"/>
                  <a:pt x="1158568" y="2895600"/>
                </a:cubicBezTo>
                <a:cubicBezTo>
                  <a:pt x="962480" y="2861409"/>
                  <a:pt x="751225" y="2903205"/>
                  <a:pt x="482610" y="2895600"/>
                </a:cubicBezTo>
                <a:cubicBezTo>
                  <a:pt x="213849" y="2949287"/>
                  <a:pt x="-32575" y="2673669"/>
                  <a:pt x="0" y="2412990"/>
                </a:cubicBezTo>
                <a:cubicBezTo>
                  <a:pt x="19594" y="2205206"/>
                  <a:pt x="27301" y="2091363"/>
                  <a:pt x="0" y="1827441"/>
                </a:cubicBezTo>
                <a:cubicBezTo>
                  <a:pt x="-27301" y="1563519"/>
                  <a:pt x="17806" y="1466619"/>
                  <a:pt x="0" y="1241893"/>
                </a:cubicBezTo>
                <a:cubicBezTo>
                  <a:pt x="-17806" y="1017167"/>
                  <a:pt x="22210" y="802793"/>
                  <a:pt x="0" y="482610"/>
                </a:cubicBezTo>
                <a:close/>
              </a:path>
              <a:path w="8475868" h="2895600" stroke="0" extrusionOk="0">
                <a:moveTo>
                  <a:pt x="0" y="482610"/>
                </a:moveTo>
                <a:cubicBezTo>
                  <a:pt x="12437" y="238871"/>
                  <a:pt x="156175" y="1833"/>
                  <a:pt x="482610" y="0"/>
                </a:cubicBezTo>
                <a:cubicBezTo>
                  <a:pt x="726739" y="-11899"/>
                  <a:pt x="820780" y="22554"/>
                  <a:pt x="1015183" y="0"/>
                </a:cubicBezTo>
                <a:cubicBezTo>
                  <a:pt x="1209586" y="-22554"/>
                  <a:pt x="1432732" y="-26619"/>
                  <a:pt x="1848182" y="0"/>
                </a:cubicBezTo>
                <a:cubicBezTo>
                  <a:pt x="2263632" y="26619"/>
                  <a:pt x="2215902" y="3740"/>
                  <a:pt x="2530969" y="0"/>
                </a:cubicBezTo>
                <a:cubicBezTo>
                  <a:pt x="2846036" y="-3740"/>
                  <a:pt x="2800621" y="693"/>
                  <a:pt x="3063542" y="0"/>
                </a:cubicBezTo>
                <a:cubicBezTo>
                  <a:pt x="3326463" y="-693"/>
                  <a:pt x="3383340" y="-20811"/>
                  <a:pt x="3596115" y="0"/>
                </a:cubicBezTo>
                <a:cubicBezTo>
                  <a:pt x="3808890" y="20811"/>
                  <a:pt x="4137680" y="41109"/>
                  <a:pt x="4429114" y="0"/>
                </a:cubicBezTo>
                <a:cubicBezTo>
                  <a:pt x="4720548" y="-41109"/>
                  <a:pt x="5001877" y="-30161"/>
                  <a:pt x="5187007" y="0"/>
                </a:cubicBezTo>
                <a:cubicBezTo>
                  <a:pt x="5372137" y="30161"/>
                  <a:pt x="5635877" y="3540"/>
                  <a:pt x="5869793" y="0"/>
                </a:cubicBezTo>
                <a:cubicBezTo>
                  <a:pt x="6103709" y="-3540"/>
                  <a:pt x="6290847" y="-15396"/>
                  <a:pt x="6552579" y="0"/>
                </a:cubicBezTo>
                <a:cubicBezTo>
                  <a:pt x="6814311" y="15396"/>
                  <a:pt x="7039234" y="2216"/>
                  <a:pt x="7235365" y="0"/>
                </a:cubicBezTo>
                <a:cubicBezTo>
                  <a:pt x="7431496" y="-2216"/>
                  <a:pt x="7659584" y="30028"/>
                  <a:pt x="7993258" y="0"/>
                </a:cubicBezTo>
                <a:cubicBezTo>
                  <a:pt x="8260222" y="-9340"/>
                  <a:pt x="8452852" y="170099"/>
                  <a:pt x="8475868" y="482610"/>
                </a:cubicBezTo>
                <a:cubicBezTo>
                  <a:pt x="8470757" y="743043"/>
                  <a:pt x="8501915" y="872951"/>
                  <a:pt x="8475868" y="1106766"/>
                </a:cubicBezTo>
                <a:cubicBezTo>
                  <a:pt x="8449821" y="1340581"/>
                  <a:pt x="8456125" y="1575682"/>
                  <a:pt x="8475868" y="1711619"/>
                </a:cubicBezTo>
                <a:cubicBezTo>
                  <a:pt x="8495611" y="1847556"/>
                  <a:pt x="8499763" y="2166592"/>
                  <a:pt x="8475868" y="2412990"/>
                </a:cubicBezTo>
                <a:cubicBezTo>
                  <a:pt x="8455963" y="2641223"/>
                  <a:pt x="8291482" y="2882320"/>
                  <a:pt x="7993258" y="2895600"/>
                </a:cubicBezTo>
                <a:cubicBezTo>
                  <a:pt x="7740327" y="2893872"/>
                  <a:pt x="7485082" y="2928370"/>
                  <a:pt x="7235365" y="2895600"/>
                </a:cubicBezTo>
                <a:cubicBezTo>
                  <a:pt x="6985648" y="2862830"/>
                  <a:pt x="6930763" y="2890335"/>
                  <a:pt x="6627686" y="2895600"/>
                </a:cubicBezTo>
                <a:cubicBezTo>
                  <a:pt x="6324609" y="2900865"/>
                  <a:pt x="6227577" y="2863787"/>
                  <a:pt x="5869793" y="2895600"/>
                </a:cubicBezTo>
                <a:cubicBezTo>
                  <a:pt x="5512009" y="2927413"/>
                  <a:pt x="5602374" y="2901277"/>
                  <a:pt x="5337220" y="2895600"/>
                </a:cubicBezTo>
                <a:cubicBezTo>
                  <a:pt x="5072066" y="2889923"/>
                  <a:pt x="5102770" y="2892683"/>
                  <a:pt x="4879753" y="2895600"/>
                </a:cubicBezTo>
                <a:cubicBezTo>
                  <a:pt x="4656736" y="2898517"/>
                  <a:pt x="4619789" y="2879849"/>
                  <a:pt x="4422286" y="2895600"/>
                </a:cubicBezTo>
                <a:cubicBezTo>
                  <a:pt x="4224783" y="2911351"/>
                  <a:pt x="4081751" y="2923575"/>
                  <a:pt x="3814607" y="2895600"/>
                </a:cubicBezTo>
                <a:cubicBezTo>
                  <a:pt x="3547463" y="2867625"/>
                  <a:pt x="3463033" y="2916047"/>
                  <a:pt x="3282033" y="2895600"/>
                </a:cubicBezTo>
                <a:cubicBezTo>
                  <a:pt x="3101033" y="2875153"/>
                  <a:pt x="2942906" y="2881062"/>
                  <a:pt x="2824567" y="2895600"/>
                </a:cubicBezTo>
                <a:cubicBezTo>
                  <a:pt x="2706228" y="2910138"/>
                  <a:pt x="2355176" y="2921737"/>
                  <a:pt x="2141780" y="2895600"/>
                </a:cubicBezTo>
                <a:cubicBezTo>
                  <a:pt x="1928384" y="2869463"/>
                  <a:pt x="1840754" y="2902921"/>
                  <a:pt x="1684314" y="2895600"/>
                </a:cubicBezTo>
                <a:cubicBezTo>
                  <a:pt x="1527874" y="2888279"/>
                  <a:pt x="892002" y="2881429"/>
                  <a:pt x="482610" y="2895600"/>
                </a:cubicBezTo>
                <a:cubicBezTo>
                  <a:pt x="247615" y="2931935"/>
                  <a:pt x="17425" y="2714888"/>
                  <a:pt x="0" y="2412990"/>
                </a:cubicBezTo>
                <a:cubicBezTo>
                  <a:pt x="-6173" y="2207778"/>
                  <a:pt x="-23265" y="2041115"/>
                  <a:pt x="0" y="1788834"/>
                </a:cubicBezTo>
                <a:cubicBezTo>
                  <a:pt x="23265" y="1536553"/>
                  <a:pt x="-27311" y="1361514"/>
                  <a:pt x="0" y="1203285"/>
                </a:cubicBezTo>
                <a:cubicBezTo>
                  <a:pt x="27311" y="1045056"/>
                  <a:pt x="-34076" y="802074"/>
                  <a:pt x="0" y="48261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16157001">
                  <a:prstGeom prst="roundRect">
                    <a:avLst/>
                  </a:prstGeom>
                  <ask:type>
                    <ask:lineSketchFreehand/>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solidFill>
              </a:rPr>
              <a:t>Safeguarding is about protecting children and adults from abuse or neglect and educating those around them to recognise the signs and dangers. </a:t>
            </a:r>
          </a:p>
          <a:p>
            <a:pPr algn="ctr"/>
            <a:endParaRPr lang="en-AS" dirty="0"/>
          </a:p>
        </p:txBody>
      </p:sp>
    </p:spTree>
    <p:extLst>
      <p:ext uri="{BB962C8B-B14F-4D97-AF65-F5344CB8AC3E}">
        <p14:creationId xmlns:p14="http://schemas.microsoft.com/office/powerpoint/2010/main" val="3059843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F651E6-3B3D-4635-8823-217019D0B015}"/>
              </a:ext>
            </a:extLst>
          </p:cNvPr>
          <p:cNvSpPr>
            <a:spLocks noGrp="1"/>
          </p:cNvSpPr>
          <p:nvPr>
            <p:ph type="title"/>
          </p:nvPr>
        </p:nvSpPr>
        <p:spPr>
          <a:xfrm>
            <a:off x="475488" y="365125"/>
            <a:ext cx="11265408" cy="591805"/>
          </a:xfrm>
          <a:solidFill>
            <a:srgbClr val="002060"/>
          </a:solidFill>
        </p:spPr>
        <p:txBody>
          <a:bodyPr>
            <a:normAutofit/>
          </a:bodyPr>
          <a:lstStyle/>
          <a:p>
            <a:pPr algn="ctr"/>
            <a:r>
              <a:rPr lang="en-GB" sz="3200" b="1" dirty="0">
                <a:solidFill>
                  <a:schemeClr val="bg1"/>
                </a:solidFill>
                <a:latin typeface="+mn-lt"/>
              </a:rPr>
              <a:t>Key Principles </a:t>
            </a:r>
          </a:p>
        </p:txBody>
      </p:sp>
      <p:graphicFrame>
        <p:nvGraphicFramePr>
          <p:cNvPr id="7" name="Table 7">
            <a:extLst>
              <a:ext uri="{FF2B5EF4-FFF2-40B4-BE49-F238E27FC236}">
                <a16:creationId xmlns:a16="http://schemas.microsoft.com/office/drawing/2014/main" id="{DBD60A0E-ADB3-4DD3-B9B1-57FB63173F21}"/>
              </a:ext>
            </a:extLst>
          </p:cNvPr>
          <p:cNvGraphicFramePr>
            <a:graphicFrameLocks noGrp="1"/>
          </p:cNvGraphicFramePr>
          <p:nvPr>
            <p:extLst>
              <p:ext uri="{D42A27DB-BD31-4B8C-83A1-F6EECF244321}">
                <p14:modId xmlns:p14="http://schemas.microsoft.com/office/powerpoint/2010/main" val="3221354349"/>
              </p:ext>
            </p:extLst>
          </p:nvPr>
        </p:nvGraphicFramePr>
        <p:xfrm>
          <a:off x="603504" y="1243584"/>
          <a:ext cx="11137392" cy="4423525"/>
        </p:xfrm>
        <a:graphic>
          <a:graphicData uri="http://schemas.openxmlformats.org/drawingml/2006/table">
            <a:tbl>
              <a:tblPr firstRow="1" bandRow="1">
                <a:tableStyleId>{21E4AEA4-8DFA-4A89-87EB-49C32662AFE0}</a:tableStyleId>
              </a:tblPr>
              <a:tblGrid>
                <a:gridCol w="5568696">
                  <a:extLst>
                    <a:ext uri="{9D8B030D-6E8A-4147-A177-3AD203B41FA5}">
                      <a16:colId xmlns:a16="http://schemas.microsoft.com/office/drawing/2014/main" val="2037211346"/>
                    </a:ext>
                  </a:extLst>
                </a:gridCol>
                <a:gridCol w="5568696">
                  <a:extLst>
                    <a:ext uri="{9D8B030D-6E8A-4147-A177-3AD203B41FA5}">
                      <a16:colId xmlns:a16="http://schemas.microsoft.com/office/drawing/2014/main" val="2215471522"/>
                    </a:ext>
                  </a:extLst>
                </a:gridCol>
              </a:tblGrid>
              <a:tr h="15742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solidFill>
                            <a:schemeClr val="tx1"/>
                          </a:solidFill>
                        </a:rPr>
                        <a:t>Empowerment: </a:t>
                      </a:r>
                      <a:r>
                        <a:rPr lang="en-GB" sz="2200" b="0" dirty="0">
                          <a:solidFill>
                            <a:schemeClr val="tx1"/>
                          </a:solidFill>
                        </a:rPr>
                        <a:t>People being supported &amp; encouraged to make their own decisions &amp; informed consent</a:t>
                      </a:r>
                    </a:p>
                    <a:p>
                      <a:endParaRPr lang="en-GB" sz="2200" dirty="0"/>
                    </a:p>
                  </a:txBody>
                  <a:tcPr>
                    <a:solidFill>
                      <a:schemeClr val="accent3">
                        <a:lumMod val="40000"/>
                        <a:lumOff val="60000"/>
                      </a:schemeClr>
                    </a:solidFill>
                  </a:tcPr>
                </a:tc>
                <a:tc>
                  <a:txBody>
                    <a:bodyPr/>
                    <a:lstStyle/>
                    <a:p>
                      <a:r>
                        <a:rPr lang="en-GB" sz="2200" b="0" dirty="0">
                          <a:solidFill>
                            <a:schemeClr val="tx1"/>
                          </a:solidFill>
                        </a:rPr>
                        <a:t>I am asked what I want as the outcomes from the safeguarding process &amp; these directly inform what happens’</a:t>
                      </a:r>
                      <a:endParaRPr lang="en-GB" sz="2200" dirty="0"/>
                    </a:p>
                  </a:txBody>
                  <a:tcPr>
                    <a:solidFill>
                      <a:schemeClr val="accent1">
                        <a:lumMod val="40000"/>
                        <a:lumOff val="60000"/>
                      </a:schemeClr>
                    </a:solidFill>
                  </a:tcPr>
                </a:tc>
                <a:extLst>
                  <a:ext uri="{0D108BD9-81ED-4DB2-BD59-A6C34878D82A}">
                    <a16:rowId xmlns:a16="http://schemas.microsoft.com/office/drawing/2014/main" val="135860613"/>
                  </a:ext>
                </a:extLst>
              </a:tr>
              <a:tr h="14207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1" dirty="0"/>
                        <a:t>Prevention:</a:t>
                      </a:r>
                      <a:r>
                        <a:rPr lang="en-GB" sz="2200" dirty="0"/>
                        <a:t> It is better to take action before harm occurs</a:t>
                      </a:r>
                    </a:p>
                    <a:p>
                      <a:endParaRPr lang="en-GB" sz="2200" dirty="0"/>
                    </a:p>
                  </a:txBody>
                  <a:tcPr>
                    <a:solidFill>
                      <a:schemeClr val="accent3">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‘I receive clear &amp; simple information about what abuse is, how to recognise the signs &amp; what I can do to seek help.’</a:t>
                      </a:r>
                    </a:p>
                    <a:p>
                      <a:endParaRPr lang="en-GB" sz="2200" dirty="0"/>
                    </a:p>
                  </a:txBody>
                  <a:tcPr>
                    <a:solidFill>
                      <a:schemeClr val="accent1">
                        <a:lumMod val="40000"/>
                        <a:lumOff val="60000"/>
                      </a:schemeClr>
                    </a:solidFill>
                  </a:tcPr>
                </a:tc>
                <a:extLst>
                  <a:ext uri="{0D108BD9-81ED-4DB2-BD59-A6C34878D82A}">
                    <a16:rowId xmlns:a16="http://schemas.microsoft.com/office/drawing/2014/main" val="3689263500"/>
                  </a:ext>
                </a:extLst>
              </a:tr>
              <a:tr h="141668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1" dirty="0"/>
                        <a:t>Proportionality:</a:t>
                      </a:r>
                      <a:r>
                        <a:rPr lang="en-GB" sz="2200" dirty="0"/>
                        <a:t> The least intrusive response appropriate to the risk presented</a:t>
                      </a:r>
                    </a:p>
                    <a:p>
                      <a:endParaRPr lang="en-GB" dirty="0"/>
                    </a:p>
                  </a:txBody>
                  <a:tcPr>
                    <a:solidFill>
                      <a:schemeClr val="accent3">
                        <a:lumMod val="40000"/>
                        <a:lumOff val="60000"/>
                      </a:schemeClr>
                    </a:solidFill>
                  </a:tcPr>
                </a:tc>
                <a:tc>
                  <a:txBody>
                    <a:bodyPr/>
                    <a:lstStyle/>
                    <a:p>
                      <a:r>
                        <a:rPr lang="en-GB" sz="2200" dirty="0"/>
                        <a:t>‘I am sure that the professionals will work in my interest, as I see them &amp; they will only get involved as much as needed.’</a:t>
                      </a:r>
                    </a:p>
                  </a:txBody>
                  <a:tcPr>
                    <a:solidFill>
                      <a:schemeClr val="accent1">
                        <a:lumMod val="40000"/>
                        <a:lumOff val="60000"/>
                      </a:schemeClr>
                    </a:solidFill>
                  </a:tcPr>
                </a:tc>
                <a:extLst>
                  <a:ext uri="{0D108BD9-81ED-4DB2-BD59-A6C34878D82A}">
                    <a16:rowId xmlns:a16="http://schemas.microsoft.com/office/drawing/2014/main" val="3553867305"/>
                  </a:ext>
                </a:extLst>
              </a:tr>
            </a:tbl>
          </a:graphicData>
        </a:graphic>
      </p:graphicFrame>
    </p:spTree>
    <p:extLst>
      <p:ext uri="{BB962C8B-B14F-4D97-AF65-F5344CB8AC3E}">
        <p14:creationId xmlns:p14="http://schemas.microsoft.com/office/powerpoint/2010/main" val="37027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F651E6-3B3D-4635-8823-217019D0B015}"/>
              </a:ext>
            </a:extLst>
          </p:cNvPr>
          <p:cNvSpPr>
            <a:spLocks noGrp="1"/>
          </p:cNvSpPr>
          <p:nvPr>
            <p:ph type="title"/>
          </p:nvPr>
        </p:nvSpPr>
        <p:spPr>
          <a:xfrm>
            <a:off x="531628" y="170121"/>
            <a:ext cx="11227981" cy="451671"/>
          </a:xfrm>
          <a:solidFill>
            <a:srgbClr val="002060"/>
          </a:solidFill>
        </p:spPr>
        <p:txBody>
          <a:bodyPr>
            <a:normAutofit fontScale="90000"/>
          </a:bodyPr>
          <a:lstStyle/>
          <a:p>
            <a:pPr algn="ctr"/>
            <a:r>
              <a:rPr lang="en-GB" sz="3200" b="1" dirty="0">
                <a:solidFill>
                  <a:schemeClr val="bg1"/>
                </a:solidFill>
                <a:latin typeface="+mn-lt"/>
              </a:rPr>
              <a:t>Key Principles </a:t>
            </a:r>
          </a:p>
        </p:txBody>
      </p:sp>
      <p:graphicFrame>
        <p:nvGraphicFramePr>
          <p:cNvPr id="7" name="Table 7">
            <a:extLst>
              <a:ext uri="{FF2B5EF4-FFF2-40B4-BE49-F238E27FC236}">
                <a16:creationId xmlns:a16="http://schemas.microsoft.com/office/drawing/2014/main" id="{DBD60A0E-ADB3-4DD3-B9B1-57FB63173F21}"/>
              </a:ext>
            </a:extLst>
          </p:cNvPr>
          <p:cNvGraphicFramePr>
            <a:graphicFrameLocks noGrp="1"/>
          </p:cNvGraphicFramePr>
          <p:nvPr>
            <p:extLst>
              <p:ext uri="{D42A27DB-BD31-4B8C-83A1-F6EECF244321}">
                <p14:modId xmlns:p14="http://schemas.microsoft.com/office/powerpoint/2010/main" val="3661116240"/>
              </p:ext>
            </p:extLst>
          </p:nvPr>
        </p:nvGraphicFramePr>
        <p:xfrm>
          <a:off x="531628" y="759166"/>
          <a:ext cx="11227982" cy="4990860"/>
        </p:xfrm>
        <a:graphic>
          <a:graphicData uri="http://schemas.openxmlformats.org/drawingml/2006/table">
            <a:tbl>
              <a:tblPr firstRow="1" bandRow="1">
                <a:tableStyleId>{21E4AEA4-8DFA-4A89-87EB-49C32662AFE0}</a:tableStyleId>
              </a:tblPr>
              <a:tblGrid>
                <a:gridCol w="5613991">
                  <a:extLst>
                    <a:ext uri="{9D8B030D-6E8A-4147-A177-3AD203B41FA5}">
                      <a16:colId xmlns:a16="http://schemas.microsoft.com/office/drawing/2014/main" val="2037211346"/>
                    </a:ext>
                  </a:extLst>
                </a:gridCol>
                <a:gridCol w="5613991">
                  <a:extLst>
                    <a:ext uri="{9D8B030D-6E8A-4147-A177-3AD203B41FA5}">
                      <a16:colId xmlns:a16="http://schemas.microsoft.com/office/drawing/2014/main" val="2215471522"/>
                    </a:ext>
                  </a:extLst>
                </a:gridCol>
              </a:tblGrid>
              <a:tr h="1481876">
                <a:tc>
                  <a:txBody>
                    <a:bodyPr/>
                    <a:lstStyle/>
                    <a:p>
                      <a:r>
                        <a:rPr lang="en-GB" sz="2200" dirty="0">
                          <a:solidFill>
                            <a:schemeClr val="tx1"/>
                          </a:solidFill>
                        </a:rPr>
                        <a:t>Protection: </a:t>
                      </a:r>
                      <a:r>
                        <a:rPr lang="en-GB" sz="2200" b="0" dirty="0">
                          <a:solidFill>
                            <a:schemeClr val="tx1"/>
                          </a:solidFill>
                        </a:rPr>
                        <a:t>Support &amp; representation for those in greatest need.</a:t>
                      </a:r>
                    </a:p>
                  </a:txBody>
                  <a:tcPr>
                    <a:solidFill>
                      <a:schemeClr val="accent1">
                        <a:lumMod val="40000"/>
                        <a:lumOff val="60000"/>
                      </a:schemeClr>
                    </a:solidFill>
                  </a:tcPr>
                </a:tc>
                <a:tc>
                  <a:txBody>
                    <a:bodyPr/>
                    <a:lstStyle/>
                    <a:p>
                      <a:r>
                        <a:rPr lang="en-GB" sz="2200" b="0" dirty="0">
                          <a:solidFill>
                            <a:schemeClr val="tx1"/>
                          </a:solidFill>
                        </a:rPr>
                        <a:t>‘I get help &amp; support to report  abuse &amp;  neglect. I get help so that I am able to take part in the safeguarding process  to the extent to which I want.’</a:t>
                      </a:r>
                    </a:p>
                  </a:txBody>
                  <a:tcPr>
                    <a:solidFill>
                      <a:schemeClr val="accent3">
                        <a:lumMod val="20000"/>
                        <a:lumOff val="80000"/>
                      </a:schemeClr>
                    </a:solidFill>
                  </a:tcPr>
                </a:tc>
                <a:extLst>
                  <a:ext uri="{0D108BD9-81ED-4DB2-BD59-A6C34878D82A}">
                    <a16:rowId xmlns:a16="http://schemas.microsoft.com/office/drawing/2014/main" val="135860613"/>
                  </a:ext>
                </a:extLst>
              </a:tr>
              <a:tr h="2175446">
                <a:tc>
                  <a:txBody>
                    <a:bodyPr/>
                    <a:lstStyle/>
                    <a:p>
                      <a:r>
                        <a:rPr lang="en-GB" sz="2200" b="1" dirty="0"/>
                        <a:t>Partnership: </a:t>
                      </a:r>
                      <a:r>
                        <a:rPr lang="en-GB" sz="2200" dirty="0"/>
                        <a:t>Local solutions through services working with their communities. Communities have a part to play in preventing, detecting &amp; reporting neglect and abuse?</a:t>
                      </a:r>
                    </a:p>
                  </a:txBody>
                  <a:tcPr>
                    <a:solidFill>
                      <a:schemeClr val="accent1">
                        <a:lumMod val="40000"/>
                        <a:lumOff val="60000"/>
                      </a:schemeClr>
                    </a:solidFill>
                  </a:tcPr>
                </a:tc>
                <a:tc>
                  <a:txBody>
                    <a:bodyPr/>
                    <a:lstStyle/>
                    <a:p>
                      <a:r>
                        <a:rPr lang="en-GB" sz="2200" dirty="0"/>
                        <a:t>‘I know that staff treat any personal &amp; sensitive information in confidence, only sharing what is helpful &amp; necessary. I am confident that professionals will work together &amp; with me to get the best result for me.’</a:t>
                      </a:r>
                    </a:p>
                  </a:txBody>
                  <a:tcPr>
                    <a:solidFill>
                      <a:schemeClr val="accent3">
                        <a:lumMod val="20000"/>
                        <a:lumOff val="80000"/>
                      </a:schemeClr>
                    </a:solidFill>
                  </a:tcPr>
                </a:tc>
                <a:extLst>
                  <a:ext uri="{0D108BD9-81ED-4DB2-BD59-A6C34878D82A}">
                    <a16:rowId xmlns:a16="http://schemas.microsoft.com/office/drawing/2014/main" val="3689263500"/>
                  </a:ext>
                </a:extLst>
              </a:tr>
              <a:tr h="1333538">
                <a:tc>
                  <a:txBody>
                    <a:bodyPr/>
                    <a:lstStyle/>
                    <a:p>
                      <a:r>
                        <a:rPr lang="en-GB" sz="2200" b="1" dirty="0"/>
                        <a:t>Accountability: </a:t>
                      </a:r>
                      <a:r>
                        <a:rPr lang="en-GB" sz="2200" b="0" dirty="0"/>
                        <a:t>Accountability &amp; transparency in </a:t>
                      </a:r>
                      <a:r>
                        <a:rPr lang="en-GB" sz="2200" dirty="0"/>
                        <a:t>delivering safeguarding</a:t>
                      </a:r>
                    </a:p>
                  </a:txBody>
                  <a:tcPr>
                    <a:solidFill>
                      <a:schemeClr val="accent1">
                        <a:lumMod val="40000"/>
                        <a:lumOff val="60000"/>
                      </a:schemeClr>
                    </a:solidFill>
                  </a:tcPr>
                </a:tc>
                <a:tc>
                  <a:txBody>
                    <a:bodyPr/>
                    <a:lstStyle/>
                    <a:p>
                      <a:r>
                        <a:rPr lang="en-GB" sz="2200" dirty="0"/>
                        <a:t>‘I understand the role of everyone involved in my life &amp; so do they.’</a:t>
                      </a:r>
                    </a:p>
                  </a:txBody>
                  <a:tcPr>
                    <a:solidFill>
                      <a:schemeClr val="accent3">
                        <a:lumMod val="20000"/>
                        <a:lumOff val="80000"/>
                      </a:schemeClr>
                    </a:solidFill>
                  </a:tcPr>
                </a:tc>
                <a:extLst>
                  <a:ext uri="{0D108BD9-81ED-4DB2-BD59-A6C34878D82A}">
                    <a16:rowId xmlns:a16="http://schemas.microsoft.com/office/drawing/2014/main" val="3553867305"/>
                  </a:ext>
                </a:extLst>
              </a:tr>
            </a:tbl>
          </a:graphicData>
        </a:graphic>
      </p:graphicFrame>
    </p:spTree>
    <p:extLst>
      <p:ext uri="{BB962C8B-B14F-4D97-AF65-F5344CB8AC3E}">
        <p14:creationId xmlns:p14="http://schemas.microsoft.com/office/powerpoint/2010/main" val="4835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BC22BC1A-374D-4B91-AB45-13DE56C0F6ED}"/>
              </a:ext>
            </a:extLst>
          </p:cNvPr>
          <p:cNvGraphicFramePr/>
          <p:nvPr>
            <p:extLst>
              <p:ext uri="{D42A27DB-BD31-4B8C-83A1-F6EECF244321}">
                <p14:modId xmlns:p14="http://schemas.microsoft.com/office/powerpoint/2010/main" val="4264860440"/>
              </p:ext>
            </p:extLst>
          </p:nvPr>
        </p:nvGraphicFramePr>
        <p:xfrm>
          <a:off x="264040" y="1300170"/>
          <a:ext cx="4343402" cy="4257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0D36434E-DD7C-4514-A5C4-19E3664DEAAB}"/>
              </a:ext>
            </a:extLst>
          </p:cNvPr>
          <p:cNvSpPr>
            <a:spLocks noGrp="1"/>
          </p:cNvSpPr>
          <p:nvPr>
            <p:ph type="title"/>
          </p:nvPr>
        </p:nvSpPr>
        <p:spPr>
          <a:xfrm>
            <a:off x="585216" y="273685"/>
            <a:ext cx="11108828" cy="588557"/>
          </a:xfrm>
          <a:solidFill>
            <a:srgbClr val="002060"/>
          </a:solidFill>
        </p:spPr>
        <p:txBody>
          <a:bodyPr>
            <a:normAutofit/>
          </a:bodyPr>
          <a:lstStyle/>
          <a:p>
            <a:pPr algn="ctr"/>
            <a:r>
              <a:rPr lang="en-GB" sz="3200" b="1" dirty="0">
                <a:solidFill>
                  <a:schemeClr val="bg1"/>
                </a:solidFill>
                <a:latin typeface="+mn-lt"/>
              </a:rPr>
              <a:t>Social Services &amp; Wellbeing Act 2014</a:t>
            </a:r>
          </a:p>
        </p:txBody>
      </p:sp>
      <p:graphicFrame>
        <p:nvGraphicFramePr>
          <p:cNvPr id="5" name="Diagram 4">
            <a:extLst>
              <a:ext uri="{FF2B5EF4-FFF2-40B4-BE49-F238E27FC236}">
                <a16:creationId xmlns:a16="http://schemas.microsoft.com/office/drawing/2014/main" id="{B39939DB-12E5-4DB5-9FCB-53BA9475BE43}"/>
              </a:ext>
            </a:extLst>
          </p:cNvPr>
          <p:cNvGraphicFramePr/>
          <p:nvPr>
            <p:extLst>
              <p:ext uri="{D42A27DB-BD31-4B8C-83A1-F6EECF244321}">
                <p14:modId xmlns:p14="http://schemas.microsoft.com/office/powerpoint/2010/main" val="1396608517"/>
              </p:ext>
            </p:extLst>
          </p:nvPr>
        </p:nvGraphicFramePr>
        <p:xfrm>
          <a:off x="4841358" y="1541149"/>
          <a:ext cx="6852686" cy="37757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0910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626A7C57-178C-4239-8EDA-B214F7529423}"/>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graphicEl>
                                              <a:dgm id="{786DE2BA-C497-4B25-8633-A41FC1F9CEB5}"/>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AtOnce"/>
        </p:bldSub>
      </p:bldGraphic>
      <p:bldGraphic spid="5"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75759" y="329049"/>
            <a:ext cx="884048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Early Help</a:t>
            </a:r>
          </a:p>
        </p:txBody>
      </p:sp>
      <p:sp>
        <p:nvSpPr>
          <p:cNvPr id="3" name="Scroll: Horizontal 2">
            <a:extLst>
              <a:ext uri="{FF2B5EF4-FFF2-40B4-BE49-F238E27FC236}">
                <a16:creationId xmlns:a16="http://schemas.microsoft.com/office/drawing/2014/main" id="{ADBA6924-DF4A-493F-A4FD-4B648EC5528B}"/>
              </a:ext>
            </a:extLst>
          </p:cNvPr>
          <p:cNvSpPr/>
          <p:nvPr/>
        </p:nvSpPr>
        <p:spPr>
          <a:xfrm>
            <a:off x="999460" y="1212112"/>
            <a:ext cx="10058400" cy="3870252"/>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‘Early Intervention &amp; prevention’ aims to ensure that children, young people, adults &amp; families ‘in need’, who do not meet the statutory safeguarding threshold, get the right help as early as possible </a:t>
            </a:r>
            <a:r>
              <a:rPr lang="en-GB" sz="2400" b="1" dirty="0">
                <a:solidFill>
                  <a:schemeClr val="tx1"/>
                </a:solidFill>
              </a:rPr>
              <a:t>before a situation escalates </a:t>
            </a:r>
            <a:r>
              <a:rPr lang="en-GB" sz="2400" dirty="0">
                <a:solidFill>
                  <a:schemeClr val="tx1"/>
                </a:solidFill>
              </a:rPr>
              <a:t>to being a safeguarding concern or intervention</a:t>
            </a:r>
          </a:p>
        </p:txBody>
      </p:sp>
    </p:spTree>
    <p:extLst>
      <p:ext uri="{BB962C8B-B14F-4D97-AF65-F5344CB8AC3E}">
        <p14:creationId xmlns:p14="http://schemas.microsoft.com/office/powerpoint/2010/main" val="1291693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410" y="134892"/>
            <a:ext cx="884048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Public Protection Notice Vs Early Help</a:t>
            </a:r>
          </a:p>
        </p:txBody>
      </p:sp>
      <p:graphicFrame>
        <p:nvGraphicFramePr>
          <p:cNvPr id="3" name="Diagram 2">
            <a:extLst>
              <a:ext uri="{FF2B5EF4-FFF2-40B4-BE49-F238E27FC236}">
                <a16:creationId xmlns:a16="http://schemas.microsoft.com/office/drawing/2014/main" id="{934F8947-9B1C-4611-A48E-63DADD9F6108}"/>
              </a:ext>
            </a:extLst>
          </p:cNvPr>
          <p:cNvGraphicFramePr/>
          <p:nvPr>
            <p:extLst>
              <p:ext uri="{D42A27DB-BD31-4B8C-83A1-F6EECF244321}">
                <p14:modId xmlns:p14="http://schemas.microsoft.com/office/powerpoint/2010/main" val="2569259309"/>
              </p:ext>
            </p:extLst>
          </p:nvPr>
        </p:nvGraphicFramePr>
        <p:xfrm>
          <a:off x="808075" y="723014"/>
          <a:ext cx="10255052" cy="5415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08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0605" y="212651"/>
            <a:ext cx="1067508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Early Help App</a:t>
            </a:r>
          </a:p>
        </p:txBody>
      </p:sp>
      <p:pic>
        <p:nvPicPr>
          <p:cNvPr id="8" name="Picture 7">
            <a:extLst>
              <a:ext uri="{FF2B5EF4-FFF2-40B4-BE49-F238E27FC236}">
                <a16:creationId xmlns:a16="http://schemas.microsoft.com/office/drawing/2014/main" id="{F9C6471C-A747-4B32-8297-5AE13C5B56B9}"/>
              </a:ext>
            </a:extLst>
          </p:cNvPr>
          <p:cNvPicPr>
            <a:picLocks noChangeAspect="1"/>
          </p:cNvPicPr>
          <p:nvPr/>
        </p:nvPicPr>
        <p:blipFill>
          <a:blip r:embed="rId3"/>
          <a:stretch>
            <a:fillRect/>
          </a:stretch>
        </p:blipFill>
        <p:spPr>
          <a:xfrm>
            <a:off x="986056" y="2110238"/>
            <a:ext cx="2254102" cy="3674423"/>
          </a:xfrm>
          <a:prstGeom prst="rect">
            <a:avLst/>
          </a:prstGeom>
        </p:spPr>
      </p:pic>
      <p:pic>
        <p:nvPicPr>
          <p:cNvPr id="10" name="Picture 9">
            <a:extLst>
              <a:ext uri="{FF2B5EF4-FFF2-40B4-BE49-F238E27FC236}">
                <a16:creationId xmlns:a16="http://schemas.microsoft.com/office/drawing/2014/main" id="{77F74EB1-EBF2-40C6-BA3B-6BD2B1DCCA25}"/>
              </a:ext>
            </a:extLst>
          </p:cNvPr>
          <p:cNvPicPr>
            <a:picLocks noChangeAspect="1"/>
          </p:cNvPicPr>
          <p:nvPr/>
        </p:nvPicPr>
        <p:blipFill>
          <a:blip r:embed="rId4"/>
          <a:stretch>
            <a:fillRect/>
          </a:stretch>
        </p:blipFill>
        <p:spPr>
          <a:xfrm>
            <a:off x="5018568" y="2110238"/>
            <a:ext cx="2162908" cy="3674423"/>
          </a:xfrm>
          <a:prstGeom prst="rect">
            <a:avLst/>
          </a:prstGeom>
        </p:spPr>
      </p:pic>
      <p:pic>
        <p:nvPicPr>
          <p:cNvPr id="11" name="Picture 10">
            <a:extLst>
              <a:ext uri="{FF2B5EF4-FFF2-40B4-BE49-F238E27FC236}">
                <a16:creationId xmlns:a16="http://schemas.microsoft.com/office/drawing/2014/main" id="{470E0B41-4637-45EC-8C7F-BDF0C6536339}"/>
              </a:ext>
            </a:extLst>
          </p:cNvPr>
          <p:cNvPicPr>
            <a:picLocks noChangeAspect="1"/>
          </p:cNvPicPr>
          <p:nvPr/>
        </p:nvPicPr>
        <p:blipFill>
          <a:blip r:embed="rId5"/>
          <a:stretch>
            <a:fillRect/>
          </a:stretch>
        </p:blipFill>
        <p:spPr>
          <a:xfrm>
            <a:off x="8935094" y="2110237"/>
            <a:ext cx="2270850" cy="3674423"/>
          </a:xfrm>
          <a:prstGeom prst="rect">
            <a:avLst/>
          </a:prstGeom>
        </p:spPr>
      </p:pic>
      <p:sp>
        <p:nvSpPr>
          <p:cNvPr id="3" name="TextBox 2">
            <a:extLst>
              <a:ext uri="{FF2B5EF4-FFF2-40B4-BE49-F238E27FC236}">
                <a16:creationId xmlns:a16="http://schemas.microsoft.com/office/drawing/2014/main" id="{78916835-38D4-433D-8304-D5B52AA8EB84}"/>
              </a:ext>
            </a:extLst>
          </p:cNvPr>
          <p:cNvSpPr txBox="1"/>
          <p:nvPr/>
        </p:nvSpPr>
        <p:spPr>
          <a:xfrm>
            <a:off x="850604" y="1073339"/>
            <a:ext cx="2743438" cy="768163"/>
          </a:xfrm>
          <a:custGeom>
            <a:avLst/>
            <a:gdLst>
              <a:gd name="connsiteX0" fmla="*/ 0 w 2743438"/>
              <a:gd name="connsiteY0" fmla="*/ 0 h 768163"/>
              <a:gd name="connsiteX1" fmla="*/ 740728 w 2743438"/>
              <a:gd name="connsiteY1" fmla="*/ 0 h 768163"/>
              <a:gd name="connsiteX2" fmla="*/ 1454022 w 2743438"/>
              <a:gd name="connsiteY2" fmla="*/ 0 h 768163"/>
              <a:gd name="connsiteX3" fmla="*/ 2743438 w 2743438"/>
              <a:gd name="connsiteY3" fmla="*/ 0 h 768163"/>
              <a:gd name="connsiteX4" fmla="*/ 2743438 w 2743438"/>
              <a:gd name="connsiteY4" fmla="*/ 376400 h 768163"/>
              <a:gd name="connsiteX5" fmla="*/ 2743438 w 2743438"/>
              <a:gd name="connsiteY5" fmla="*/ 768163 h 768163"/>
              <a:gd name="connsiteX6" fmla="*/ 2030144 w 2743438"/>
              <a:gd name="connsiteY6" fmla="*/ 768163 h 768163"/>
              <a:gd name="connsiteX7" fmla="*/ 1316850 w 2743438"/>
              <a:gd name="connsiteY7" fmla="*/ 768163 h 768163"/>
              <a:gd name="connsiteX8" fmla="*/ 0 w 2743438"/>
              <a:gd name="connsiteY8" fmla="*/ 768163 h 768163"/>
              <a:gd name="connsiteX9" fmla="*/ 0 w 2743438"/>
              <a:gd name="connsiteY9" fmla="*/ 391763 h 768163"/>
              <a:gd name="connsiteX10" fmla="*/ 0 w 2743438"/>
              <a:gd name="connsiteY10" fmla="*/ 0 h 768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3438" h="768163" fill="none" extrusionOk="0">
                <a:moveTo>
                  <a:pt x="0" y="0"/>
                </a:moveTo>
                <a:cubicBezTo>
                  <a:pt x="182763" y="-32740"/>
                  <a:pt x="568906" y="-15696"/>
                  <a:pt x="740728" y="0"/>
                </a:cubicBezTo>
                <a:cubicBezTo>
                  <a:pt x="912550" y="15696"/>
                  <a:pt x="1196067" y="-633"/>
                  <a:pt x="1454022" y="0"/>
                </a:cubicBezTo>
                <a:cubicBezTo>
                  <a:pt x="1711977" y="633"/>
                  <a:pt x="2123794" y="49963"/>
                  <a:pt x="2743438" y="0"/>
                </a:cubicBezTo>
                <a:cubicBezTo>
                  <a:pt x="2757964" y="153173"/>
                  <a:pt x="2761368" y="296584"/>
                  <a:pt x="2743438" y="376400"/>
                </a:cubicBezTo>
                <a:cubicBezTo>
                  <a:pt x="2725508" y="456216"/>
                  <a:pt x="2732246" y="649926"/>
                  <a:pt x="2743438" y="768163"/>
                </a:cubicBezTo>
                <a:cubicBezTo>
                  <a:pt x="2478655" y="751863"/>
                  <a:pt x="2206950" y="755005"/>
                  <a:pt x="2030144" y="768163"/>
                </a:cubicBezTo>
                <a:cubicBezTo>
                  <a:pt x="1853338" y="781321"/>
                  <a:pt x="1528886" y="792243"/>
                  <a:pt x="1316850" y="768163"/>
                </a:cubicBezTo>
                <a:cubicBezTo>
                  <a:pt x="1104814" y="744083"/>
                  <a:pt x="315725" y="715351"/>
                  <a:pt x="0" y="768163"/>
                </a:cubicBezTo>
                <a:cubicBezTo>
                  <a:pt x="-2593" y="633778"/>
                  <a:pt x="12705" y="551133"/>
                  <a:pt x="0" y="391763"/>
                </a:cubicBezTo>
                <a:cubicBezTo>
                  <a:pt x="-12705" y="232393"/>
                  <a:pt x="-17440" y="97442"/>
                  <a:pt x="0" y="0"/>
                </a:cubicBezTo>
                <a:close/>
              </a:path>
              <a:path w="2743438" h="768163" stroke="0" extrusionOk="0">
                <a:moveTo>
                  <a:pt x="0" y="0"/>
                </a:moveTo>
                <a:cubicBezTo>
                  <a:pt x="185325" y="27523"/>
                  <a:pt x="376271" y="23257"/>
                  <a:pt x="603556" y="0"/>
                </a:cubicBezTo>
                <a:cubicBezTo>
                  <a:pt x="830841" y="-23257"/>
                  <a:pt x="1154661" y="-9309"/>
                  <a:pt x="1316850" y="0"/>
                </a:cubicBezTo>
                <a:cubicBezTo>
                  <a:pt x="1479039" y="9309"/>
                  <a:pt x="1715704" y="31940"/>
                  <a:pt x="2030144" y="0"/>
                </a:cubicBezTo>
                <a:cubicBezTo>
                  <a:pt x="2344584" y="-31940"/>
                  <a:pt x="2422945" y="-4597"/>
                  <a:pt x="2743438" y="0"/>
                </a:cubicBezTo>
                <a:cubicBezTo>
                  <a:pt x="2733731" y="180124"/>
                  <a:pt x="2746989" y="308994"/>
                  <a:pt x="2743438" y="399445"/>
                </a:cubicBezTo>
                <a:cubicBezTo>
                  <a:pt x="2739887" y="489896"/>
                  <a:pt x="2751046" y="675982"/>
                  <a:pt x="2743438" y="768163"/>
                </a:cubicBezTo>
                <a:cubicBezTo>
                  <a:pt x="2551121" y="767597"/>
                  <a:pt x="2282821" y="745828"/>
                  <a:pt x="2085013" y="768163"/>
                </a:cubicBezTo>
                <a:cubicBezTo>
                  <a:pt x="1887205" y="790498"/>
                  <a:pt x="1683285" y="765745"/>
                  <a:pt x="1426588" y="768163"/>
                </a:cubicBezTo>
                <a:cubicBezTo>
                  <a:pt x="1169892" y="770581"/>
                  <a:pt x="966747" y="750058"/>
                  <a:pt x="823031" y="768163"/>
                </a:cubicBezTo>
                <a:cubicBezTo>
                  <a:pt x="679315" y="786268"/>
                  <a:pt x="348463" y="750901"/>
                  <a:pt x="0" y="768163"/>
                </a:cubicBezTo>
                <a:cubicBezTo>
                  <a:pt x="-1153" y="607851"/>
                  <a:pt x="-16502" y="538652"/>
                  <a:pt x="0" y="376400"/>
                </a:cubicBezTo>
                <a:cubicBezTo>
                  <a:pt x="16502" y="214148"/>
                  <a:pt x="-11229" y="82221"/>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270955913">
                  <a:prstGeom prst="rect">
                    <a:avLst/>
                  </a:prstGeom>
                  <ask:type>
                    <ask:lineSketchFreehand/>
                  </ask:type>
                </ask:lineSketchStyleProps>
              </a:ext>
            </a:extLst>
          </a:ln>
        </p:spPr>
        <p:txBody>
          <a:bodyPr wrap="square" rtlCol="0">
            <a:spAutoFit/>
          </a:bodyPr>
          <a:lstStyle/>
          <a:p>
            <a:r>
              <a:rPr lang="en-GB" sz="2200" dirty="0"/>
              <a:t>EH request for contact - Agreed</a:t>
            </a:r>
          </a:p>
        </p:txBody>
      </p:sp>
      <p:sp>
        <p:nvSpPr>
          <p:cNvPr id="13" name="TextBox 12">
            <a:extLst>
              <a:ext uri="{FF2B5EF4-FFF2-40B4-BE49-F238E27FC236}">
                <a16:creationId xmlns:a16="http://schemas.microsoft.com/office/drawing/2014/main" id="{854AAA00-9E66-4653-B230-567944887BF9}"/>
              </a:ext>
            </a:extLst>
          </p:cNvPr>
          <p:cNvSpPr txBox="1"/>
          <p:nvPr/>
        </p:nvSpPr>
        <p:spPr>
          <a:xfrm>
            <a:off x="4724281" y="1073339"/>
            <a:ext cx="2743438" cy="768163"/>
          </a:xfrm>
          <a:custGeom>
            <a:avLst/>
            <a:gdLst>
              <a:gd name="connsiteX0" fmla="*/ 0 w 2743438"/>
              <a:gd name="connsiteY0" fmla="*/ 0 h 768163"/>
              <a:gd name="connsiteX1" fmla="*/ 658425 w 2743438"/>
              <a:gd name="connsiteY1" fmla="*/ 0 h 768163"/>
              <a:gd name="connsiteX2" fmla="*/ 1344285 w 2743438"/>
              <a:gd name="connsiteY2" fmla="*/ 0 h 768163"/>
              <a:gd name="connsiteX3" fmla="*/ 2030144 w 2743438"/>
              <a:gd name="connsiteY3" fmla="*/ 0 h 768163"/>
              <a:gd name="connsiteX4" fmla="*/ 2743438 w 2743438"/>
              <a:gd name="connsiteY4" fmla="*/ 0 h 768163"/>
              <a:gd name="connsiteX5" fmla="*/ 2743438 w 2743438"/>
              <a:gd name="connsiteY5" fmla="*/ 361037 h 768163"/>
              <a:gd name="connsiteX6" fmla="*/ 2743438 w 2743438"/>
              <a:gd name="connsiteY6" fmla="*/ 768163 h 768163"/>
              <a:gd name="connsiteX7" fmla="*/ 2057579 w 2743438"/>
              <a:gd name="connsiteY7" fmla="*/ 768163 h 768163"/>
              <a:gd name="connsiteX8" fmla="*/ 1344285 w 2743438"/>
              <a:gd name="connsiteY8" fmla="*/ 768163 h 768163"/>
              <a:gd name="connsiteX9" fmla="*/ 740728 w 2743438"/>
              <a:gd name="connsiteY9" fmla="*/ 768163 h 768163"/>
              <a:gd name="connsiteX10" fmla="*/ 0 w 2743438"/>
              <a:gd name="connsiteY10" fmla="*/ 768163 h 768163"/>
              <a:gd name="connsiteX11" fmla="*/ 0 w 2743438"/>
              <a:gd name="connsiteY11" fmla="*/ 407126 h 768163"/>
              <a:gd name="connsiteX12" fmla="*/ 0 w 2743438"/>
              <a:gd name="connsiteY12" fmla="*/ 0 h 768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43438" h="768163" fill="none" extrusionOk="0">
                <a:moveTo>
                  <a:pt x="0" y="0"/>
                </a:moveTo>
                <a:cubicBezTo>
                  <a:pt x="167271" y="-30353"/>
                  <a:pt x="430448" y="30541"/>
                  <a:pt x="658425" y="0"/>
                </a:cubicBezTo>
                <a:cubicBezTo>
                  <a:pt x="886402" y="-30541"/>
                  <a:pt x="1024071" y="29860"/>
                  <a:pt x="1344285" y="0"/>
                </a:cubicBezTo>
                <a:cubicBezTo>
                  <a:pt x="1664499" y="-29860"/>
                  <a:pt x="1780755" y="8396"/>
                  <a:pt x="2030144" y="0"/>
                </a:cubicBezTo>
                <a:cubicBezTo>
                  <a:pt x="2279533" y="-8396"/>
                  <a:pt x="2400965" y="-27634"/>
                  <a:pt x="2743438" y="0"/>
                </a:cubicBezTo>
                <a:cubicBezTo>
                  <a:pt x="2746247" y="166091"/>
                  <a:pt x="2747357" y="210851"/>
                  <a:pt x="2743438" y="361037"/>
                </a:cubicBezTo>
                <a:cubicBezTo>
                  <a:pt x="2739519" y="511223"/>
                  <a:pt x="2746881" y="615423"/>
                  <a:pt x="2743438" y="768163"/>
                </a:cubicBezTo>
                <a:cubicBezTo>
                  <a:pt x="2401631" y="737269"/>
                  <a:pt x="2299490" y="735067"/>
                  <a:pt x="2057579" y="768163"/>
                </a:cubicBezTo>
                <a:cubicBezTo>
                  <a:pt x="1815668" y="801259"/>
                  <a:pt x="1606284" y="763981"/>
                  <a:pt x="1344285" y="768163"/>
                </a:cubicBezTo>
                <a:cubicBezTo>
                  <a:pt x="1082286" y="772345"/>
                  <a:pt x="971961" y="790293"/>
                  <a:pt x="740728" y="768163"/>
                </a:cubicBezTo>
                <a:cubicBezTo>
                  <a:pt x="509495" y="746033"/>
                  <a:pt x="211785" y="732238"/>
                  <a:pt x="0" y="768163"/>
                </a:cubicBezTo>
                <a:cubicBezTo>
                  <a:pt x="-10583" y="602627"/>
                  <a:pt x="15579" y="525471"/>
                  <a:pt x="0" y="407126"/>
                </a:cubicBezTo>
                <a:cubicBezTo>
                  <a:pt x="-15579" y="288781"/>
                  <a:pt x="-16866" y="112976"/>
                  <a:pt x="0" y="0"/>
                </a:cubicBezTo>
                <a:close/>
              </a:path>
              <a:path w="2743438" h="768163" stroke="0" extrusionOk="0">
                <a:moveTo>
                  <a:pt x="0" y="0"/>
                </a:moveTo>
                <a:cubicBezTo>
                  <a:pt x="254343" y="14703"/>
                  <a:pt x="428533" y="-931"/>
                  <a:pt x="603556" y="0"/>
                </a:cubicBezTo>
                <a:cubicBezTo>
                  <a:pt x="778579" y="931"/>
                  <a:pt x="1133653" y="20216"/>
                  <a:pt x="1344285" y="0"/>
                </a:cubicBezTo>
                <a:cubicBezTo>
                  <a:pt x="1554917" y="-20216"/>
                  <a:pt x="1831604" y="29738"/>
                  <a:pt x="2030144" y="0"/>
                </a:cubicBezTo>
                <a:cubicBezTo>
                  <a:pt x="2228684" y="-29738"/>
                  <a:pt x="2490971" y="-18917"/>
                  <a:pt x="2743438" y="0"/>
                </a:cubicBezTo>
                <a:cubicBezTo>
                  <a:pt x="2737132" y="108787"/>
                  <a:pt x="2753171" y="207851"/>
                  <a:pt x="2743438" y="399445"/>
                </a:cubicBezTo>
                <a:cubicBezTo>
                  <a:pt x="2733705" y="591040"/>
                  <a:pt x="2729144" y="641151"/>
                  <a:pt x="2743438" y="768163"/>
                </a:cubicBezTo>
                <a:cubicBezTo>
                  <a:pt x="2586430" y="769353"/>
                  <a:pt x="2383080" y="739037"/>
                  <a:pt x="2085013" y="768163"/>
                </a:cubicBezTo>
                <a:cubicBezTo>
                  <a:pt x="1786947" y="797289"/>
                  <a:pt x="1569377" y="733994"/>
                  <a:pt x="1399153" y="768163"/>
                </a:cubicBezTo>
                <a:cubicBezTo>
                  <a:pt x="1228929" y="802332"/>
                  <a:pt x="1004337" y="761260"/>
                  <a:pt x="795597" y="768163"/>
                </a:cubicBezTo>
                <a:cubicBezTo>
                  <a:pt x="586857" y="775066"/>
                  <a:pt x="180049" y="774597"/>
                  <a:pt x="0" y="768163"/>
                </a:cubicBezTo>
                <a:cubicBezTo>
                  <a:pt x="-15171" y="659399"/>
                  <a:pt x="2472" y="524192"/>
                  <a:pt x="0" y="368718"/>
                </a:cubicBezTo>
                <a:cubicBezTo>
                  <a:pt x="-2472" y="213244"/>
                  <a:pt x="-15167" y="152264"/>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652822517">
                  <a:prstGeom prst="rect">
                    <a:avLst/>
                  </a:prstGeom>
                  <ask:type>
                    <ask:lineSketchFreehand/>
                  </ask:type>
                </ask:lineSketchStyleProps>
              </a:ext>
            </a:extLst>
          </a:ln>
        </p:spPr>
        <p:txBody>
          <a:bodyPr wrap="square" rtlCol="0">
            <a:spAutoFit/>
          </a:bodyPr>
          <a:lstStyle/>
          <a:p>
            <a:r>
              <a:rPr lang="en-GB" sz="2200" dirty="0"/>
              <a:t>EH request for contact – Declined (Adult)</a:t>
            </a:r>
          </a:p>
        </p:txBody>
      </p:sp>
      <p:sp>
        <p:nvSpPr>
          <p:cNvPr id="14" name="TextBox 13">
            <a:extLst>
              <a:ext uri="{FF2B5EF4-FFF2-40B4-BE49-F238E27FC236}">
                <a16:creationId xmlns:a16="http://schemas.microsoft.com/office/drawing/2014/main" id="{9E996F06-1AC5-4BEF-9DF0-F9FBFF650FFD}"/>
              </a:ext>
            </a:extLst>
          </p:cNvPr>
          <p:cNvSpPr txBox="1"/>
          <p:nvPr/>
        </p:nvSpPr>
        <p:spPr>
          <a:xfrm>
            <a:off x="8698800" y="1073339"/>
            <a:ext cx="2743438" cy="768163"/>
          </a:xfrm>
          <a:custGeom>
            <a:avLst/>
            <a:gdLst>
              <a:gd name="connsiteX0" fmla="*/ 0 w 2743438"/>
              <a:gd name="connsiteY0" fmla="*/ 0 h 768163"/>
              <a:gd name="connsiteX1" fmla="*/ 685860 w 2743438"/>
              <a:gd name="connsiteY1" fmla="*/ 0 h 768163"/>
              <a:gd name="connsiteX2" fmla="*/ 1316850 w 2743438"/>
              <a:gd name="connsiteY2" fmla="*/ 0 h 768163"/>
              <a:gd name="connsiteX3" fmla="*/ 1920407 w 2743438"/>
              <a:gd name="connsiteY3" fmla="*/ 0 h 768163"/>
              <a:gd name="connsiteX4" fmla="*/ 2743438 w 2743438"/>
              <a:gd name="connsiteY4" fmla="*/ 0 h 768163"/>
              <a:gd name="connsiteX5" fmla="*/ 2743438 w 2743438"/>
              <a:gd name="connsiteY5" fmla="*/ 376400 h 768163"/>
              <a:gd name="connsiteX6" fmla="*/ 2743438 w 2743438"/>
              <a:gd name="connsiteY6" fmla="*/ 768163 h 768163"/>
              <a:gd name="connsiteX7" fmla="*/ 2085013 w 2743438"/>
              <a:gd name="connsiteY7" fmla="*/ 768163 h 768163"/>
              <a:gd name="connsiteX8" fmla="*/ 1481457 w 2743438"/>
              <a:gd name="connsiteY8" fmla="*/ 768163 h 768163"/>
              <a:gd name="connsiteX9" fmla="*/ 850466 w 2743438"/>
              <a:gd name="connsiteY9" fmla="*/ 768163 h 768163"/>
              <a:gd name="connsiteX10" fmla="*/ 0 w 2743438"/>
              <a:gd name="connsiteY10" fmla="*/ 768163 h 768163"/>
              <a:gd name="connsiteX11" fmla="*/ 0 w 2743438"/>
              <a:gd name="connsiteY11" fmla="*/ 407126 h 768163"/>
              <a:gd name="connsiteX12" fmla="*/ 0 w 2743438"/>
              <a:gd name="connsiteY12" fmla="*/ 0 h 768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43438" h="768163" fill="none" extrusionOk="0">
                <a:moveTo>
                  <a:pt x="0" y="0"/>
                </a:moveTo>
                <a:cubicBezTo>
                  <a:pt x="182783" y="-6548"/>
                  <a:pt x="521118" y="2279"/>
                  <a:pt x="685860" y="0"/>
                </a:cubicBezTo>
                <a:cubicBezTo>
                  <a:pt x="850602" y="-2279"/>
                  <a:pt x="1102562" y="-20163"/>
                  <a:pt x="1316850" y="0"/>
                </a:cubicBezTo>
                <a:cubicBezTo>
                  <a:pt x="1531138" y="20163"/>
                  <a:pt x="1720293" y="-7690"/>
                  <a:pt x="1920407" y="0"/>
                </a:cubicBezTo>
                <a:cubicBezTo>
                  <a:pt x="2120521" y="7690"/>
                  <a:pt x="2353086" y="-38063"/>
                  <a:pt x="2743438" y="0"/>
                </a:cubicBezTo>
                <a:cubicBezTo>
                  <a:pt x="2751567" y="118037"/>
                  <a:pt x="2735159" y="203675"/>
                  <a:pt x="2743438" y="376400"/>
                </a:cubicBezTo>
                <a:cubicBezTo>
                  <a:pt x="2751717" y="549125"/>
                  <a:pt x="2730304" y="620429"/>
                  <a:pt x="2743438" y="768163"/>
                </a:cubicBezTo>
                <a:cubicBezTo>
                  <a:pt x="2505428" y="781221"/>
                  <a:pt x="2341117" y="755571"/>
                  <a:pt x="2085013" y="768163"/>
                </a:cubicBezTo>
                <a:cubicBezTo>
                  <a:pt x="1828910" y="780755"/>
                  <a:pt x="1673049" y="746648"/>
                  <a:pt x="1481457" y="768163"/>
                </a:cubicBezTo>
                <a:cubicBezTo>
                  <a:pt x="1289865" y="789678"/>
                  <a:pt x="1001895" y="752593"/>
                  <a:pt x="850466" y="768163"/>
                </a:cubicBezTo>
                <a:cubicBezTo>
                  <a:pt x="699037" y="783733"/>
                  <a:pt x="407794" y="802971"/>
                  <a:pt x="0" y="768163"/>
                </a:cubicBezTo>
                <a:cubicBezTo>
                  <a:pt x="-2779" y="594502"/>
                  <a:pt x="11091" y="580910"/>
                  <a:pt x="0" y="407126"/>
                </a:cubicBezTo>
                <a:cubicBezTo>
                  <a:pt x="-11091" y="233342"/>
                  <a:pt x="6156" y="166944"/>
                  <a:pt x="0" y="0"/>
                </a:cubicBezTo>
                <a:close/>
              </a:path>
              <a:path w="2743438" h="768163" stroke="0" extrusionOk="0">
                <a:moveTo>
                  <a:pt x="0" y="0"/>
                </a:moveTo>
                <a:cubicBezTo>
                  <a:pt x="223744" y="31629"/>
                  <a:pt x="363487" y="12461"/>
                  <a:pt x="658425" y="0"/>
                </a:cubicBezTo>
                <a:cubicBezTo>
                  <a:pt x="953364" y="-12461"/>
                  <a:pt x="1019093" y="-27959"/>
                  <a:pt x="1344285" y="0"/>
                </a:cubicBezTo>
                <a:cubicBezTo>
                  <a:pt x="1669477" y="27959"/>
                  <a:pt x="1756745" y="29774"/>
                  <a:pt x="2057579" y="0"/>
                </a:cubicBezTo>
                <a:cubicBezTo>
                  <a:pt x="2358413" y="-29774"/>
                  <a:pt x="2574106" y="-32284"/>
                  <a:pt x="2743438" y="0"/>
                </a:cubicBezTo>
                <a:cubicBezTo>
                  <a:pt x="2745024" y="92403"/>
                  <a:pt x="2733005" y="192644"/>
                  <a:pt x="2743438" y="376400"/>
                </a:cubicBezTo>
                <a:cubicBezTo>
                  <a:pt x="2753871" y="560156"/>
                  <a:pt x="2744514" y="595331"/>
                  <a:pt x="2743438" y="768163"/>
                </a:cubicBezTo>
                <a:cubicBezTo>
                  <a:pt x="2509751" y="754001"/>
                  <a:pt x="2408250" y="796714"/>
                  <a:pt x="2085013" y="768163"/>
                </a:cubicBezTo>
                <a:cubicBezTo>
                  <a:pt x="1761777" y="739612"/>
                  <a:pt x="1731655" y="753152"/>
                  <a:pt x="1454022" y="768163"/>
                </a:cubicBezTo>
                <a:cubicBezTo>
                  <a:pt x="1176389" y="783174"/>
                  <a:pt x="1073007" y="759705"/>
                  <a:pt x="713294" y="768163"/>
                </a:cubicBezTo>
                <a:cubicBezTo>
                  <a:pt x="353581" y="776621"/>
                  <a:pt x="146822" y="753989"/>
                  <a:pt x="0" y="768163"/>
                </a:cubicBezTo>
                <a:cubicBezTo>
                  <a:pt x="-8065" y="638504"/>
                  <a:pt x="14407" y="514676"/>
                  <a:pt x="0" y="399445"/>
                </a:cubicBezTo>
                <a:cubicBezTo>
                  <a:pt x="-14407" y="284214"/>
                  <a:pt x="-16190" y="107809"/>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156063802">
                  <a:prstGeom prst="rect">
                    <a:avLst/>
                  </a:prstGeom>
                  <ask:type>
                    <ask:lineSketchFreehand/>
                  </ask:type>
                </ask:lineSketchStyleProps>
              </a:ext>
            </a:extLst>
          </a:ln>
        </p:spPr>
        <p:txBody>
          <a:bodyPr wrap="square" rtlCol="0">
            <a:spAutoFit/>
          </a:bodyPr>
          <a:lstStyle/>
          <a:p>
            <a:r>
              <a:rPr lang="en-GB" sz="2200" dirty="0"/>
              <a:t>EH request for contact – Declined (Child)</a:t>
            </a:r>
          </a:p>
        </p:txBody>
      </p:sp>
    </p:spTree>
    <p:extLst>
      <p:ext uri="{BB962C8B-B14F-4D97-AF65-F5344CB8AC3E}">
        <p14:creationId xmlns:p14="http://schemas.microsoft.com/office/powerpoint/2010/main" val="261926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0605" y="212651"/>
            <a:ext cx="1067508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Early Help</a:t>
            </a:r>
          </a:p>
        </p:txBody>
      </p:sp>
      <p:sp>
        <p:nvSpPr>
          <p:cNvPr id="2" name="Callout: Down Arrow 1">
            <a:extLst>
              <a:ext uri="{FF2B5EF4-FFF2-40B4-BE49-F238E27FC236}">
                <a16:creationId xmlns:a16="http://schemas.microsoft.com/office/drawing/2014/main" id="{BC3936B7-C0F4-46DD-A702-3AFB9214B826}"/>
              </a:ext>
            </a:extLst>
          </p:cNvPr>
          <p:cNvSpPr/>
          <p:nvPr/>
        </p:nvSpPr>
        <p:spPr>
          <a:xfrm>
            <a:off x="3763924" y="934260"/>
            <a:ext cx="4848447" cy="1339703"/>
          </a:xfrm>
          <a:custGeom>
            <a:avLst/>
            <a:gdLst>
              <a:gd name="connsiteX0" fmla="*/ 0 w 4848447"/>
              <a:gd name="connsiteY0" fmla="*/ 0 h 1339703"/>
              <a:gd name="connsiteX1" fmla="*/ 692635 w 4848447"/>
              <a:gd name="connsiteY1" fmla="*/ 0 h 1339703"/>
              <a:gd name="connsiteX2" fmla="*/ 1288302 w 4848447"/>
              <a:gd name="connsiteY2" fmla="*/ 0 h 1339703"/>
              <a:gd name="connsiteX3" fmla="*/ 1883968 w 4848447"/>
              <a:gd name="connsiteY3" fmla="*/ 0 h 1339703"/>
              <a:gd name="connsiteX4" fmla="*/ 2479634 w 4848447"/>
              <a:gd name="connsiteY4" fmla="*/ 0 h 1339703"/>
              <a:gd name="connsiteX5" fmla="*/ 3075301 w 4848447"/>
              <a:gd name="connsiteY5" fmla="*/ 0 h 1339703"/>
              <a:gd name="connsiteX6" fmla="*/ 3719451 w 4848447"/>
              <a:gd name="connsiteY6" fmla="*/ 0 h 1339703"/>
              <a:gd name="connsiteX7" fmla="*/ 4848447 w 4848447"/>
              <a:gd name="connsiteY7" fmla="*/ 0 h 1339703"/>
              <a:gd name="connsiteX8" fmla="*/ 4848447 w 4848447"/>
              <a:gd name="connsiteY8" fmla="*/ 435250 h 1339703"/>
              <a:gd name="connsiteX9" fmla="*/ 4848447 w 4848447"/>
              <a:gd name="connsiteY9" fmla="*/ 870499 h 1339703"/>
              <a:gd name="connsiteX10" fmla="*/ 4239122 w 4848447"/>
              <a:gd name="connsiteY10" fmla="*/ 870499 h 1339703"/>
              <a:gd name="connsiteX11" fmla="*/ 3652364 w 4848447"/>
              <a:gd name="connsiteY11" fmla="*/ 870499 h 1339703"/>
              <a:gd name="connsiteX12" fmla="*/ 2591686 w 4848447"/>
              <a:gd name="connsiteY12" fmla="*/ 870499 h 1339703"/>
              <a:gd name="connsiteX13" fmla="*/ 2591686 w 4848447"/>
              <a:gd name="connsiteY13" fmla="*/ 1004777 h 1339703"/>
              <a:gd name="connsiteX14" fmla="*/ 2759149 w 4848447"/>
              <a:gd name="connsiteY14" fmla="*/ 1004777 h 1339703"/>
              <a:gd name="connsiteX15" fmla="*/ 2424224 w 4848447"/>
              <a:gd name="connsiteY15" fmla="*/ 1339703 h 1339703"/>
              <a:gd name="connsiteX16" fmla="*/ 2089298 w 4848447"/>
              <a:gd name="connsiteY16" fmla="*/ 1004777 h 1339703"/>
              <a:gd name="connsiteX17" fmla="*/ 2256761 w 4848447"/>
              <a:gd name="connsiteY17" fmla="*/ 1004777 h 1339703"/>
              <a:gd name="connsiteX18" fmla="*/ 2256761 w 4848447"/>
              <a:gd name="connsiteY18" fmla="*/ 870499 h 1339703"/>
              <a:gd name="connsiteX19" fmla="*/ 1715138 w 4848447"/>
              <a:gd name="connsiteY19" fmla="*/ 870499 h 1339703"/>
              <a:gd name="connsiteX20" fmla="*/ 1150948 w 4848447"/>
              <a:gd name="connsiteY20" fmla="*/ 870499 h 1339703"/>
              <a:gd name="connsiteX21" fmla="*/ 541623 w 4848447"/>
              <a:gd name="connsiteY21" fmla="*/ 870499 h 1339703"/>
              <a:gd name="connsiteX22" fmla="*/ 0 w 4848447"/>
              <a:gd name="connsiteY22" fmla="*/ 870499 h 1339703"/>
              <a:gd name="connsiteX23" fmla="*/ 0 w 4848447"/>
              <a:gd name="connsiteY23" fmla="*/ 461364 h 1339703"/>
              <a:gd name="connsiteX24" fmla="*/ 0 w 4848447"/>
              <a:gd name="connsiteY24" fmla="*/ 0 h 1339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48447" h="1339703" fill="none" extrusionOk="0">
                <a:moveTo>
                  <a:pt x="0" y="0"/>
                </a:moveTo>
                <a:cubicBezTo>
                  <a:pt x="156089" y="18023"/>
                  <a:pt x="474486" y="-33565"/>
                  <a:pt x="692635" y="0"/>
                </a:cubicBezTo>
                <a:cubicBezTo>
                  <a:pt x="910784" y="33565"/>
                  <a:pt x="1112629" y="-4098"/>
                  <a:pt x="1288302" y="0"/>
                </a:cubicBezTo>
                <a:cubicBezTo>
                  <a:pt x="1463975" y="4098"/>
                  <a:pt x="1678568" y="18274"/>
                  <a:pt x="1883968" y="0"/>
                </a:cubicBezTo>
                <a:cubicBezTo>
                  <a:pt x="2089368" y="-18274"/>
                  <a:pt x="2347160" y="2856"/>
                  <a:pt x="2479634" y="0"/>
                </a:cubicBezTo>
                <a:cubicBezTo>
                  <a:pt x="2612108" y="-2856"/>
                  <a:pt x="2898010" y="19439"/>
                  <a:pt x="3075301" y="0"/>
                </a:cubicBezTo>
                <a:cubicBezTo>
                  <a:pt x="3252592" y="-19439"/>
                  <a:pt x="3414230" y="-16663"/>
                  <a:pt x="3719451" y="0"/>
                </a:cubicBezTo>
                <a:cubicBezTo>
                  <a:pt x="4024672" y="16663"/>
                  <a:pt x="4609289" y="33977"/>
                  <a:pt x="4848447" y="0"/>
                </a:cubicBezTo>
                <a:cubicBezTo>
                  <a:pt x="4860790" y="101604"/>
                  <a:pt x="4860325" y="257571"/>
                  <a:pt x="4848447" y="435250"/>
                </a:cubicBezTo>
                <a:cubicBezTo>
                  <a:pt x="4836570" y="612929"/>
                  <a:pt x="4843254" y="673138"/>
                  <a:pt x="4848447" y="870499"/>
                </a:cubicBezTo>
                <a:cubicBezTo>
                  <a:pt x="4628144" y="858656"/>
                  <a:pt x="4484259" y="884594"/>
                  <a:pt x="4239122" y="870499"/>
                </a:cubicBezTo>
                <a:cubicBezTo>
                  <a:pt x="3993985" y="856404"/>
                  <a:pt x="3815327" y="896445"/>
                  <a:pt x="3652364" y="870499"/>
                </a:cubicBezTo>
                <a:cubicBezTo>
                  <a:pt x="3489401" y="844553"/>
                  <a:pt x="3096917" y="861241"/>
                  <a:pt x="2591686" y="870499"/>
                </a:cubicBezTo>
                <a:cubicBezTo>
                  <a:pt x="2594662" y="925067"/>
                  <a:pt x="2598067" y="952121"/>
                  <a:pt x="2591686" y="1004777"/>
                </a:cubicBezTo>
                <a:cubicBezTo>
                  <a:pt x="2659619" y="999554"/>
                  <a:pt x="2697413" y="1009311"/>
                  <a:pt x="2759149" y="1004777"/>
                </a:cubicBezTo>
                <a:cubicBezTo>
                  <a:pt x="2671993" y="1120995"/>
                  <a:pt x="2510729" y="1222458"/>
                  <a:pt x="2424224" y="1339703"/>
                </a:cubicBezTo>
                <a:cubicBezTo>
                  <a:pt x="2346394" y="1269269"/>
                  <a:pt x="2212109" y="1139096"/>
                  <a:pt x="2089298" y="1004777"/>
                </a:cubicBezTo>
                <a:cubicBezTo>
                  <a:pt x="2149322" y="1006537"/>
                  <a:pt x="2188455" y="1008432"/>
                  <a:pt x="2256761" y="1004777"/>
                </a:cubicBezTo>
                <a:cubicBezTo>
                  <a:pt x="2257122" y="947092"/>
                  <a:pt x="2253535" y="897596"/>
                  <a:pt x="2256761" y="870499"/>
                </a:cubicBezTo>
                <a:cubicBezTo>
                  <a:pt x="2046283" y="860242"/>
                  <a:pt x="1876363" y="881394"/>
                  <a:pt x="1715138" y="870499"/>
                </a:cubicBezTo>
                <a:cubicBezTo>
                  <a:pt x="1553913" y="859604"/>
                  <a:pt x="1317070" y="844344"/>
                  <a:pt x="1150948" y="870499"/>
                </a:cubicBezTo>
                <a:cubicBezTo>
                  <a:pt x="984826" y="896655"/>
                  <a:pt x="714355" y="850728"/>
                  <a:pt x="541623" y="870499"/>
                </a:cubicBezTo>
                <a:cubicBezTo>
                  <a:pt x="368892" y="890270"/>
                  <a:pt x="167094" y="843718"/>
                  <a:pt x="0" y="870499"/>
                </a:cubicBezTo>
                <a:cubicBezTo>
                  <a:pt x="-13292" y="783545"/>
                  <a:pt x="527" y="648690"/>
                  <a:pt x="0" y="461364"/>
                </a:cubicBezTo>
                <a:cubicBezTo>
                  <a:pt x="-527" y="274039"/>
                  <a:pt x="-18559" y="190686"/>
                  <a:pt x="0" y="0"/>
                </a:cubicBezTo>
                <a:close/>
              </a:path>
              <a:path w="4848447" h="1339703" stroke="0" extrusionOk="0">
                <a:moveTo>
                  <a:pt x="0" y="0"/>
                </a:moveTo>
                <a:cubicBezTo>
                  <a:pt x="365313" y="-19528"/>
                  <a:pt x="464461" y="-721"/>
                  <a:pt x="741120" y="0"/>
                </a:cubicBezTo>
                <a:cubicBezTo>
                  <a:pt x="1017779" y="721"/>
                  <a:pt x="1092694" y="-12000"/>
                  <a:pt x="1336786" y="0"/>
                </a:cubicBezTo>
                <a:cubicBezTo>
                  <a:pt x="1580878" y="12000"/>
                  <a:pt x="1804902" y="-14803"/>
                  <a:pt x="2077906" y="0"/>
                </a:cubicBezTo>
                <a:cubicBezTo>
                  <a:pt x="2350910" y="14803"/>
                  <a:pt x="2621096" y="11638"/>
                  <a:pt x="2819026" y="0"/>
                </a:cubicBezTo>
                <a:cubicBezTo>
                  <a:pt x="3016956" y="-11638"/>
                  <a:pt x="3225912" y="-26177"/>
                  <a:pt x="3560145" y="0"/>
                </a:cubicBezTo>
                <a:cubicBezTo>
                  <a:pt x="3894378" y="26177"/>
                  <a:pt x="3883801" y="16336"/>
                  <a:pt x="4107327" y="0"/>
                </a:cubicBezTo>
                <a:cubicBezTo>
                  <a:pt x="4330853" y="-16336"/>
                  <a:pt x="4519052" y="-10142"/>
                  <a:pt x="4848447" y="0"/>
                </a:cubicBezTo>
                <a:cubicBezTo>
                  <a:pt x="4839854" y="145037"/>
                  <a:pt x="4856785" y="323621"/>
                  <a:pt x="4848447" y="435250"/>
                </a:cubicBezTo>
                <a:cubicBezTo>
                  <a:pt x="4840110" y="546879"/>
                  <a:pt x="4842883" y="735505"/>
                  <a:pt x="4848447" y="870499"/>
                </a:cubicBezTo>
                <a:cubicBezTo>
                  <a:pt x="4601525" y="864413"/>
                  <a:pt x="4522680" y="889021"/>
                  <a:pt x="4351960" y="870499"/>
                </a:cubicBezTo>
                <a:cubicBezTo>
                  <a:pt x="4181240" y="851977"/>
                  <a:pt x="3956149" y="877720"/>
                  <a:pt x="3787769" y="870499"/>
                </a:cubicBezTo>
                <a:cubicBezTo>
                  <a:pt x="3619389" y="863278"/>
                  <a:pt x="3402723" y="885900"/>
                  <a:pt x="3268714" y="870499"/>
                </a:cubicBezTo>
                <a:cubicBezTo>
                  <a:pt x="3134705" y="855098"/>
                  <a:pt x="2809731" y="904335"/>
                  <a:pt x="2591686" y="870499"/>
                </a:cubicBezTo>
                <a:cubicBezTo>
                  <a:pt x="2593575" y="917689"/>
                  <a:pt x="2590256" y="958804"/>
                  <a:pt x="2591686" y="1004777"/>
                </a:cubicBezTo>
                <a:cubicBezTo>
                  <a:pt x="2674409" y="1010757"/>
                  <a:pt x="2679819" y="997878"/>
                  <a:pt x="2759149" y="1004777"/>
                </a:cubicBezTo>
                <a:cubicBezTo>
                  <a:pt x="2699756" y="1092610"/>
                  <a:pt x="2551054" y="1221613"/>
                  <a:pt x="2424224" y="1339703"/>
                </a:cubicBezTo>
                <a:cubicBezTo>
                  <a:pt x="2322572" y="1230111"/>
                  <a:pt x="2193838" y="1122607"/>
                  <a:pt x="2089298" y="1004777"/>
                </a:cubicBezTo>
                <a:cubicBezTo>
                  <a:pt x="2134754" y="996955"/>
                  <a:pt x="2203447" y="1007593"/>
                  <a:pt x="2256761" y="1004777"/>
                </a:cubicBezTo>
                <a:cubicBezTo>
                  <a:pt x="2259501" y="977502"/>
                  <a:pt x="2261471" y="932293"/>
                  <a:pt x="2256761" y="870499"/>
                </a:cubicBezTo>
                <a:cubicBezTo>
                  <a:pt x="2091303" y="884747"/>
                  <a:pt x="1881783" y="848969"/>
                  <a:pt x="1715138" y="870499"/>
                </a:cubicBezTo>
                <a:cubicBezTo>
                  <a:pt x="1548493" y="892029"/>
                  <a:pt x="1339405" y="850912"/>
                  <a:pt x="1218651" y="870499"/>
                </a:cubicBezTo>
                <a:cubicBezTo>
                  <a:pt x="1097897" y="890086"/>
                  <a:pt x="930192" y="845275"/>
                  <a:pt x="654461" y="870499"/>
                </a:cubicBezTo>
                <a:cubicBezTo>
                  <a:pt x="378730" y="895724"/>
                  <a:pt x="191099" y="883485"/>
                  <a:pt x="0" y="870499"/>
                </a:cubicBezTo>
                <a:cubicBezTo>
                  <a:pt x="-8300" y="736767"/>
                  <a:pt x="18307" y="547725"/>
                  <a:pt x="0" y="461364"/>
                </a:cubicBezTo>
                <a:cubicBezTo>
                  <a:pt x="-18307" y="375004"/>
                  <a:pt x="10292" y="20493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367114697">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Benefits</a:t>
            </a:r>
          </a:p>
        </p:txBody>
      </p:sp>
      <p:graphicFrame>
        <p:nvGraphicFramePr>
          <p:cNvPr id="5" name="Diagram 4">
            <a:extLst>
              <a:ext uri="{FF2B5EF4-FFF2-40B4-BE49-F238E27FC236}">
                <a16:creationId xmlns:a16="http://schemas.microsoft.com/office/drawing/2014/main" id="{2E63DCB4-6474-423D-BB0F-83F267F3188A}"/>
              </a:ext>
            </a:extLst>
          </p:cNvPr>
          <p:cNvGraphicFramePr/>
          <p:nvPr>
            <p:extLst>
              <p:ext uri="{D42A27DB-BD31-4B8C-83A1-F6EECF244321}">
                <p14:modId xmlns:p14="http://schemas.microsoft.com/office/powerpoint/2010/main" val="2448164850"/>
              </p:ext>
            </p:extLst>
          </p:nvPr>
        </p:nvGraphicFramePr>
        <p:xfrm>
          <a:off x="1767907" y="1805279"/>
          <a:ext cx="8840482" cy="4330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8042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7361C61-674C-4410-855A-D029BD07075A}"/>
                                            </p:graphicEl>
                                          </p:spTgt>
                                        </p:tgtEl>
                                        <p:attrNameLst>
                                          <p:attrName>style.visibility</p:attrName>
                                        </p:attrNameLst>
                                      </p:cBhvr>
                                      <p:to>
                                        <p:strVal val="visible"/>
                                      </p:to>
                                    </p:set>
                                    <p:animEffect transition="in" filter="fade">
                                      <p:cBhvr>
                                        <p:cTn id="12" dur="500"/>
                                        <p:tgtEl>
                                          <p:spTgt spid="5">
                                            <p:graphicEl>
                                              <a:dgm id="{A7361C61-674C-4410-855A-D029BD07075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97725224-AB38-4838-B1A0-5AEEFF2E1C15}"/>
                                            </p:graphicEl>
                                          </p:spTgt>
                                        </p:tgtEl>
                                        <p:attrNameLst>
                                          <p:attrName>style.visibility</p:attrName>
                                        </p:attrNameLst>
                                      </p:cBhvr>
                                      <p:to>
                                        <p:strVal val="visible"/>
                                      </p:to>
                                    </p:set>
                                    <p:animEffect transition="in" filter="fade">
                                      <p:cBhvr>
                                        <p:cTn id="17" dur="500"/>
                                        <p:tgtEl>
                                          <p:spTgt spid="5">
                                            <p:graphicEl>
                                              <a:dgm id="{97725224-AB38-4838-B1A0-5AEEFF2E1C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AF4B6-3C5E-4F53-8181-74C99AB416D9}"/>
              </a:ext>
            </a:extLst>
          </p:cNvPr>
          <p:cNvSpPr>
            <a:spLocks noGrp="1"/>
          </p:cNvSpPr>
          <p:nvPr>
            <p:ph type="title"/>
          </p:nvPr>
        </p:nvSpPr>
        <p:spPr>
          <a:xfrm>
            <a:off x="838200" y="134292"/>
            <a:ext cx="10515600" cy="740661"/>
          </a:xfrm>
          <a:solidFill>
            <a:srgbClr val="002060"/>
          </a:solidFill>
        </p:spPr>
        <p:txBody>
          <a:bodyPr>
            <a:normAutofit/>
          </a:bodyPr>
          <a:lstStyle/>
          <a:p>
            <a:pPr algn="ctr"/>
            <a:r>
              <a:rPr lang="en-GB" sz="3200" b="1" dirty="0">
                <a:solidFill>
                  <a:schemeClr val="bg1"/>
                </a:solidFill>
                <a:latin typeface="+mn-lt"/>
              </a:rPr>
              <a:t>Some Other Key Drivers</a:t>
            </a:r>
          </a:p>
        </p:txBody>
      </p:sp>
      <p:sp>
        <p:nvSpPr>
          <p:cNvPr id="4" name="Rectangle: Rounded Corners 3">
            <a:extLst>
              <a:ext uri="{FF2B5EF4-FFF2-40B4-BE49-F238E27FC236}">
                <a16:creationId xmlns:a16="http://schemas.microsoft.com/office/drawing/2014/main" id="{A183246A-1FBD-B166-1E9B-8B76627856A5}"/>
              </a:ext>
            </a:extLst>
          </p:cNvPr>
          <p:cNvSpPr/>
          <p:nvPr/>
        </p:nvSpPr>
        <p:spPr>
          <a:xfrm>
            <a:off x="377952" y="1126413"/>
            <a:ext cx="3697224" cy="1883664"/>
          </a:xfrm>
          <a:custGeom>
            <a:avLst/>
            <a:gdLst>
              <a:gd name="connsiteX0" fmla="*/ 0 w 3697224"/>
              <a:gd name="connsiteY0" fmla="*/ 313950 h 1883664"/>
              <a:gd name="connsiteX1" fmla="*/ 313950 w 3697224"/>
              <a:gd name="connsiteY1" fmla="*/ 0 h 1883664"/>
              <a:gd name="connsiteX2" fmla="*/ 897122 w 3697224"/>
              <a:gd name="connsiteY2" fmla="*/ 0 h 1883664"/>
              <a:gd name="connsiteX3" fmla="*/ 1418907 w 3697224"/>
              <a:gd name="connsiteY3" fmla="*/ 0 h 1883664"/>
              <a:gd name="connsiteX4" fmla="*/ 2063465 w 3697224"/>
              <a:gd name="connsiteY4" fmla="*/ 0 h 1883664"/>
              <a:gd name="connsiteX5" fmla="*/ 2677329 w 3697224"/>
              <a:gd name="connsiteY5" fmla="*/ 0 h 1883664"/>
              <a:gd name="connsiteX6" fmla="*/ 3383274 w 3697224"/>
              <a:gd name="connsiteY6" fmla="*/ 0 h 1883664"/>
              <a:gd name="connsiteX7" fmla="*/ 3697224 w 3697224"/>
              <a:gd name="connsiteY7" fmla="*/ 313950 h 1883664"/>
              <a:gd name="connsiteX8" fmla="*/ 3697224 w 3697224"/>
              <a:gd name="connsiteY8" fmla="*/ 941832 h 1883664"/>
              <a:gd name="connsiteX9" fmla="*/ 3697224 w 3697224"/>
              <a:gd name="connsiteY9" fmla="*/ 1569714 h 1883664"/>
              <a:gd name="connsiteX10" fmla="*/ 3383274 w 3697224"/>
              <a:gd name="connsiteY10" fmla="*/ 1883664 h 1883664"/>
              <a:gd name="connsiteX11" fmla="*/ 2830796 w 3697224"/>
              <a:gd name="connsiteY11" fmla="*/ 1883664 h 1883664"/>
              <a:gd name="connsiteX12" fmla="*/ 2278317 w 3697224"/>
              <a:gd name="connsiteY12" fmla="*/ 1883664 h 1883664"/>
              <a:gd name="connsiteX13" fmla="*/ 1756532 w 3697224"/>
              <a:gd name="connsiteY13" fmla="*/ 1883664 h 1883664"/>
              <a:gd name="connsiteX14" fmla="*/ 1204054 w 3697224"/>
              <a:gd name="connsiteY14" fmla="*/ 1883664 h 1883664"/>
              <a:gd name="connsiteX15" fmla="*/ 313950 w 3697224"/>
              <a:gd name="connsiteY15" fmla="*/ 1883664 h 1883664"/>
              <a:gd name="connsiteX16" fmla="*/ 0 w 3697224"/>
              <a:gd name="connsiteY16" fmla="*/ 1569714 h 1883664"/>
              <a:gd name="connsiteX17" fmla="*/ 0 w 3697224"/>
              <a:gd name="connsiteY17" fmla="*/ 941832 h 1883664"/>
              <a:gd name="connsiteX18" fmla="*/ 0 w 3697224"/>
              <a:gd name="connsiteY18" fmla="*/ 313950 h 188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97224" h="1883664" fill="none" extrusionOk="0">
                <a:moveTo>
                  <a:pt x="0" y="313950"/>
                </a:moveTo>
                <a:cubicBezTo>
                  <a:pt x="11260" y="111226"/>
                  <a:pt x="100918" y="16273"/>
                  <a:pt x="313950" y="0"/>
                </a:cubicBezTo>
                <a:cubicBezTo>
                  <a:pt x="544377" y="10689"/>
                  <a:pt x="740193" y="15894"/>
                  <a:pt x="897122" y="0"/>
                </a:cubicBezTo>
                <a:cubicBezTo>
                  <a:pt x="1054051" y="-15894"/>
                  <a:pt x="1220735" y="-3994"/>
                  <a:pt x="1418907" y="0"/>
                </a:cubicBezTo>
                <a:cubicBezTo>
                  <a:pt x="1617080" y="3994"/>
                  <a:pt x="1850579" y="7274"/>
                  <a:pt x="2063465" y="0"/>
                </a:cubicBezTo>
                <a:cubicBezTo>
                  <a:pt x="2276351" y="-7274"/>
                  <a:pt x="2486324" y="13139"/>
                  <a:pt x="2677329" y="0"/>
                </a:cubicBezTo>
                <a:cubicBezTo>
                  <a:pt x="2868334" y="-13139"/>
                  <a:pt x="3080640" y="-4830"/>
                  <a:pt x="3383274" y="0"/>
                </a:cubicBezTo>
                <a:cubicBezTo>
                  <a:pt x="3538341" y="-30118"/>
                  <a:pt x="3727580" y="159577"/>
                  <a:pt x="3697224" y="313950"/>
                </a:cubicBezTo>
                <a:cubicBezTo>
                  <a:pt x="3680717" y="568864"/>
                  <a:pt x="3674803" y="767551"/>
                  <a:pt x="3697224" y="941832"/>
                </a:cubicBezTo>
                <a:cubicBezTo>
                  <a:pt x="3719645" y="1116113"/>
                  <a:pt x="3676245" y="1444099"/>
                  <a:pt x="3697224" y="1569714"/>
                </a:cubicBezTo>
                <a:cubicBezTo>
                  <a:pt x="3690450" y="1730125"/>
                  <a:pt x="3537011" y="1863001"/>
                  <a:pt x="3383274" y="1883664"/>
                </a:cubicBezTo>
                <a:cubicBezTo>
                  <a:pt x="3117463" y="1867742"/>
                  <a:pt x="2997428" y="1877152"/>
                  <a:pt x="2830796" y="1883664"/>
                </a:cubicBezTo>
                <a:cubicBezTo>
                  <a:pt x="2664164" y="1890176"/>
                  <a:pt x="2473970" y="1888405"/>
                  <a:pt x="2278317" y="1883664"/>
                </a:cubicBezTo>
                <a:cubicBezTo>
                  <a:pt x="2082664" y="1878923"/>
                  <a:pt x="1986748" y="1886217"/>
                  <a:pt x="1756532" y="1883664"/>
                </a:cubicBezTo>
                <a:cubicBezTo>
                  <a:pt x="1526317" y="1881111"/>
                  <a:pt x="1394393" y="1872704"/>
                  <a:pt x="1204054" y="1883664"/>
                </a:cubicBezTo>
                <a:cubicBezTo>
                  <a:pt x="1013715" y="1894624"/>
                  <a:pt x="513464" y="1877925"/>
                  <a:pt x="313950" y="1883664"/>
                </a:cubicBezTo>
                <a:cubicBezTo>
                  <a:pt x="138492" y="1872496"/>
                  <a:pt x="3019" y="1746274"/>
                  <a:pt x="0" y="1569714"/>
                </a:cubicBezTo>
                <a:cubicBezTo>
                  <a:pt x="23767" y="1301146"/>
                  <a:pt x="6687" y="1120573"/>
                  <a:pt x="0" y="941832"/>
                </a:cubicBezTo>
                <a:cubicBezTo>
                  <a:pt x="-6687" y="763091"/>
                  <a:pt x="-6423" y="552814"/>
                  <a:pt x="0" y="313950"/>
                </a:cubicBezTo>
                <a:close/>
              </a:path>
              <a:path w="3697224" h="1883664" stroke="0" extrusionOk="0">
                <a:moveTo>
                  <a:pt x="0" y="313950"/>
                </a:moveTo>
                <a:cubicBezTo>
                  <a:pt x="-1822" y="152330"/>
                  <a:pt x="145356" y="19701"/>
                  <a:pt x="313950" y="0"/>
                </a:cubicBezTo>
                <a:cubicBezTo>
                  <a:pt x="572565" y="8635"/>
                  <a:pt x="711740" y="-16184"/>
                  <a:pt x="958508" y="0"/>
                </a:cubicBezTo>
                <a:cubicBezTo>
                  <a:pt x="1205276" y="16184"/>
                  <a:pt x="1341035" y="-28463"/>
                  <a:pt x="1603066" y="0"/>
                </a:cubicBezTo>
                <a:cubicBezTo>
                  <a:pt x="1865097" y="28463"/>
                  <a:pt x="2025185" y="3853"/>
                  <a:pt x="2278317" y="0"/>
                </a:cubicBezTo>
                <a:cubicBezTo>
                  <a:pt x="2531449" y="-3853"/>
                  <a:pt x="2558860" y="14144"/>
                  <a:pt x="2800102" y="0"/>
                </a:cubicBezTo>
                <a:cubicBezTo>
                  <a:pt x="3041345" y="-14144"/>
                  <a:pt x="3141753" y="24887"/>
                  <a:pt x="3383274" y="0"/>
                </a:cubicBezTo>
                <a:cubicBezTo>
                  <a:pt x="3554774" y="-6673"/>
                  <a:pt x="3710210" y="130387"/>
                  <a:pt x="3697224" y="313950"/>
                </a:cubicBezTo>
                <a:cubicBezTo>
                  <a:pt x="3691561" y="532176"/>
                  <a:pt x="3699786" y="673468"/>
                  <a:pt x="3697224" y="929274"/>
                </a:cubicBezTo>
                <a:cubicBezTo>
                  <a:pt x="3694662" y="1185080"/>
                  <a:pt x="3670467" y="1300463"/>
                  <a:pt x="3697224" y="1569714"/>
                </a:cubicBezTo>
                <a:cubicBezTo>
                  <a:pt x="3698268" y="1739041"/>
                  <a:pt x="3526999" y="1891725"/>
                  <a:pt x="3383274" y="1883664"/>
                </a:cubicBezTo>
                <a:cubicBezTo>
                  <a:pt x="3095718" y="1862143"/>
                  <a:pt x="2931083" y="1871179"/>
                  <a:pt x="2708023" y="1883664"/>
                </a:cubicBezTo>
                <a:cubicBezTo>
                  <a:pt x="2484963" y="1896149"/>
                  <a:pt x="2308853" y="1914219"/>
                  <a:pt x="2063465" y="1883664"/>
                </a:cubicBezTo>
                <a:cubicBezTo>
                  <a:pt x="1818077" y="1853109"/>
                  <a:pt x="1752819" y="1862741"/>
                  <a:pt x="1541680" y="1883664"/>
                </a:cubicBezTo>
                <a:cubicBezTo>
                  <a:pt x="1330541" y="1904587"/>
                  <a:pt x="1110791" y="1908224"/>
                  <a:pt x="866428" y="1883664"/>
                </a:cubicBezTo>
                <a:cubicBezTo>
                  <a:pt x="622065" y="1859104"/>
                  <a:pt x="586423" y="1862553"/>
                  <a:pt x="313950" y="1883664"/>
                </a:cubicBezTo>
                <a:cubicBezTo>
                  <a:pt x="116844" y="1887793"/>
                  <a:pt x="20124" y="1712371"/>
                  <a:pt x="0" y="1569714"/>
                </a:cubicBezTo>
                <a:cubicBezTo>
                  <a:pt x="-16998" y="1284923"/>
                  <a:pt x="-6343" y="1113154"/>
                  <a:pt x="0" y="966947"/>
                </a:cubicBezTo>
                <a:cubicBezTo>
                  <a:pt x="6343" y="820740"/>
                  <a:pt x="16016" y="491706"/>
                  <a:pt x="0" y="31395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25903313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2400" dirty="0">
                <a:solidFill>
                  <a:schemeClr val="tx1"/>
                </a:solidFill>
              </a:rPr>
              <a:t>Vulnerability Related Risks Guidelines ( College of Policing) 2021</a:t>
            </a:r>
          </a:p>
        </p:txBody>
      </p:sp>
      <p:sp>
        <p:nvSpPr>
          <p:cNvPr id="5" name="Rectangle: Rounded Corners 4">
            <a:extLst>
              <a:ext uri="{FF2B5EF4-FFF2-40B4-BE49-F238E27FC236}">
                <a16:creationId xmlns:a16="http://schemas.microsoft.com/office/drawing/2014/main" id="{F42DC8BB-5431-0EC7-DF21-2A11D692338C}"/>
              </a:ext>
            </a:extLst>
          </p:cNvPr>
          <p:cNvSpPr/>
          <p:nvPr/>
        </p:nvSpPr>
        <p:spPr>
          <a:xfrm>
            <a:off x="6431284" y="3123846"/>
            <a:ext cx="5212080" cy="1883664"/>
          </a:xfrm>
          <a:custGeom>
            <a:avLst/>
            <a:gdLst>
              <a:gd name="connsiteX0" fmla="*/ 0 w 5212080"/>
              <a:gd name="connsiteY0" fmla="*/ 313950 h 1883664"/>
              <a:gd name="connsiteX1" fmla="*/ 313950 w 5212080"/>
              <a:gd name="connsiteY1" fmla="*/ 0 h 1883664"/>
              <a:gd name="connsiteX2" fmla="*/ 831307 w 5212080"/>
              <a:gd name="connsiteY2" fmla="*/ 0 h 1883664"/>
              <a:gd name="connsiteX3" fmla="*/ 1577874 w 5212080"/>
              <a:gd name="connsiteY3" fmla="*/ 0 h 1883664"/>
              <a:gd name="connsiteX4" fmla="*/ 2186915 w 5212080"/>
              <a:gd name="connsiteY4" fmla="*/ 0 h 1883664"/>
              <a:gd name="connsiteX5" fmla="*/ 2841798 w 5212080"/>
              <a:gd name="connsiteY5" fmla="*/ 0 h 1883664"/>
              <a:gd name="connsiteX6" fmla="*/ 3496681 w 5212080"/>
              <a:gd name="connsiteY6" fmla="*/ 0 h 1883664"/>
              <a:gd name="connsiteX7" fmla="*/ 4151564 w 5212080"/>
              <a:gd name="connsiteY7" fmla="*/ 0 h 1883664"/>
              <a:gd name="connsiteX8" fmla="*/ 4898130 w 5212080"/>
              <a:gd name="connsiteY8" fmla="*/ 0 h 1883664"/>
              <a:gd name="connsiteX9" fmla="*/ 5212080 w 5212080"/>
              <a:gd name="connsiteY9" fmla="*/ 313950 h 1883664"/>
              <a:gd name="connsiteX10" fmla="*/ 5212080 w 5212080"/>
              <a:gd name="connsiteY10" fmla="*/ 966947 h 1883664"/>
              <a:gd name="connsiteX11" fmla="*/ 5212080 w 5212080"/>
              <a:gd name="connsiteY11" fmla="*/ 1569714 h 1883664"/>
              <a:gd name="connsiteX12" fmla="*/ 4898130 w 5212080"/>
              <a:gd name="connsiteY12" fmla="*/ 1883664 h 1883664"/>
              <a:gd name="connsiteX13" fmla="*/ 4197405 w 5212080"/>
              <a:gd name="connsiteY13" fmla="*/ 1883664 h 1883664"/>
              <a:gd name="connsiteX14" fmla="*/ 3634206 w 5212080"/>
              <a:gd name="connsiteY14" fmla="*/ 1883664 h 1883664"/>
              <a:gd name="connsiteX15" fmla="*/ 2887640 w 5212080"/>
              <a:gd name="connsiteY15" fmla="*/ 1883664 h 1883664"/>
              <a:gd name="connsiteX16" fmla="*/ 2324440 w 5212080"/>
              <a:gd name="connsiteY16" fmla="*/ 1883664 h 1883664"/>
              <a:gd name="connsiteX17" fmla="*/ 1807083 w 5212080"/>
              <a:gd name="connsiteY17" fmla="*/ 1883664 h 1883664"/>
              <a:gd name="connsiteX18" fmla="*/ 1243884 w 5212080"/>
              <a:gd name="connsiteY18" fmla="*/ 1883664 h 1883664"/>
              <a:gd name="connsiteX19" fmla="*/ 313950 w 5212080"/>
              <a:gd name="connsiteY19" fmla="*/ 1883664 h 1883664"/>
              <a:gd name="connsiteX20" fmla="*/ 0 w 5212080"/>
              <a:gd name="connsiteY20" fmla="*/ 1569714 h 1883664"/>
              <a:gd name="connsiteX21" fmla="*/ 0 w 5212080"/>
              <a:gd name="connsiteY21" fmla="*/ 954390 h 1883664"/>
              <a:gd name="connsiteX22" fmla="*/ 0 w 5212080"/>
              <a:gd name="connsiteY22" fmla="*/ 313950 h 188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212080" h="1883664" fill="none" extrusionOk="0">
                <a:moveTo>
                  <a:pt x="0" y="313950"/>
                </a:moveTo>
                <a:cubicBezTo>
                  <a:pt x="-2853" y="133175"/>
                  <a:pt x="109466" y="-17850"/>
                  <a:pt x="313950" y="0"/>
                </a:cubicBezTo>
                <a:cubicBezTo>
                  <a:pt x="492751" y="-17318"/>
                  <a:pt x="676005" y="-17229"/>
                  <a:pt x="831307" y="0"/>
                </a:cubicBezTo>
                <a:cubicBezTo>
                  <a:pt x="986609" y="17229"/>
                  <a:pt x="1211947" y="-28746"/>
                  <a:pt x="1577874" y="0"/>
                </a:cubicBezTo>
                <a:cubicBezTo>
                  <a:pt x="1943801" y="28746"/>
                  <a:pt x="1969789" y="-4823"/>
                  <a:pt x="2186915" y="0"/>
                </a:cubicBezTo>
                <a:cubicBezTo>
                  <a:pt x="2404041" y="4823"/>
                  <a:pt x="2672797" y="-21567"/>
                  <a:pt x="2841798" y="0"/>
                </a:cubicBezTo>
                <a:cubicBezTo>
                  <a:pt x="3010799" y="21567"/>
                  <a:pt x="3178009" y="-9981"/>
                  <a:pt x="3496681" y="0"/>
                </a:cubicBezTo>
                <a:cubicBezTo>
                  <a:pt x="3815353" y="9981"/>
                  <a:pt x="4010568" y="6250"/>
                  <a:pt x="4151564" y="0"/>
                </a:cubicBezTo>
                <a:cubicBezTo>
                  <a:pt x="4292560" y="-6250"/>
                  <a:pt x="4606286" y="27054"/>
                  <a:pt x="4898130" y="0"/>
                </a:cubicBezTo>
                <a:cubicBezTo>
                  <a:pt x="5072233" y="6027"/>
                  <a:pt x="5208478" y="147539"/>
                  <a:pt x="5212080" y="313950"/>
                </a:cubicBezTo>
                <a:cubicBezTo>
                  <a:pt x="5186758" y="607418"/>
                  <a:pt x="5192362" y="784242"/>
                  <a:pt x="5212080" y="966947"/>
                </a:cubicBezTo>
                <a:cubicBezTo>
                  <a:pt x="5231798" y="1149652"/>
                  <a:pt x="5184575" y="1319804"/>
                  <a:pt x="5212080" y="1569714"/>
                </a:cubicBezTo>
                <a:cubicBezTo>
                  <a:pt x="5208372" y="1767997"/>
                  <a:pt x="5074135" y="1877703"/>
                  <a:pt x="4898130" y="1883664"/>
                </a:cubicBezTo>
                <a:cubicBezTo>
                  <a:pt x="4718674" y="1917207"/>
                  <a:pt x="4382397" y="1861469"/>
                  <a:pt x="4197405" y="1883664"/>
                </a:cubicBezTo>
                <a:cubicBezTo>
                  <a:pt x="4012413" y="1905859"/>
                  <a:pt x="3902932" y="1889713"/>
                  <a:pt x="3634206" y="1883664"/>
                </a:cubicBezTo>
                <a:cubicBezTo>
                  <a:pt x="3365480" y="1877615"/>
                  <a:pt x="3257216" y="1855361"/>
                  <a:pt x="2887640" y="1883664"/>
                </a:cubicBezTo>
                <a:cubicBezTo>
                  <a:pt x="2518064" y="1911967"/>
                  <a:pt x="2534064" y="1871745"/>
                  <a:pt x="2324440" y="1883664"/>
                </a:cubicBezTo>
                <a:cubicBezTo>
                  <a:pt x="2114816" y="1895583"/>
                  <a:pt x="2046981" y="1901463"/>
                  <a:pt x="1807083" y="1883664"/>
                </a:cubicBezTo>
                <a:cubicBezTo>
                  <a:pt x="1567185" y="1865865"/>
                  <a:pt x="1510311" y="1895486"/>
                  <a:pt x="1243884" y="1883664"/>
                </a:cubicBezTo>
                <a:cubicBezTo>
                  <a:pt x="977457" y="1871842"/>
                  <a:pt x="760434" y="1865696"/>
                  <a:pt x="313950" y="1883664"/>
                </a:cubicBezTo>
                <a:cubicBezTo>
                  <a:pt x="141570" y="1908560"/>
                  <a:pt x="38039" y="1737142"/>
                  <a:pt x="0" y="1569714"/>
                </a:cubicBezTo>
                <a:cubicBezTo>
                  <a:pt x="5975" y="1291051"/>
                  <a:pt x="22829" y="1209129"/>
                  <a:pt x="0" y="954390"/>
                </a:cubicBezTo>
                <a:cubicBezTo>
                  <a:pt x="-22829" y="699651"/>
                  <a:pt x="17453" y="500357"/>
                  <a:pt x="0" y="313950"/>
                </a:cubicBezTo>
                <a:close/>
              </a:path>
              <a:path w="5212080" h="1883664" stroke="0" extrusionOk="0">
                <a:moveTo>
                  <a:pt x="0" y="313950"/>
                </a:moveTo>
                <a:cubicBezTo>
                  <a:pt x="39502" y="123346"/>
                  <a:pt x="171768" y="-16411"/>
                  <a:pt x="313950" y="0"/>
                </a:cubicBezTo>
                <a:cubicBezTo>
                  <a:pt x="625701" y="-9369"/>
                  <a:pt x="708612" y="-7059"/>
                  <a:pt x="968833" y="0"/>
                </a:cubicBezTo>
                <a:cubicBezTo>
                  <a:pt x="1229054" y="7059"/>
                  <a:pt x="1428407" y="-17387"/>
                  <a:pt x="1577874" y="0"/>
                </a:cubicBezTo>
                <a:cubicBezTo>
                  <a:pt x="1727341" y="17387"/>
                  <a:pt x="2137939" y="-20994"/>
                  <a:pt x="2324440" y="0"/>
                </a:cubicBezTo>
                <a:cubicBezTo>
                  <a:pt x="2510941" y="20994"/>
                  <a:pt x="2762391" y="4499"/>
                  <a:pt x="3071007" y="0"/>
                </a:cubicBezTo>
                <a:cubicBezTo>
                  <a:pt x="3379623" y="-4499"/>
                  <a:pt x="3462465" y="13090"/>
                  <a:pt x="3634206" y="0"/>
                </a:cubicBezTo>
                <a:cubicBezTo>
                  <a:pt x="3805947" y="-13090"/>
                  <a:pt x="4000021" y="-1577"/>
                  <a:pt x="4151564" y="0"/>
                </a:cubicBezTo>
                <a:cubicBezTo>
                  <a:pt x="4303107" y="1577"/>
                  <a:pt x="4622841" y="-21074"/>
                  <a:pt x="4898130" y="0"/>
                </a:cubicBezTo>
                <a:cubicBezTo>
                  <a:pt x="5032390" y="-8736"/>
                  <a:pt x="5226965" y="112264"/>
                  <a:pt x="5212080" y="313950"/>
                </a:cubicBezTo>
                <a:cubicBezTo>
                  <a:pt x="5222045" y="545110"/>
                  <a:pt x="5192343" y="662596"/>
                  <a:pt x="5212080" y="916717"/>
                </a:cubicBezTo>
                <a:cubicBezTo>
                  <a:pt x="5231817" y="1170838"/>
                  <a:pt x="5186152" y="1429960"/>
                  <a:pt x="5212080" y="1569714"/>
                </a:cubicBezTo>
                <a:cubicBezTo>
                  <a:pt x="5195010" y="1768218"/>
                  <a:pt x="5114510" y="1885290"/>
                  <a:pt x="4898130" y="1883664"/>
                </a:cubicBezTo>
                <a:cubicBezTo>
                  <a:pt x="4578296" y="1882221"/>
                  <a:pt x="4484754" y="1855758"/>
                  <a:pt x="4243247" y="1883664"/>
                </a:cubicBezTo>
                <a:cubicBezTo>
                  <a:pt x="4001740" y="1911570"/>
                  <a:pt x="3697757" y="1866298"/>
                  <a:pt x="3542522" y="1883664"/>
                </a:cubicBezTo>
                <a:cubicBezTo>
                  <a:pt x="3387288" y="1901030"/>
                  <a:pt x="3113475" y="1902965"/>
                  <a:pt x="2841798" y="1883664"/>
                </a:cubicBezTo>
                <a:cubicBezTo>
                  <a:pt x="2570121" y="1864363"/>
                  <a:pt x="2476268" y="1880243"/>
                  <a:pt x="2232757" y="1883664"/>
                </a:cubicBezTo>
                <a:cubicBezTo>
                  <a:pt x="1989246" y="1887085"/>
                  <a:pt x="1722124" y="1848996"/>
                  <a:pt x="1532032" y="1883664"/>
                </a:cubicBezTo>
                <a:cubicBezTo>
                  <a:pt x="1341940" y="1918332"/>
                  <a:pt x="887950" y="1846814"/>
                  <a:pt x="313950" y="1883664"/>
                </a:cubicBezTo>
                <a:cubicBezTo>
                  <a:pt x="149607" y="1902600"/>
                  <a:pt x="-9374" y="1733577"/>
                  <a:pt x="0" y="1569714"/>
                </a:cubicBezTo>
                <a:cubicBezTo>
                  <a:pt x="-28719" y="1326731"/>
                  <a:pt x="-23109" y="1229008"/>
                  <a:pt x="0" y="916717"/>
                </a:cubicBezTo>
                <a:cubicBezTo>
                  <a:pt x="23109" y="604426"/>
                  <a:pt x="-2298" y="578947"/>
                  <a:pt x="0" y="31395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246813886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2400" dirty="0">
                <a:solidFill>
                  <a:schemeClr val="tx1"/>
                </a:solidFill>
              </a:rPr>
              <a:t>Making Safeguarding personal What might ‘good’ look like for the police – essential steps that should be developed &amp; worked on by the police</a:t>
            </a:r>
          </a:p>
        </p:txBody>
      </p:sp>
      <p:sp>
        <p:nvSpPr>
          <p:cNvPr id="6" name="Rectangle: Rounded Corners 5">
            <a:extLst>
              <a:ext uri="{FF2B5EF4-FFF2-40B4-BE49-F238E27FC236}">
                <a16:creationId xmlns:a16="http://schemas.microsoft.com/office/drawing/2014/main" id="{67F79EC1-1562-19BE-4861-4DB5B41C9DA5}"/>
              </a:ext>
            </a:extLst>
          </p:cNvPr>
          <p:cNvSpPr/>
          <p:nvPr/>
        </p:nvSpPr>
        <p:spPr>
          <a:xfrm>
            <a:off x="8528306" y="1335023"/>
            <a:ext cx="3236976" cy="1280160"/>
          </a:xfrm>
          <a:custGeom>
            <a:avLst/>
            <a:gdLst>
              <a:gd name="connsiteX0" fmla="*/ 0 w 3236976"/>
              <a:gd name="connsiteY0" fmla="*/ 213364 h 1280160"/>
              <a:gd name="connsiteX1" fmla="*/ 213364 w 3236976"/>
              <a:gd name="connsiteY1" fmla="*/ 0 h 1280160"/>
              <a:gd name="connsiteX2" fmla="*/ 719209 w 3236976"/>
              <a:gd name="connsiteY2" fmla="*/ 0 h 1280160"/>
              <a:gd name="connsiteX3" fmla="*/ 1196951 w 3236976"/>
              <a:gd name="connsiteY3" fmla="*/ 0 h 1280160"/>
              <a:gd name="connsiteX4" fmla="*/ 1702795 w 3236976"/>
              <a:gd name="connsiteY4" fmla="*/ 0 h 1280160"/>
              <a:gd name="connsiteX5" fmla="*/ 2180538 w 3236976"/>
              <a:gd name="connsiteY5" fmla="*/ 0 h 1280160"/>
              <a:gd name="connsiteX6" fmla="*/ 3023612 w 3236976"/>
              <a:gd name="connsiteY6" fmla="*/ 0 h 1280160"/>
              <a:gd name="connsiteX7" fmla="*/ 3236976 w 3236976"/>
              <a:gd name="connsiteY7" fmla="*/ 213364 h 1280160"/>
              <a:gd name="connsiteX8" fmla="*/ 3236976 w 3236976"/>
              <a:gd name="connsiteY8" fmla="*/ 631546 h 1280160"/>
              <a:gd name="connsiteX9" fmla="*/ 3236976 w 3236976"/>
              <a:gd name="connsiteY9" fmla="*/ 1066796 h 1280160"/>
              <a:gd name="connsiteX10" fmla="*/ 3023612 w 3236976"/>
              <a:gd name="connsiteY10" fmla="*/ 1280160 h 1280160"/>
              <a:gd name="connsiteX11" fmla="*/ 2433460 w 3236976"/>
              <a:gd name="connsiteY11" fmla="*/ 1280160 h 1280160"/>
              <a:gd name="connsiteX12" fmla="*/ 1843308 w 3236976"/>
              <a:gd name="connsiteY12" fmla="*/ 1280160 h 1280160"/>
              <a:gd name="connsiteX13" fmla="*/ 1281258 w 3236976"/>
              <a:gd name="connsiteY13" fmla="*/ 1280160 h 1280160"/>
              <a:gd name="connsiteX14" fmla="*/ 747311 w 3236976"/>
              <a:gd name="connsiteY14" fmla="*/ 1280160 h 1280160"/>
              <a:gd name="connsiteX15" fmla="*/ 213364 w 3236976"/>
              <a:gd name="connsiteY15" fmla="*/ 1280160 h 1280160"/>
              <a:gd name="connsiteX16" fmla="*/ 0 w 3236976"/>
              <a:gd name="connsiteY16" fmla="*/ 1066796 h 1280160"/>
              <a:gd name="connsiteX17" fmla="*/ 0 w 3236976"/>
              <a:gd name="connsiteY17" fmla="*/ 640080 h 1280160"/>
              <a:gd name="connsiteX18" fmla="*/ 0 w 3236976"/>
              <a:gd name="connsiteY18" fmla="*/ 213364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36976" h="1280160" fill="none" extrusionOk="0">
                <a:moveTo>
                  <a:pt x="0" y="213364"/>
                </a:moveTo>
                <a:cubicBezTo>
                  <a:pt x="6235" y="98612"/>
                  <a:pt x="95916" y="-24734"/>
                  <a:pt x="213364" y="0"/>
                </a:cubicBezTo>
                <a:cubicBezTo>
                  <a:pt x="329276" y="-14752"/>
                  <a:pt x="560526" y="16809"/>
                  <a:pt x="719209" y="0"/>
                </a:cubicBezTo>
                <a:cubicBezTo>
                  <a:pt x="877893" y="-16809"/>
                  <a:pt x="1069089" y="22553"/>
                  <a:pt x="1196951" y="0"/>
                </a:cubicBezTo>
                <a:cubicBezTo>
                  <a:pt x="1324813" y="-22553"/>
                  <a:pt x="1504526" y="-22887"/>
                  <a:pt x="1702795" y="0"/>
                </a:cubicBezTo>
                <a:cubicBezTo>
                  <a:pt x="1901064" y="22887"/>
                  <a:pt x="2010028" y="-14470"/>
                  <a:pt x="2180538" y="0"/>
                </a:cubicBezTo>
                <a:cubicBezTo>
                  <a:pt x="2351048" y="14470"/>
                  <a:pt x="2802547" y="-41334"/>
                  <a:pt x="3023612" y="0"/>
                </a:cubicBezTo>
                <a:cubicBezTo>
                  <a:pt x="3152378" y="25589"/>
                  <a:pt x="3234964" y="68620"/>
                  <a:pt x="3236976" y="213364"/>
                </a:cubicBezTo>
                <a:cubicBezTo>
                  <a:pt x="3224394" y="413492"/>
                  <a:pt x="3243749" y="503465"/>
                  <a:pt x="3236976" y="631546"/>
                </a:cubicBezTo>
                <a:cubicBezTo>
                  <a:pt x="3230203" y="759627"/>
                  <a:pt x="3239188" y="869740"/>
                  <a:pt x="3236976" y="1066796"/>
                </a:cubicBezTo>
                <a:cubicBezTo>
                  <a:pt x="3246529" y="1191270"/>
                  <a:pt x="3148000" y="1261985"/>
                  <a:pt x="3023612" y="1280160"/>
                </a:cubicBezTo>
                <a:cubicBezTo>
                  <a:pt x="2736317" y="1253689"/>
                  <a:pt x="2697188" y="1265659"/>
                  <a:pt x="2433460" y="1280160"/>
                </a:cubicBezTo>
                <a:cubicBezTo>
                  <a:pt x="2169732" y="1294661"/>
                  <a:pt x="1968252" y="1278567"/>
                  <a:pt x="1843308" y="1280160"/>
                </a:cubicBezTo>
                <a:cubicBezTo>
                  <a:pt x="1718364" y="1281753"/>
                  <a:pt x="1481468" y="1299257"/>
                  <a:pt x="1281258" y="1280160"/>
                </a:cubicBezTo>
                <a:cubicBezTo>
                  <a:pt x="1081048" y="1261064"/>
                  <a:pt x="896942" y="1300524"/>
                  <a:pt x="747311" y="1280160"/>
                </a:cubicBezTo>
                <a:cubicBezTo>
                  <a:pt x="597680" y="1259796"/>
                  <a:pt x="479270" y="1297131"/>
                  <a:pt x="213364" y="1280160"/>
                </a:cubicBezTo>
                <a:cubicBezTo>
                  <a:pt x="109006" y="1268992"/>
                  <a:pt x="-27538" y="1192570"/>
                  <a:pt x="0" y="1066796"/>
                </a:cubicBezTo>
                <a:cubicBezTo>
                  <a:pt x="-2472" y="937475"/>
                  <a:pt x="12" y="796619"/>
                  <a:pt x="0" y="640080"/>
                </a:cubicBezTo>
                <a:cubicBezTo>
                  <a:pt x="-12" y="483541"/>
                  <a:pt x="2434" y="395996"/>
                  <a:pt x="0" y="213364"/>
                </a:cubicBezTo>
                <a:close/>
              </a:path>
              <a:path w="3236976" h="1280160" stroke="0" extrusionOk="0">
                <a:moveTo>
                  <a:pt x="0" y="213364"/>
                </a:moveTo>
                <a:cubicBezTo>
                  <a:pt x="12" y="86730"/>
                  <a:pt x="91047" y="5119"/>
                  <a:pt x="213364" y="0"/>
                </a:cubicBezTo>
                <a:cubicBezTo>
                  <a:pt x="395638" y="-27443"/>
                  <a:pt x="548580" y="20763"/>
                  <a:pt x="803516" y="0"/>
                </a:cubicBezTo>
                <a:cubicBezTo>
                  <a:pt x="1058452" y="-20763"/>
                  <a:pt x="1251903" y="5758"/>
                  <a:pt x="1393668" y="0"/>
                </a:cubicBezTo>
                <a:cubicBezTo>
                  <a:pt x="1535433" y="-5758"/>
                  <a:pt x="1779672" y="8737"/>
                  <a:pt x="1899513" y="0"/>
                </a:cubicBezTo>
                <a:cubicBezTo>
                  <a:pt x="2019354" y="-8737"/>
                  <a:pt x="2338362" y="-5292"/>
                  <a:pt x="2517767" y="0"/>
                </a:cubicBezTo>
                <a:cubicBezTo>
                  <a:pt x="2697172" y="5292"/>
                  <a:pt x="2827187" y="3875"/>
                  <a:pt x="3023612" y="0"/>
                </a:cubicBezTo>
                <a:cubicBezTo>
                  <a:pt x="3161040" y="10304"/>
                  <a:pt x="3246330" y="92664"/>
                  <a:pt x="3236976" y="213364"/>
                </a:cubicBezTo>
                <a:cubicBezTo>
                  <a:pt x="3224340" y="325408"/>
                  <a:pt x="3219317" y="522945"/>
                  <a:pt x="3236976" y="640080"/>
                </a:cubicBezTo>
                <a:cubicBezTo>
                  <a:pt x="3254635" y="757215"/>
                  <a:pt x="3226012" y="959342"/>
                  <a:pt x="3236976" y="1066796"/>
                </a:cubicBezTo>
                <a:cubicBezTo>
                  <a:pt x="3235455" y="1187528"/>
                  <a:pt x="3146910" y="1268579"/>
                  <a:pt x="3023612" y="1280160"/>
                </a:cubicBezTo>
                <a:cubicBezTo>
                  <a:pt x="2812573" y="1273633"/>
                  <a:pt x="2576578" y="1278903"/>
                  <a:pt x="2405357" y="1280160"/>
                </a:cubicBezTo>
                <a:cubicBezTo>
                  <a:pt x="2234136" y="1281417"/>
                  <a:pt x="2016543" y="1278430"/>
                  <a:pt x="1899513" y="1280160"/>
                </a:cubicBezTo>
                <a:cubicBezTo>
                  <a:pt x="1782483" y="1281890"/>
                  <a:pt x="1598780" y="1296528"/>
                  <a:pt x="1365566" y="1280160"/>
                </a:cubicBezTo>
                <a:cubicBezTo>
                  <a:pt x="1132352" y="1263792"/>
                  <a:pt x="1016929" y="1274299"/>
                  <a:pt x="859721" y="1280160"/>
                </a:cubicBezTo>
                <a:cubicBezTo>
                  <a:pt x="702513" y="1286021"/>
                  <a:pt x="464809" y="1293742"/>
                  <a:pt x="213364" y="1280160"/>
                </a:cubicBezTo>
                <a:cubicBezTo>
                  <a:pt x="102223" y="1284409"/>
                  <a:pt x="-14949" y="1160462"/>
                  <a:pt x="0" y="1066796"/>
                </a:cubicBezTo>
                <a:cubicBezTo>
                  <a:pt x="3330" y="955349"/>
                  <a:pt x="-10802" y="748702"/>
                  <a:pt x="0" y="665683"/>
                </a:cubicBezTo>
                <a:cubicBezTo>
                  <a:pt x="10802" y="582664"/>
                  <a:pt x="-11891" y="337958"/>
                  <a:pt x="0" y="213364"/>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397810166">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Super -complaints</a:t>
            </a:r>
          </a:p>
        </p:txBody>
      </p:sp>
      <p:sp>
        <p:nvSpPr>
          <p:cNvPr id="7" name="Rectangle: Rounded Corners 6">
            <a:extLst>
              <a:ext uri="{FF2B5EF4-FFF2-40B4-BE49-F238E27FC236}">
                <a16:creationId xmlns:a16="http://schemas.microsoft.com/office/drawing/2014/main" id="{5E3DB040-1989-F446-E300-B92CC9BC76C5}"/>
              </a:ext>
            </a:extLst>
          </p:cNvPr>
          <p:cNvSpPr/>
          <p:nvPr/>
        </p:nvSpPr>
        <p:spPr>
          <a:xfrm>
            <a:off x="377952" y="3425598"/>
            <a:ext cx="3236976" cy="1280160"/>
          </a:xfrm>
          <a:custGeom>
            <a:avLst/>
            <a:gdLst>
              <a:gd name="connsiteX0" fmla="*/ 0 w 3236976"/>
              <a:gd name="connsiteY0" fmla="*/ 213364 h 1280160"/>
              <a:gd name="connsiteX1" fmla="*/ 213364 w 3236976"/>
              <a:gd name="connsiteY1" fmla="*/ 0 h 1280160"/>
              <a:gd name="connsiteX2" fmla="*/ 691106 w 3236976"/>
              <a:gd name="connsiteY2" fmla="*/ 0 h 1280160"/>
              <a:gd name="connsiteX3" fmla="*/ 1281258 w 3236976"/>
              <a:gd name="connsiteY3" fmla="*/ 0 h 1280160"/>
              <a:gd name="connsiteX4" fmla="*/ 1787103 w 3236976"/>
              <a:gd name="connsiteY4" fmla="*/ 0 h 1280160"/>
              <a:gd name="connsiteX5" fmla="*/ 2292948 w 3236976"/>
              <a:gd name="connsiteY5" fmla="*/ 0 h 1280160"/>
              <a:gd name="connsiteX6" fmla="*/ 3023612 w 3236976"/>
              <a:gd name="connsiteY6" fmla="*/ 0 h 1280160"/>
              <a:gd name="connsiteX7" fmla="*/ 3236976 w 3236976"/>
              <a:gd name="connsiteY7" fmla="*/ 213364 h 1280160"/>
              <a:gd name="connsiteX8" fmla="*/ 3236976 w 3236976"/>
              <a:gd name="connsiteY8" fmla="*/ 614477 h 1280160"/>
              <a:gd name="connsiteX9" fmla="*/ 3236976 w 3236976"/>
              <a:gd name="connsiteY9" fmla="*/ 1066796 h 1280160"/>
              <a:gd name="connsiteX10" fmla="*/ 3023612 w 3236976"/>
              <a:gd name="connsiteY10" fmla="*/ 1280160 h 1280160"/>
              <a:gd name="connsiteX11" fmla="*/ 2461562 w 3236976"/>
              <a:gd name="connsiteY11" fmla="*/ 1280160 h 1280160"/>
              <a:gd name="connsiteX12" fmla="*/ 1983820 w 3236976"/>
              <a:gd name="connsiteY12" fmla="*/ 1280160 h 1280160"/>
              <a:gd name="connsiteX13" fmla="*/ 1393668 w 3236976"/>
              <a:gd name="connsiteY13" fmla="*/ 1280160 h 1280160"/>
              <a:gd name="connsiteX14" fmla="*/ 831619 w 3236976"/>
              <a:gd name="connsiteY14" fmla="*/ 1280160 h 1280160"/>
              <a:gd name="connsiteX15" fmla="*/ 213364 w 3236976"/>
              <a:gd name="connsiteY15" fmla="*/ 1280160 h 1280160"/>
              <a:gd name="connsiteX16" fmla="*/ 0 w 3236976"/>
              <a:gd name="connsiteY16" fmla="*/ 1066796 h 1280160"/>
              <a:gd name="connsiteX17" fmla="*/ 0 w 3236976"/>
              <a:gd name="connsiteY17" fmla="*/ 657149 h 1280160"/>
              <a:gd name="connsiteX18" fmla="*/ 0 w 3236976"/>
              <a:gd name="connsiteY18" fmla="*/ 213364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36976" h="1280160" fill="none" extrusionOk="0">
                <a:moveTo>
                  <a:pt x="0" y="213364"/>
                </a:moveTo>
                <a:cubicBezTo>
                  <a:pt x="-14935" y="81125"/>
                  <a:pt x="78525" y="18661"/>
                  <a:pt x="213364" y="0"/>
                </a:cubicBezTo>
                <a:cubicBezTo>
                  <a:pt x="351716" y="17903"/>
                  <a:pt x="594150" y="17130"/>
                  <a:pt x="691106" y="0"/>
                </a:cubicBezTo>
                <a:cubicBezTo>
                  <a:pt x="788062" y="-17130"/>
                  <a:pt x="1085252" y="16466"/>
                  <a:pt x="1281258" y="0"/>
                </a:cubicBezTo>
                <a:cubicBezTo>
                  <a:pt x="1477264" y="-16466"/>
                  <a:pt x="1652300" y="-19770"/>
                  <a:pt x="1787103" y="0"/>
                </a:cubicBezTo>
                <a:cubicBezTo>
                  <a:pt x="1921907" y="19770"/>
                  <a:pt x="2185336" y="18686"/>
                  <a:pt x="2292948" y="0"/>
                </a:cubicBezTo>
                <a:cubicBezTo>
                  <a:pt x="2400561" y="-18686"/>
                  <a:pt x="2870811" y="28528"/>
                  <a:pt x="3023612" y="0"/>
                </a:cubicBezTo>
                <a:cubicBezTo>
                  <a:pt x="3124635" y="21720"/>
                  <a:pt x="3257988" y="103143"/>
                  <a:pt x="3236976" y="213364"/>
                </a:cubicBezTo>
                <a:cubicBezTo>
                  <a:pt x="3248732" y="373509"/>
                  <a:pt x="3248195" y="470407"/>
                  <a:pt x="3236976" y="614477"/>
                </a:cubicBezTo>
                <a:cubicBezTo>
                  <a:pt x="3225757" y="758547"/>
                  <a:pt x="3257240" y="909425"/>
                  <a:pt x="3236976" y="1066796"/>
                </a:cubicBezTo>
                <a:cubicBezTo>
                  <a:pt x="3251551" y="1176023"/>
                  <a:pt x="3138692" y="1282216"/>
                  <a:pt x="3023612" y="1280160"/>
                </a:cubicBezTo>
                <a:cubicBezTo>
                  <a:pt x="2773026" y="1297037"/>
                  <a:pt x="2615826" y="1288662"/>
                  <a:pt x="2461562" y="1280160"/>
                </a:cubicBezTo>
                <a:cubicBezTo>
                  <a:pt x="2307298" y="1271659"/>
                  <a:pt x="2136667" y="1296509"/>
                  <a:pt x="1983820" y="1280160"/>
                </a:cubicBezTo>
                <a:cubicBezTo>
                  <a:pt x="1830973" y="1263811"/>
                  <a:pt x="1609091" y="1273707"/>
                  <a:pt x="1393668" y="1280160"/>
                </a:cubicBezTo>
                <a:cubicBezTo>
                  <a:pt x="1178245" y="1286613"/>
                  <a:pt x="989948" y="1272219"/>
                  <a:pt x="831619" y="1280160"/>
                </a:cubicBezTo>
                <a:cubicBezTo>
                  <a:pt x="673290" y="1288101"/>
                  <a:pt x="379820" y="1260751"/>
                  <a:pt x="213364" y="1280160"/>
                </a:cubicBezTo>
                <a:cubicBezTo>
                  <a:pt x="83608" y="1259216"/>
                  <a:pt x="23181" y="1190032"/>
                  <a:pt x="0" y="1066796"/>
                </a:cubicBezTo>
                <a:cubicBezTo>
                  <a:pt x="5176" y="910843"/>
                  <a:pt x="2202" y="840546"/>
                  <a:pt x="0" y="657149"/>
                </a:cubicBezTo>
                <a:cubicBezTo>
                  <a:pt x="-2202" y="473752"/>
                  <a:pt x="-21661" y="367704"/>
                  <a:pt x="0" y="213364"/>
                </a:cubicBezTo>
                <a:close/>
              </a:path>
              <a:path w="3236976" h="1280160" stroke="0" extrusionOk="0">
                <a:moveTo>
                  <a:pt x="0" y="213364"/>
                </a:moveTo>
                <a:cubicBezTo>
                  <a:pt x="-20550" y="81122"/>
                  <a:pt x="77239" y="-12613"/>
                  <a:pt x="213364" y="0"/>
                </a:cubicBezTo>
                <a:cubicBezTo>
                  <a:pt x="385884" y="-20539"/>
                  <a:pt x="643662" y="-17806"/>
                  <a:pt x="831619" y="0"/>
                </a:cubicBezTo>
                <a:cubicBezTo>
                  <a:pt x="1019577" y="17806"/>
                  <a:pt x="1160713" y="12853"/>
                  <a:pt x="1309361" y="0"/>
                </a:cubicBezTo>
                <a:cubicBezTo>
                  <a:pt x="1458009" y="-12853"/>
                  <a:pt x="1712460" y="-15321"/>
                  <a:pt x="1843308" y="0"/>
                </a:cubicBezTo>
                <a:cubicBezTo>
                  <a:pt x="1974156" y="15321"/>
                  <a:pt x="2125600" y="5699"/>
                  <a:pt x="2377255" y="0"/>
                </a:cubicBezTo>
                <a:cubicBezTo>
                  <a:pt x="2628910" y="-5699"/>
                  <a:pt x="2781459" y="18626"/>
                  <a:pt x="3023612" y="0"/>
                </a:cubicBezTo>
                <a:cubicBezTo>
                  <a:pt x="3139975" y="-28375"/>
                  <a:pt x="3228934" y="90667"/>
                  <a:pt x="3236976" y="213364"/>
                </a:cubicBezTo>
                <a:cubicBezTo>
                  <a:pt x="3247506" y="325699"/>
                  <a:pt x="3232926" y="544193"/>
                  <a:pt x="3236976" y="648614"/>
                </a:cubicBezTo>
                <a:cubicBezTo>
                  <a:pt x="3241027" y="753035"/>
                  <a:pt x="3253123" y="900918"/>
                  <a:pt x="3236976" y="1066796"/>
                </a:cubicBezTo>
                <a:cubicBezTo>
                  <a:pt x="3240899" y="1183071"/>
                  <a:pt x="3129384" y="1254054"/>
                  <a:pt x="3023612" y="1280160"/>
                </a:cubicBezTo>
                <a:cubicBezTo>
                  <a:pt x="2912760" y="1287779"/>
                  <a:pt x="2744433" y="1261476"/>
                  <a:pt x="2489665" y="1280160"/>
                </a:cubicBezTo>
                <a:cubicBezTo>
                  <a:pt x="2234897" y="1298844"/>
                  <a:pt x="2153121" y="1277894"/>
                  <a:pt x="2011923" y="1280160"/>
                </a:cubicBezTo>
                <a:cubicBezTo>
                  <a:pt x="1870725" y="1282426"/>
                  <a:pt x="1650139" y="1289575"/>
                  <a:pt x="1506078" y="1280160"/>
                </a:cubicBezTo>
                <a:cubicBezTo>
                  <a:pt x="1362017" y="1270745"/>
                  <a:pt x="1090511" y="1263388"/>
                  <a:pt x="972131" y="1280160"/>
                </a:cubicBezTo>
                <a:cubicBezTo>
                  <a:pt x="853751" y="1296932"/>
                  <a:pt x="531972" y="1311578"/>
                  <a:pt x="213364" y="1280160"/>
                </a:cubicBezTo>
                <a:cubicBezTo>
                  <a:pt x="102418" y="1283519"/>
                  <a:pt x="-1071" y="1162889"/>
                  <a:pt x="0" y="1066796"/>
                </a:cubicBezTo>
                <a:cubicBezTo>
                  <a:pt x="-18729" y="876503"/>
                  <a:pt x="-18167" y="713289"/>
                  <a:pt x="0" y="623011"/>
                </a:cubicBezTo>
                <a:cubicBezTo>
                  <a:pt x="18167" y="532734"/>
                  <a:pt x="15074" y="380840"/>
                  <a:pt x="0" y="213364"/>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51779325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Coroners’ judgements</a:t>
            </a:r>
          </a:p>
        </p:txBody>
      </p:sp>
      <p:sp>
        <p:nvSpPr>
          <p:cNvPr id="8" name="Rectangle: Rounded Corners 7">
            <a:extLst>
              <a:ext uri="{FF2B5EF4-FFF2-40B4-BE49-F238E27FC236}">
                <a16:creationId xmlns:a16="http://schemas.microsoft.com/office/drawing/2014/main" id="{E0625915-AE32-9F52-1F2D-FC289F4AE40C}"/>
              </a:ext>
            </a:extLst>
          </p:cNvPr>
          <p:cNvSpPr/>
          <p:nvPr/>
        </p:nvSpPr>
        <p:spPr>
          <a:xfrm>
            <a:off x="5094733" y="1290474"/>
            <a:ext cx="2414016" cy="1280160"/>
          </a:xfrm>
          <a:custGeom>
            <a:avLst/>
            <a:gdLst>
              <a:gd name="connsiteX0" fmla="*/ 0 w 2414016"/>
              <a:gd name="connsiteY0" fmla="*/ 213364 h 1280160"/>
              <a:gd name="connsiteX1" fmla="*/ 213364 w 2414016"/>
              <a:gd name="connsiteY1" fmla="*/ 0 h 1280160"/>
              <a:gd name="connsiteX2" fmla="*/ 875793 w 2414016"/>
              <a:gd name="connsiteY2" fmla="*/ 0 h 1280160"/>
              <a:gd name="connsiteX3" fmla="*/ 1478604 w 2414016"/>
              <a:gd name="connsiteY3" fmla="*/ 0 h 1280160"/>
              <a:gd name="connsiteX4" fmla="*/ 2200652 w 2414016"/>
              <a:gd name="connsiteY4" fmla="*/ 0 h 1280160"/>
              <a:gd name="connsiteX5" fmla="*/ 2414016 w 2414016"/>
              <a:gd name="connsiteY5" fmla="*/ 213364 h 1280160"/>
              <a:gd name="connsiteX6" fmla="*/ 2414016 w 2414016"/>
              <a:gd name="connsiteY6" fmla="*/ 640080 h 1280160"/>
              <a:gd name="connsiteX7" fmla="*/ 2414016 w 2414016"/>
              <a:gd name="connsiteY7" fmla="*/ 1066796 h 1280160"/>
              <a:gd name="connsiteX8" fmla="*/ 2200652 w 2414016"/>
              <a:gd name="connsiteY8" fmla="*/ 1280160 h 1280160"/>
              <a:gd name="connsiteX9" fmla="*/ 1577968 w 2414016"/>
              <a:gd name="connsiteY9" fmla="*/ 1280160 h 1280160"/>
              <a:gd name="connsiteX10" fmla="*/ 875793 w 2414016"/>
              <a:gd name="connsiteY10" fmla="*/ 1280160 h 1280160"/>
              <a:gd name="connsiteX11" fmla="*/ 213364 w 2414016"/>
              <a:gd name="connsiteY11" fmla="*/ 1280160 h 1280160"/>
              <a:gd name="connsiteX12" fmla="*/ 0 w 2414016"/>
              <a:gd name="connsiteY12" fmla="*/ 1066796 h 1280160"/>
              <a:gd name="connsiteX13" fmla="*/ 0 w 2414016"/>
              <a:gd name="connsiteY13" fmla="*/ 648614 h 1280160"/>
              <a:gd name="connsiteX14" fmla="*/ 0 w 2414016"/>
              <a:gd name="connsiteY14" fmla="*/ 213364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14016" h="1280160" fill="none" extrusionOk="0">
                <a:moveTo>
                  <a:pt x="0" y="213364"/>
                </a:moveTo>
                <a:cubicBezTo>
                  <a:pt x="-22898" y="82149"/>
                  <a:pt x="119606" y="-11433"/>
                  <a:pt x="213364" y="0"/>
                </a:cubicBezTo>
                <a:cubicBezTo>
                  <a:pt x="425747" y="-28203"/>
                  <a:pt x="742456" y="-30755"/>
                  <a:pt x="875793" y="0"/>
                </a:cubicBezTo>
                <a:cubicBezTo>
                  <a:pt x="1009130" y="30755"/>
                  <a:pt x="1217833" y="-13910"/>
                  <a:pt x="1478604" y="0"/>
                </a:cubicBezTo>
                <a:cubicBezTo>
                  <a:pt x="1739375" y="13910"/>
                  <a:pt x="1946036" y="15125"/>
                  <a:pt x="2200652" y="0"/>
                </a:cubicBezTo>
                <a:cubicBezTo>
                  <a:pt x="2291470" y="6318"/>
                  <a:pt x="2416844" y="97003"/>
                  <a:pt x="2414016" y="213364"/>
                </a:cubicBezTo>
                <a:cubicBezTo>
                  <a:pt x="2429578" y="304127"/>
                  <a:pt x="2418429" y="516446"/>
                  <a:pt x="2414016" y="640080"/>
                </a:cubicBezTo>
                <a:cubicBezTo>
                  <a:pt x="2409603" y="763714"/>
                  <a:pt x="2425267" y="856319"/>
                  <a:pt x="2414016" y="1066796"/>
                </a:cubicBezTo>
                <a:cubicBezTo>
                  <a:pt x="2421919" y="1188662"/>
                  <a:pt x="2323680" y="1305350"/>
                  <a:pt x="2200652" y="1280160"/>
                </a:cubicBezTo>
                <a:cubicBezTo>
                  <a:pt x="1960042" y="1253291"/>
                  <a:pt x="1727756" y="1264365"/>
                  <a:pt x="1577968" y="1280160"/>
                </a:cubicBezTo>
                <a:cubicBezTo>
                  <a:pt x="1428180" y="1295955"/>
                  <a:pt x="1125047" y="1257652"/>
                  <a:pt x="875793" y="1280160"/>
                </a:cubicBezTo>
                <a:cubicBezTo>
                  <a:pt x="626539" y="1302668"/>
                  <a:pt x="388706" y="1259406"/>
                  <a:pt x="213364" y="1280160"/>
                </a:cubicBezTo>
                <a:cubicBezTo>
                  <a:pt x="95126" y="1276619"/>
                  <a:pt x="-2840" y="1184000"/>
                  <a:pt x="0" y="1066796"/>
                </a:cubicBezTo>
                <a:cubicBezTo>
                  <a:pt x="6529" y="971675"/>
                  <a:pt x="-446" y="853535"/>
                  <a:pt x="0" y="648614"/>
                </a:cubicBezTo>
                <a:cubicBezTo>
                  <a:pt x="446" y="443693"/>
                  <a:pt x="-4815" y="341649"/>
                  <a:pt x="0" y="213364"/>
                </a:cubicBezTo>
                <a:close/>
              </a:path>
              <a:path w="2414016" h="1280160" stroke="0" extrusionOk="0">
                <a:moveTo>
                  <a:pt x="0" y="213364"/>
                </a:moveTo>
                <a:cubicBezTo>
                  <a:pt x="4089" y="105309"/>
                  <a:pt x="104668" y="542"/>
                  <a:pt x="213364" y="0"/>
                </a:cubicBezTo>
                <a:cubicBezTo>
                  <a:pt x="402258" y="-14461"/>
                  <a:pt x="621431" y="-8502"/>
                  <a:pt x="855920" y="0"/>
                </a:cubicBezTo>
                <a:cubicBezTo>
                  <a:pt x="1090409" y="8502"/>
                  <a:pt x="1292094" y="-27463"/>
                  <a:pt x="1478604" y="0"/>
                </a:cubicBezTo>
                <a:cubicBezTo>
                  <a:pt x="1665114" y="27463"/>
                  <a:pt x="1934068" y="18720"/>
                  <a:pt x="2200652" y="0"/>
                </a:cubicBezTo>
                <a:cubicBezTo>
                  <a:pt x="2314932" y="-4176"/>
                  <a:pt x="2415705" y="109800"/>
                  <a:pt x="2414016" y="213364"/>
                </a:cubicBezTo>
                <a:cubicBezTo>
                  <a:pt x="2434833" y="430600"/>
                  <a:pt x="2397458" y="520158"/>
                  <a:pt x="2414016" y="657149"/>
                </a:cubicBezTo>
                <a:cubicBezTo>
                  <a:pt x="2430574" y="794140"/>
                  <a:pt x="2423966" y="925914"/>
                  <a:pt x="2414016" y="1066796"/>
                </a:cubicBezTo>
                <a:cubicBezTo>
                  <a:pt x="2409825" y="1191867"/>
                  <a:pt x="2306719" y="1270433"/>
                  <a:pt x="2200652" y="1280160"/>
                </a:cubicBezTo>
                <a:cubicBezTo>
                  <a:pt x="2013790" y="1305125"/>
                  <a:pt x="1874684" y="1257983"/>
                  <a:pt x="1558096" y="1280160"/>
                </a:cubicBezTo>
                <a:cubicBezTo>
                  <a:pt x="1241508" y="1302337"/>
                  <a:pt x="1143118" y="1261451"/>
                  <a:pt x="955285" y="1280160"/>
                </a:cubicBezTo>
                <a:cubicBezTo>
                  <a:pt x="767452" y="1298869"/>
                  <a:pt x="386102" y="1264862"/>
                  <a:pt x="213364" y="1280160"/>
                </a:cubicBezTo>
                <a:cubicBezTo>
                  <a:pt x="98516" y="1280962"/>
                  <a:pt x="2532" y="1182646"/>
                  <a:pt x="0" y="1066796"/>
                </a:cubicBezTo>
                <a:cubicBezTo>
                  <a:pt x="7284" y="852444"/>
                  <a:pt x="-2954" y="803145"/>
                  <a:pt x="0" y="623011"/>
                </a:cubicBezTo>
                <a:cubicBezTo>
                  <a:pt x="2954" y="442878"/>
                  <a:pt x="-268" y="336600"/>
                  <a:pt x="0" y="213364"/>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30439646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National and local reviews</a:t>
            </a:r>
          </a:p>
        </p:txBody>
      </p:sp>
      <p:sp>
        <p:nvSpPr>
          <p:cNvPr id="9" name="Rectangle: Rounded Corners 8">
            <a:extLst>
              <a:ext uri="{FF2B5EF4-FFF2-40B4-BE49-F238E27FC236}">
                <a16:creationId xmlns:a16="http://schemas.microsoft.com/office/drawing/2014/main" id="{C74EA5E7-343F-0DE2-83B4-7A166984914D}"/>
              </a:ext>
            </a:extLst>
          </p:cNvPr>
          <p:cNvSpPr/>
          <p:nvPr/>
        </p:nvSpPr>
        <p:spPr>
          <a:xfrm>
            <a:off x="3816098" y="4065678"/>
            <a:ext cx="2414016" cy="1280160"/>
          </a:xfrm>
          <a:custGeom>
            <a:avLst/>
            <a:gdLst>
              <a:gd name="connsiteX0" fmla="*/ 0 w 2414016"/>
              <a:gd name="connsiteY0" fmla="*/ 213364 h 1280160"/>
              <a:gd name="connsiteX1" fmla="*/ 213364 w 2414016"/>
              <a:gd name="connsiteY1" fmla="*/ 0 h 1280160"/>
              <a:gd name="connsiteX2" fmla="*/ 895666 w 2414016"/>
              <a:gd name="connsiteY2" fmla="*/ 0 h 1280160"/>
              <a:gd name="connsiteX3" fmla="*/ 1518350 w 2414016"/>
              <a:gd name="connsiteY3" fmla="*/ 0 h 1280160"/>
              <a:gd name="connsiteX4" fmla="*/ 2200652 w 2414016"/>
              <a:gd name="connsiteY4" fmla="*/ 0 h 1280160"/>
              <a:gd name="connsiteX5" fmla="*/ 2414016 w 2414016"/>
              <a:gd name="connsiteY5" fmla="*/ 213364 h 1280160"/>
              <a:gd name="connsiteX6" fmla="*/ 2414016 w 2414016"/>
              <a:gd name="connsiteY6" fmla="*/ 657149 h 1280160"/>
              <a:gd name="connsiteX7" fmla="*/ 2414016 w 2414016"/>
              <a:gd name="connsiteY7" fmla="*/ 1066796 h 1280160"/>
              <a:gd name="connsiteX8" fmla="*/ 2200652 w 2414016"/>
              <a:gd name="connsiteY8" fmla="*/ 1280160 h 1280160"/>
              <a:gd name="connsiteX9" fmla="*/ 1518350 w 2414016"/>
              <a:gd name="connsiteY9" fmla="*/ 1280160 h 1280160"/>
              <a:gd name="connsiteX10" fmla="*/ 875793 w 2414016"/>
              <a:gd name="connsiteY10" fmla="*/ 1280160 h 1280160"/>
              <a:gd name="connsiteX11" fmla="*/ 213364 w 2414016"/>
              <a:gd name="connsiteY11" fmla="*/ 1280160 h 1280160"/>
              <a:gd name="connsiteX12" fmla="*/ 0 w 2414016"/>
              <a:gd name="connsiteY12" fmla="*/ 1066796 h 1280160"/>
              <a:gd name="connsiteX13" fmla="*/ 0 w 2414016"/>
              <a:gd name="connsiteY13" fmla="*/ 657149 h 1280160"/>
              <a:gd name="connsiteX14" fmla="*/ 0 w 2414016"/>
              <a:gd name="connsiteY14" fmla="*/ 213364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14016" h="1280160" fill="none" extrusionOk="0">
                <a:moveTo>
                  <a:pt x="0" y="213364"/>
                </a:moveTo>
                <a:cubicBezTo>
                  <a:pt x="3874" y="85569"/>
                  <a:pt x="108994" y="-7549"/>
                  <a:pt x="213364" y="0"/>
                </a:cubicBezTo>
                <a:cubicBezTo>
                  <a:pt x="471199" y="-9691"/>
                  <a:pt x="628088" y="21111"/>
                  <a:pt x="895666" y="0"/>
                </a:cubicBezTo>
                <a:cubicBezTo>
                  <a:pt x="1163244" y="-21111"/>
                  <a:pt x="1233012" y="27898"/>
                  <a:pt x="1518350" y="0"/>
                </a:cubicBezTo>
                <a:cubicBezTo>
                  <a:pt x="1803688" y="-27898"/>
                  <a:pt x="1928063" y="-19087"/>
                  <a:pt x="2200652" y="0"/>
                </a:cubicBezTo>
                <a:cubicBezTo>
                  <a:pt x="2330696" y="21844"/>
                  <a:pt x="2414933" y="67268"/>
                  <a:pt x="2414016" y="213364"/>
                </a:cubicBezTo>
                <a:cubicBezTo>
                  <a:pt x="2401217" y="333915"/>
                  <a:pt x="2428770" y="507274"/>
                  <a:pt x="2414016" y="657149"/>
                </a:cubicBezTo>
                <a:cubicBezTo>
                  <a:pt x="2399262" y="807025"/>
                  <a:pt x="2418965" y="863549"/>
                  <a:pt x="2414016" y="1066796"/>
                </a:cubicBezTo>
                <a:cubicBezTo>
                  <a:pt x="2423580" y="1210291"/>
                  <a:pt x="2341576" y="1277758"/>
                  <a:pt x="2200652" y="1280160"/>
                </a:cubicBezTo>
                <a:cubicBezTo>
                  <a:pt x="1903706" y="1306905"/>
                  <a:pt x="1697131" y="1296726"/>
                  <a:pt x="1518350" y="1280160"/>
                </a:cubicBezTo>
                <a:cubicBezTo>
                  <a:pt x="1339569" y="1263594"/>
                  <a:pt x="1008562" y="1251990"/>
                  <a:pt x="875793" y="1280160"/>
                </a:cubicBezTo>
                <a:cubicBezTo>
                  <a:pt x="743024" y="1308330"/>
                  <a:pt x="390409" y="1301781"/>
                  <a:pt x="213364" y="1280160"/>
                </a:cubicBezTo>
                <a:cubicBezTo>
                  <a:pt x="109756" y="1284701"/>
                  <a:pt x="14417" y="1197828"/>
                  <a:pt x="0" y="1066796"/>
                </a:cubicBezTo>
                <a:cubicBezTo>
                  <a:pt x="5928" y="929558"/>
                  <a:pt x="4160" y="781382"/>
                  <a:pt x="0" y="657149"/>
                </a:cubicBezTo>
                <a:cubicBezTo>
                  <a:pt x="-4160" y="532916"/>
                  <a:pt x="20252" y="312964"/>
                  <a:pt x="0" y="213364"/>
                </a:cubicBezTo>
                <a:close/>
              </a:path>
              <a:path w="2414016" h="1280160" stroke="0" extrusionOk="0">
                <a:moveTo>
                  <a:pt x="0" y="213364"/>
                </a:moveTo>
                <a:cubicBezTo>
                  <a:pt x="-7646" y="75148"/>
                  <a:pt x="75594" y="-4349"/>
                  <a:pt x="213364" y="0"/>
                </a:cubicBezTo>
                <a:cubicBezTo>
                  <a:pt x="413865" y="-724"/>
                  <a:pt x="635111" y="-1408"/>
                  <a:pt x="875793" y="0"/>
                </a:cubicBezTo>
                <a:cubicBezTo>
                  <a:pt x="1116475" y="1408"/>
                  <a:pt x="1400944" y="10232"/>
                  <a:pt x="1577968" y="0"/>
                </a:cubicBezTo>
                <a:cubicBezTo>
                  <a:pt x="1754992" y="-10232"/>
                  <a:pt x="2057569" y="26039"/>
                  <a:pt x="2200652" y="0"/>
                </a:cubicBezTo>
                <a:cubicBezTo>
                  <a:pt x="2319752" y="-11652"/>
                  <a:pt x="2427477" y="98322"/>
                  <a:pt x="2414016" y="213364"/>
                </a:cubicBezTo>
                <a:cubicBezTo>
                  <a:pt x="2411940" y="322070"/>
                  <a:pt x="2408426" y="542435"/>
                  <a:pt x="2414016" y="657149"/>
                </a:cubicBezTo>
                <a:cubicBezTo>
                  <a:pt x="2419606" y="771863"/>
                  <a:pt x="2395926" y="863439"/>
                  <a:pt x="2414016" y="1066796"/>
                </a:cubicBezTo>
                <a:cubicBezTo>
                  <a:pt x="2427362" y="1209864"/>
                  <a:pt x="2313948" y="1266705"/>
                  <a:pt x="2200652" y="1280160"/>
                </a:cubicBezTo>
                <a:cubicBezTo>
                  <a:pt x="2008983" y="1283708"/>
                  <a:pt x="1818659" y="1259566"/>
                  <a:pt x="1577968" y="1280160"/>
                </a:cubicBezTo>
                <a:cubicBezTo>
                  <a:pt x="1337277" y="1300754"/>
                  <a:pt x="1139313" y="1273137"/>
                  <a:pt x="975158" y="1280160"/>
                </a:cubicBezTo>
                <a:cubicBezTo>
                  <a:pt x="811003" y="1287184"/>
                  <a:pt x="393041" y="1312289"/>
                  <a:pt x="213364" y="1280160"/>
                </a:cubicBezTo>
                <a:cubicBezTo>
                  <a:pt x="98701" y="1293014"/>
                  <a:pt x="-84" y="1191787"/>
                  <a:pt x="0" y="1066796"/>
                </a:cubicBezTo>
                <a:cubicBezTo>
                  <a:pt x="-11423" y="888895"/>
                  <a:pt x="-13539" y="832506"/>
                  <a:pt x="0" y="648614"/>
                </a:cubicBezTo>
                <a:cubicBezTo>
                  <a:pt x="13539" y="464722"/>
                  <a:pt x="-2726" y="379428"/>
                  <a:pt x="0" y="213364"/>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2962620696">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Independent enquiries</a:t>
            </a:r>
          </a:p>
        </p:txBody>
      </p:sp>
    </p:spTree>
    <p:extLst>
      <p:ext uri="{BB962C8B-B14F-4D97-AF65-F5344CB8AC3E}">
        <p14:creationId xmlns:p14="http://schemas.microsoft.com/office/powerpoint/2010/main" val="2713944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D1321-8822-4204-9105-1237BB2A0235}"/>
              </a:ext>
            </a:extLst>
          </p:cNvPr>
          <p:cNvSpPr>
            <a:spLocks noGrp="1"/>
          </p:cNvSpPr>
          <p:nvPr>
            <p:ph type="title"/>
          </p:nvPr>
        </p:nvSpPr>
        <p:spPr>
          <a:xfrm>
            <a:off x="404037" y="191656"/>
            <a:ext cx="11461897" cy="889517"/>
          </a:xfrm>
          <a:solidFill>
            <a:srgbClr val="002060"/>
          </a:solidFill>
        </p:spPr>
        <p:txBody>
          <a:bodyPr>
            <a:normAutofit/>
          </a:bodyPr>
          <a:lstStyle/>
          <a:p>
            <a:pPr algn="ctr"/>
            <a:r>
              <a:rPr lang="en-GB" sz="3200" b="1" dirty="0">
                <a:solidFill>
                  <a:schemeClr val="bg1"/>
                </a:solidFill>
                <a:latin typeface="+mn-lt"/>
              </a:rPr>
              <a:t>Recognising &amp; Responding to Vulnerability-Related Risks </a:t>
            </a:r>
          </a:p>
        </p:txBody>
      </p:sp>
      <p:sp>
        <p:nvSpPr>
          <p:cNvPr id="3" name="Rectangle 2">
            <a:extLst>
              <a:ext uri="{FF2B5EF4-FFF2-40B4-BE49-F238E27FC236}">
                <a16:creationId xmlns:a16="http://schemas.microsoft.com/office/drawing/2014/main" id="{B86FC839-7C92-4FD2-A2FA-4E8E978D2542}"/>
              </a:ext>
            </a:extLst>
          </p:cNvPr>
          <p:cNvSpPr/>
          <p:nvPr/>
        </p:nvSpPr>
        <p:spPr>
          <a:xfrm>
            <a:off x="4192630" y="1306132"/>
            <a:ext cx="3451754" cy="637954"/>
          </a:xfrm>
          <a:custGeom>
            <a:avLst/>
            <a:gdLst>
              <a:gd name="connsiteX0" fmla="*/ 0 w 3451754"/>
              <a:gd name="connsiteY0" fmla="*/ 0 h 637954"/>
              <a:gd name="connsiteX1" fmla="*/ 621316 w 3451754"/>
              <a:gd name="connsiteY1" fmla="*/ 0 h 637954"/>
              <a:gd name="connsiteX2" fmla="*/ 1277149 w 3451754"/>
              <a:gd name="connsiteY2" fmla="*/ 0 h 637954"/>
              <a:gd name="connsiteX3" fmla="*/ 1863947 w 3451754"/>
              <a:gd name="connsiteY3" fmla="*/ 0 h 637954"/>
              <a:gd name="connsiteX4" fmla="*/ 2554298 w 3451754"/>
              <a:gd name="connsiteY4" fmla="*/ 0 h 637954"/>
              <a:gd name="connsiteX5" fmla="*/ 3451754 w 3451754"/>
              <a:gd name="connsiteY5" fmla="*/ 0 h 637954"/>
              <a:gd name="connsiteX6" fmla="*/ 3451754 w 3451754"/>
              <a:gd name="connsiteY6" fmla="*/ 637954 h 637954"/>
              <a:gd name="connsiteX7" fmla="*/ 2864956 w 3451754"/>
              <a:gd name="connsiteY7" fmla="*/ 637954 h 637954"/>
              <a:gd name="connsiteX8" fmla="*/ 2209123 w 3451754"/>
              <a:gd name="connsiteY8" fmla="*/ 637954 h 637954"/>
              <a:gd name="connsiteX9" fmla="*/ 1587807 w 3451754"/>
              <a:gd name="connsiteY9" fmla="*/ 637954 h 637954"/>
              <a:gd name="connsiteX10" fmla="*/ 828421 w 3451754"/>
              <a:gd name="connsiteY10" fmla="*/ 637954 h 637954"/>
              <a:gd name="connsiteX11" fmla="*/ 0 w 3451754"/>
              <a:gd name="connsiteY11" fmla="*/ 637954 h 637954"/>
              <a:gd name="connsiteX12" fmla="*/ 0 w 3451754"/>
              <a:gd name="connsiteY12" fmla="*/ 0 h 63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51754" h="637954" fill="none" extrusionOk="0">
                <a:moveTo>
                  <a:pt x="0" y="0"/>
                </a:moveTo>
                <a:cubicBezTo>
                  <a:pt x="173734" y="24947"/>
                  <a:pt x="496092" y="-13108"/>
                  <a:pt x="621316" y="0"/>
                </a:cubicBezTo>
                <a:cubicBezTo>
                  <a:pt x="746540" y="13108"/>
                  <a:pt x="968292" y="28867"/>
                  <a:pt x="1277149" y="0"/>
                </a:cubicBezTo>
                <a:cubicBezTo>
                  <a:pt x="1586006" y="-28867"/>
                  <a:pt x="1639958" y="27417"/>
                  <a:pt x="1863947" y="0"/>
                </a:cubicBezTo>
                <a:cubicBezTo>
                  <a:pt x="2087936" y="-27417"/>
                  <a:pt x="2337733" y="22488"/>
                  <a:pt x="2554298" y="0"/>
                </a:cubicBezTo>
                <a:cubicBezTo>
                  <a:pt x="2770863" y="-22488"/>
                  <a:pt x="3095441" y="9139"/>
                  <a:pt x="3451754" y="0"/>
                </a:cubicBezTo>
                <a:cubicBezTo>
                  <a:pt x="3469816" y="160590"/>
                  <a:pt x="3423459" y="440874"/>
                  <a:pt x="3451754" y="637954"/>
                </a:cubicBezTo>
                <a:cubicBezTo>
                  <a:pt x="3315832" y="642821"/>
                  <a:pt x="3116884" y="645604"/>
                  <a:pt x="2864956" y="637954"/>
                </a:cubicBezTo>
                <a:cubicBezTo>
                  <a:pt x="2613028" y="630304"/>
                  <a:pt x="2500069" y="636594"/>
                  <a:pt x="2209123" y="637954"/>
                </a:cubicBezTo>
                <a:cubicBezTo>
                  <a:pt x="1918177" y="639314"/>
                  <a:pt x="1756771" y="632619"/>
                  <a:pt x="1587807" y="637954"/>
                </a:cubicBezTo>
                <a:cubicBezTo>
                  <a:pt x="1418843" y="643289"/>
                  <a:pt x="1185310" y="601053"/>
                  <a:pt x="828421" y="637954"/>
                </a:cubicBezTo>
                <a:cubicBezTo>
                  <a:pt x="471532" y="674855"/>
                  <a:pt x="238094" y="663067"/>
                  <a:pt x="0" y="637954"/>
                </a:cubicBezTo>
                <a:cubicBezTo>
                  <a:pt x="1356" y="485529"/>
                  <a:pt x="1271" y="288468"/>
                  <a:pt x="0" y="0"/>
                </a:cubicBezTo>
                <a:close/>
              </a:path>
              <a:path w="3451754" h="637954" stroke="0" extrusionOk="0">
                <a:moveTo>
                  <a:pt x="0" y="0"/>
                </a:moveTo>
                <a:cubicBezTo>
                  <a:pt x="128858" y="28641"/>
                  <a:pt x="463056" y="20966"/>
                  <a:pt x="621316" y="0"/>
                </a:cubicBezTo>
                <a:cubicBezTo>
                  <a:pt x="779576" y="-20966"/>
                  <a:pt x="1130085" y="23615"/>
                  <a:pt x="1277149" y="0"/>
                </a:cubicBezTo>
                <a:cubicBezTo>
                  <a:pt x="1424213" y="-23615"/>
                  <a:pt x="1806634" y="8307"/>
                  <a:pt x="1967500" y="0"/>
                </a:cubicBezTo>
                <a:cubicBezTo>
                  <a:pt x="2128366" y="-8307"/>
                  <a:pt x="2538384" y="12642"/>
                  <a:pt x="2692368" y="0"/>
                </a:cubicBezTo>
                <a:cubicBezTo>
                  <a:pt x="2846352" y="-12642"/>
                  <a:pt x="3114511" y="35085"/>
                  <a:pt x="3451754" y="0"/>
                </a:cubicBezTo>
                <a:cubicBezTo>
                  <a:pt x="3442307" y="213136"/>
                  <a:pt x="3460586" y="324615"/>
                  <a:pt x="3451754" y="637954"/>
                </a:cubicBezTo>
                <a:cubicBezTo>
                  <a:pt x="3267282" y="662908"/>
                  <a:pt x="2952566" y="652403"/>
                  <a:pt x="2726886" y="637954"/>
                </a:cubicBezTo>
                <a:cubicBezTo>
                  <a:pt x="2501206" y="623505"/>
                  <a:pt x="2253646" y="660311"/>
                  <a:pt x="2002017" y="637954"/>
                </a:cubicBezTo>
                <a:cubicBezTo>
                  <a:pt x="1750388" y="615597"/>
                  <a:pt x="1664646" y="643610"/>
                  <a:pt x="1346184" y="637954"/>
                </a:cubicBezTo>
                <a:cubicBezTo>
                  <a:pt x="1027722" y="632298"/>
                  <a:pt x="866346" y="657435"/>
                  <a:pt x="621316" y="637954"/>
                </a:cubicBezTo>
                <a:cubicBezTo>
                  <a:pt x="376286" y="618473"/>
                  <a:pt x="226648" y="618285"/>
                  <a:pt x="0" y="637954"/>
                </a:cubicBezTo>
                <a:cubicBezTo>
                  <a:pt x="26317" y="470774"/>
                  <a:pt x="14955" y="30497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60606048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Summary</a:t>
            </a:r>
          </a:p>
        </p:txBody>
      </p:sp>
      <p:graphicFrame>
        <p:nvGraphicFramePr>
          <p:cNvPr id="4" name="Diagram 3">
            <a:extLst>
              <a:ext uri="{FF2B5EF4-FFF2-40B4-BE49-F238E27FC236}">
                <a16:creationId xmlns:a16="http://schemas.microsoft.com/office/drawing/2014/main" id="{49FAF2F4-AA90-4B49-88A1-A51596850CF0}"/>
              </a:ext>
            </a:extLst>
          </p:cNvPr>
          <p:cNvGraphicFramePr/>
          <p:nvPr>
            <p:extLst>
              <p:ext uri="{D42A27DB-BD31-4B8C-83A1-F6EECF244321}">
                <p14:modId xmlns:p14="http://schemas.microsoft.com/office/powerpoint/2010/main" val="2348500173"/>
              </p:ext>
            </p:extLst>
          </p:nvPr>
        </p:nvGraphicFramePr>
        <p:xfrm>
          <a:off x="574158" y="2169046"/>
          <a:ext cx="11291776" cy="360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68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5421141-ECC5-4F5A-A212-56A314B6E124}"/>
                                            </p:graphicEl>
                                          </p:spTgt>
                                        </p:tgtEl>
                                        <p:attrNameLst>
                                          <p:attrName>style.visibility</p:attrName>
                                        </p:attrNameLst>
                                      </p:cBhvr>
                                      <p:to>
                                        <p:strVal val="visible"/>
                                      </p:to>
                                    </p:set>
                                    <p:animEffect transition="in" filter="fade">
                                      <p:cBhvr>
                                        <p:cTn id="12" dur="500"/>
                                        <p:tgtEl>
                                          <p:spTgt spid="4">
                                            <p:graphicEl>
                                              <a:dgm id="{B5421141-ECC5-4F5A-A212-56A314B6E1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B775EB-C6AD-4321-A2D6-BE08E8D94CF7}"/>
                                            </p:graphicEl>
                                          </p:spTgt>
                                        </p:tgtEl>
                                        <p:attrNameLst>
                                          <p:attrName>style.visibility</p:attrName>
                                        </p:attrNameLst>
                                      </p:cBhvr>
                                      <p:to>
                                        <p:strVal val="visible"/>
                                      </p:to>
                                    </p:set>
                                    <p:animEffect transition="in" filter="fade">
                                      <p:cBhvr>
                                        <p:cTn id="17" dur="500"/>
                                        <p:tgtEl>
                                          <p:spTgt spid="4">
                                            <p:graphicEl>
                                              <a:dgm id="{33B775EB-C6AD-4321-A2D6-BE08E8D94CF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BCA6A0F4-F00C-474E-8554-9B4C34EA0A8C}"/>
                                            </p:graphicEl>
                                          </p:spTgt>
                                        </p:tgtEl>
                                        <p:attrNameLst>
                                          <p:attrName>style.visibility</p:attrName>
                                        </p:attrNameLst>
                                      </p:cBhvr>
                                      <p:to>
                                        <p:strVal val="visible"/>
                                      </p:to>
                                    </p:set>
                                    <p:animEffect transition="in" filter="fade">
                                      <p:cBhvr>
                                        <p:cTn id="20" dur="500"/>
                                        <p:tgtEl>
                                          <p:spTgt spid="4">
                                            <p:graphicEl>
                                              <a:dgm id="{BCA6A0F4-F00C-474E-8554-9B4C34EA0A8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4738D646-CD68-4667-8E70-B312DF1295E2}"/>
                                            </p:graphicEl>
                                          </p:spTgt>
                                        </p:tgtEl>
                                        <p:attrNameLst>
                                          <p:attrName>style.visibility</p:attrName>
                                        </p:attrNameLst>
                                      </p:cBhvr>
                                      <p:to>
                                        <p:strVal val="visible"/>
                                      </p:to>
                                    </p:set>
                                    <p:animEffect transition="in" filter="fade">
                                      <p:cBhvr>
                                        <p:cTn id="25" dur="500"/>
                                        <p:tgtEl>
                                          <p:spTgt spid="4">
                                            <p:graphicEl>
                                              <a:dgm id="{4738D646-CD68-4667-8E70-B312DF1295E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57B9A4A5-50B6-46A2-9174-D3BE5F91B8CD}"/>
                                            </p:graphicEl>
                                          </p:spTgt>
                                        </p:tgtEl>
                                        <p:attrNameLst>
                                          <p:attrName>style.visibility</p:attrName>
                                        </p:attrNameLst>
                                      </p:cBhvr>
                                      <p:to>
                                        <p:strVal val="visible"/>
                                      </p:to>
                                    </p:set>
                                    <p:animEffect transition="in" filter="fade">
                                      <p:cBhvr>
                                        <p:cTn id="28" dur="500"/>
                                        <p:tgtEl>
                                          <p:spTgt spid="4">
                                            <p:graphicEl>
                                              <a:dgm id="{57B9A4A5-50B6-46A2-9174-D3BE5F91B8C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76DEC-8A67-46A9-B15B-103917FDA5B3}"/>
              </a:ext>
            </a:extLst>
          </p:cNvPr>
          <p:cNvSpPr>
            <a:spLocks noGrp="1"/>
          </p:cNvSpPr>
          <p:nvPr>
            <p:ph type="title"/>
          </p:nvPr>
        </p:nvSpPr>
        <p:spPr>
          <a:xfrm>
            <a:off x="545123" y="365125"/>
            <a:ext cx="11078308" cy="496521"/>
          </a:xfrm>
          <a:solidFill>
            <a:srgbClr val="002060"/>
          </a:solidFill>
        </p:spPr>
        <p:txBody>
          <a:bodyPr>
            <a:normAutofit fontScale="90000"/>
          </a:bodyPr>
          <a:lstStyle/>
          <a:p>
            <a:pPr algn="ctr"/>
            <a:r>
              <a:rPr lang="en-GB" sz="3600" b="1" dirty="0">
                <a:solidFill>
                  <a:schemeClr val="bg1"/>
                </a:solidFill>
                <a:latin typeface="+mn-lt"/>
              </a:rPr>
              <a:t>Guidelines for Police Responders</a:t>
            </a:r>
          </a:p>
        </p:txBody>
      </p:sp>
      <p:graphicFrame>
        <p:nvGraphicFramePr>
          <p:cNvPr id="3" name="Diagram 2">
            <a:extLst>
              <a:ext uri="{FF2B5EF4-FFF2-40B4-BE49-F238E27FC236}">
                <a16:creationId xmlns:a16="http://schemas.microsoft.com/office/drawing/2014/main" id="{B6FA9207-3693-4415-A5B4-019E9BD6685E}"/>
              </a:ext>
            </a:extLst>
          </p:cNvPr>
          <p:cNvGraphicFramePr/>
          <p:nvPr>
            <p:extLst>
              <p:ext uri="{D42A27DB-BD31-4B8C-83A1-F6EECF244321}">
                <p14:modId xmlns:p14="http://schemas.microsoft.com/office/powerpoint/2010/main" val="1063459530"/>
              </p:ext>
            </p:extLst>
          </p:nvPr>
        </p:nvGraphicFramePr>
        <p:xfrm>
          <a:off x="398584" y="365125"/>
          <a:ext cx="11371385" cy="5965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395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193F3E-7F0E-48D7-85A8-F9932620F7B3}"/>
                                            </p:graphicEl>
                                          </p:spTgt>
                                        </p:tgtEl>
                                        <p:attrNameLst>
                                          <p:attrName>style.visibility</p:attrName>
                                        </p:attrNameLst>
                                      </p:cBhvr>
                                      <p:to>
                                        <p:strVal val="visible"/>
                                      </p:to>
                                    </p:set>
                                    <p:animEffect transition="in" filter="fade">
                                      <p:cBhvr>
                                        <p:cTn id="7" dur="500"/>
                                        <p:tgtEl>
                                          <p:spTgt spid="3">
                                            <p:graphicEl>
                                              <a:dgm id="{D4193F3E-7F0E-48D7-85A8-F9932620F7B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B2EBF70-8911-4B4D-AFA1-20ADE5715A80}"/>
                                            </p:graphicEl>
                                          </p:spTgt>
                                        </p:tgtEl>
                                        <p:attrNameLst>
                                          <p:attrName>style.visibility</p:attrName>
                                        </p:attrNameLst>
                                      </p:cBhvr>
                                      <p:to>
                                        <p:strVal val="visible"/>
                                      </p:to>
                                    </p:set>
                                    <p:animEffect transition="in" filter="fade">
                                      <p:cBhvr>
                                        <p:cTn id="12" dur="500"/>
                                        <p:tgtEl>
                                          <p:spTgt spid="3">
                                            <p:graphicEl>
                                              <a:dgm id="{2B2EBF70-8911-4B4D-AFA1-20ADE5715A8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527B4BF-E4B3-4077-BEC1-0550A0A35F85}"/>
                                            </p:graphicEl>
                                          </p:spTgt>
                                        </p:tgtEl>
                                        <p:attrNameLst>
                                          <p:attrName>style.visibility</p:attrName>
                                        </p:attrNameLst>
                                      </p:cBhvr>
                                      <p:to>
                                        <p:strVal val="visible"/>
                                      </p:to>
                                    </p:set>
                                    <p:animEffect transition="in" filter="fade">
                                      <p:cBhvr>
                                        <p:cTn id="17" dur="500"/>
                                        <p:tgtEl>
                                          <p:spTgt spid="3">
                                            <p:graphicEl>
                                              <a:dgm id="{6527B4BF-E4B3-4077-BEC1-0550A0A35F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D1699D1-A599-4139-BCDB-E11F43C5EFF0}"/>
                                            </p:graphicEl>
                                          </p:spTgt>
                                        </p:tgtEl>
                                        <p:attrNameLst>
                                          <p:attrName>style.visibility</p:attrName>
                                        </p:attrNameLst>
                                      </p:cBhvr>
                                      <p:to>
                                        <p:strVal val="visible"/>
                                      </p:to>
                                    </p:set>
                                    <p:animEffect transition="in" filter="fade">
                                      <p:cBhvr>
                                        <p:cTn id="20" dur="500"/>
                                        <p:tgtEl>
                                          <p:spTgt spid="3">
                                            <p:graphicEl>
                                              <a:dgm id="{0D1699D1-A599-4139-BCDB-E11F43C5EFF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1BD73937-B543-4342-A3A6-F2EED8FECB7D}"/>
                                            </p:graphicEl>
                                          </p:spTgt>
                                        </p:tgtEl>
                                        <p:attrNameLst>
                                          <p:attrName>style.visibility</p:attrName>
                                        </p:attrNameLst>
                                      </p:cBhvr>
                                      <p:to>
                                        <p:strVal val="visible"/>
                                      </p:to>
                                    </p:set>
                                    <p:animEffect transition="in" filter="fade">
                                      <p:cBhvr>
                                        <p:cTn id="25" dur="500"/>
                                        <p:tgtEl>
                                          <p:spTgt spid="3">
                                            <p:graphicEl>
                                              <a:dgm id="{1BD73937-B543-4342-A3A6-F2EED8FECB7D}"/>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4494B34-B3E7-4CC0-8DCD-375FB81C322B}"/>
                                            </p:graphicEl>
                                          </p:spTgt>
                                        </p:tgtEl>
                                        <p:attrNameLst>
                                          <p:attrName>style.visibility</p:attrName>
                                        </p:attrNameLst>
                                      </p:cBhvr>
                                      <p:to>
                                        <p:strVal val="visible"/>
                                      </p:to>
                                    </p:set>
                                    <p:animEffect transition="in" filter="fade">
                                      <p:cBhvr>
                                        <p:cTn id="30" dur="500"/>
                                        <p:tgtEl>
                                          <p:spTgt spid="3">
                                            <p:graphicEl>
                                              <a:dgm id="{24494B34-B3E7-4CC0-8DCD-375FB81C322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D3A87C3D-0A2B-44C9-BCB0-26D9318EFCC1}"/>
                                            </p:graphicEl>
                                          </p:spTgt>
                                        </p:tgtEl>
                                        <p:attrNameLst>
                                          <p:attrName>style.visibility</p:attrName>
                                        </p:attrNameLst>
                                      </p:cBhvr>
                                      <p:to>
                                        <p:strVal val="visible"/>
                                      </p:to>
                                    </p:set>
                                    <p:animEffect transition="in" filter="fade">
                                      <p:cBhvr>
                                        <p:cTn id="33" dur="500"/>
                                        <p:tgtEl>
                                          <p:spTgt spid="3">
                                            <p:graphicEl>
                                              <a:dgm id="{D3A87C3D-0A2B-44C9-BCB0-26D9318EFCC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348083E4-C632-421A-B102-06BB0E97DC2C}"/>
                                            </p:graphicEl>
                                          </p:spTgt>
                                        </p:tgtEl>
                                        <p:attrNameLst>
                                          <p:attrName>style.visibility</p:attrName>
                                        </p:attrNameLst>
                                      </p:cBhvr>
                                      <p:to>
                                        <p:strVal val="visible"/>
                                      </p:to>
                                    </p:set>
                                    <p:animEffect transition="in" filter="fade">
                                      <p:cBhvr>
                                        <p:cTn id="38" dur="500"/>
                                        <p:tgtEl>
                                          <p:spTgt spid="3">
                                            <p:graphicEl>
                                              <a:dgm id="{348083E4-C632-421A-B102-06BB0E97D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2BD3895-6948-429C-9626-1BA10DA81A7A}"/>
              </a:ext>
            </a:extLst>
          </p:cNvPr>
          <p:cNvSpPr txBox="1">
            <a:spLocks/>
          </p:cNvSpPr>
          <p:nvPr/>
        </p:nvSpPr>
        <p:spPr>
          <a:xfrm>
            <a:off x="365051" y="216270"/>
            <a:ext cx="11461897" cy="63433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Recognising &amp; Responding to Vulnerability-Related Risks </a:t>
            </a:r>
          </a:p>
        </p:txBody>
      </p:sp>
      <p:graphicFrame>
        <p:nvGraphicFramePr>
          <p:cNvPr id="2" name="Diagram 1">
            <a:extLst>
              <a:ext uri="{FF2B5EF4-FFF2-40B4-BE49-F238E27FC236}">
                <a16:creationId xmlns:a16="http://schemas.microsoft.com/office/drawing/2014/main" id="{854E68B6-E38B-4D41-9735-DAEAAAAFAC87}"/>
              </a:ext>
            </a:extLst>
          </p:cNvPr>
          <p:cNvGraphicFramePr/>
          <p:nvPr>
            <p:extLst>
              <p:ext uri="{D42A27DB-BD31-4B8C-83A1-F6EECF244321}">
                <p14:modId xmlns:p14="http://schemas.microsoft.com/office/powerpoint/2010/main" val="1841745904"/>
              </p:ext>
            </p:extLst>
          </p:nvPr>
        </p:nvGraphicFramePr>
        <p:xfrm>
          <a:off x="1479106" y="1105786"/>
          <a:ext cx="9387367" cy="459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980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553CA6-A6A4-47C5-AE83-ABC7C7BD221A}"/>
                                            </p:graphicEl>
                                          </p:spTgt>
                                        </p:tgtEl>
                                        <p:attrNameLst>
                                          <p:attrName>style.visibility</p:attrName>
                                        </p:attrNameLst>
                                      </p:cBhvr>
                                      <p:to>
                                        <p:strVal val="visible"/>
                                      </p:to>
                                    </p:set>
                                    <p:animEffect transition="in" filter="fade">
                                      <p:cBhvr>
                                        <p:cTn id="7" dur="500"/>
                                        <p:tgtEl>
                                          <p:spTgt spid="2">
                                            <p:graphicEl>
                                              <a:dgm id="{BD553CA6-A6A4-47C5-AE83-ABC7C7BD22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D0396B-5803-4B0B-A450-587766DE137F}"/>
                                            </p:graphicEl>
                                          </p:spTgt>
                                        </p:tgtEl>
                                        <p:attrNameLst>
                                          <p:attrName>style.visibility</p:attrName>
                                        </p:attrNameLst>
                                      </p:cBhvr>
                                      <p:to>
                                        <p:strVal val="visible"/>
                                      </p:to>
                                    </p:set>
                                    <p:animEffect transition="in" filter="fade">
                                      <p:cBhvr>
                                        <p:cTn id="12" dur="500"/>
                                        <p:tgtEl>
                                          <p:spTgt spid="2">
                                            <p:graphicEl>
                                              <a:dgm id="{5ED0396B-5803-4B0B-A450-587766DE137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09DE8E9-D5FD-486C-9416-B84CEC22F7E7}"/>
                                            </p:graphicEl>
                                          </p:spTgt>
                                        </p:tgtEl>
                                        <p:attrNameLst>
                                          <p:attrName>style.visibility</p:attrName>
                                        </p:attrNameLst>
                                      </p:cBhvr>
                                      <p:to>
                                        <p:strVal val="visible"/>
                                      </p:to>
                                    </p:set>
                                    <p:animEffect transition="in" filter="fade">
                                      <p:cBhvr>
                                        <p:cTn id="17" dur="500"/>
                                        <p:tgtEl>
                                          <p:spTgt spid="2">
                                            <p:graphicEl>
                                              <a:dgm id="{809DE8E9-D5FD-486C-9416-B84CEC22F7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4669-6AA6-4AC9-B9BF-344E0449F73C}"/>
              </a:ext>
            </a:extLst>
          </p:cNvPr>
          <p:cNvSpPr>
            <a:spLocks noGrp="1"/>
          </p:cNvSpPr>
          <p:nvPr>
            <p:ph type="title"/>
          </p:nvPr>
        </p:nvSpPr>
        <p:spPr>
          <a:xfrm>
            <a:off x="548640" y="191658"/>
            <a:ext cx="11064240" cy="613070"/>
          </a:xfrm>
          <a:solidFill>
            <a:schemeClr val="accent5">
              <a:lumMod val="50000"/>
            </a:schemeClr>
          </a:solidFill>
        </p:spPr>
        <p:txBody>
          <a:bodyPr>
            <a:normAutofit/>
          </a:bodyPr>
          <a:lstStyle/>
          <a:p>
            <a:pPr algn="ctr"/>
            <a:r>
              <a:rPr lang="en-GB" sz="3200" b="1" dirty="0">
                <a:solidFill>
                  <a:schemeClr val="bg1"/>
                </a:solidFill>
                <a:latin typeface="+mn-lt"/>
              </a:rPr>
              <a:t>Making Safeguarding Personal (MSP)…8 steps</a:t>
            </a:r>
          </a:p>
        </p:txBody>
      </p:sp>
      <p:graphicFrame>
        <p:nvGraphicFramePr>
          <p:cNvPr id="4" name="Diagram 3">
            <a:extLst>
              <a:ext uri="{FF2B5EF4-FFF2-40B4-BE49-F238E27FC236}">
                <a16:creationId xmlns:a16="http://schemas.microsoft.com/office/drawing/2014/main" id="{682C52EA-8CAB-4813-814E-461EEC9156DA}"/>
              </a:ext>
            </a:extLst>
          </p:cNvPr>
          <p:cNvGraphicFramePr/>
          <p:nvPr>
            <p:extLst>
              <p:ext uri="{D42A27DB-BD31-4B8C-83A1-F6EECF244321}">
                <p14:modId xmlns:p14="http://schemas.microsoft.com/office/powerpoint/2010/main" val="1101872026"/>
              </p:ext>
            </p:extLst>
          </p:nvPr>
        </p:nvGraphicFramePr>
        <p:xfrm>
          <a:off x="274320" y="987552"/>
          <a:ext cx="11338560" cy="4878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755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95AF824-D7BA-4738-A3F0-F1AE08CA7E9A}"/>
                                            </p:graphicEl>
                                          </p:spTgt>
                                        </p:tgtEl>
                                        <p:attrNameLst>
                                          <p:attrName>style.visibility</p:attrName>
                                        </p:attrNameLst>
                                      </p:cBhvr>
                                      <p:to>
                                        <p:strVal val="visible"/>
                                      </p:to>
                                    </p:set>
                                    <p:animEffect transition="in" filter="fade">
                                      <p:cBhvr>
                                        <p:cTn id="7" dur="500"/>
                                        <p:tgtEl>
                                          <p:spTgt spid="4">
                                            <p:graphicEl>
                                              <a:dgm id="{995AF824-D7BA-4738-A3F0-F1AE08CA7E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C63CD06-1E50-4593-AF3A-56EBF9C7F88D}"/>
                                            </p:graphicEl>
                                          </p:spTgt>
                                        </p:tgtEl>
                                        <p:attrNameLst>
                                          <p:attrName>style.visibility</p:attrName>
                                        </p:attrNameLst>
                                      </p:cBhvr>
                                      <p:to>
                                        <p:strVal val="visible"/>
                                      </p:to>
                                    </p:set>
                                    <p:animEffect transition="in" filter="fade">
                                      <p:cBhvr>
                                        <p:cTn id="12" dur="500"/>
                                        <p:tgtEl>
                                          <p:spTgt spid="4">
                                            <p:graphicEl>
                                              <a:dgm id="{7C63CD06-1E50-4593-AF3A-56EBF9C7F88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4B4C747-8592-4A7E-BB2A-BE4C9F20B78B}"/>
                                            </p:graphicEl>
                                          </p:spTgt>
                                        </p:tgtEl>
                                        <p:attrNameLst>
                                          <p:attrName>style.visibility</p:attrName>
                                        </p:attrNameLst>
                                      </p:cBhvr>
                                      <p:to>
                                        <p:strVal val="visible"/>
                                      </p:to>
                                    </p:set>
                                    <p:animEffect transition="in" filter="fade">
                                      <p:cBhvr>
                                        <p:cTn id="17" dur="500"/>
                                        <p:tgtEl>
                                          <p:spTgt spid="4">
                                            <p:graphicEl>
                                              <a:dgm id="{54B4C747-8592-4A7E-BB2A-BE4C9F20B78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0A68929-364F-4EA5-B87F-A49455399588}"/>
                                            </p:graphicEl>
                                          </p:spTgt>
                                        </p:tgtEl>
                                        <p:attrNameLst>
                                          <p:attrName>style.visibility</p:attrName>
                                        </p:attrNameLst>
                                      </p:cBhvr>
                                      <p:to>
                                        <p:strVal val="visible"/>
                                      </p:to>
                                    </p:set>
                                    <p:animEffect transition="in" filter="fade">
                                      <p:cBhvr>
                                        <p:cTn id="22" dur="500"/>
                                        <p:tgtEl>
                                          <p:spTgt spid="4">
                                            <p:graphicEl>
                                              <a:dgm id="{20A68929-364F-4EA5-B87F-A4945539958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B681F17A-EB65-421C-B301-D8422799F54B}"/>
                                            </p:graphicEl>
                                          </p:spTgt>
                                        </p:tgtEl>
                                        <p:attrNameLst>
                                          <p:attrName>style.visibility</p:attrName>
                                        </p:attrNameLst>
                                      </p:cBhvr>
                                      <p:to>
                                        <p:strVal val="visible"/>
                                      </p:to>
                                    </p:set>
                                    <p:animEffect transition="in" filter="fade">
                                      <p:cBhvr>
                                        <p:cTn id="27" dur="500"/>
                                        <p:tgtEl>
                                          <p:spTgt spid="4">
                                            <p:graphicEl>
                                              <a:dgm id="{B681F17A-EB65-421C-B301-D8422799F54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CC5792E5-04E1-4A00-A215-716E993263DC}"/>
                                            </p:graphicEl>
                                          </p:spTgt>
                                        </p:tgtEl>
                                        <p:attrNameLst>
                                          <p:attrName>style.visibility</p:attrName>
                                        </p:attrNameLst>
                                      </p:cBhvr>
                                      <p:to>
                                        <p:strVal val="visible"/>
                                      </p:to>
                                    </p:set>
                                    <p:animEffect transition="in" filter="fade">
                                      <p:cBhvr>
                                        <p:cTn id="32" dur="500"/>
                                        <p:tgtEl>
                                          <p:spTgt spid="4">
                                            <p:graphicEl>
                                              <a:dgm id="{CC5792E5-04E1-4A00-A215-716E993263DC}"/>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F3B282C6-2F51-4959-8AB5-8063EB60AC89}"/>
                                            </p:graphicEl>
                                          </p:spTgt>
                                        </p:tgtEl>
                                        <p:attrNameLst>
                                          <p:attrName>style.visibility</p:attrName>
                                        </p:attrNameLst>
                                      </p:cBhvr>
                                      <p:to>
                                        <p:strVal val="visible"/>
                                      </p:to>
                                    </p:set>
                                    <p:animEffect transition="in" filter="fade">
                                      <p:cBhvr>
                                        <p:cTn id="37" dur="500"/>
                                        <p:tgtEl>
                                          <p:spTgt spid="4">
                                            <p:graphicEl>
                                              <a:dgm id="{F3B282C6-2F51-4959-8AB5-8063EB60AC8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B6BEF94A-B23D-4CCA-9919-3E1BABF95710}"/>
                                            </p:graphicEl>
                                          </p:spTgt>
                                        </p:tgtEl>
                                        <p:attrNameLst>
                                          <p:attrName>style.visibility</p:attrName>
                                        </p:attrNameLst>
                                      </p:cBhvr>
                                      <p:to>
                                        <p:strVal val="visible"/>
                                      </p:to>
                                    </p:set>
                                    <p:animEffect transition="in" filter="fade">
                                      <p:cBhvr>
                                        <p:cTn id="42" dur="500"/>
                                        <p:tgtEl>
                                          <p:spTgt spid="4">
                                            <p:graphicEl>
                                              <a:dgm id="{B6BEF94A-B23D-4CCA-9919-3E1BABF957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8467" y="993372"/>
            <a:ext cx="5699198" cy="4156852"/>
          </a:xfrm>
          <a:prstGeom prst="rect">
            <a:avLst/>
          </a:prstGeom>
        </p:spPr>
      </p:pic>
    </p:spTree>
    <p:extLst>
      <p:ext uri="{BB962C8B-B14F-4D97-AF65-F5344CB8AC3E}">
        <p14:creationId xmlns:p14="http://schemas.microsoft.com/office/powerpoint/2010/main" val="374577140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2623</TotalTime>
  <Words>6392</Words>
  <Application>Microsoft Office PowerPoint</Application>
  <PresentationFormat>Widescreen</PresentationFormat>
  <Paragraphs>453</Paragraphs>
  <Slides>32</Slides>
  <Notes>32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Acumin Pro</vt:lpstr>
      <vt:lpstr>Arial</vt:lpstr>
      <vt:lpstr>Arial Nova Cond</vt:lpstr>
      <vt:lpstr>Calibri</vt:lpstr>
      <vt:lpstr>Calibri Light</vt:lpstr>
      <vt:lpstr>Microsoft Sans Serif</vt:lpstr>
      <vt:lpstr>Times New Roman</vt:lpstr>
      <vt:lpstr>Verdana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Look for the signs</vt:lpstr>
      <vt:lpstr>PowerPoint Presentation</vt:lpstr>
      <vt:lpstr>PowerPoint Presentation</vt:lpstr>
      <vt:lpstr>PowerPoint Presentation</vt:lpstr>
      <vt:lpstr>PowerPoint Presentation</vt:lpstr>
      <vt:lpstr>PowerPoint Presentation</vt:lpstr>
      <vt:lpstr>PowerPoint Presentation</vt:lpstr>
      <vt:lpstr>Risk Factors vs Protective Factors</vt:lpstr>
      <vt:lpstr>PowerPoint Presentation</vt:lpstr>
      <vt:lpstr>PowerPoint Presentation</vt:lpstr>
      <vt:lpstr>PowerPoint Presentation</vt:lpstr>
      <vt:lpstr>PowerPoint Presentation</vt:lpstr>
      <vt:lpstr>Key Principles </vt:lpstr>
      <vt:lpstr>Key Principles </vt:lpstr>
      <vt:lpstr>Social Services &amp; Wellbeing Act 2014</vt:lpstr>
      <vt:lpstr>PowerPoint Presentation</vt:lpstr>
      <vt:lpstr>PowerPoint Presentation</vt:lpstr>
      <vt:lpstr>PowerPoint Presentation</vt:lpstr>
      <vt:lpstr>PowerPoint Presentation</vt:lpstr>
      <vt:lpstr>Some Other Key Drivers</vt:lpstr>
      <vt:lpstr>Recognising &amp; Responding to Vulnerability-Related Risks </vt:lpstr>
      <vt:lpstr>Guidelines for Police Responders</vt:lpstr>
      <vt:lpstr>PowerPoint Presentation</vt:lpstr>
      <vt:lpstr>Making Safeguarding Personal (MSP)…8 steps</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173</cp:revision>
  <dcterms:created xsi:type="dcterms:W3CDTF">2018-09-12T08:26:22Z</dcterms:created>
  <dcterms:modified xsi:type="dcterms:W3CDTF">2023-06-02T06:55:42Z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514d82a5-6a79-4dde-865f-8f0225be42bc</vt:lpwstr>
  </property>
  <property fmtid="{D5CDD505-2E9C-101B-9397-08002B2CF9AE}" pid="6" name="MSIP_Label_66cf8fe5-b7b7-4df7-b38d-1c61ac2f6639_Enabled">
    <vt:lpwstr>true</vt:lpwstr>
  </property>
  <property fmtid="{D5CDD505-2E9C-101B-9397-08002B2CF9AE}" pid="7" name="MSIP_Label_66cf8fe5-b7b7-4df7-b38d-1c61ac2f6639_SetDate">
    <vt:lpwstr>2022-05-24T10:01:49Z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1df9db60-8204-4982-9e44-a660098cbf54</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