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74" r:id="rId2"/>
    <p:sldId id="257" r:id="rId3"/>
    <p:sldId id="258" r:id="rId4"/>
    <p:sldId id="259" r:id="rId5"/>
    <p:sldId id="260" r:id="rId6"/>
    <p:sldId id="261" r:id="rId7"/>
    <p:sldId id="262" r:id="rId8"/>
    <p:sldId id="264" r:id="rId9"/>
    <p:sldId id="265" r:id="rId10"/>
    <p:sldId id="266" r:id="rId11"/>
    <p:sldId id="269" r:id="rId12"/>
    <p:sldId id="267" r:id="rId13"/>
    <p:sldId id="268" r:id="rId14"/>
    <p:sldId id="270" r:id="rId15"/>
    <p:sldId id="271" r:id="rId16"/>
    <p:sldId id="272" r:id="rId17"/>
    <p:sldId id="273" r:id="rId18"/>
    <p:sldId id="275" r:id="rId19"/>
    <p:sldId id="276" r:id="rId20"/>
    <p:sldId id="27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58" d="100"/>
          <a:sy n="58" d="100"/>
        </p:scale>
        <p:origin x="98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ea Mirica" userId="5552547c53823c5e" providerId="LiveId" clId="{92BD2D2F-A5AD-4B1A-BEF4-149F233234AE}"/>
    <pc:docChg chg="modSld">
      <pc:chgData name="Andreea Mirica" userId="5552547c53823c5e" providerId="LiveId" clId="{92BD2D2F-A5AD-4B1A-BEF4-149F233234AE}" dt="2023-02-09T17:32:17.222" v="2" actId="255"/>
      <pc:docMkLst>
        <pc:docMk/>
      </pc:docMkLst>
      <pc:sldChg chg="modSp mod">
        <pc:chgData name="Andreea Mirica" userId="5552547c53823c5e" providerId="LiveId" clId="{92BD2D2F-A5AD-4B1A-BEF4-149F233234AE}" dt="2023-02-09T17:32:17.222" v="2" actId="255"/>
        <pc:sldMkLst>
          <pc:docMk/>
          <pc:sldMk cId="1461492652" sldId="259"/>
        </pc:sldMkLst>
        <pc:spChg chg="mod">
          <ac:chgData name="Andreea Mirica" userId="5552547c53823c5e" providerId="LiveId" clId="{92BD2D2F-A5AD-4B1A-BEF4-149F233234AE}" dt="2023-02-09T17:32:17.222" v="2" actId="255"/>
          <ac:spMkLst>
            <pc:docMk/>
            <pc:sldMk cId="1461492652" sldId="259"/>
            <ac:spMk id="9" creationId="{ACC9D5B4-3BBE-4C2C-2692-123CE74DF4A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C378A1-3811-4EB5-9392-3ACB31635740}"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078DDB16-D945-43BD-A976-0726C8A333BD}">
      <dgm:prSet/>
      <dgm:spPr/>
      <dgm:t>
        <a:bodyPr/>
        <a:lstStyle/>
        <a:p>
          <a:r>
            <a:rPr lang="en-GB" dirty="0"/>
            <a:t>INTRODUCTION</a:t>
          </a:r>
          <a:endParaRPr lang="en-US" dirty="0"/>
        </a:p>
      </dgm:t>
    </dgm:pt>
    <dgm:pt modelId="{E1A66091-EEAC-40BA-8780-0650CEFDAE11}" type="parTrans" cxnId="{D185E705-EC25-41E3-A2D4-B4E7732F4A03}">
      <dgm:prSet/>
      <dgm:spPr/>
      <dgm:t>
        <a:bodyPr/>
        <a:lstStyle/>
        <a:p>
          <a:endParaRPr lang="en-US"/>
        </a:p>
      </dgm:t>
    </dgm:pt>
    <dgm:pt modelId="{237E7F07-5E4D-4871-B606-5CEF64A4BE93}" type="sibTrans" cxnId="{D185E705-EC25-41E3-A2D4-B4E7732F4A03}">
      <dgm:prSet/>
      <dgm:spPr/>
      <dgm:t>
        <a:bodyPr/>
        <a:lstStyle/>
        <a:p>
          <a:endParaRPr lang="en-US"/>
        </a:p>
      </dgm:t>
    </dgm:pt>
    <dgm:pt modelId="{C1634F75-C837-4B52-9AE6-31CFCD0E6838}">
      <dgm:prSet/>
      <dgm:spPr/>
      <dgm:t>
        <a:bodyPr/>
        <a:lstStyle/>
        <a:p>
          <a:r>
            <a:rPr lang="en-GB" dirty="0"/>
            <a:t>NATURE OF GUESTS SERVICES</a:t>
          </a:r>
          <a:endParaRPr lang="en-US" dirty="0"/>
        </a:p>
      </dgm:t>
    </dgm:pt>
    <dgm:pt modelId="{329B6E23-CBF9-4D70-AA6D-0E0D170B0A67}" type="parTrans" cxnId="{3D7B0347-44ED-44B4-8B8F-25891A6F9F91}">
      <dgm:prSet/>
      <dgm:spPr/>
      <dgm:t>
        <a:bodyPr/>
        <a:lstStyle/>
        <a:p>
          <a:endParaRPr lang="en-US"/>
        </a:p>
      </dgm:t>
    </dgm:pt>
    <dgm:pt modelId="{C9153FDA-B47C-4979-A75F-E22933A11A42}" type="sibTrans" cxnId="{3D7B0347-44ED-44B4-8B8F-25891A6F9F91}">
      <dgm:prSet/>
      <dgm:spPr/>
      <dgm:t>
        <a:bodyPr/>
        <a:lstStyle/>
        <a:p>
          <a:endParaRPr lang="en-US"/>
        </a:p>
      </dgm:t>
    </dgm:pt>
    <dgm:pt modelId="{D3DC6B15-7079-4FC4-AFF8-1F95E102B8BF}">
      <dgm:prSet/>
      <dgm:spPr/>
      <dgm:t>
        <a:bodyPr/>
        <a:lstStyle/>
        <a:p>
          <a:r>
            <a:rPr lang="en-GB" dirty="0"/>
            <a:t>SCOPE OF THE GUESTS SERVICES</a:t>
          </a:r>
          <a:endParaRPr lang="en-US" dirty="0"/>
        </a:p>
      </dgm:t>
    </dgm:pt>
    <dgm:pt modelId="{19912201-C5CD-462C-BE6E-8F5B795CCD9B}" type="parTrans" cxnId="{76250140-EDA7-4066-8D79-30A33BCCF7DF}">
      <dgm:prSet/>
      <dgm:spPr/>
      <dgm:t>
        <a:bodyPr/>
        <a:lstStyle/>
        <a:p>
          <a:endParaRPr lang="en-US"/>
        </a:p>
      </dgm:t>
    </dgm:pt>
    <dgm:pt modelId="{12D660B5-6316-4AB8-9562-26F2778653D9}" type="sibTrans" cxnId="{76250140-EDA7-4066-8D79-30A33BCCF7DF}">
      <dgm:prSet/>
      <dgm:spPr/>
      <dgm:t>
        <a:bodyPr/>
        <a:lstStyle/>
        <a:p>
          <a:endParaRPr lang="en-US"/>
        </a:p>
      </dgm:t>
    </dgm:pt>
    <dgm:pt modelId="{D0D97B0D-0AB1-4030-8665-8C326085B15F}">
      <dgm:prSet/>
      <dgm:spPr/>
      <dgm:t>
        <a:bodyPr/>
        <a:lstStyle/>
        <a:p>
          <a:r>
            <a:rPr lang="en-GB" dirty="0"/>
            <a:t>GUESTS SERVICES ROLES </a:t>
          </a:r>
          <a:endParaRPr lang="en-US" dirty="0"/>
        </a:p>
      </dgm:t>
    </dgm:pt>
    <dgm:pt modelId="{A658EE67-65BF-4A1B-B18E-D688B9D0B174}" type="parTrans" cxnId="{43062B50-7890-4201-8E30-FC2DE569188A}">
      <dgm:prSet/>
      <dgm:spPr/>
      <dgm:t>
        <a:bodyPr/>
        <a:lstStyle/>
        <a:p>
          <a:endParaRPr lang="en-US"/>
        </a:p>
      </dgm:t>
    </dgm:pt>
    <dgm:pt modelId="{7B800DFA-FCBD-4DAB-B81A-138801AD920B}" type="sibTrans" cxnId="{43062B50-7890-4201-8E30-FC2DE569188A}">
      <dgm:prSet/>
      <dgm:spPr/>
      <dgm:t>
        <a:bodyPr/>
        <a:lstStyle/>
        <a:p>
          <a:endParaRPr lang="en-US"/>
        </a:p>
      </dgm:t>
    </dgm:pt>
    <dgm:pt modelId="{5707B8AB-D95B-43CE-BB40-96A8DF4DD655}">
      <dgm:prSet/>
      <dgm:spPr/>
      <dgm:t>
        <a:bodyPr/>
        <a:lstStyle/>
        <a:p>
          <a:r>
            <a:rPr lang="en-GB" dirty="0"/>
            <a:t>MAIN CONSUMERS</a:t>
          </a:r>
          <a:endParaRPr lang="en-US" dirty="0"/>
        </a:p>
      </dgm:t>
    </dgm:pt>
    <dgm:pt modelId="{41AD4DA2-551E-4A41-8717-F9ECF3E47C60}" type="parTrans" cxnId="{BDAEB1E6-B912-49A9-A112-F636AABE2A1E}">
      <dgm:prSet/>
      <dgm:spPr/>
      <dgm:t>
        <a:bodyPr/>
        <a:lstStyle/>
        <a:p>
          <a:endParaRPr lang="en-US"/>
        </a:p>
      </dgm:t>
    </dgm:pt>
    <dgm:pt modelId="{58C68B78-BEBD-42B2-9950-E9683C526525}" type="sibTrans" cxnId="{BDAEB1E6-B912-49A9-A112-F636AABE2A1E}">
      <dgm:prSet/>
      <dgm:spPr/>
      <dgm:t>
        <a:bodyPr/>
        <a:lstStyle/>
        <a:p>
          <a:endParaRPr lang="en-US"/>
        </a:p>
      </dgm:t>
    </dgm:pt>
    <dgm:pt modelId="{0A052825-C256-43BC-A7B1-65A17C98DE8B}">
      <dgm:prSet/>
      <dgm:spPr/>
      <dgm:t>
        <a:bodyPr/>
        <a:lstStyle/>
        <a:p>
          <a:r>
            <a:rPr lang="en-GB" dirty="0"/>
            <a:t>FACILITIES AT RITZ CARLTON</a:t>
          </a:r>
          <a:endParaRPr lang="en-US" dirty="0"/>
        </a:p>
      </dgm:t>
    </dgm:pt>
    <dgm:pt modelId="{3A059799-D496-4A4F-880C-900849DAB062}" type="parTrans" cxnId="{D3208179-8DB5-41DB-921B-F340A4FA3470}">
      <dgm:prSet/>
      <dgm:spPr/>
      <dgm:t>
        <a:bodyPr/>
        <a:lstStyle/>
        <a:p>
          <a:endParaRPr lang="en-US"/>
        </a:p>
      </dgm:t>
    </dgm:pt>
    <dgm:pt modelId="{CDF7CA9D-A853-413B-8602-9571BB144AAF}" type="sibTrans" cxnId="{D3208179-8DB5-41DB-921B-F340A4FA3470}">
      <dgm:prSet/>
      <dgm:spPr/>
      <dgm:t>
        <a:bodyPr/>
        <a:lstStyle/>
        <a:p>
          <a:endParaRPr lang="en-US"/>
        </a:p>
      </dgm:t>
    </dgm:pt>
    <dgm:pt modelId="{599419ED-A054-44CD-B5B3-9DCFCC3FAAA7}">
      <dgm:prSet/>
      <dgm:spPr/>
      <dgm:t>
        <a:bodyPr/>
        <a:lstStyle/>
        <a:p>
          <a:r>
            <a:rPr lang="en-GB" dirty="0"/>
            <a:t>ROLE AND FUNCTION OF GUESTS SERVICES</a:t>
          </a:r>
          <a:endParaRPr lang="en-US" dirty="0"/>
        </a:p>
      </dgm:t>
    </dgm:pt>
    <dgm:pt modelId="{14D7C85C-3C65-40E0-A9AB-CD0D87B4F24F}" type="parTrans" cxnId="{3C04335D-7919-40F4-BE32-8F259059CA0F}">
      <dgm:prSet/>
      <dgm:spPr/>
      <dgm:t>
        <a:bodyPr/>
        <a:lstStyle/>
        <a:p>
          <a:endParaRPr lang="en-US"/>
        </a:p>
      </dgm:t>
    </dgm:pt>
    <dgm:pt modelId="{0E0D2DBC-E216-4689-85CC-95900191CA05}" type="sibTrans" cxnId="{3C04335D-7919-40F4-BE32-8F259059CA0F}">
      <dgm:prSet/>
      <dgm:spPr/>
      <dgm:t>
        <a:bodyPr/>
        <a:lstStyle/>
        <a:p>
          <a:endParaRPr lang="en-US"/>
        </a:p>
      </dgm:t>
    </dgm:pt>
    <dgm:pt modelId="{A3FD4AC7-1313-4302-8910-C5A7FFC1F54A}">
      <dgm:prSet/>
      <dgm:spPr/>
      <dgm:t>
        <a:bodyPr/>
        <a:lstStyle/>
        <a:p>
          <a:r>
            <a:rPr lang="en-GB" dirty="0"/>
            <a:t>IMPORTANCE OF HOSPITALITY</a:t>
          </a:r>
          <a:endParaRPr lang="en-US" dirty="0"/>
        </a:p>
      </dgm:t>
    </dgm:pt>
    <dgm:pt modelId="{A2DDBB45-398A-4A27-A6BB-B6C7785ABAD6}" type="parTrans" cxnId="{4F7336F5-3695-49ED-A9FB-8518423C4BA3}">
      <dgm:prSet/>
      <dgm:spPr/>
      <dgm:t>
        <a:bodyPr/>
        <a:lstStyle/>
        <a:p>
          <a:endParaRPr lang="en-US"/>
        </a:p>
      </dgm:t>
    </dgm:pt>
    <dgm:pt modelId="{D571C32C-52C0-4427-8BD4-91CC6C5E8B6B}" type="sibTrans" cxnId="{4F7336F5-3695-49ED-A9FB-8518423C4BA3}">
      <dgm:prSet/>
      <dgm:spPr/>
      <dgm:t>
        <a:bodyPr/>
        <a:lstStyle/>
        <a:p>
          <a:endParaRPr lang="en-US"/>
        </a:p>
      </dgm:t>
    </dgm:pt>
    <dgm:pt modelId="{838B67ED-AF15-4FED-B63D-D9740D6D973A}">
      <dgm:prSet/>
      <dgm:spPr/>
      <dgm:t>
        <a:bodyPr/>
        <a:lstStyle/>
        <a:p>
          <a:r>
            <a:rPr lang="en-GB" dirty="0"/>
            <a:t>HOW HOTELS EXEED GUESTS EXPECTATION</a:t>
          </a:r>
          <a:endParaRPr lang="en-US" dirty="0"/>
        </a:p>
      </dgm:t>
    </dgm:pt>
    <dgm:pt modelId="{2FBF1C04-988A-4D0B-97F1-EAAB2C26A049}" type="parTrans" cxnId="{28ECE57C-C378-4DCA-B909-22348241EE54}">
      <dgm:prSet/>
      <dgm:spPr/>
      <dgm:t>
        <a:bodyPr/>
        <a:lstStyle/>
        <a:p>
          <a:endParaRPr lang="en-US"/>
        </a:p>
      </dgm:t>
    </dgm:pt>
    <dgm:pt modelId="{51E14A0B-854C-4261-8132-3BE76096898F}" type="sibTrans" cxnId="{28ECE57C-C378-4DCA-B909-22348241EE54}">
      <dgm:prSet/>
      <dgm:spPr/>
      <dgm:t>
        <a:bodyPr/>
        <a:lstStyle/>
        <a:p>
          <a:endParaRPr lang="en-US"/>
        </a:p>
      </dgm:t>
    </dgm:pt>
    <dgm:pt modelId="{2DF89821-C4F6-46DA-A4BE-266DEE40B1B3}">
      <dgm:prSet/>
      <dgm:spPr/>
      <dgm:t>
        <a:bodyPr/>
        <a:lstStyle/>
        <a:p>
          <a:r>
            <a:rPr lang="en-GB" dirty="0"/>
            <a:t>CONCLUSION</a:t>
          </a:r>
        </a:p>
      </dgm:t>
    </dgm:pt>
    <dgm:pt modelId="{CD6E6EBF-6B87-494A-80AC-6357508B58B1}" type="parTrans" cxnId="{C94BDA18-F5EB-4987-9F2D-120588F5CB33}">
      <dgm:prSet/>
      <dgm:spPr/>
      <dgm:t>
        <a:bodyPr/>
        <a:lstStyle/>
        <a:p>
          <a:endParaRPr lang="en-GB"/>
        </a:p>
      </dgm:t>
    </dgm:pt>
    <dgm:pt modelId="{92A33DF7-A218-4C5A-84B6-C7AE5F06E3AD}" type="sibTrans" cxnId="{C94BDA18-F5EB-4987-9F2D-120588F5CB33}">
      <dgm:prSet/>
      <dgm:spPr/>
      <dgm:t>
        <a:bodyPr/>
        <a:lstStyle/>
        <a:p>
          <a:endParaRPr lang="en-GB"/>
        </a:p>
      </dgm:t>
    </dgm:pt>
    <dgm:pt modelId="{80E18A68-DFBD-43D6-A322-22B42185307F}">
      <dgm:prSet/>
      <dgm:spPr/>
      <dgm:t>
        <a:bodyPr/>
        <a:lstStyle/>
        <a:p>
          <a:r>
            <a:rPr lang="en-GB" dirty="0"/>
            <a:t>REFERENCE</a:t>
          </a:r>
        </a:p>
      </dgm:t>
    </dgm:pt>
    <dgm:pt modelId="{FF577492-2C62-44AF-9DAE-B6A97D7F46A4}" type="parTrans" cxnId="{0CC96BF5-6B30-4D33-9F75-57621ACF38DC}">
      <dgm:prSet/>
      <dgm:spPr/>
      <dgm:t>
        <a:bodyPr/>
        <a:lstStyle/>
        <a:p>
          <a:endParaRPr lang="en-GB"/>
        </a:p>
      </dgm:t>
    </dgm:pt>
    <dgm:pt modelId="{EDEE4EFF-FC00-46B8-AC8E-42F8F3BC70DA}" type="sibTrans" cxnId="{0CC96BF5-6B30-4D33-9F75-57621ACF38DC}">
      <dgm:prSet/>
      <dgm:spPr/>
      <dgm:t>
        <a:bodyPr/>
        <a:lstStyle/>
        <a:p>
          <a:endParaRPr lang="en-GB"/>
        </a:p>
      </dgm:t>
    </dgm:pt>
    <dgm:pt modelId="{A0C2365B-28C7-4520-B2C4-40B17DA48524}" type="pres">
      <dgm:prSet presAssocID="{21C378A1-3811-4EB5-9392-3ACB31635740}" presName="Name0" presStyleCnt="0">
        <dgm:presLayoutVars>
          <dgm:dir/>
          <dgm:animLvl val="lvl"/>
          <dgm:resizeHandles val="exact"/>
        </dgm:presLayoutVars>
      </dgm:prSet>
      <dgm:spPr/>
    </dgm:pt>
    <dgm:pt modelId="{94D8AD20-687F-448F-98C4-9F96ADAED352}" type="pres">
      <dgm:prSet presAssocID="{078DDB16-D945-43BD-A976-0726C8A333BD}" presName="linNode" presStyleCnt="0"/>
      <dgm:spPr/>
    </dgm:pt>
    <dgm:pt modelId="{522AFDF9-C232-4A50-9CF8-92BC8B0CA0C0}" type="pres">
      <dgm:prSet presAssocID="{078DDB16-D945-43BD-A976-0726C8A333BD}" presName="parentText" presStyleLbl="node1" presStyleIdx="0" presStyleCnt="11">
        <dgm:presLayoutVars>
          <dgm:chMax val="1"/>
          <dgm:bulletEnabled val="1"/>
        </dgm:presLayoutVars>
      </dgm:prSet>
      <dgm:spPr/>
    </dgm:pt>
    <dgm:pt modelId="{83C8CE21-70EA-4EBC-8B31-963B27856A5C}" type="pres">
      <dgm:prSet presAssocID="{237E7F07-5E4D-4871-B606-5CEF64A4BE93}" presName="sp" presStyleCnt="0"/>
      <dgm:spPr/>
    </dgm:pt>
    <dgm:pt modelId="{09E373AF-5ED3-404F-B00D-70A2E18E6B95}" type="pres">
      <dgm:prSet presAssocID="{C1634F75-C837-4B52-9AE6-31CFCD0E6838}" presName="linNode" presStyleCnt="0"/>
      <dgm:spPr/>
    </dgm:pt>
    <dgm:pt modelId="{2EAB6066-1B8C-4EAD-B4B0-62A3CA0441FF}" type="pres">
      <dgm:prSet presAssocID="{C1634F75-C837-4B52-9AE6-31CFCD0E6838}" presName="parentText" presStyleLbl="node1" presStyleIdx="1" presStyleCnt="11">
        <dgm:presLayoutVars>
          <dgm:chMax val="1"/>
          <dgm:bulletEnabled val="1"/>
        </dgm:presLayoutVars>
      </dgm:prSet>
      <dgm:spPr/>
    </dgm:pt>
    <dgm:pt modelId="{53FBAE0F-DADC-434F-82C4-D0F78C4AACBD}" type="pres">
      <dgm:prSet presAssocID="{C9153FDA-B47C-4979-A75F-E22933A11A42}" presName="sp" presStyleCnt="0"/>
      <dgm:spPr/>
    </dgm:pt>
    <dgm:pt modelId="{2DD07FB1-0D65-4876-8927-F6B208B1C9C3}" type="pres">
      <dgm:prSet presAssocID="{D3DC6B15-7079-4FC4-AFF8-1F95E102B8BF}" presName="linNode" presStyleCnt="0"/>
      <dgm:spPr/>
    </dgm:pt>
    <dgm:pt modelId="{74008CB4-A259-4746-B2F7-CB1F4DA148EF}" type="pres">
      <dgm:prSet presAssocID="{D3DC6B15-7079-4FC4-AFF8-1F95E102B8BF}" presName="parentText" presStyleLbl="node1" presStyleIdx="2" presStyleCnt="11">
        <dgm:presLayoutVars>
          <dgm:chMax val="1"/>
          <dgm:bulletEnabled val="1"/>
        </dgm:presLayoutVars>
      </dgm:prSet>
      <dgm:spPr/>
    </dgm:pt>
    <dgm:pt modelId="{CDCF082F-C4F5-45B8-9004-51E35C6FCADB}" type="pres">
      <dgm:prSet presAssocID="{12D660B5-6316-4AB8-9562-26F2778653D9}" presName="sp" presStyleCnt="0"/>
      <dgm:spPr/>
    </dgm:pt>
    <dgm:pt modelId="{FE315132-A1AF-4A67-8168-869126FC2610}" type="pres">
      <dgm:prSet presAssocID="{D0D97B0D-0AB1-4030-8665-8C326085B15F}" presName="linNode" presStyleCnt="0"/>
      <dgm:spPr/>
    </dgm:pt>
    <dgm:pt modelId="{2B9B276A-D878-4E67-BE68-E4F2D654B130}" type="pres">
      <dgm:prSet presAssocID="{D0D97B0D-0AB1-4030-8665-8C326085B15F}" presName="parentText" presStyleLbl="node1" presStyleIdx="3" presStyleCnt="11">
        <dgm:presLayoutVars>
          <dgm:chMax val="1"/>
          <dgm:bulletEnabled val="1"/>
        </dgm:presLayoutVars>
      </dgm:prSet>
      <dgm:spPr/>
    </dgm:pt>
    <dgm:pt modelId="{3FBC5D58-4D7F-49B9-B3F9-94E16964E460}" type="pres">
      <dgm:prSet presAssocID="{7B800DFA-FCBD-4DAB-B81A-138801AD920B}" presName="sp" presStyleCnt="0"/>
      <dgm:spPr/>
    </dgm:pt>
    <dgm:pt modelId="{C64F8610-257D-4646-8361-6C9870A04A59}" type="pres">
      <dgm:prSet presAssocID="{5707B8AB-D95B-43CE-BB40-96A8DF4DD655}" presName="linNode" presStyleCnt="0"/>
      <dgm:spPr/>
    </dgm:pt>
    <dgm:pt modelId="{4DE54FC5-0979-40E1-9447-F48BD6F633F1}" type="pres">
      <dgm:prSet presAssocID="{5707B8AB-D95B-43CE-BB40-96A8DF4DD655}" presName="parentText" presStyleLbl="node1" presStyleIdx="4" presStyleCnt="11">
        <dgm:presLayoutVars>
          <dgm:chMax val="1"/>
          <dgm:bulletEnabled val="1"/>
        </dgm:presLayoutVars>
      </dgm:prSet>
      <dgm:spPr/>
    </dgm:pt>
    <dgm:pt modelId="{C874B4E3-C6D6-4109-9187-FCC27B1F0EFF}" type="pres">
      <dgm:prSet presAssocID="{58C68B78-BEBD-42B2-9950-E9683C526525}" presName="sp" presStyleCnt="0"/>
      <dgm:spPr/>
    </dgm:pt>
    <dgm:pt modelId="{3787B632-A5E4-40C8-A478-D95911426B0E}" type="pres">
      <dgm:prSet presAssocID="{0A052825-C256-43BC-A7B1-65A17C98DE8B}" presName="linNode" presStyleCnt="0"/>
      <dgm:spPr/>
    </dgm:pt>
    <dgm:pt modelId="{B2A74D6A-7CF0-4DB0-80F4-DB24CE56B805}" type="pres">
      <dgm:prSet presAssocID="{0A052825-C256-43BC-A7B1-65A17C98DE8B}" presName="parentText" presStyleLbl="node1" presStyleIdx="5" presStyleCnt="11">
        <dgm:presLayoutVars>
          <dgm:chMax val="1"/>
          <dgm:bulletEnabled val="1"/>
        </dgm:presLayoutVars>
      </dgm:prSet>
      <dgm:spPr/>
    </dgm:pt>
    <dgm:pt modelId="{6966E509-353B-41E9-B156-54DCED8307A0}" type="pres">
      <dgm:prSet presAssocID="{CDF7CA9D-A853-413B-8602-9571BB144AAF}" presName="sp" presStyleCnt="0"/>
      <dgm:spPr/>
    </dgm:pt>
    <dgm:pt modelId="{881B2670-89CC-48FA-8A50-0222D76D796F}" type="pres">
      <dgm:prSet presAssocID="{599419ED-A054-44CD-B5B3-9DCFCC3FAAA7}" presName="linNode" presStyleCnt="0"/>
      <dgm:spPr/>
    </dgm:pt>
    <dgm:pt modelId="{5A3BD8B4-0688-4191-870F-68E266042D07}" type="pres">
      <dgm:prSet presAssocID="{599419ED-A054-44CD-B5B3-9DCFCC3FAAA7}" presName="parentText" presStyleLbl="node1" presStyleIdx="6" presStyleCnt="11">
        <dgm:presLayoutVars>
          <dgm:chMax val="1"/>
          <dgm:bulletEnabled val="1"/>
        </dgm:presLayoutVars>
      </dgm:prSet>
      <dgm:spPr/>
    </dgm:pt>
    <dgm:pt modelId="{805E487A-0801-4D06-B7CA-4DF4BF049D93}" type="pres">
      <dgm:prSet presAssocID="{0E0D2DBC-E216-4689-85CC-95900191CA05}" presName="sp" presStyleCnt="0"/>
      <dgm:spPr/>
    </dgm:pt>
    <dgm:pt modelId="{94D8BA96-940E-4E6D-8D54-EAA00BC05FB0}" type="pres">
      <dgm:prSet presAssocID="{A3FD4AC7-1313-4302-8910-C5A7FFC1F54A}" presName="linNode" presStyleCnt="0"/>
      <dgm:spPr/>
    </dgm:pt>
    <dgm:pt modelId="{74DCBCE7-6C94-4BF9-9AE5-E43426446DAC}" type="pres">
      <dgm:prSet presAssocID="{A3FD4AC7-1313-4302-8910-C5A7FFC1F54A}" presName="parentText" presStyleLbl="node1" presStyleIdx="7" presStyleCnt="11">
        <dgm:presLayoutVars>
          <dgm:chMax val="1"/>
          <dgm:bulletEnabled val="1"/>
        </dgm:presLayoutVars>
      </dgm:prSet>
      <dgm:spPr/>
    </dgm:pt>
    <dgm:pt modelId="{2C017541-2060-44BA-BD71-3333B43F2BD5}" type="pres">
      <dgm:prSet presAssocID="{D571C32C-52C0-4427-8BD4-91CC6C5E8B6B}" presName="sp" presStyleCnt="0"/>
      <dgm:spPr/>
    </dgm:pt>
    <dgm:pt modelId="{FAC5B2AC-FEBA-417F-9579-F56776EF0CD5}" type="pres">
      <dgm:prSet presAssocID="{838B67ED-AF15-4FED-B63D-D9740D6D973A}" presName="linNode" presStyleCnt="0"/>
      <dgm:spPr/>
    </dgm:pt>
    <dgm:pt modelId="{4CC3B018-F0A0-4519-851B-BA60DBEE10C7}" type="pres">
      <dgm:prSet presAssocID="{838B67ED-AF15-4FED-B63D-D9740D6D973A}" presName="parentText" presStyleLbl="node1" presStyleIdx="8" presStyleCnt="11">
        <dgm:presLayoutVars>
          <dgm:chMax val="1"/>
          <dgm:bulletEnabled val="1"/>
        </dgm:presLayoutVars>
      </dgm:prSet>
      <dgm:spPr/>
    </dgm:pt>
    <dgm:pt modelId="{E4427707-9A1D-4A7F-BAF4-E2186FCE78F3}" type="pres">
      <dgm:prSet presAssocID="{51E14A0B-854C-4261-8132-3BE76096898F}" presName="sp" presStyleCnt="0"/>
      <dgm:spPr/>
    </dgm:pt>
    <dgm:pt modelId="{6D6E19E8-CE99-4881-A39B-C787A94FEC3E}" type="pres">
      <dgm:prSet presAssocID="{2DF89821-C4F6-46DA-A4BE-266DEE40B1B3}" presName="linNode" presStyleCnt="0"/>
      <dgm:spPr/>
    </dgm:pt>
    <dgm:pt modelId="{F0860622-357C-419C-BAE1-B285818307AD}" type="pres">
      <dgm:prSet presAssocID="{2DF89821-C4F6-46DA-A4BE-266DEE40B1B3}" presName="parentText" presStyleLbl="node1" presStyleIdx="9" presStyleCnt="11">
        <dgm:presLayoutVars>
          <dgm:chMax val="1"/>
          <dgm:bulletEnabled val="1"/>
        </dgm:presLayoutVars>
      </dgm:prSet>
      <dgm:spPr/>
    </dgm:pt>
    <dgm:pt modelId="{1FF55D37-3EFA-4156-9B16-697098273BE7}" type="pres">
      <dgm:prSet presAssocID="{92A33DF7-A218-4C5A-84B6-C7AE5F06E3AD}" presName="sp" presStyleCnt="0"/>
      <dgm:spPr/>
    </dgm:pt>
    <dgm:pt modelId="{85E594EB-4285-4D57-A0C9-C93EE5F78F60}" type="pres">
      <dgm:prSet presAssocID="{80E18A68-DFBD-43D6-A322-22B42185307F}" presName="linNode" presStyleCnt="0"/>
      <dgm:spPr/>
    </dgm:pt>
    <dgm:pt modelId="{424A1804-6C12-4494-848C-E283D3F0D566}" type="pres">
      <dgm:prSet presAssocID="{80E18A68-DFBD-43D6-A322-22B42185307F}" presName="parentText" presStyleLbl="node1" presStyleIdx="10" presStyleCnt="11">
        <dgm:presLayoutVars>
          <dgm:chMax val="1"/>
          <dgm:bulletEnabled val="1"/>
        </dgm:presLayoutVars>
      </dgm:prSet>
      <dgm:spPr/>
    </dgm:pt>
  </dgm:ptLst>
  <dgm:cxnLst>
    <dgm:cxn modelId="{ED6FF403-F4EA-49E6-8689-03D18F71DFC6}" type="presOf" srcId="{A3FD4AC7-1313-4302-8910-C5A7FFC1F54A}" destId="{74DCBCE7-6C94-4BF9-9AE5-E43426446DAC}" srcOrd="0" destOrd="0" presId="urn:microsoft.com/office/officeart/2005/8/layout/vList5"/>
    <dgm:cxn modelId="{D185E705-EC25-41E3-A2D4-B4E7732F4A03}" srcId="{21C378A1-3811-4EB5-9392-3ACB31635740}" destId="{078DDB16-D945-43BD-A976-0726C8A333BD}" srcOrd="0" destOrd="0" parTransId="{E1A66091-EEAC-40BA-8780-0650CEFDAE11}" sibTransId="{237E7F07-5E4D-4871-B606-5CEF64A4BE93}"/>
    <dgm:cxn modelId="{C94BDA18-F5EB-4987-9F2D-120588F5CB33}" srcId="{21C378A1-3811-4EB5-9392-3ACB31635740}" destId="{2DF89821-C4F6-46DA-A4BE-266DEE40B1B3}" srcOrd="9" destOrd="0" parTransId="{CD6E6EBF-6B87-494A-80AC-6357508B58B1}" sibTransId="{92A33DF7-A218-4C5A-84B6-C7AE5F06E3AD}"/>
    <dgm:cxn modelId="{F2CFBD26-76F7-4BD8-9D27-FA43DF973385}" type="presOf" srcId="{D0D97B0D-0AB1-4030-8665-8C326085B15F}" destId="{2B9B276A-D878-4E67-BE68-E4F2D654B130}" srcOrd="0" destOrd="0" presId="urn:microsoft.com/office/officeart/2005/8/layout/vList5"/>
    <dgm:cxn modelId="{6BF9B22B-23D5-4E7A-BF5D-F5B50E45B575}" type="presOf" srcId="{078DDB16-D945-43BD-A976-0726C8A333BD}" destId="{522AFDF9-C232-4A50-9CF8-92BC8B0CA0C0}" srcOrd="0" destOrd="0" presId="urn:microsoft.com/office/officeart/2005/8/layout/vList5"/>
    <dgm:cxn modelId="{DC2B542F-09DE-47D4-80A0-763B9E07A812}" type="presOf" srcId="{838B67ED-AF15-4FED-B63D-D9740D6D973A}" destId="{4CC3B018-F0A0-4519-851B-BA60DBEE10C7}" srcOrd="0" destOrd="0" presId="urn:microsoft.com/office/officeart/2005/8/layout/vList5"/>
    <dgm:cxn modelId="{76250140-EDA7-4066-8D79-30A33BCCF7DF}" srcId="{21C378A1-3811-4EB5-9392-3ACB31635740}" destId="{D3DC6B15-7079-4FC4-AFF8-1F95E102B8BF}" srcOrd="2" destOrd="0" parTransId="{19912201-C5CD-462C-BE6E-8F5B795CCD9B}" sibTransId="{12D660B5-6316-4AB8-9562-26F2778653D9}"/>
    <dgm:cxn modelId="{3C04335D-7919-40F4-BE32-8F259059CA0F}" srcId="{21C378A1-3811-4EB5-9392-3ACB31635740}" destId="{599419ED-A054-44CD-B5B3-9DCFCC3FAAA7}" srcOrd="6" destOrd="0" parTransId="{14D7C85C-3C65-40E0-A9AB-CD0D87B4F24F}" sibTransId="{0E0D2DBC-E216-4689-85CC-95900191CA05}"/>
    <dgm:cxn modelId="{F77C9D5E-DD14-43FF-834C-4CEF39AA7CE2}" type="presOf" srcId="{599419ED-A054-44CD-B5B3-9DCFCC3FAAA7}" destId="{5A3BD8B4-0688-4191-870F-68E266042D07}" srcOrd="0" destOrd="0" presId="urn:microsoft.com/office/officeart/2005/8/layout/vList5"/>
    <dgm:cxn modelId="{DC562543-774E-4BC9-9D95-357C024D4C17}" type="presOf" srcId="{2DF89821-C4F6-46DA-A4BE-266DEE40B1B3}" destId="{F0860622-357C-419C-BAE1-B285818307AD}" srcOrd="0" destOrd="0" presId="urn:microsoft.com/office/officeart/2005/8/layout/vList5"/>
    <dgm:cxn modelId="{3D7B0347-44ED-44B4-8B8F-25891A6F9F91}" srcId="{21C378A1-3811-4EB5-9392-3ACB31635740}" destId="{C1634F75-C837-4B52-9AE6-31CFCD0E6838}" srcOrd="1" destOrd="0" parTransId="{329B6E23-CBF9-4D70-AA6D-0E0D170B0A67}" sibTransId="{C9153FDA-B47C-4979-A75F-E22933A11A42}"/>
    <dgm:cxn modelId="{43062B50-7890-4201-8E30-FC2DE569188A}" srcId="{21C378A1-3811-4EB5-9392-3ACB31635740}" destId="{D0D97B0D-0AB1-4030-8665-8C326085B15F}" srcOrd="3" destOrd="0" parTransId="{A658EE67-65BF-4A1B-B18E-D688B9D0B174}" sibTransId="{7B800DFA-FCBD-4DAB-B81A-138801AD920B}"/>
    <dgm:cxn modelId="{FF2E5A78-D354-4D3D-93BD-5EDDFFA3D125}" type="presOf" srcId="{80E18A68-DFBD-43D6-A322-22B42185307F}" destId="{424A1804-6C12-4494-848C-E283D3F0D566}" srcOrd="0" destOrd="0" presId="urn:microsoft.com/office/officeart/2005/8/layout/vList5"/>
    <dgm:cxn modelId="{D3208179-8DB5-41DB-921B-F340A4FA3470}" srcId="{21C378A1-3811-4EB5-9392-3ACB31635740}" destId="{0A052825-C256-43BC-A7B1-65A17C98DE8B}" srcOrd="5" destOrd="0" parTransId="{3A059799-D496-4A4F-880C-900849DAB062}" sibTransId="{CDF7CA9D-A853-413B-8602-9571BB144AAF}"/>
    <dgm:cxn modelId="{28ECE57C-C378-4DCA-B909-22348241EE54}" srcId="{21C378A1-3811-4EB5-9392-3ACB31635740}" destId="{838B67ED-AF15-4FED-B63D-D9740D6D973A}" srcOrd="8" destOrd="0" parTransId="{2FBF1C04-988A-4D0B-97F1-EAAB2C26A049}" sibTransId="{51E14A0B-854C-4261-8132-3BE76096898F}"/>
    <dgm:cxn modelId="{8F85A68E-5775-404A-819C-2D0DF4F65607}" type="presOf" srcId="{C1634F75-C837-4B52-9AE6-31CFCD0E6838}" destId="{2EAB6066-1B8C-4EAD-B4B0-62A3CA0441FF}" srcOrd="0" destOrd="0" presId="urn:microsoft.com/office/officeart/2005/8/layout/vList5"/>
    <dgm:cxn modelId="{839D0799-EDDC-4E79-B161-344D93520CBD}" type="presOf" srcId="{5707B8AB-D95B-43CE-BB40-96A8DF4DD655}" destId="{4DE54FC5-0979-40E1-9447-F48BD6F633F1}" srcOrd="0" destOrd="0" presId="urn:microsoft.com/office/officeart/2005/8/layout/vList5"/>
    <dgm:cxn modelId="{B18ED1A7-18ED-4B0B-95A7-E1E8086EE117}" type="presOf" srcId="{0A052825-C256-43BC-A7B1-65A17C98DE8B}" destId="{B2A74D6A-7CF0-4DB0-80F4-DB24CE56B805}" srcOrd="0" destOrd="0" presId="urn:microsoft.com/office/officeart/2005/8/layout/vList5"/>
    <dgm:cxn modelId="{B56F37BC-DCCF-4686-BC8E-907FD2629600}" type="presOf" srcId="{21C378A1-3811-4EB5-9392-3ACB31635740}" destId="{A0C2365B-28C7-4520-B2C4-40B17DA48524}" srcOrd="0" destOrd="0" presId="urn:microsoft.com/office/officeart/2005/8/layout/vList5"/>
    <dgm:cxn modelId="{BDAEB1E6-B912-49A9-A112-F636AABE2A1E}" srcId="{21C378A1-3811-4EB5-9392-3ACB31635740}" destId="{5707B8AB-D95B-43CE-BB40-96A8DF4DD655}" srcOrd="4" destOrd="0" parTransId="{41AD4DA2-551E-4A41-8717-F9ECF3E47C60}" sibTransId="{58C68B78-BEBD-42B2-9950-E9683C526525}"/>
    <dgm:cxn modelId="{F13B0AF0-5A77-48B2-84B7-E22649665687}" type="presOf" srcId="{D3DC6B15-7079-4FC4-AFF8-1F95E102B8BF}" destId="{74008CB4-A259-4746-B2F7-CB1F4DA148EF}" srcOrd="0" destOrd="0" presId="urn:microsoft.com/office/officeart/2005/8/layout/vList5"/>
    <dgm:cxn modelId="{4F7336F5-3695-49ED-A9FB-8518423C4BA3}" srcId="{21C378A1-3811-4EB5-9392-3ACB31635740}" destId="{A3FD4AC7-1313-4302-8910-C5A7FFC1F54A}" srcOrd="7" destOrd="0" parTransId="{A2DDBB45-398A-4A27-A6BB-B6C7785ABAD6}" sibTransId="{D571C32C-52C0-4427-8BD4-91CC6C5E8B6B}"/>
    <dgm:cxn modelId="{0CC96BF5-6B30-4D33-9F75-57621ACF38DC}" srcId="{21C378A1-3811-4EB5-9392-3ACB31635740}" destId="{80E18A68-DFBD-43D6-A322-22B42185307F}" srcOrd="10" destOrd="0" parTransId="{FF577492-2C62-44AF-9DAE-B6A97D7F46A4}" sibTransId="{EDEE4EFF-FC00-46B8-AC8E-42F8F3BC70DA}"/>
    <dgm:cxn modelId="{5490ED26-6B4F-4F31-8AFD-EB1446267C62}" type="presParOf" srcId="{A0C2365B-28C7-4520-B2C4-40B17DA48524}" destId="{94D8AD20-687F-448F-98C4-9F96ADAED352}" srcOrd="0" destOrd="0" presId="urn:microsoft.com/office/officeart/2005/8/layout/vList5"/>
    <dgm:cxn modelId="{B02A23B7-BA6F-484B-AF29-C0C729841C36}" type="presParOf" srcId="{94D8AD20-687F-448F-98C4-9F96ADAED352}" destId="{522AFDF9-C232-4A50-9CF8-92BC8B0CA0C0}" srcOrd="0" destOrd="0" presId="urn:microsoft.com/office/officeart/2005/8/layout/vList5"/>
    <dgm:cxn modelId="{2C976F89-9DE2-4DAF-AF13-AB8AEE0C26C7}" type="presParOf" srcId="{A0C2365B-28C7-4520-B2C4-40B17DA48524}" destId="{83C8CE21-70EA-4EBC-8B31-963B27856A5C}" srcOrd="1" destOrd="0" presId="urn:microsoft.com/office/officeart/2005/8/layout/vList5"/>
    <dgm:cxn modelId="{B09D16D7-8623-4DD0-9C81-4D9A6E58EC54}" type="presParOf" srcId="{A0C2365B-28C7-4520-B2C4-40B17DA48524}" destId="{09E373AF-5ED3-404F-B00D-70A2E18E6B95}" srcOrd="2" destOrd="0" presId="urn:microsoft.com/office/officeart/2005/8/layout/vList5"/>
    <dgm:cxn modelId="{DEB6CB22-3557-4471-BDB1-FB270AE18D45}" type="presParOf" srcId="{09E373AF-5ED3-404F-B00D-70A2E18E6B95}" destId="{2EAB6066-1B8C-4EAD-B4B0-62A3CA0441FF}" srcOrd="0" destOrd="0" presId="urn:microsoft.com/office/officeart/2005/8/layout/vList5"/>
    <dgm:cxn modelId="{1B53B789-A901-4AC1-9338-20DCEF131A65}" type="presParOf" srcId="{A0C2365B-28C7-4520-B2C4-40B17DA48524}" destId="{53FBAE0F-DADC-434F-82C4-D0F78C4AACBD}" srcOrd="3" destOrd="0" presId="urn:microsoft.com/office/officeart/2005/8/layout/vList5"/>
    <dgm:cxn modelId="{9AB68540-ACA4-466F-BCA7-B6327B655777}" type="presParOf" srcId="{A0C2365B-28C7-4520-B2C4-40B17DA48524}" destId="{2DD07FB1-0D65-4876-8927-F6B208B1C9C3}" srcOrd="4" destOrd="0" presId="urn:microsoft.com/office/officeart/2005/8/layout/vList5"/>
    <dgm:cxn modelId="{96FD4A3C-08AD-4203-BE95-C7DFD6929FC4}" type="presParOf" srcId="{2DD07FB1-0D65-4876-8927-F6B208B1C9C3}" destId="{74008CB4-A259-4746-B2F7-CB1F4DA148EF}" srcOrd="0" destOrd="0" presId="urn:microsoft.com/office/officeart/2005/8/layout/vList5"/>
    <dgm:cxn modelId="{1304044D-2E02-458E-9213-2B7DA6FE08AD}" type="presParOf" srcId="{A0C2365B-28C7-4520-B2C4-40B17DA48524}" destId="{CDCF082F-C4F5-45B8-9004-51E35C6FCADB}" srcOrd="5" destOrd="0" presId="urn:microsoft.com/office/officeart/2005/8/layout/vList5"/>
    <dgm:cxn modelId="{33EA97B3-AF43-4780-B8BD-676ABE767E0D}" type="presParOf" srcId="{A0C2365B-28C7-4520-B2C4-40B17DA48524}" destId="{FE315132-A1AF-4A67-8168-869126FC2610}" srcOrd="6" destOrd="0" presId="urn:microsoft.com/office/officeart/2005/8/layout/vList5"/>
    <dgm:cxn modelId="{3ED9A458-50FC-44B1-A7D0-5597A23E1FF4}" type="presParOf" srcId="{FE315132-A1AF-4A67-8168-869126FC2610}" destId="{2B9B276A-D878-4E67-BE68-E4F2D654B130}" srcOrd="0" destOrd="0" presId="urn:microsoft.com/office/officeart/2005/8/layout/vList5"/>
    <dgm:cxn modelId="{F54B7FE8-9D19-44F2-B924-1486BBD90A94}" type="presParOf" srcId="{A0C2365B-28C7-4520-B2C4-40B17DA48524}" destId="{3FBC5D58-4D7F-49B9-B3F9-94E16964E460}" srcOrd="7" destOrd="0" presId="urn:microsoft.com/office/officeart/2005/8/layout/vList5"/>
    <dgm:cxn modelId="{DC2637D8-4A01-48E6-8C6C-711B6EB44A8E}" type="presParOf" srcId="{A0C2365B-28C7-4520-B2C4-40B17DA48524}" destId="{C64F8610-257D-4646-8361-6C9870A04A59}" srcOrd="8" destOrd="0" presId="urn:microsoft.com/office/officeart/2005/8/layout/vList5"/>
    <dgm:cxn modelId="{E40AC649-3EBF-4221-BB87-29F9E36C8E24}" type="presParOf" srcId="{C64F8610-257D-4646-8361-6C9870A04A59}" destId="{4DE54FC5-0979-40E1-9447-F48BD6F633F1}" srcOrd="0" destOrd="0" presId="urn:microsoft.com/office/officeart/2005/8/layout/vList5"/>
    <dgm:cxn modelId="{7E74E6DD-80D8-4FA2-B39B-4D16E4E909A4}" type="presParOf" srcId="{A0C2365B-28C7-4520-B2C4-40B17DA48524}" destId="{C874B4E3-C6D6-4109-9187-FCC27B1F0EFF}" srcOrd="9" destOrd="0" presId="urn:microsoft.com/office/officeart/2005/8/layout/vList5"/>
    <dgm:cxn modelId="{EB0A1B98-6AB7-4BDA-B30D-D860FDE5042B}" type="presParOf" srcId="{A0C2365B-28C7-4520-B2C4-40B17DA48524}" destId="{3787B632-A5E4-40C8-A478-D95911426B0E}" srcOrd="10" destOrd="0" presId="urn:microsoft.com/office/officeart/2005/8/layout/vList5"/>
    <dgm:cxn modelId="{E61A3ACC-247E-4643-8578-07A5112ABFEE}" type="presParOf" srcId="{3787B632-A5E4-40C8-A478-D95911426B0E}" destId="{B2A74D6A-7CF0-4DB0-80F4-DB24CE56B805}" srcOrd="0" destOrd="0" presId="urn:microsoft.com/office/officeart/2005/8/layout/vList5"/>
    <dgm:cxn modelId="{D4D74CB6-E8AE-41A7-8318-913B1D2FB1B3}" type="presParOf" srcId="{A0C2365B-28C7-4520-B2C4-40B17DA48524}" destId="{6966E509-353B-41E9-B156-54DCED8307A0}" srcOrd="11" destOrd="0" presId="urn:microsoft.com/office/officeart/2005/8/layout/vList5"/>
    <dgm:cxn modelId="{D9AB2C5E-6B9D-41DD-BE99-F42D689E2430}" type="presParOf" srcId="{A0C2365B-28C7-4520-B2C4-40B17DA48524}" destId="{881B2670-89CC-48FA-8A50-0222D76D796F}" srcOrd="12" destOrd="0" presId="urn:microsoft.com/office/officeart/2005/8/layout/vList5"/>
    <dgm:cxn modelId="{158AB072-A956-49EF-ABB6-1ECBE62B19D3}" type="presParOf" srcId="{881B2670-89CC-48FA-8A50-0222D76D796F}" destId="{5A3BD8B4-0688-4191-870F-68E266042D07}" srcOrd="0" destOrd="0" presId="urn:microsoft.com/office/officeart/2005/8/layout/vList5"/>
    <dgm:cxn modelId="{6003CF2D-C0F1-41A1-9B27-639761C23751}" type="presParOf" srcId="{A0C2365B-28C7-4520-B2C4-40B17DA48524}" destId="{805E487A-0801-4D06-B7CA-4DF4BF049D93}" srcOrd="13" destOrd="0" presId="urn:microsoft.com/office/officeart/2005/8/layout/vList5"/>
    <dgm:cxn modelId="{024D116C-F151-4599-8C0E-DFF4D8580A59}" type="presParOf" srcId="{A0C2365B-28C7-4520-B2C4-40B17DA48524}" destId="{94D8BA96-940E-4E6D-8D54-EAA00BC05FB0}" srcOrd="14" destOrd="0" presId="urn:microsoft.com/office/officeart/2005/8/layout/vList5"/>
    <dgm:cxn modelId="{90C8CDC3-345D-4C2F-8E7D-CDF790642DAA}" type="presParOf" srcId="{94D8BA96-940E-4E6D-8D54-EAA00BC05FB0}" destId="{74DCBCE7-6C94-4BF9-9AE5-E43426446DAC}" srcOrd="0" destOrd="0" presId="urn:microsoft.com/office/officeart/2005/8/layout/vList5"/>
    <dgm:cxn modelId="{846C8D26-F92A-4A5D-89B2-67828DFC1DA1}" type="presParOf" srcId="{A0C2365B-28C7-4520-B2C4-40B17DA48524}" destId="{2C017541-2060-44BA-BD71-3333B43F2BD5}" srcOrd="15" destOrd="0" presId="urn:microsoft.com/office/officeart/2005/8/layout/vList5"/>
    <dgm:cxn modelId="{FBD7E97B-BF08-4225-A82E-54A832F21AD0}" type="presParOf" srcId="{A0C2365B-28C7-4520-B2C4-40B17DA48524}" destId="{FAC5B2AC-FEBA-417F-9579-F56776EF0CD5}" srcOrd="16" destOrd="0" presId="urn:microsoft.com/office/officeart/2005/8/layout/vList5"/>
    <dgm:cxn modelId="{0669D6CE-C3B3-44CE-8E05-4CB7A9A136D0}" type="presParOf" srcId="{FAC5B2AC-FEBA-417F-9579-F56776EF0CD5}" destId="{4CC3B018-F0A0-4519-851B-BA60DBEE10C7}" srcOrd="0" destOrd="0" presId="urn:microsoft.com/office/officeart/2005/8/layout/vList5"/>
    <dgm:cxn modelId="{135E9D55-DE34-4E95-802B-E077B5C853CB}" type="presParOf" srcId="{A0C2365B-28C7-4520-B2C4-40B17DA48524}" destId="{E4427707-9A1D-4A7F-BAF4-E2186FCE78F3}" srcOrd="17" destOrd="0" presId="urn:microsoft.com/office/officeart/2005/8/layout/vList5"/>
    <dgm:cxn modelId="{B6840076-08CD-4765-8B45-7CC215F79213}" type="presParOf" srcId="{A0C2365B-28C7-4520-B2C4-40B17DA48524}" destId="{6D6E19E8-CE99-4881-A39B-C787A94FEC3E}" srcOrd="18" destOrd="0" presId="urn:microsoft.com/office/officeart/2005/8/layout/vList5"/>
    <dgm:cxn modelId="{19E0A4FF-2DDF-4715-B2E2-7322DE0AAF57}" type="presParOf" srcId="{6D6E19E8-CE99-4881-A39B-C787A94FEC3E}" destId="{F0860622-357C-419C-BAE1-B285818307AD}" srcOrd="0" destOrd="0" presId="urn:microsoft.com/office/officeart/2005/8/layout/vList5"/>
    <dgm:cxn modelId="{BA1DA746-E15C-443B-9B20-837AAF3F90EC}" type="presParOf" srcId="{A0C2365B-28C7-4520-B2C4-40B17DA48524}" destId="{1FF55D37-3EFA-4156-9B16-697098273BE7}" srcOrd="19" destOrd="0" presId="urn:microsoft.com/office/officeart/2005/8/layout/vList5"/>
    <dgm:cxn modelId="{F96FB97A-84C0-4859-BC85-D2F4B8277294}" type="presParOf" srcId="{A0C2365B-28C7-4520-B2C4-40B17DA48524}" destId="{85E594EB-4285-4D57-A0C9-C93EE5F78F60}" srcOrd="20" destOrd="0" presId="urn:microsoft.com/office/officeart/2005/8/layout/vList5"/>
    <dgm:cxn modelId="{04669123-6F20-47ED-BC10-99BF95354BDD}" type="presParOf" srcId="{85E594EB-4285-4D57-A0C9-C93EE5F78F60}" destId="{424A1804-6C12-4494-848C-E283D3F0D566}"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57B88A-A64F-4D0B-88FD-6022D8394D51}" type="doc">
      <dgm:prSet loTypeId="urn:microsoft.com/office/officeart/2005/8/layout/vProcess5" loCatId="process" qsTypeId="urn:microsoft.com/office/officeart/2005/8/quickstyle/simple5" qsCatId="simple" csTypeId="urn:microsoft.com/office/officeart/2005/8/colors/accent6_2" csCatId="accent6" phldr="1"/>
      <dgm:spPr/>
      <dgm:t>
        <a:bodyPr/>
        <a:lstStyle/>
        <a:p>
          <a:endParaRPr lang="en-US"/>
        </a:p>
      </dgm:t>
    </dgm:pt>
    <dgm:pt modelId="{63CD2310-7600-4F58-99D1-2EA4383E8338}">
      <dgm:prSet custT="1"/>
      <dgm:spPr/>
      <dgm:t>
        <a:bodyPr/>
        <a:lstStyle/>
        <a:p>
          <a:r>
            <a:rPr lang="en-GB" sz="1400" dirty="0"/>
            <a:t>High and middle-class couples </a:t>
          </a:r>
          <a:endParaRPr lang="en-US" sz="1400" dirty="0"/>
        </a:p>
      </dgm:t>
    </dgm:pt>
    <dgm:pt modelId="{C7516024-AABF-4529-9177-6250DCB2F43C}" type="parTrans" cxnId="{C8C75A77-7C44-410F-AB6B-F6482ED1E6A7}">
      <dgm:prSet/>
      <dgm:spPr/>
      <dgm:t>
        <a:bodyPr/>
        <a:lstStyle/>
        <a:p>
          <a:endParaRPr lang="en-US"/>
        </a:p>
      </dgm:t>
    </dgm:pt>
    <dgm:pt modelId="{AA276F72-A030-40DD-83A5-EA8ADF2F5BCA}" type="sibTrans" cxnId="{C8C75A77-7C44-410F-AB6B-F6482ED1E6A7}">
      <dgm:prSet/>
      <dgm:spPr/>
      <dgm:t>
        <a:bodyPr/>
        <a:lstStyle/>
        <a:p>
          <a:endParaRPr lang="en-US"/>
        </a:p>
      </dgm:t>
    </dgm:pt>
    <dgm:pt modelId="{97C51273-13FB-44F6-8819-7EA5196D139F}">
      <dgm:prSet custT="1"/>
      <dgm:spPr/>
      <dgm:t>
        <a:bodyPr/>
        <a:lstStyle/>
        <a:p>
          <a:r>
            <a:rPr lang="en-GB" sz="1400" dirty="0"/>
            <a:t>Businesspeople</a:t>
          </a:r>
          <a:r>
            <a:rPr lang="en-GB" sz="3300" dirty="0"/>
            <a:t>              </a:t>
          </a:r>
          <a:endParaRPr lang="en-US" sz="3300" dirty="0"/>
        </a:p>
      </dgm:t>
    </dgm:pt>
    <dgm:pt modelId="{98B58257-FFFF-408A-882B-8402C717686D}" type="parTrans" cxnId="{C9495868-BDF8-4BAB-AF40-02A847F3DA95}">
      <dgm:prSet/>
      <dgm:spPr/>
      <dgm:t>
        <a:bodyPr/>
        <a:lstStyle/>
        <a:p>
          <a:endParaRPr lang="en-US"/>
        </a:p>
      </dgm:t>
    </dgm:pt>
    <dgm:pt modelId="{77DB266B-AE28-445E-96FB-9314056200FB}" type="sibTrans" cxnId="{C9495868-BDF8-4BAB-AF40-02A847F3DA95}">
      <dgm:prSet/>
      <dgm:spPr/>
      <dgm:t>
        <a:bodyPr/>
        <a:lstStyle/>
        <a:p>
          <a:endParaRPr lang="en-US"/>
        </a:p>
      </dgm:t>
    </dgm:pt>
    <dgm:pt modelId="{6D3A9AB7-92F0-4D4A-AA80-3E7BAC5926E1}">
      <dgm:prSet custT="1"/>
      <dgm:spPr/>
      <dgm:t>
        <a:bodyPr/>
        <a:lstStyle/>
        <a:p>
          <a:r>
            <a:rPr lang="en-US" sz="1400" dirty="0"/>
            <a:t>Families</a:t>
          </a:r>
        </a:p>
      </dgm:t>
    </dgm:pt>
    <dgm:pt modelId="{DB8E4F12-F76B-4DD7-9441-B661A5D26FB7}" type="parTrans" cxnId="{AC95DB6E-FA36-4162-9004-FCB0A7162661}">
      <dgm:prSet/>
      <dgm:spPr/>
      <dgm:t>
        <a:bodyPr/>
        <a:lstStyle/>
        <a:p>
          <a:endParaRPr lang="en-US"/>
        </a:p>
      </dgm:t>
    </dgm:pt>
    <dgm:pt modelId="{A7B96C85-A678-4DE3-939D-78687344DCE3}" type="sibTrans" cxnId="{AC95DB6E-FA36-4162-9004-FCB0A7162661}">
      <dgm:prSet/>
      <dgm:spPr/>
      <dgm:t>
        <a:bodyPr/>
        <a:lstStyle/>
        <a:p>
          <a:endParaRPr lang="en-US"/>
        </a:p>
      </dgm:t>
    </dgm:pt>
    <dgm:pt modelId="{BAD99E8C-83C7-4061-9B60-4CCC508BC4DB}" type="pres">
      <dgm:prSet presAssocID="{2157B88A-A64F-4D0B-88FD-6022D8394D51}" presName="outerComposite" presStyleCnt="0">
        <dgm:presLayoutVars>
          <dgm:chMax val="5"/>
          <dgm:dir/>
          <dgm:resizeHandles val="exact"/>
        </dgm:presLayoutVars>
      </dgm:prSet>
      <dgm:spPr/>
    </dgm:pt>
    <dgm:pt modelId="{3F4BD599-6EE1-43A7-B16B-719FC8F66AFC}" type="pres">
      <dgm:prSet presAssocID="{2157B88A-A64F-4D0B-88FD-6022D8394D51}" presName="dummyMaxCanvas" presStyleCnt="0">
        <dgm:presLayoutVars/>
      </dgm:prSet>
      <dgm:spPr/>
    </dgm:pt>
    <dgm:pt modelId="{DCAB7662-65B3-4C12-808C-405D4BF72831}" type="pres">
      <dgm:prSet presAssocID="{2157B88A-A64F-4D0B-88FD-6022D8394D51}" presName="ThreeNodes_1" presStyleLbl="node1" presStyleIdx="0" presStyleCnt="3">
        <dgm:presLayoutVars>
          <dgm:bulletEnabled val="1"/>
        </dgm:presLayoutVars>
      </dgm:prSet>
      <dgm:spPr/>
    </dgm:pt>
    <dgm:pt modelId="{4B85B67C-A471-4AED-B152-BA508FBD5EA0}" type="pres">
      <dgm:prSet presAssocID="{2157B88A-A64F-4D0B-88FD-6022D8394D51}" presName="ThreeNodes_2" presStyleLbl="node1" presStyleIdx="1" presStyleCnt="3">
        <dgm:presLayoutVars>
          <dgm:bulletEnabled val="1"/>
        </dgm:presLayoutVars>
      </dgm:prSet>
      <dgm:spPr/>
    </dgm:pt>
    <dgm:pt modelId="{0656F8C8-4C12-4D5C-A67C-4C3E7580B6EA}" type="pres">
      <dgm:prSet presAssocID="{2157B88A-A64F-4D0B-88FD-6022D8394D51}" presName="ThreeNodes_3" presStyleLbl="node1" presStyleIdx="2" presStyleCnt="3">
        <dgm:presLayoutVars>
          <dgm:bulletEnabled val="1"/>
        </dgm:presLayoutVars>
      </dgm:prSet>
      <dgm:spPr/>
    </dgm:pt>
    <dgm:pt modelId="{EFAECED1-76A4-4D64-8DFD-26A5EC730DD8}" type="pres">
      <dgm:prSet presAssocID="{2157B88A-A64F-4D0B-88FD-6022D8394D51}" presName="ThreeConn_1-2" presStyleLbl="fgAccFollowNode1" presStyleIdx="0" presStyleCnt="2">
        <dgm:presLayoutVars>
          <dgm:bulletEnabled val="1"/>
        </dgm:presLayoutVars>
      </dgm:prSet>
      <dgm:spPr/>
    </dgm:pt>
    <dgm:pt modelId="{23D1DFD4-EC97-41FD-9BBF-4F8488089967}" type="pres">
      <dgm:prSet presAssocID="{2157B88A-A64F-4D0B-88FD-6022D8394D51}" presName="ThreeConn_2-3" presStyleLbl="fgAccFollowNode1" presStyleIdx="1" presStyleCnt="2">
        <dgm:presLayoutVars>
          <dgm:bulletEnabled val="1"/>
        </dgm:presLayoutVars>
      </dgm:prSet>
      <dgm:spPr/>
    </dgm:pt>
    <dgm:pt modelId="{4968563D-351A-4A8D-A29C-3278C8734712}" type="pres">
      <dgm:prSet presAssocID="{2157B88A-A64F-4D0B-88FD-6022D8394D51}" presName="ThreeNodes_1_text" presStyleLbl="node1" presStyleIdx="2" presStyleCnt="3">
        <dgm:presLayoutVars>
          <dgm:bulletEnabled val="1"/>
        </dgm:presLayoutVars>
      </dgm:prSet>
      <dgm:spPr/>
    </dgm:pt>
    <dgm:pt modelId="{D16A68C9-217B-4ED9-BF0B-22B2BB889DB6}" type="pres">
      <dgm:prSet presAssocID="{2157B88A-A64F-4D0B-88FD-6022D8394D51}" presName="ThreeNodes_2_text" presStyleLbl="node1" presStyleIdx="2" presStyleCnt="3">
        <dgm:presLayoutVars>
          <dgm:bulletEnabled val="1"/>
        </dgm:presLayoutVars>
      </dgm:prSet>
      <dgm:spPr/>
    </dgm:pt>
    <dgm:pt modelId="{DD13FB9C-0003-4FB7-AA6A-CB83EA8FB70A}" type="pres">
      <dgm:prSet presAssocID="{2157B88A-A64F-4D0B-88FD-6022D8394D51}" presName="ThreeNodes_3_text" presStyleLbl="node1" presStyleIdx="2" presStyleCnt="3">
        <dgm:presLayoutVars>
          <dgm:bulletEnabled val="1"/>
        </dgm:presLayoutVars>
      </dgm:prSet>
      <dgm:spPr/>
    </dgm:pt>
  </dgm:ptLst>
  <dgm:cxnLst>
    <dgm:cxn modelId="{64FB6531-89F9-4F23-9F86-EDB4C361C9CB}" type="presOf" srcId="{63CD2310-7600-4F58-99D1-2EA4383E8338}" destId="{4968563D-351A-4A8D-A29C-3278C8734712}" srcOrd="1" destOrd="0" presId="urn:microsoft.com/office/officeart/2005/8/layout/vProcess5"/>
    <dgm:cxn modelId="{EC56A345-B900-465C-9D0C-C834F423BC6A}" type="presOf" srcId="{6D3A9AB7-92F0-4D4A-AA80-3E7BAC5926E1}" destId="{DD13FB9C-0003-4FB7-AA6A-CB83EA8FB70A}" srcOrd="1" destOrd="0" presId="urn:microsoft.com/office/officeart/2005/8/layout/vProcess5"/>
    <dgm:cxn modelId="{C9495868-BDF8-4BAB-AF40-02A847F3DA95}" srcId="{2157B88A-A64F-4D0B-88FD-6022D8394D51}" destId="{97C51273-13FB-44F6-8819-7EA5196D139F}" srcOrd="1" destOrd="0" parTransId="{98B58257-FFFF-408A-882B-8402C717686D}" sibTransId="{77DB266B-AE28-445E-96FB-9314056200FB}"/>
    <dgm:cxn modelId="{AC95DB6E-FA36-4162-9004-FCB0A7162661}" srcId="{2157B88A-A64F-4D0B-88FD-6022D8394D51}" destId="{6D3A9AB7-92F0-4D4A-AA80-3E7BAC5926E1}" srcOrd="2" destOrd="0" parTransId="{DB8E4F12-F76B-4DD7-9441-B661A5D26FB7}" sibTransId="{A7B96C85-A678-4DE3-939D-78687344DCE3}"/>
    <dgm:cxn modelId="{D33F3272-D762-43A7-81B9-4286176AC7E5}" type="presOf" srcId="{6D3A9AB7-92F0-4D4A-AA80-3E7BAC5926E1}" destId="{0656F8C8-4C12-4D5C-A67C-4C3E7580B6EA}" srcOrd="0" destOrd="0" presId="urn:microsoft.com/office/officeart/2005/8/layout/vProcess5"/>
    <dgm:cxn modelId="{C8C75A77-7C44-410F-AB6B-F6482ED1E6A7}" srcId="{2157B88A-A64F-4D0B-88FD-6022D8394D51}" destId="{63CD2310-7600-4F58-99D1-2EA4383E8338}" srcOrd="0" destOrd="0" parTransId="{C7516024-AABF-4529-9177-6250DCB2F43C}" sibTransId="{AA276F72-A030-40DD-83A5-EA8ADF2F5BCA}"/>
    <dgm:cxn modelId="{2AFF9984-E189-4ABE-B279-759CD5F691EB}" type="presOf" srcId="{97C51273-13FB-44F6-8819-7EA5196D139F}" destId="{D16A68C9-217B-4ED9-BF0B-22B2BB889DB6}" srcOrd="1" destOrd="0" presId="urn:microsoft.com/office/officeart/2005/8/layout/vProcess5"/>
    <dgm:cxn modelId="{59CDFD88-B61C-4226-8824-1BFA5758F0A2}" type="presOf" srcId="{2157B88A-A64F-4D0B-88FD-6022D8394D51}" destId="{BAD99E8C-83C7-4061-9B60-4CCC508BC4DB}" srcOrd="0" destOrd="0" presId="urn:microsoft.com/office/officeart/2005/8/layout/vProcess5"/>
    <dgm:cxn modelId="{7A8D209D-483A-4DD2-A71B-B73217762C01}" type="presOf" srcId="{63CD2310-7600-4F58-99D1-2EA4383E8338}" destId="{DCAB7662-65B3-4C12-808C-405D4BF72831}" srcOrd="0" destOrd="0" presId="urn:microsoft.com/office/officeart/2005/8/layout/vProcess5"/>
    <dgm:cxn modelId="{43219DA7-65C3-4BD1-8F9A-74B89638FD6A}" type="presOf" srcId="{97C51273-13FB-44F6-8819-7EA5196D139F}" destId="{4B85B67C-A471-4AED-B152-BA508FBD5EA0}" srcOrd="0" destOrd="0" presId="urn:microsoft.com/office/officeart/2005/8/layout/vProcess5"/>
    <dgm:cxn modelId="{DE1D1BA9-3310-4F4A-858A-6617A885131A}" type="presOf" srcId="{77DB266B-AE28-445E-96FB-9314056200FB}" destId="{23D1DFD4-EC97-41FD-9BBF-4F8488089967}" srcOrd="0" destOrd="0" presId="urn:microsoft.com/office/officeart/2005/8/layout/vProcess5"/>
    <dgm:cxn modelId="{A538C2D7-4583-424E-B067-A2DE26C6FCBE}" type="presOf" srcId="{AA276F72-A030-40DD-83A5-EA8ADF2F5BCA}" destId="{EFAECED1-76A4-4D64-8DFD-26A5EC730DD8}" srcOrd="0" destOrd="0" presId="urn:microsoft.com/office/officeart/2005/8/layout/vProcess5"/>
    <dgm:cxn modelId="{B36B989E-5C27-495D-9CA2-8A386421163A}" type="presParOf" srcId="{BAD99E8C-83C7-4061-9B60-4CCC508BC4DB}" destId="{3F4BD599-6EE1-43A7-B16B-719FC8F66AFC}" srcOrd="0" destOrd="0" presId="urn:microsoft.com/office/officeart/2005/8/layout/vProcess5"/>
    <dgm:cxn modelId="{4A30FA16-D13B-4544-B451-A3C1850D1187}" type="presParOf" srcId="{BAD99E8C-83C7-4061-9B60-4CCC508BC4DB}" destId="{DCAB7662-65B3-4C12-808C-405D4BF72831}" srcOrd="1" destOrd="0" presId="urn:microsoft.com/office/officeart/2005/8/layout/vProcess5"/>
    <dgm:cxn modelId="{3B33E5C0-46F2-4B29-86AC-993714C01373}" type="presParOf" srcId="{BAD99E8C-83C7-4061-9B60-4CCC508BC4DB}" destId="{4B85B67C-A471-4AED-B152-BA508FBD5EA0}" srcOrd="2" destOrd="0" presId="urn:microsoft.com/office/officeart/2005/8/layout/vProcess5"/>
    <dgm:cxn modelId="{08DD7311-03E6-4A60-895F-85C38C6BDE26}" type="presParOf" srcId="{BAD99E8C-83C7-4061-9B60-4CCC508BC4DB}" destId="{0656F8C8-4C12-4D5C-A67C-4C3E7580B6EA}" srcOrd="3" destOrd="0" presId="urn:microsoft.com/office/officeart/2005/8/layout/vProcess5"/>
    <dgm:cxn modelId="{D387A44A-3A16-43D2-8DE9-48A2A87DEAC1}" type="presParOf" srcId="{BAD99E8C-83C7-4061-9B60-4CCC508BC4DB}" destId="{EFAECED1-76A4-4D64-8DFD-26A5EC730DD8}" srcOrd="4" destOrd="0" presId="urn:microsoft.com/office/officeart/2005/8/layout/vProcess5"/>
    <dgm:cxn modelId="{07BE10F3-96E3-45E3-A970-C590866ECB05}" type="presParOf" srcId="{BAD99E8C-83C7-4061-9B60-4CCC508BC4DB}" destId="{23D1DFD4-EC97-41FD-9BBF-4F8488089967}" srcOrd="5" destOrd="0" presId="urn:microsoft.com/office/officeart/2005/8/layout/vProcess5"/>
    <dgm:cxn modelId="{81880395-A281-4295-9DC4-CB9903877B50}" type="presParOf" srcId="{BAD99E8C-83C7-4061-9B60-4CCC508BC4DB}" destId="{4968563D-351A-4A8D-A29C-3278C8734712}" srcOrd="6" destOrd="0" presId="urn:microsoft.com/office/officeart/2005/8/layout/vProcess5"/>
    <dgm:cxn modelId="{5EBA5527-F556-46A9-9D3D-4D78B25EF770}" type="presParOf" srcId="{BAD99E8C-83C7-4061-9B60-4CCC508BC4DB}" destId="{D16A68C9-217B-4ED9-BF0B-22B2BB889DB6}" srcOrd="7" destOrd="0" presId="urn:microsoft.com/office/officeart/2005/8/layout/vProcess5"/>
    <dgm:cxn modelId="{CF4A58D1-2267-4E0C-8E43-CC77E6238FC2}" type="presParOf" srcId="{BAD99E8C-83C7-4061-9B60-4CCC508BC4DB}" destId="{DD13FB9C-0003-4FB7-AA6A-CB83EA8FB70A}" srcOrd="8"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2AFDF9-C232-4A50-9CF8-92BC8B0CA0C0}">
      <dsp:nvSpPr>
        <dsp:cNvPr id="0" name=""/>
        <dsp:cNvSpPr/>
      </dsp:nvSpPr>
      <dsp:spPr>
        <a:xfrm>
          <a:off x="1674563" y="1049"/>
          <a:ext cx="1883884" cy="3736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INTRODUCTION</a:t>
          </a:r>
          <a:endParaRPr lang="en-US" sz="1000" kern="1200" dirty="0"/>
        </a:p>
      </dsp:txBody>
      <dsp:txXfrm>
        <a:off x="1692804" y="19290"/>
        <a:ext cx="1847402" cy="337190"/>
      </dsp:txXfrm>
    </dsp:sp>
    <dsp:sp modelId="{2EAB6066-1B8C-4EAD-B4B0-62A3CA0441FF}">
      <dsp:nvSpPr>
        <dsp:cNvPr id="0" name=""/>
        <dsp:cNvSpPr/>
      </dsp:nvSpPr>
      <dsp:spPr>
        <a:xfrm>
          <a:off x="1674563" y="393405"/>
          <a:ext cx="1883884" cy="3736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NATURE OF GUESTS SERVICES</a:t>
          </a:r>
          <a:endParaRPr lang="en-US" sz="1000" kern="1200" dirty="0"/>
        </a:p>
      </dsp:txBody>
      <dsp:txXfrm>
        <a:off x="1692804" y="411646"/>
        <a:ext cx="1847402" cy="337190"/>
      </dsp:txXfrm>
    </dsp:sp>
    <dsp:sp modelId="{74008CB4-A259-4746-B2F7-CB1F4DA148EF}">
      <dsp:nvSpPr>
        <dsp:cNvPr id="0" name=""/>
        <dsp:cNvSpPr/>
      </dsp:nvSpPr>
      <dsp:spPr>
        <a:xfrm>
          <a:off x="1674563" y="785762"/>
          <a:ext cx="1883884" cy="3736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SCOPE OF THE GUESTS SERVICES</a:t>
          </a:r>
          <a:endParaRPr lang="en-US" sz="1000" kern="1200" dirty="0"/>
        </a:p>
      </dsp:txBody>
      <dsp:txXfrm>
        <a:off x="1692804" y="804003"/>
        <a:ext cx="1847402" cy="337190"/>
      </dsp:txXfrm>
    </dsp:sp>
    <dsp:sp modelId="{2B9B276A-D878-4E67-BE68-E4F2D654B130}">
      <dsp:nvSpPr>
        <dsp:cNvPr id="0" name=""/>
        <dsp:cNvSpPr/>
      </dsp:nvSpPr>
      <dsp:spPr>
        <a:xfrm>
          <a:off x="1674563" y="1178118"/>
          <a:ext cx="1883884" cy="3736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GUESTS SERVICES ROLES </a:t>
          </a:r>
          <a:endParaRPr lang="en-US" sz="1000" kern="1200" dirty="0"/>
        </a:p>
      </dsp:txBody>
      <dsp:txXfrm>
        <a:off x="1692804" y="1196359"/>
        <a:ext cx="1847402" cy="337190"/>
      </dsp:txXfrm>
    </dsp:sp>
    <dsp:sp modelId="{4DE54FC5-0979-40E1-9447-F48BD6F633F1}">
      <dsp:nvSpPr>
        <dsp:cNvPr id="0" name=""/>
        <dsp:cNvSpPr/>
      </dsp:nvSpPr>
      <dsp:spPr>
        <a:xfrm>
          <a:off x="1674563" y="1570474"/>
          <a:ext cx="1883884" cy="3736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MAIN CONSUMERS</a:t>
          </a:r>
          <a:endParaRPr lang="en-US" sz="1000" kern="1200" dirty="0"/>
        </a:p>
      </dsp:txBody>
      <dsp:txXfrm>
        <a:off x="1692804" y="1588715"/>
        <a:ext cx="1847402" cy="337190"/>
      </dsp:txXfrm>
    </dsp:sp>
    <dsp:sp modelId="{B2A74D6A-7CF0-4DB0-80F4-DB24CE56B805}">
      <dsp:nvSpPr>
        <dsp:cNvPr id="0" name=""/>
        <dsp:cNvSpPr/>
      </dsp:nvSpPr>
      <dsp:spPr>
        <a:xfrm>
          <a:off x="1674563" y="1962830"/>
          <a:ext cx="1883884" cy="3736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FACILITIES AT RITZ CARLTON</a:t>
          </a:r>
          <a:endParaRPr lang="en-US" sz="1000" kern="1200" dirty="0"/>
        </a:p>
      </dsp:txBody>
      <dsp:txXfrm>
        <a:off x="1692804" y="1981071"/>
        <a:ext cx="1847402" cy="337190"/>
      </dsp:txXfrm>
    </dsp:sp>
    <dsp:sp modelId="{5A3BD8B4-0688-4191-870F-68E266042D07}">
      <dsp:nvSpPr>
        <dsp:cNvPr id="0" name=""/>
        <dsp:cNvSpPr/>
      </dsp:nvSpPr>
      <dsp:spPr>
        <a:xfrm>
          <a:off x="1674563" y="2355186"/>
          <a:ext cx="1883884" cy="3736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ROLE AND FUNCTION OF GUESTS SERVICES</a:t>
          </a:r>
          <a:endParaRPr lang="en-US" sz="1000" kern="1200" dirty="0"/>
        </a:p>
      </dsp:txBody>
      <dsp:txXfrm>
        <a:off x="1692804" y="2373427"/>
        <a:ext cx="1847402" cy="337190"/>
      </dsp:txXfrm>
    </dsp:sp>
    <dsp:sp modelId="{74DCBCE7-6C94-4BF9-9AE5-E43426446DAC}">
      <dsp:nvSpPr>
        <dsp:cNvPr id="0" name=""/>
        <dsp:cNvSpPr/>
      </dsp:nvSpPr>
      <dsp:spPr>
        <a:xfrm>
          <a:off x="1674563" y="2747543"/>
          <a:ext cx="1883884" cy="3736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IMPORTANCE OF HOSPITALITY</a:t>
          </a:r>
          <a:endParaRPr lang="en-US" sz="1000" kern="1200" dirty="0"/>
        </a:p>
      </dsp:txBody>
      <dsp:txXfrm>
        <a:off x="1692804" y="2765784"/>
        <a:ext cx="1847402" cy="337190"/>
      </dsp:txXfrm>
    </dsp:sp>
    <dsp:sp modelId="{4CC3B018-F0A0-4519-851B-BA60DBEE10C7}">
      <dsp:nvSpPr>
        <dsp:cNvPr id="0" name=""/>
        <dsp:cNvSpPr/>
      </dsp:nvSpPr>
      <dsp:spPr>
        <a:xfrm>
          <a:off x="1674563" y="3139899"/>
          <a:ext cx="1883884" cy="3736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HOW HOTELS EXEED GUESTS EXPECTATION</a:t>
          </a:r>
          <a:endParaRPr lang="en-US" sz="1000" kern="1200" dirty="0"/>
        </a:p>
      </dsp:txBody>
      <dsp:txXfrm>
        <a:off x="1692804" y="3158140"/>
        <a:ext cx="1847402" cy="337190"/>
      </dsp:txXfrm>
    </dsp:sp>
    <dsp:sp modelId="{F0860622-357C-419C-BAE1-B285818307AD}">
      <dsp:nvSpPr>
        <dsp:cNvPr id="0" name=""/>
        <dsp:cNvSpPr/>
      </dsp:nvSpPr>
      <dsp:spPr>
        <a:xfrm>
          <a:off x="1674563" y="3532255"/>
          <a:ext cx="1883884" cy="3736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CONCLUSION</a:t>
          </a:r>
        </a:p>
      </dsp:txBody>
      <dsp:txXfrm>
        <a:off x="1692804" y="3550496"/>
        <a:ext cx="1847402" cy="337190"/>
      </dsp:txXfrm>
    </dsp:sp>
    <dsp:sp modelId="{424A1804-6C12-4494-848C-E283D3F0D566}">
      <dsp:nvSpPr>
        <dsp:cNvPr id="0" name=""/>
        <dsp:cNvSpPr/>
      </dsp:nvSpPr>
      <dsp:spPr>
        <a:xfrm>
          <a:off x="1674563" y="3924611"/>
          <a:ext cx="1883884" cy="3736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REFERENCE</a:t>
          </a:r>
        </a:p>
      </dsp:txBody>
      <dsp:txXfrm>
        <a:off x="1692804" y="3942852"/>
        <a:ext cx="1847402" cy="3371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AB7662-65B3-4C12-808C-405D4BF72831}">
      <dsp:nvSpPr>
        <dsp:cNvPr id="0" name=""/>
        <dsp:cNvSpPr/>
      </dsp:nvSpPr>
      <dsp:spPr>
        <a:xfrm>
          <a:off x="0" y="0"/>
          <a:ext cx="4225245" cy="1318194"/>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High and middle-class couples </a:t>
          </a:r>
          <a:endParaRPr lang="en-US" sz="1400" kern="1200" dirty="0"/>
        </a:p>
      </dsp:txBody>
      <dsp:txXfrm>
        <a:off x="38609" y="38609"/>
        <a:ext cx="2802809" cy="1240976"/>
      </dsp:txXfrm>
    </dsp:sp>
    <dsp:sp modelId="{4B85B67C-A471-4AED-B152-BA508FBD5EA0}">
      <dsp:nvSpPr>
        <dsp:cNvPr id="0" name=""/>
        <dsp:cNvSpPr/>
      </dsp:nvSpPr>
      <dsp:spPr>
        <a:xfrm>
          <a:off x="372815" y="1537893"/>
          <a:ext cx="4225245" cy="1318194"/>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Businesspeople</a:t>
          </a:r>
          <a:r>
            <a:rPr lang="en-GB" sz="3300" kern="1200" dirty="0"/>
            <a:t>              </a:t>
          </a:r>
          <a:endParaRPr lang="en-US" sz="3300" kern="1200" dirty="0"/>
        </a:p>
      </dsp:txBody>
      <dsp:txXfrm>
        <a:off x="411424" y="1576502"/>
        <a:ext cx="2918385" cy="1240976"/>
      </dsp:txXfrm>
    </dsp:sp>
    <dsp:sp modelId="{0656F8C8-4C12-4D5C-A67C-4C3E7580B6EA}">
      <dsp:nvSpPr>
        <dsp:cNvPr id="0" name=""/>
        <dsp:cNvSpPr/>
      </dsp:nvSpPr>
      <dsp:spPr>
        <a:xfrm>
          <a:off x="745631" y="3075787"/>
          <a:ext cx="4225245" cy="1318194"/>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Families</a:t>
          </a:r>
        </a:p>
      </dsp:txBody>
      <dsp:txXfrm>
        <a:off x="784240" y="3114396"/>
        <a:ext cx="2918385" cy="1240976"/>
      </dsp:txXfrm>
    </dsp:sp>
    <dsp:sp modelId="{EFAECED1-76A4-4D64-8DFD-26A5EC730DD8}">
      <dsp:nvSpPr>
        <dsp:cNvPr id="0" name=""/>
        <dsp:cNvSpPr/>
      </dsp:nvSpPr>
      <dsp:spPr>
        <a:xfrm>
          <a:off x="3368418" y="999630"/>
          <a:ext cx="856826" cy="856826"/>
        </a:xfrm>
        <a:prstGeom prst="downArrow">
          <a:avLst>
            <a:gd name="adj1" fmla="val 55000"/>
            <a:gd name="adj2" fmla="val 45000"/>
          </a:avLst>
        </a:prstGeom>
        <a:solidFill>
          <a:schemeClr val="accent6">
            <a:alpha val="90000"/>
            <a:tint val="40000"/>
            <a:hueOff val="0"/>
            <a:satOff val="0"/>
            <a:lumOff val="0"/>
            <a:alphaOff val="0"/>
          </a:schemeClr>
        </a:solidFill>
        <a:ln w="6350" cap="flat" cmpd="sng" algn="ctr">
          <a:solidFill>
            <a:schemeClr val="accent6">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561204" y="999630"/>
        <a:ext cx="471254" cy="644762"/>
      </dsp:txXfrm>
    </dsp:sp>
    <dsp:sp modelId="{23D1DFD4-EC97-41FD-9BBF-4F8488089967}">
      <dsp:nvSpPr>
        <dsp:cNvPr id="0" name=""/>
        <dsp:cNvSpPr/>
      </dsp:nvSpPr>
      <dsp:spPr>
        <a:xfrm>
          <a:off x="3741234" y="2528736"/>
          <a:ext cx="856826" cy="856826"/>
        </a:xfrm>
        <a:prstGeom prst="downArrow">
          <a:avLst>
            <a:gd name="adj1" fmla="val 55000"/>
            <a:gd name="adj2" fmla="val 45000"/>
          </a:avLst>
        </a:prstGeom>
        <a:solidFill>
          <a:schemeClr val="accent6">
            <a:alpha val="90000"/>
            <a:tint val="40000"/>
            <a:hueOff val="0"/>
            <a:satOff val="0"/>
            <a:lumOff val="0"/>
            <a:alphaOff val="0"/>
          </a:schemeClr>
        </a:solidFill>
        <a:ln w="6350" cap="flat" cmpd="sng" algn="ctr">
          <a:solidFill>
            <a:schemeClr val="accent6">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934020" y="2528736"/>
        <a:ext cx="471254" cy="644762"/>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2DD58A-60E5-46E3-AA66-1B6B6084B536}" type="datetimeFigureOut">
              <a:rPr lang="en-GB" smtClean="0"/>
              <a:t>09/02/2023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8FD16C-295A-46D0-A447-02805778FEC0}" type="slidenum">
              <a:rPr lang="en-GB" smtClean="0"/>
              <a:t>‹#›</a:t>
            </a:fld>
            <a:endParaRPr lang="en-GB"/>
          </a:p>
        </p:txBody>
      </p:sp>
    </p:spTree>
    <p:extLst>
      <p:ext uri="{BB962C8B-B14F-4D97-AF65-F5344CB8AC3E}">
        <p14:creationId xmlns:p14="http://schemas.microsoft.com/office/powerpoint/2010/main" val="8998834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B8FD16C-295A-46D0-A447-02805778FEC0}" type="slidenum">
              <a:rPr lang="en-GB" smtClean="0"/>
              <a:t>5</a:t>
            </a:fld>
            <a:endParaRPr lang="en-GB"/>
          </a:p>
        </p:txBody>
      </p:sp>
    </p:spTree>
    <p:extLst>
      <p:ext uri="{BB962C8B-B14F-4D97-AF65-F5344CB8AC3E}">
        <p14:creationId xmlns:p14="http://schemas.microsoft.com/office/powerpoint/2010/main" val="19432703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F8CA7-5517-10A1-8DAD-CB77A647733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B4AB58A-6868-AEAE-D799-978284022F8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319096C-02A3-5F54-E090-8B79F93EF429}"/>
              </a:ext>
            </a:extLst>
          </p:cNvPr>
          <p:cNvSpPr>
            <a:spLocks noGrp="1"/>
          </p:cNvSpPr>
          <p:nvPr>
            <p:ph type="dt" sz="half" idx="10"/>
          </p:nvPr>
        </p:nvSpPr>
        <p:spPr/>
        <p:txBody>
          <a:bodyPr/>
          <a:lstStyle/>
          <a:p>
            <a:fld id="{BD751BA7-2CC5-4A79-A78F-28C18169CB89}" type="datetimeFigureOut">
              <a:rPr lang="en-GB" smtClean="0"/>
              <a:t>06/02/2023</a:t>
            </a:fld>
            <a:endParaRPr lang="en-GB"/>
          </a:p>
        </p:txBody>
      </p:sp>
      <p:sp>
        <p:nvSpPr>
          <p:cNvPr id="5" name="Footer Placeholder 4">
            <a:extLst>
              <a:ext uri="{FF2B5EF4-FFF2-40B4-BE49-F238E27FC236}">
                <a16:creationId xmlns:a16="http://schemas.microsoft.com/office/drawing/2014/main" id="{7BB16BF0-B928-1833-AB1E-A3FCFF62EA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7536DA-4681-A7C6-74F5-6A63FB6232C4}"/>
              </a:ext>
            </a:extLst>
          </p:cNvPr>
          <p:cNvSpPr>
            <a:spLocks noGrp="1"/>
          </p:cNvSpPr>
          <p:nvPr>
            <p:ph type="sldNum" sz="quarter" idx="12"/>
          </p:nvPr>
        </p:nvSpPr>
        <p:spPr/>
        <p:txBody>
          <a:bodyPr/>
          <a:lstStyle/>
          <a:p>
            <a:fld id="{31AC9DA2-AAE1-4D0B-A730-9274971CAAB9}" type="slidenum">
              <a:rPr lang="en-GB" smtClean="0"/>
              <a:t>‹#›</a:t>
            </a:fld>
            <a:endParaRPr lang="en-GB"/>
          </a:p>
        </p:txBody>
      </p:sp>
    </p:spTree>
    <p:extLst>
      <p:ext uri="{BB962C8B-B14F-4D97-AF65-F5344CB8AC3E}">
        <p14:creationId xmlns:p14="http://schemas.microsoft.com/office/powerpoint/2010/main" val="6062358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02117-EFEE-0BC7-22C0-B4727CC8FF0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ED5ACAC-9455-19E3-BAA9-502666F88B8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1A094C-5782-A0C8-D712-09A8F71AB936}"/>
              </a:ext>
            </a:extLst>
          </p:cNvPr>
          <p:cNvSpPr>
            <a:spLocks noGrp="1"/>
          </p:cNvSpPr>
          <p:nvPr>
            <p:ph type="dt" sz="half" idx="10"/>
          </p:nvPr>
        </p:nvSpPr>
        <p:spPr/>
        <p:txBody>
          <a:bodyPr/>
          <a:lstStyle/>
          <a:p>
            <a:fld id="{BD751BA7-2CC5-4A79-A78F-28C18169CB89}" type="datetimeFigureOut">
              <a:rPr lang="en-GB" smtClean="0"/>
              <a:t>06/02/2023</a:t>
            </a:fld>
            <a:endParaRPr lang="en-GB"/>
          </a:p>
        </p:txBody>
      </p:sp>
      <p:sp>
        <p:nvSpPr>
          <p:cNvPr id="5" name="Footer Placeholder 4">
            <a:extLst>
              <a:ext uri="{FF2B5EF4-FFF2-40B4-BE49-F238E27FC236}">
                <a16:creationId xmlns:a16="http://schemas.microsoft.com/office/drawing/2014/main" id="{E8CDD9A2-655B-1457-C45E-0EDF293119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DECC06-4836-AE0C-5886-E12D856E68D9}"/>
              </a:ext>
            </a:extLst>
          </p:cNvPr>
          <p:cNvSpPr>
            <a:spLocks noGrp="1"/>
          </p:cNvSpPr>
          <p:nvPr>
            <p:ph type="sldNum" sz="quarter" idx="12"/>
          </p:nvPr>
        </p:nvSpPr>
        <p:spPr/>
        <p:txBody>
          <a:bodyPr/>
          <a:lstStyle/>
          <a:p>
            <a:fld id="{31AC9DA2-AAE1-4D0B-A730-9274971CAAB9}" type="slidenum">
              <a:rPr lang="en-GB" smtClean="0"/>
              <a:t>‹#›</a:t>
            </a:fld>
            <a:endParaRPr lang="en-GB"/>
          </a:p>
        </p:txBody>
      </p:sp>
    </p:spTree>
    <p:extLst>
      <p:ext uri="{BB962C8B-B14F-4D97-AF65-F5344CB8AC3E}">
        <p14:creationId xmlns:p14="http://schemas.microsoft.com/office/powerpoint/2010/main" val="384809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70EA2-5657-DA78-3CF8-7B30822FFC2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EB79F6A-7D52-B24A-B28A-375AF48FE29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53612B-7740-F0BC-1E4A-7C60938FE1CA}"/>
              </a:ext>
            </a:extLst>
          </p:cNvPr>
          <p:cNvSpPr>
            <a:spLocks noGrp="1"/>
          </p:cNvSpPr>
          <p:nvPr>
            <p:ph type="dt" sz="half" idx="10"/>
          </p:nvPr>
        </p:nvSpPr>
        <p:spPr/>
        <p:txBody>
          <a:bodyPr/>
          <a:lstStyle/>
          <a:p>
            <a:fld id="{BD751BA7-2CC5-4A79-A78F-28C18169CB89}" type="datetimeFigureOut">
              <a:rPr lang="en-GB" smtClean="0"/>
              <a:t>06/02/2023</a:t>
            </a:fld>
            <a:endParaRPr lang="en-GB"/>
          </a:p>
        </p:txBody>
      </p:sp>
      <p:sp>
        <p:nvSpPr>
          <p:cNvPr id="5" name="Footer Placeholder 4">
            <a:extLst>
              <a:ext uri="{FF2B5EF4-FFF2-40B4-BE49-F238E27FC236}">
                <a16:creationId xmlns:a16="http://schemas.microsoft.com/office/drawing/2014/main" id="{6FF9CC1A-0F02-D7C8-57F6-B2CF5EA5B6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354565-F5DD-7B54-892A-DA1633929F0E}"/>
              </a:ext>
            </a:extLst>
          </p:cNvPr>
          <p:cNvSpPr>
            <a:spLocks noGrp="1"/>
          </p:cNvSpPr>
          <p:nvPr>
            <p:ph type="sldNum" sz="quarter" idx="12"/>
          </p:nvPr>
        </p:nvSpPr>
        <p:spPr/>
        <p:txBody>
          <a:bodyPr/>
          <a:lstStyle/>
          <a:p>
            <a:fld id="{31AC9DA2-AAE1-4D0B-A730-9274971CAAB9}" type="slidenum">
              <a:rPr lang="en-GB" smtClean="0"/>
              <a:t>‹#›</a:t>
            </a:fld>
            <a:endParaRPr lang="en-GB"/>
          </a:p>
        </p:txBody>
      </p:sp>
    </p:spTree>
    <p:extLst>
      <p:ext uri="{BB962C8B-B14F-4D97-AF65-F5344CB8AC3E}">
        <p14:creationId xmlns:p14="http://schemas.microsoft.com/office/powerpoint/2010/main" val="14453775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8D415-4263-6C2D-CA61-E9440182EE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48F44FA-F093-18A0-033E-4292E16CE1A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8FF46EC-CB53-0867-8781-F807788D620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E01D728-FEB4-CD8F-B9A5-50645223B574}"/>
              </a:ext>
            </a:extLst>
          </p:cNvPr>
          <p:cNvSpPr>
            <a:spLocks noGrp="1"/>
          </p:cNvSpPr>
          <p:nvPr>
            <p:ph type="dt" sz="half" idx="10"/>
          </p:nvPr>
        </p:nvSpPr>
        <p:spPr/>
        <p:txBody>
          <a:bodyPr/>
          <a:lstStyle/>
          <a:p>
            <a:fld id="{BD751BA7-2CC5-4A79-A78F-28C18169CB89}" type="datetimeFigureOut">
              <a:rPr lang="en-GB" smtClean="0"/>
              <a:t>06/02/2023</a:t>
            </a:fld>
            <a:endParaRPr lang="en-GB"/>
          </a:p>
        </p:txBody>
      </p:sp>
      <p:sp>
        <p:nvSpPr>
          <p:cNvPr id="6" name="Footer Placeholder 5">
            <a:extLst>
              <a:ext uri="{FF2B5EF4-FFF2-40B4-BE49-F238E27FC236}">
                <a16:creationId xmlns:a16="http://schemas.microsoft.com/office/drawing/2014/main" id="{29CB858C-3EEC-2A1F-7662-BDBCBB11DD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439CBF-B773-1817-010F-42A9F84CC518}"/>
              </a:ext>
            </a:extLst>
          </p:cNvPr>
          <p:cNvSpPr>
            <a:spLocks noGrp="1"/>
          </p:cNvSpPr>
          <p:nvPr>
            <p:ph type="sldNum" sz="quarter" idx="12"/>
          </p:nvPr>
        </p:nvSpPr>
        <p:spPr/>
        <p:txBody>
          <a:bodyPr/>
          <a:lstStyle/>
          <a:p>
            <a:fld id="{31AC9DA2-AAE1-4D0B-A730-9274971CAAB9}" type="slidenum">
              <a:rPr lang="en-GB" smtClean="0"/>
              <a:t>‹#›</a:t>
            </a:fld>
            <a:endParaRPr lang="en-GB"/>
          </a:p>
        </p:txBody>
      </p:sp>
    </p:spTree>
    <p:extLst>
      <p:ext uri="{BB962C8B-B14F-4D97-AF65-F5344CB8AC3E}">
        <p14:creationId xmlns:p14="http://schemas.microsoft.com/office/powerpoint/2010/main" val="3033762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D008E-039C-DE31-5758-6F47D55AA3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8DB511-8C4D-B978-3E8A-9B42758AE59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00E2CAB-B205-80C7-D108-64BB7E46ABA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7C31A16-7184-9D0D-B6D7-8B9C410C667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BA2A989-AE65-0FDA-F147-338C5A1EC73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8FE3521-D5E9-9619-2F0E-8A3A2D4DB9D1}"/>
              </a:ext>
            </a:extLst>
          </p:cNvPr>
          <p:cNvSpPr>
            <a:spLocks noGrp="1"/>
          </p:cNvSpPr>
          <p:nvPr>
            <p:ph type="dt" sz="half" idx="10"/>
          </p:nvPr>
        </p:nvSpPr>
        <p:spPr/>
        <p:txBody>
          <a:bodyPr/>
          <a:lstStyle/>
          <a:p>
            <a:fld id="{BD751BA7-2CC5-4A79-A78F-28C18169CB89}" type="datetimeFigureOut">
              <a:rPr lang="en-GB" smtClean="0"/>
              <a:t>06/02/2023</a:t>
            </a:fld>
            <a:endParaRPr lang="en-GB"/>
          </a:p>
        </p:txBody>
      </p:sp>
      <p:sp>
        <p:nvSpPr>
          <p:cNvPr id="8" name="Footer Placeholder 7">
            <a:extLst>
              <a:ext uri="{FF2B5EF4-FFF2-40B4-BE49-F238E27FC236}">
                <a16:creationId xmlns:a16="http://schemas.microsoft.com/office/drawing/2014/main" id="{668977DA-D286-64DB-0B71-017736B0AAF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DE63386-90AF-4F4D-5661-7C06AEA049A4}"/>
              </a:ext>
            </a:extLst>
          </p:cNvPr>
          <p:cNvSpPr>
            <a:spLocks noGrp="1"/>
          </p:cNvSpPr>
          <p:nvPr>
            <p:ph type="sldNum" sz="quarter" idx="12"/>
          </p:nvPr>
        </p:nvSpPr>
        <p:spPr/>
        <p:txBody>
          <a:bodyPr/>
          <a:lstStyle/>
          <a:p>
            <a:fld id="{31AC9DA2-AAE1-4D0B-A730-9274971CAAB9}" type="slidenum">
              <a:rPr lang="en-GB" smtClean="0"/>
              <a:t>‹#›</a:t>
            </a:fld>
            <a:endParaRPr lang="en-GB"/>
          </a:p>
        </p:txBody>
      </p:sp>
    </p:spTree>
    <p:extLst>
      <p:ext uri="{BB962C8B-B14F-4D97-AF65-F5344CB8AC3E}">
        <p14:creationId xmlns:p14="http://schemas.microsoft.com/office/powerpoint/2010/main" val="14896222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7BF45-F2A0-51BA-A2C9-3DF3124CB0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40FA281-F3CE-04A3-7F8E-28AA5CAAD2A0}"/>
              </a:ext>
            </a:extLst>
          </p:cNvPr>
          <p:cNvSpPr>
            <a:spLocks noGrp="1"/>
          </p:cNvSpPr>
          <p:nvPr>
            <p:ph type="dt" sz="half" idx="10"/>
          </p:nvPr>
        </p:nvSpPr>
        <p:spPr/>
        <p:txBody>
          <a:bodyPr/>
          <a:lstStyle/>
          <a:p>
            <a:fld id="{BD751BA7-2CC5-4A79-A78F-28C18169CB89}" type="datetimeFigureOut">
              <a:rPr lang="en-GB" smtClean="0"/>
              <a:t>06/02/2023</a:t>
            </a:fld>
            <a:endParaRPr lang="en-GB"/>
          </a:p>
        </p:txBody>
      </p:sp>
      <p:sp>
        <p:nvSpPr>
          <p:cNvPr id="4" name="Footer Placeholder 3">
            <a:extLst>
              <a:ext uri="{FF2B5EF4-FFF2-40B4-BE49-F238E27FC236}">
                <a16:creationId xmlns:a16="http://schemas.microsoft.com/office/drawing/2014/main" id="{EA5A17B2-68C8-A0C1-1F91-547E87C9C19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CEEA2CD-517F-52DB-26B7-5CE841BFD1A4}"/>
              </a:ext>
            </a:extLst>
          </p:cNvPr>
          <p:cNvSpPr>
            <a:spLocks noGrp="1"/>
          </p:cNvSpPr>
          <p:nvPr>
            <p:ph type="sldNum" sz="quarter" idx="12"/>
          </p:nvPr>
        </p:nvSpPr>
        <p:spPr/>
        <p:txBody>
          <a:bodyPr/>
          <a:lstStyle/>
          <a:p>
            <a:fld id="{31AC9DA2-AAE1-4D0B-A730-9274971CAAB9}" type="slidenum">
              <a:rPr lang="en-GB" smtClean="0"/>
              <a:t>‹#›</a:t>
            </a:fld>
            <a:endParaRPr lang="en-GB"/>
          </a:p>
        </p:txBody>
      </p:sp>
    </p:spTree>
    <p:extLst>
      <p:ext uri="{BB962C8B-B14F-4D97-AF65-F5344CB8AC3E}">
        <p14:creationId xmlns:p14="http://schemas.microsoft.com/office/powerpoint/2010/main" val="15111956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E5D5DF-C7D9-020F-4E36-A4ADC4D58F6B}"/>
              </a:ext>
            </a:extLst>
          </p:cNvPr>
          <p:cNvSpPr>
            <a:spLocks noGrp="1"/>
          </p:cNvSpPr>
          <p:nvPr>
            <p:ph type="dt" sz="half" idx="10"/>
          </p:nvPr>
        </p:nvSpPr>
        <p:spPr/>
        <p:txBody>
          <a:bodyPr/>
          <a:lstStyle/>
          <a:p>
            <a:fld id="{BD751BA7-2CC5-4A79-A78F-28C18169CB89}" type="datetimeFigureOut">
              <a:rPr lang="en-GB" smtClean="0"/>
              <a:t>06/02/2023</a:t>
            </a:fld>
            <a:endParaRPr lang="en-GB"/>
          </a:p>
        </p:txBody>
      </p:sp>
      <p:sp>
        <p:nvSpPr>
          <p:cNvPr id="3" name="Footer Placeholder 2">
            <a:extLst>
              <a:ext uri="{FF2B5EF4-FFF2-40B4-BE49-F238E27FC236}">
                <a16:creationId xmlns:a16="http://schemas.microsoft.com/office/drawing/2014/main" id="{F617EAAE-0CE2-FF9C-D5CE-8A703637EF7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A7E9328-3A9E-54F3-DC99-2577ED29C2F5}"/>
              </a:ext>
            </a:extLst>
          </p:cNvPr>
          <p:cNvSpPr>
            <a:spLocks noGrp="1"/>
          </p:cNvSpPr>
          <p:nvPr>
            <p:ph type="sldNum" sz="quarter" idx="12"/>
          </p:nvPr>
        </p:nvSpPr>
        <p:spPr/>
        <p:txBody>
          <a:bodyPr/>
          <a:lstStyle/>
          <a:p>
            <a:fld id="{31AC9DA2-AAE1-4D0B-A730-9274971CAAB9}" type="slidenum">
              <a:rPr lang="en-GB" smtClean="0"/>
              <a:t>‹#›</a:t>
            </a:fld>
            <a:endParaRPr lang="en-GB"/>
          </a:p>
        </p:txBody>
      </p:sp>
    </p:spTree>
    <p:extLst>
      <p:ext uri="{BB962C8B-B14F-4D97-AF65-F5344CB8AC3E}">
        <p14:creationId xmlns:p14="http://schemas.microsoft.com/office/powerpoint/2010/main" val="13447473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C785D-5981-30A1-F8EF-F4DD2642A3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1EFF6B6-F07F-38DD-FAC9-25593153909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697B467-761F-A26C-7325-EDED352CB1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953730-7F2D-DECB-6B33-955BEEDB4B51}"/>
              </a:ext>
            </a:extLst>
          </p:cNvPr>
          <p:cNvSpPr>
            <a:spLocks noGrp="1"/>
          </p:cNvSpPr>
          <p:nvPr>
            <p:ph type="dt" sz="half" idx="10"/>
          </p:nvPr>
        </p:nvSpPr>
        <p:spPr/>
        <p:txBody>
          <a:bodyPr/>
          <a:lstStyle/>
          <a:p>
            <a:fld id="{BD751BA7-2CC5-4A79-A78F-28C18169CB89}" type="datetimeFigureOut">
              <a:rPr lang="en-GB" smtClean="0"/>
              <a:t>06/02/2023</a:t>
            </a:fld>
            <a:endParaRPr lang="en-GB"/>
          </a:p>
        </p:txBody>
      </p:sp>
      <p:sp>
        <p:nvSpPr>
          <p:cNvPr id="6" name="Footer Placeholder 5">
            <a:extLst>
              <a:ext uri="{FF2B5EF4-FFF2-40B4-BE49-F238E27FC236}">
                <a16:creationId xmlns:a16="http://schemas.microsoft.com/office/drawing/2014/main" id="{CE6CFA57-D067-2965-07DE-700A98B5B0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FFB7BA-AA0A-9DFD-0CB2-0D4390135D95}"/>
              </a:ext>
            </a:extLst>
          </p:cNvPr>
          <p:cNvSpPr>
            <a:spLocks noGrp="1"/>
          </p:cNvSpPr>
          <p:nvPr>
            <p:ph type="sldNum" sz="quarter" idx="12"/>
          </p:nvPr>
        </p:nvSpPr>
        <p:spPr/>
        <p:txBody>
          <a:bodyPr/>
          <a:lstStyle/>
          <a:p>
            <a:fld id="{31AC9DA2-AAE1-4D0B-A730-9274971CAAB9}" type="slidenum">
              <a:rPr lang="en-GB" smtClean="0"/>
              <a:t>‹#›</a:t>
            </a:fld>
            <a:endParaRPr lang="en-GB"/>
          </a:p>
        </p:txBody>
      </p:sp>
    </p:spTree>
    <p:extLst>
      <p:ext uri="{BB962C8B-B14F-4D97-AF65-F5344CB8AC3E}">
        <p14:creationId xmlns:p14="http://schemas.microsoft.com/office/powerpoint/2010/main" val="7052998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C72EC-06A5-C0B3-5D9E-ECA09B258B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1F2E624-2964-2A07-F109-273420DD3DE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C85D1F1-7E57-1677-1A8B-C40AE684C2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1ACC02-A0FC-65AF-99F4-AFC3E5655640}"/>
              </a:ext>
            </a:extLst>
          </p:cNvPr>
          <p:cNvSpPr>
            <a:spLocks noGrp="1"/>
          </p:cNvSpPr>
          <p:nvPr>
            <p:ph type="dt" sz="half" idx="10"/>
          </p:nvPr>
        </p:nvSpPr>
        <p:spPr/>
        <p:txBody>
          <a:bodyPr/>
          <a:lstStyle/>
          <a:p>
            <a:fld id="{BD751BA7-2CC5-4A79-A78F-28C18169CB89}" type="datetimeFigureOut">
              <a:rPr lang="en-GB" smtClean="0"/>
              <a:t>06/02/2023</a:t>
            </a:fld>
            <a:endParaRPr lang="en-GB"/>
          </a:p>
        </p:txBody>
      </p:sp>
      <p:sp>
        <p:nvSpPr>
          <p:cNvPr id="6" name="Footer Placeholder 5">
            <a:extLst>
              <a:ext uri="{FF2B5EF4-FFF2-40B4-BE49-F238E27FC236}">
                <a16:creationId xmlns:a16="http://schemas.microsoft.com/office/drawing/2014/main" id="{53F91A1F-814A-A389-ADA9-4CF2E8D63A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1CFB10-8B93-B979-9BB2-B6D99A35FC76}"/>
              </a:ext>
            </a:extLst>
          </p:cNvPr>
          <p:cNvSpPr>
            <a:spLocks noGrp="1"/>
          </p:cNvSpPr>
          <p:nvPr>
            <p:ph type="sldNum" sz="quarter" idx="12"/>
          </p:nvPr>
        </p:nvSpPr>
        <p:spPr/>
        <p:txBody>
          <a:bodyPr/>
          <a:lstStyle/>
          <a:p>
            <a:fld id="{31AC9DA2-AAE1-4D0B-A730-9274971CAAB9}" type="slidenum">
              <a:rPr lang="en-GB" smtClean="0"/>
              <a:t>‹#›</a:t>
            </a:fld>
            <a:endParaRPr lang="en-GB"/>
          </a:p>
        </p:txBody>
      </p:sp>
    </p:spTree>
    <p:extLst>
      <p:ext uri="{BB962C8B-B14F-4D97-AF65-F5344CB8AC3E}">
        <p14:creationId xmlns:p14="http://schemas.microsoft.com/office/powerpoint/2010/main" val="39238644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925A4-5090-6A99-ED1C-321564116BC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02DDD2-F2B0-84D1-4F1B-4A8F306405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F8FC2B-A43C-C61C-4123-29993D86BF6E}"/>
              </a:ext>
            </a:extLst>
          </p:cNvPr>
          <p:cNvSpPr>
            <a:spLocks noGrp="1"/>
          </p:cNvSpPr>
          <p:nvPr>
            <p:ph type="dt" sz="half" idx="10"/>
          </p:nvPr>
        </p:nvSpPr>
        <p:spPr/>
        <p:txBody>
          <a:bodyPr/>
          <a:lstStyle/>
          <a:p>
            <a:fld id="{BD751BA7-2CC5-4A79-A78F-28C18169CB89}" type="datetimeFigureOut">
              <a:rPr lang="en-GB" smtClean="0"/>
              <a:t>06/02/2023</a:t>
            </a:fld>
            <a:endParaRPr lang="en-GB"/>
          </a:p>
        </p:txBody>
      </p:sp>
      <p:sp>
        <p:nvSpPr>
          <p:cNvPr id="5" name="Footer Placeholder 4">
            <a:extLst>
              <a:ext uri="{FF2B5EF4-FFF2-40B4-BE49-F238E27FC236}">
                <a16:creationId xmlns:a16="http://schemas.microsoft.com/office/drawing/2014/main" id="{9A68E108-A62A-B444-1CE1-441A4B204E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1ED522-584E-FAF2-6BA1-A6059F047025}"/>
              </a:ext>
            </a:extLst>
          </p:cNvPr>
          <p:cNvSpPr>
            <a:spLocks noGrp="1"/>
          </p:cNvSpPr>
          <p:nvPr>
            <p:ph type="sldNum" sz="quarter" idx="12"/>
          </p:nvPr>
        </p:nvSpPr>
        <p:spPr/>
        <p:txBody>
          <a:bodyPr/>
          <a:lstStyle/>
          <a:p>
            <a:fld id="{31AC9DA2-AAE1-4D0B-A730-9274971CAAB9}" type="slidenum">
              <a:rPr lang="en-GB" smtClean="0"/>
              <a:t>‹#›</a:t>
            </a:fld>
            <a:endParaRPr lang="en-GB"/>
          </a:p>
        </p:txBody>
      </p:sp>
    </p:spTree>
    <p:extLst>
      <p:ext uri="{BB962C8B-B14F-4D97-AF65-F5344CB8AC3E}">
        <p14:creationId xmlns:p14="http://schemas.microsoft.com/office/powerpoint/2010/main" val="11340383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B208914-FCFA-9894-5D1B-57E79A0BFDE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41E1C5-FA76-4918-864F-65712249B6F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957222-959E-54CC-6088-97C54C35E9AE}"/>
              </a:ext>
            </a:extLst>
          </p:cNvPr>
          <p:cNvSpPr>
            <a:spLocks noGrp="1"/>
          </p:cNvSpPr>
          <p:nvPr>
            <p:ph type="dt" sz="half" idx="10"/>
          </p:nvPr>
        </p:nvSpPr>
        <p:spPr/>
        <p:txBody>
          <a:bodyPr/>
          <a:lstStyle/>
          <a:p>
            <a:fld id="{BD751BA7-2CC5-4A79-A78F-28C18169CB89}" type="datetimeFigureOut">
              <a:rPr lang="en-GB" smtClean="0"/>
              <a:t>06/02/2023</a:t>
            </a:fld>
            <a:endParaRPr lang="en-GB"/>
          </a:p>
        </p:txBody>
      </p:sp>
      <p:sp>
        <p:nvSpPr>
          <p:cNvPr id="5" name="Footer Placeholder 4">
            <a:extLst>
              <a:ext uri="{FF2B5EF4-FFF2-40B4-BE49-F238E27FC236}">
                <a16:creationId xmlns:a16="http://schemas.microsoft.com/office/drawing/2014/main" id="{A918AE95-34F7-E8B5-F093-637F062C4C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F89105-67D2-ECEF-417E-B2F945D277ED}"/>
              </a:ext>
            </a:extLst>
          </p:cNvPr>
          <p:cNvSpPr>
            <a:spLocks noGrp="1"/>
          </p:cNvSpPr>
          <p:nvPr>
            <p:ph type="sldNum" sz="quarter" idx="12"/>
          </p:nvPr>
        </p:nvSpPr>
        <p:spPr/>
        <p:txBody>
          <a:bodyPr/>
          <a:lstStyle/>
          <a:p>
            <a:fld id="{31AC9DA2-AAE1-4D0B-A730-9274971CAAB9}" type="slidenum">
              <a:rPr lang="en-GB" smtClean="0"/>
              <a:t>‹#›</a:t>
            </a:fld>
            <a:endParaRPr lang="en-GB"/>
          </a:p>
        </p:txBody>
      </p:sp>
    </p:spTree>
    <p:extLst>
      <p:ext uri="{BB962C8B-B14F-4D97-AF65-F5344CB8AC3E}">
        <p14:creationId xmlns:p14="http://schemas.microsoft.com/office/powerpoint/2010/main" val="3126511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444A2A2-A663-A112-390B-85C14CA882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DBE4A0-5186-EF8E-1EDB-C9C49DE82D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63F112-4FE4-201C-9E86-FAF9A451E0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751BA7-2CC5-4A79-A78F-28C18169CB89}" type="datetimeFigureOut">
              <a:rPr lang="en-GB" smtClean="0"/>
              <a:t>06/02/2023</a:t>
            </a:fld>
            <a:endParaRPr lang="en-GB"/>
          </a:p>
        </p:txBody>
      </p:sp>
      <p:sp>
        <p:nvSpPr>
          <p:cNvPr id="5" name="Footer Placeholder 4">
            <a:extLst>
              <a:ext uri="{FF2B5EF4-FFF2-40B4-BE49-F238E27FC236}">
                <a16:creationId xmlns:a16="http://schemas.microsoft.com/office/drawing/2014/main" id="{D8B0A72D-0B89-B114-8B78-EBF3316E95C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C623CDC-FAC4-EB26-AE26-F529F38DDF4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AC9DA2-AAE1-4D0B-A730-9274971CAAB9}" type="slidenum">
              <a:rPr lang="en-GB" smtClean="0"/>
              <a:t>‹#›</a:t>
            </a:fld>
            <a:endParaRPr lang="en-GB"/>
          </a:p>
        </p:txBody>
      </p:sp>
    </p:spTree>
    <p:extLst>
      <p:ext uri="{BB962C8B-B14F-4D97-AF65-F5344CB8AC3E}">
        <p14:creationId xmlns:p14="http://schemas.microsoft.com/office/powerpoint/2010/main" val="26617377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9.png"/><Relationship Id="rId7" Type="http://schemas.openxmlformats.org/officeDocument/2006/relationships/diagramQuickStyle" Target="../diagrams/quickStyle2.xml"/><Relationship Id="rId2" Type="http://schemas.openxmlformats.org/officeDocument/2006/relationships/image" Target="../media/image8.jpg"/><Relationship Id="rId1" Type="http://schemas.openxmlformats.org/officeDocument/2006/relationships/slideLayout" Target="../slideLayouts/slideLayout7.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0.jpg"/><Relationship Id="rId9" Type="http://schemas.microsoft.com/office/2007/relationships/diagramDrawing" Target="../diagrams/drawing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hyperlink" Target="https://lodgingmagazine.com/research-reveals-gaps-between-business-traveler-and-travel-buyer-preferences/" TargetMode="External"/><Relationship Id="rId3" Type="http://schemas.openxmlformats.org/officeDocument/2006/relationships/hyperlink" Target="https://pdfcoffee.com/qdownload/operations-management-10th-ed-jay-heizer-barry-render-pearson-2011pdf-pdf-free.html" TargetMode="External"/><Relationship Id="rId7" Type="http://schemas.openxmlformats.org/officeDocument/2006/relationships/hyperlink" Target="https://www.mews.com/en/blog/hotel-guest-expectations" TargetMode="External"/><Relationship Id="rId2" Type="http://schemas.openxmlformats.org/officeDocument/2006/relationships/hyperlink" Target="https://www.ahlei.org/product/guest-service-gold-tourism-online-program-and-certification/" TargetMode="External"/><Relationship Id="rId1" Type="http://schemas.openxmlformats.org/officeDocument/2006/relationships/slideLayout" Target="../slideLayouts/slideLayout7.xml"/><Relationship Id="rId6" Type="http://schemas.openxmlformats.org/officeDocument/2006/relationships/hyperlink" Target="https://resources.jobsoid.com/job-descriptions/hospitality/guest-service-representative" TargetMode="External"/><Relationship Id="rId11" Type="http://schemas.openxmlformats.org/officeDocument/2006/relationships/hyperlink" Target="https://www.linkedin.com/pulse/ritz-carlton-daily-line-up-monique-richardson?trk=pulse-article_more-articles_related-content-card" TargetMode="External"/><Relationship Id="rId5" Type="http://schemas.openxmlformats.org/officeDocument/2006/relationships/hyperlink" Target="https://www.hotelierlife.com/importance-of-hotel-industry/" TargetMode="External"/><Relationship Id="rId10" Type="http://schemas.openxmlformats.org/officeDocument/2006/relationships/hyperlink" Target="https://www.statista.com/topics/2439/global-business-travel-industry/#:~:text=According%20to%20the%20World%20Travel,global%20tourism%20expenditure%20in%202021" TargetMode="External"/><Relationship Id="rId4" Type="http://schemas.openxmlformats.org/officeDocument/2006/relationships/hyperlink" Target="https://hospitalityambassadeurs.com/the-ritz-carlton-their-employee-promise/" TargetMode="External"/><Relationship Id="rId9" Type="http://schemas.openxmlformats.org/officeDocument/2006/relationships/hyperlink" Target="https://logodix.com/logos/2140456"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operto.com/hotel-guest-expectations/" TargetMode="External"/><Relationship Id="rId3" Type="http://schemas.openxmlformats.org/officeDocument/2006/relationships/hyperlink" Target="https://info.microsoft.com/rs/157-GQE-382/images/2018StateofGlobalCustomerServiceReport.pdf" TargetMode="External"/><Relationship Id="rId7" Type="http://schemas.openxmlformats.org/officeDocument/2006/relationships/hyperlink" Target="https://okcredit.in/blog/how-does-the-hospitality-industry-work/" TargetMode="External"/><Relationship Id="rId12" Type="http://schemas.openxmlformats.org/officeDocument/2006/relationships/hyperlink" Target="https://www.chartcourse.com/ritz-carlton-hotels/" TargetMode="External"/><Relationship Id="rId2" Type="http://schemas.openxmlformats.org/officeDocument/2006/relationships/hyperlink" Target="https://madhen.net/11/2015/october-for-madhen-ritz-carlton-hotel-group-firebird-events-and-slg/" TargetMode="External"/><Relationship Id="rId1" Type="http://schemas.openxmlformats.org/officeDocument/2006/relationships/slideLayout" Target="../slideLayouts/slideLayout7.xml"/><Relationship Id="rId6" Type="http://schemas.openxmlformats.org/officeDocument/2006/relationships/hyperlink" Target="https://crm.org/articles/ritz-carlton-gold-standards" TargetMode="External"/><Relationship Id="rId11" Type="http://schemas.openxmlformats.org/officeDocument/2006/relationships/hyperlink" Target="https://www.nist.gov/blogs/blogrige/ritz-carlton-practices-building-world-class-service-culture" TargetMode="External"/><Relationship Id="rId5" Type="http://schemas.openxmlformats.org/officeDocument/2006/relationships/hyperlink" Target="https://www.mordorintelligence.com/industry-reports/hospitality-industry-in-the-united-kingdom" TargetMode="External"/><Relationship Id="rId10" Type="http://schemas.openxmlformats.org/officeDocument/2006/relationships/hyperlink" Target="https://www.salesforce.com/content/dam/web/en_us/www/documents/research/salesforce-state-of-the-connected-customer-4th-ed.pdf" TargetMode="External"/><Relationship Id="rId4" Type="http://schemas.openxmlformats.org/officeDocument/2006/relationships/hyperlink" Target="https://theblacklight.co/2019/09/02/ritz-carlton-business-lessons/" TargetMode="External"/><Relationship Id="rId9" Type="http://schemas.openxmlformats.org/officeDocument/2006/relationships/hyperlink" Target="https://www.pinterest.co.uk/pin/355854808055109917/"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travelagentcentral.com/hotels/stats-56-expect-to-travel-for-leisure-2021" TargetMode="External"/><Relationship Id="rId3" Type="http://schemas.openxmlformats.org/officeDocument/2006/relationships/hyperlink" Target="https://www.ritzcarlton.com/en/about/gold-standards#:~:text=of%20our%20guests.-,Motto,provided%20by%20all%20staff%20members" TargetMode="External"/><Relationship Id="rId7" Type="http://schemas.openxmlformats.org/officeDocument/2006/relationships/hyperlink" Target="https://www.tripadvisor.co.uk/Hotel_Review-g294013-d3533740-Reviews-The_Ritz_Carlton_Abu_Dhabi_Grand_Canal-Abu_Dhabi_Emirate_of_Abu_Dhabi.html" TargetMode="External"/><Relationship Id="rId2" Type="http://schemas.openxmlformats.org/officeDocument/2006/relationships/hyperlink" Target="https://www.ritzcarlton.com/en/about" TargetMode="External"/><Relationship Id="rId1" Type="http://schemas.openxmlformats.org/officeDocument/2006/relationships/slideLayout" Target="../slideLayouts/slideLayout7.xml"/><Relationship Id="rId6" Type="http://schemas.openxmlformats.org/officeDocument/2006/relationships/hyperlink" Target="https://ritzcarltonleadershipcenter.com/about-us/about-us-foundations-of-our-brand/" TargetMode="External"/><Relationship Id="rId11" Type="http://schemas.openxmlformats.org/officeDocument/2006/relationships/hyperlink" Target="https://www.123rf.com/photo_109689623_customer-service-word-cloud-business-concept-background.html" TargetMode="External"/><Relationship Id="rId5" Type="http://schemas.openxmlformats.org/officeDocument/2006/relationships/hyperlink" Target="https://www.ritzcarlton.com/de/hotels/saudi-arabia/riyadh" TargetMode="External"/><Relationship Id="rId10" Type="http://schemas.openxmlformats.org/officeDocument/2006/relationships/hyperlink" Target="https://www.vecteezy.com/photo/8017032-caucasian-tourist-couple-is-handing-passport-to-the-reception-at-hotel-lobby-counter-for-check-in-to-the-room-for-international-travel-and-vacation-concept" TargetMode="External"/><Relationship Id="rId4" Type="http://schemas.openxmlformats.org/officeDocument/2006/relationships/hyperlink" Target="https://www.ritzcarlton.com/en/hotels/indonesia/bali/meetings/meeting-room-details" TargetMode="External"/><Relationship Id="rId9" Type="http://schemas.openxmlformats.org/officeDocument/2006/relationships/hyperlink" Target="https://www.ubancatering.com/fancy-working-hospitality-industry/"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F94DBEC-830B-C5DD-7C2A-D6FC24B885AD}"/>
              </a:ext>
            </a:extLst>
          </p:cNvPr>
          <p:cNvSpPr txBox="1"/>
          <p:nvPr/>
        </p:nvSpPr>
        <p:spPr>
          <a:xfrm>
            <a:off x="1969264" y="281974"/>
            <a:ext cx="7758629" cy="646331"/>
          </a:xfrm>
          <a:prstGeom prst="rect">
            <a:avLst/>
          </a:prstGeom>
          <a:noFill/>
        </p:spPr>
        <p:txBody>
          <a:bodyPr wrap="square">
            <a:spAutoFit/>
          </a:bodyPr>
          <a:lstStyle/>
          <a:p>
            <a:pPr algn="ctr"/>
            <a:r>
              <a:rPr lang="en-GB" dirty="0"/>
              <a:t>The role and importance of quality service, hospitality, and guest services within </a:t>
            </a:r>
          </a:p>
          <a:p>
            <a:pPr algn="ctr"/>
            <a:r>
              <a:rPr lang="en-GB" dirty="0"/>
              <a:t>the hotel industry at the Ritz Carlton</a:t>
            </a:r>
          </a:p>
        </p:txBody>
      </p:sp>
      <p:sp>
        <p:nvSpPr>
          <p:cNvPr id="5" name="TextBox 4">
            <a:extLst>
              <a:ext uri="{FF2B5EF4-FFF2-40B4-BE49-F238E27FC236}">
                <a16:creationId xmlns:a16="http://schemas.microsoft.com/office/drawing/2014/main" id="{7A23537B-73F7-1A64-EEE3-DF7349DAC16B}"/>
              </a:ext>
            </a:extLst>
          </p:cNvPr>
          <p:cNvSpPr txBox="1"/>
          <p:nvPr/>
        </p:nvSpPr>
        <p:spPr>
          <a:xfrm>
            <a:off x="7808204" y="5560363"/>
            <a:ext cx="6097836" cy="1015663"/>
          </a:xfrm>
          <a:prstGeom prst="rect">
            <a:avLst/>
          </a:prstGeom>
          <a:noFill/>
        </p:spPr>
        <p:txBody>
          <a:bodyPr wrap="square">
            <a:spAutoFit/>
          </a:bodyPr>
          <a:lstStyle/>
          <a:p>
            <a:r>
              <a:rPr lang="en-GB" dirty="0"/>
              <a:t>  </a:t>
            </a:r>
            <a:r>
              <a:rPr lang="en-GB" sz="1400" dirty="0"/>
              <a:t>Module name: Hospitality &amp; Guest Services</a:t>
            </a:r>
          </a:p>
          <a:p>
            <a:r>
              <a:rPr lang="en-GB" sz="1400" dirty="0"/>
              <a:t>   Module teacher: Charlotte Joyner</a:t>
            </a:r>
          </a:p>
          <a:p>
            <a:r>
              <a:rPr lang="en-GB" sz="1400" dirty="0"/>
              <a:t>   Student name: Andreea Mirica</a:t>
            </a:r>
          </a:p>
          <a:p>
            <a:r>
              <a:rPr lang="en-GB" sz="1400" dirty="0"/>
              <a:t>   Student number: 2028692</a:t>
            </a:r>
          </a:p>
        </p:txBody>
      </p:sp>
      <p:pic>
        <p:nvPicPr>
          <p:cNvPr id="6" name="Picture 5" descr="A picture containing outdoor, building, city, traveling&#10;&#10;Description automatically generated">
            <a:extLst>
              <a:ext uri="{FF2B5EF4-FFF2-40B4-BE49-F238E27FC236}">
                <a16:creationId xmlns:a16="http://schemas.microsoft.com/office/drawing/2014/main" id="{6C2B4C80-47C4-6981-B614-F7E54978DE24}"/>
              </a:ext>
            </a:extLst>
          </p:cNvPr>
          <p:cNvPicPr>
            <a:picLocks noChangeAspect="1"/>
          </p:cNvPicPr>
          <p:nvPr/>
        </p:nvPicPr>
        <p:blipFill rotWithShape="1">
          <a:blip r:embed="rId2">
            <a:extLst>
              <a:ext uri="{28A0092B-C50C-407E-A947-70E740481C1C}">
                <a14:useLocalDpi xmlns:a14="http://schemas.microsoft.com/office/drawing/2010/main" val="0"/>
              </a:ext>
            </a:extLst>
          </a:blip>
          <a:srcRect t="30416" b="10472"/>
          <a:stretch/>
        </p:blipFill>
        <p:spPr>
          <a:xfrm>
            <a:off x="596236" y="1142987"/>
            <a:ext cx="11592716" cy="4334363"/>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8" name="TextBox 7">
            <a:extLst>
              <a:ext uri="{FF2B5EF4-FFF2-40B4-BE49-F238E27FC236}">
                <a16:creationId xmlns:a16="http://schemas.microsoft.com/office/drawing/2014/main" id="{B1ACEDEC-C6A0-A5CE-202D-FBF7E6F3AE70}"/>
              </a:ext>
            </a:extLst>
          </p:cNvPr>
          <p:cNvSpPr txBox="1"/>
          <p:nvPr/>
        </p:nvSpPr>
        <p:spPr>
          <a:xfrm>
            <a:off x="481989" y="5984517"/>
            <a:ext cx="2106975" cy="591509"/>
          </a:xfrm>
          <a:prstGeom prst="rect">
            <a:avLst/>
          </a:prstGeom>
          <a:noFill/>
        </p:spPr>
        <p:txBody>
          <a:bodyPr wrap="square">
            <a:spAutoFit/>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400" dirty="0">
                <a:effectLst/>
                <a:latin typeface="Calibri" panose="020F0502020204030204" pitchFamily="34" charset="0"/>
                <a:ea typeface="Calibri" panose="020F0502020204030204" pitchFamily="34" charset="0"/>
                <a:cs typeface="Times New Roman" panose="02020603050405020304" pitchFamily="18" charset="0"/>
              </a:rPr>
              <a:t> (RitzCarlton.com , 2022) </a:t>
            </a:r>
            <a:endParaRPr lang="en-GB" sz="1400" dirty="0"/>
          </a:p>
        </p:txBody>
      </p:sp>
    </p:spTree>
    <p:extLst>
      <p:ext uri="{BB962C8B-B14F-4D97-AF65-F5344CB8AC3E}">
        <p14:creationId xmlns:p14="http://schemas.microsoft.com/office/powerpoint/2010/main" val="34779317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4C7B599-71A4-0C6A-2336-8C6C4A523955}"/>
              </a:ext>
            </a:extLst>
          </p:cNvPr>
          <p:cNvSpPr txBox="1"/>
          <p:nvPr/>
        </p:nvSpPr>
        <p:spPr>
          <a:xfrm>
            <a:off x="6296864" y="3306610"/>
            <a:ext cx="2255883" cy="579590"/>
          </a:xfrm>
          <a:prstGeom prst="rect">
            <a:avLst/>
          </a:prstGeom>
        </p:spPr>
        <p:txBody>
          <a:bodyPr vert="horz" lIns="91440" tIns="45720" rIns="91440" bIns="45720" rtlCol="0" anchor="t">
            <a:normAutofit fontScale="92500" lnSpcReduction="10000"/>
          </a:bodyPr>
          <a:lstStyle/>
          <a:p>
            <a:pPr>
              <a:lnSpc>
                <a:spcPct val="90000"/>
              </a:lnSpc>
              <a:spcBef>
                <a:spcPct val="0"/>
              </a:spcBef>
              <a:spcAft>
                <a:spcPts val="600"/>
              </a:spcAft>
            </a:pPr>
            <a:r>
              <a:rPr lang="en-US" sz="4000" kern="1200" dirty="0">
                <a:solidFill>
                  <a:schemeClr val="tx2"/>
                </a:solidFill>
                <a:latin typeface="+mj-lt"/>
                <a:ea typeface="+mj-ea"/>
                <a:cs typeface="+mj-cs"/>
              </a:rPr>
              <a:t>CONTENT</a:t>
            </a:r>
          </a:p>
        </p:txBody>
      </p:sp>
      <p:pic>
        <p:nvPicPr>
          <p:cNvPr id="26" name="Picture 25" descr="Logo, company name">
            <a:extLst>
              <a:ext uri="{FF2B5EF4-FFF2-40B4-BE49-F238E27FC236}">
                <a16:creationId xmlns:a16="http://schemas.microsoft.com/office/drawing/2014/main" id="{2646040D-3BE8-0B22-1C74-CEBD837D004F}"/>
              </a:ext>
            </a:extLst>
          </p:cNvPr>
          <p:cNvPicPr>
            <a:picLocks noChangeAspect="1"/>
          </p:cNvPicPr>
          <p:nvPr/>
        </p:nvPicPr>
        <p:blipFill rotWithShape="1">
          <a:blip r:embed="rId2">
            <a:extLst>
              <a:ext uri="{28A0092B-C50C-407E-A947-70E740481C1C}">
                <a14:useLocalDpi xmlns:a14="http://schemas.microsoft.com/office/drawing/2010/main" val="0"/>
              </a:ext>
            </a:extLst>
          </a:blip>
          <a:srcRect r="-1665" b="10819"/>
          <a:stretch/>
        </p:blipFill>
        <p:spPr>
          <a:xfrm>
            <a:off x="340470" y="2431794"/>
            <a:ext cx="4141760" cy="2908812"/>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35" name="Group 34">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36" name="Freeform: Shape 35">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Freeform: Shape 36">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Freeform: Shape 37">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7" name="Text Placeholder 2">
            <a:extLst>
              <a:ext uri="{FF2B5EF4-FFF2-40B4-BE49-F238E27FC236}">
                <a16:creationId xmlns:a16="http://schemas.microsoft.com/office/drawing/2014/main" id="{94C713C2-D26B-34B4-C69B-2D4C064CE8E2}"/>
              </a:ext>
            </a:extLst>
          </p:cNvPr>
          <p:cNvGraphicFramePr/>
          <p:nvPr>
            <p:extLst>
              <p:ext uri="{D42A27DB-BD31-4B8C-83A1-F6EECF244321}">
                <p14:modId xmlns:p14="http://schemas.microsoft.com/office/powerpoint/2010/main" val="1687483758"/>
              </p:ext>
            </p:extLst>
          </p:nvPr>
        </p:nvGraphicFramePr>
        <p:xfrm>
          <a:off x="7623672" y="1872868"/>
          <a:ext cx="5233012" cy="42993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0" name="TextBox 29">
            <a:extLst>
              <a:ext uri="{FF2B5EF4-FFF2-40B4-BE49-F238E27FC236}">
                <a16:creationId xmlns:a16="http://schemas.microsoft.com/office/drawing/2014/main" id="{88E62E8C-E0FB-07EA-34CE-915AA21DF67E}"/>
              </a:ext>
            </a:extLst>
          </p:cNvPr>
          <p:cNvSpPr txBox="1"/>
          <p:nvPr/>
        </p:nvSpPr>
        <p:spPr>
          <a:xfrm>
            <a:off x="2718412" y="6505227"/>
            <a:ext cx="1608224" cy="261610"/>
          </a:xfrm>
          <a:prstGeom prst="rect">
            <a:avLst/>
          </a:prstGeom>
          <a:noFill/>
        </p:spPr>
        <p:txBody>
          <a:bodyPr wrap="square">
            <a:spAutoFit/>
          </a:bodyPr>
          <a:lstStyle/>
          <a:p>
            <a:r>
              <a:rPr lang="en-GB" sz="1100" dirty="0">
                <a:effectLst/>
                <a:latin typeface="Calibri" panose="020F0502020204030204" pitchFamily="34" charset="0"/>
                <a:ea typeface="Calibri" panose="020F0502020204030204" pitchFamily="34" charset="0"/>
                <a:cs typeface="Times New Roman" panose="02020603050405020304" pitchFamily="18" charset="0"/>
              </a:rPr>
              <a:t>(Logodix ,2019) </a:t>
            </a:r>
            <a:endParaRPr lang="en-GB" dirty="0"/>
          </a:p>
        </p:txBody>
      </p:sp>
    </p:spTree>
    <p:extLst>
      <p:ext uri="{BB962C8B-B14F-4D97-AF65-F5344CB8AC3E}">
        <p14:creationId xmlns:p14="http://schemas.microsoft.com/office/powerpoint/2010/main" val="20918302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75E6ACEB-DE9E-867A-F14B-1A82F2F60D47}"/>
              </a:ext>
            </a:extLst>
          </p:cNvPr>
          <p:cNvSpPr txBox="1"/>
          <p:nvPr/>
        </p:nvSpPr>
        <p:spPr>
          <a:xfrm>
            <a:off x="838201" y="643467"/>
            <a:ext cx="3888526" cy="180052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a:solidFill>
                  <a:schemeClr val="tx1"/>
                </a:solidFill>
                <a:latin typeface="+mj-lt"/>
                <a:ea typeface="+mj-ea"/>
                <a:cs typeface="+mj-cs"/>
              </a:rPr>
              <a:t>INTRODUCTION</a:t>
            </a:r>
          </a:p>
        </p:txBody>
      </p:sp>
      <p:sp>
        <p:nvSpPr>
          <p:cNvPr id="5" name="TextBox 4">
            <a:extLst>
              <a:ext uri="{FF2B5EF4-FFF2-40B4-BE49-F238E27FC236}">
                <a16:creationId xmlns:a16="http://schemas.microsoft.com/office/drawing/2014/main" id="{41AB4DF2-1592-3AB7-9425-BD13985DA265}"/>
              </a:ext>
            </a:extLst>
          </p:cNvPr>
          <p:cNvSpPr txBox="1"/>
          <p:nvPr/>
        </p:nvSpPr>
        <p:spPr>
          <a:xfrm>
            <a:off x="838201" y="2623381"/>
            <a:ext cx="3888528" cy="3553581"/>
          </a:xfrm>
          <a:prstGeom prst="rect">
            <a:avLst/>
          </a:prstGeom>
        </p:spPr>
        <p:txBody>
          <a:bodyPr vert="horz" lIns="91440" tIns="45720" rIns="91440" bIns="45720" rtlCol="0">
            <a:normAutofit/>
          </a:bodyPr>
          <a:lstStyle/>
          <a:p>
            <a:pPr>
              <a:lnSpc>
                <a:spcPct val="90000"/>
              </a:lnSpc>
              <a:spcAft>
                <a:spcPts val="800"/>
              </a:spcAft>
            </a:pPr>
            <a:r>
              <a:rPr lang="en-US" sz="1400" dirty="0">
                <a:effectLst/>
              </a:rPr>
              <a:t>     The Ritz-Carlton, one of Marriott's most luxurious brands, is represented by 97 hotels situated in 30 countries around the world, plus Ritz-Carlton Reserve hotels and Ritz-Carlton Yachts. </a:t>
            </a:r>
          </a:p>
        </p:txBody>
      </p:sp>
      <p:sp>
        <p:nvSpPr>
          <p:cNvPr id="7" name="TextBox 6">
            <a:extLst>
              <a:ext uri="{FF2B5EF4-FFF2-40B4-BE49-F238E27FC236}">
                <a16:creationId xmlns:a16="http://schemas.microsoft.com/office/drawing/2014/main" id="{2CBF681C-CE9A-D3A9-AA59-F1AF28E805BB}"/>
              </a:ext>
            </a:extLst>
          </p:cNvPr>
          <p:cNvSpPr txBox="1"/>
          <p:nvPr/>
        </p:nvSpPr>
        <p:spPr>
          <a:xfrm>
            <a:off x="2016788" y="3429000"/>
            <a:ext cx="2801529" cy="307777"/>
          </a:xfrm>
          <a:prstGeom prst="rect">
            <a:avLst/>
          </a:prstGeom>
          <a:noFill/>
        </p:spPr>
        <p:txBody>
          <a:bodyPr wrap="square">
            <a:spAutoFit/>
          </a:bodyPr>
          <a:lstStyle/>
          <a:p>
            <a:r>
              <a:rPr lang="en-GB" sz="1400" dirty="0"/>
              <a:t>( THE RITZ-CARLTON ,2022)</a:t>
            </a:r>
          </a:p>
        </p:txBody>
      </p:sp>
      <p:pic>
        <p:nvPicPr>
          <p:cNvPr id="8" name="Picture 7">
            <a:extLst>
              <a:ext uri="{FF2B5EF4-FFF2-40B4-BE49-F238E27FC236}">
                <a16:creationId xmlns:a16="http://schemas.microsoft.com/office/drawing/2014/main" id="{8F01F92A-BE1B-00B0-A91C-DAEB53A33704}"/>
              </a:ext>
            </a:extLst>
          </p:cNvPr>
          <p:cNvPicPr>
            <a:picLocks noChangeAspect="1"/>
          </p:cNvPicPr>
          <p:nvPr/>
        </p:nvPicPr>
        <p:blipFill>
          <a:blip r:embed="rId2"/>
          <a:stretch>
            <a:fillRect/>
          </a:stretch>
        </p:blipFill>
        <p:spPr>
          <a:xfrm>
            <a:off x="4838606" y="914399"/>
            <a:ext cx="7167169" cy="5300134"/>
          </a:xfrm>
          <a:prstGeom prst="rect">
            <a:avLst/>
          </a:prstGeom>
        </p:spPr>
      </p:pic>
      <p:sp>
        <p:nvSpPr>
          <p:cNvPr id="11" name="TextBox 10">
            <a:extLst>
              <a:ext uri="{FF2B5EF4-FFF2-40B4-BE49-F238E27FC236}">
                <a16:creationId xmlns:a16="http://schemas.microsoft.com/office/drawing/2014/main" id="{5BB14A4D-AAD6-5B98-E020-2F438E8E4343}"/>
              </a:ext>
            </a:extLst>
          </p:cNvPr>
          <p:cNvSpPr txBox="1"/>
          <p:nvPr/>
        </p:nvSpPr>
        <p:spPr>
          <a:xfrm>
            <a:off x="10364118" y="6228489"/>
            <a:ext cx="2040875" cy="307777"/>
          </a:xfrm>
          <a:prstGeom prst="rect">
            <a:avLst/>
          </a:prstGeom>
          <a:noFill/>
        </p:spPr>
        <p:txBody>
          <a:bodyPr wrap="square">
            <a:spAutoFit/>
          </a:bodyPr>
          <a:lstStyle/>
          <a:p>
            <a:r>
              <a:rPr lang="en-GB" sz="1400" dirty="0"/>
              <a:t>(LinkedIn, 2022) </a:t>
            </a:r>
          </a:p>
        </p:txBody>
      </p:sp>
    </p:spTree>
    <p:extLst>
      <p:ext uri="{BB962C8B-B14F-4D97-AF65-F5344CB8AC3E}">
        <p14:creationId xmlns:p14="http://schemas.microsoft.com/office/powerpoint/2010/main" val="22589287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5316D-ED2F-4F89-B4B4-8D9240B1A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4494ECFB-008D-D7EF-D4A9-E0218C77AE8A}"/>
              </a:ext>
            </a:extLst>
          </p:cNvPr>
          <p:cNvSpPr txBox="1"/>
          <p:nvPr/>
        </p:nvSpPr>
        <p:spPr>
          <a:xfrm>
            <a:off x="694510" y="1487272"/>
            <a:ext cx="2743200" cy="2743200"/>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lnSpc>
                <a:spcPct val="90000"/>
              </a:lnSpc>
              <a:spcBef>
                <a:spcPct val="0"/>
              </a:spcBef>
              <a:spcAft>
                <a:spcPts val="600"/>
              </a:spcAft>
            </a:pPr>
            <a:r>
              <a:rPr lang="en-US" sz="2600" kern="1200">
                <a:solidFill>
                  <a:srgbClr val="FFFFFF"/>
                </a:solidFill>
                <a:latin typeface="+mj-lt"/>
                <a:ea typeface="+mj-ea"/>
                <a:cs typeface="+mj-cs"/>
              </a:rPr>
              <a:t>NATURE OF GUESTS SERVICES</a:t>
            </a:r>
          </a:p>
        </p:txBody>
      </p:sp>
      <p:pic>
        <p:nvPicPr>
          <p:cNvPr id="7" name="Picture 6" descr="A picture containing text&#10;&#10;Description automatically generated">
            <a:extLst>
              <a:ext uri="{FF2B5EF4-FFF2-40B4-BE49-F238E27FC236}">
                <a16:creationId xmlns:a16="http://schemas.microsoft.com/office/drawing/2014/main" id="{676E7F70-E551-C5A6-9121-7A76F0ABE4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38600" y="1313299"/>
            <a:ext cx="4404482" cy="3091146"/>
          </a:xfrm>
          <a:prstGeom prst="rect">
            <a:avLst/>
          </a:prstGeom>
        </p:spPr>
      </p:pic>
      <p:sp>
        <p:nvSpPr>
          <p:cNvPr id="5" name="TextBox 4">
            <a:extLst>
              <a:ext uri="{FF2B5EF4-FFF2-40B4-BE49-F238E27FC236}">
                <a16:creationId xmlns:a16="http://schemas.microsoft.com/office/drawing/2014/main" id="{EA800D6F-50DB-F1AE-6109-9AAFF275F916}"/>
              </a:ext>
            </a:extLst>
          </p:cNvPr>
          <p:cNvSpPr txBox="1"/>
          <p:nvPr/>
        </p:nvSpPr>
        <p:spPr>
          <a:xfrm>
            <a:off x="4038600" y="4884873"/>
            <a:ext cx="7188199" cy="1292090"/>
          </a:xfrm>
          <a:prstGeom prst="rect">
            <a:avLst/>
          </a:prstGeom>
        </p:spPr>
        <p:txBody>
          <a:bodyPr vert="horz" lIns="91440" tIns="45720" rIns="91440" bIns="45720" rtlCol="0">
            <a:normAutofit/>
          </a:bodyPr>
          <a:lstStyle/>
          <a:p>
            <a:pPr>
              <a:lnSpc>
                <a:spcPct val="90000"/>
              </a:lnSpc>
              <a:spcAft>
                <a:spcPts val="600"/>
              </a:spcAft>
            </a:pPr>
            <a:r>
              <a:rPr lang="en-US" sz="1400" dirty="0"/>
              <a:t>“To create an exceptional customer experience, you don’t start with the customer; you start with the employee. The gemstones of our hotel are our Ladies and Gentlemen” (Yael Ron, cited in Micah ,2020) </a:t>
            </a:r>
          </a:p>
        </p:txBody>
      </p:sp>
      <p:sp>
        <p:nvSpPr>
          <p:cNvPr id="9" name="TextBox 8">
            <a:extLst>
              <a:ext uri="{FF2B5EF4-FFF2-40B4-BE49-F238E27FC236}">
                <a16:creationId xmlns:a16="http://schemas.microsoft.com/office/drawing/2014/main" id="{ACC9D5B4-3BBE-4C2C-2692-123CE74DF4AF}"/>
              </a:ext>
            </a:extLst>
          </p:cNvPr>
          <p:cNvSpPr txBox="1"/>
          <p:nvPr/>
        </p:nvSpPr>
        <p:spPr>
          <a:xfrm>
            <a:off x="10409593" y="6349614"/>
            <a:ext cx="1169135" cy="307777"/>
          </a:xfrm>
          <a:prstGeom prst="rect">
            <a:avLst/>
          </a:prstGeom>
          <a:noFill/>
        </p:spPr>
        <p:txBody>
          <a:bodyPr wrap="square">
            <a:spAutoFit/>
          </a:bodyPr>
          <a:lstStyle/>
          <a:p>
            <a:r>
              <a:rPr lang="en-GB" sz="1400" dirty="0"/>
              <a:t>(AHLEI ,2018)</a:t>
            </a:r>
          </a:p>
        </p:txBody>
      </p:sp>
    </p:spTree>
    <p:extLst>
      <p:ext uri="{BB962C8B-B14F-4D97-AF65-F5344CB8AC3E}">
        <p14:creationId xmlns:p14="http://schemas.microsoft.com/office/powerpoint/2010/main" val="14614926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E4F9F79B-A093-478E-96B5-EE02BC93A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C40A3CC-EA7B-9E73-59E8-454E35114C88}"/>
              </a:ext>
            </a:extLst>
          </p:cNvPr>
          <p:cNvSpPr txBox="1"/>
          <p:nvPr/>
        </p:nvSpPr>
        <p:spPr>
          <a:xfrm>
            <a:off x="640079" y="4592381"/>
            <a:ext cx="7410681" cy="173736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400" b="1" dirty="0">
                <a:latin typeface="+mj-lt"/>
                <a:ea typeface="+mj-ea"/>
                <a:cs typeface="+mj-cs"/>
              </a:rPr>
              <a:t>SCOPE OF THE GUESTS SERVICES</a:t>
            </a:r>
          </a:p>
        </p:txBody>
      </p:sp>
      <p:sp>
        <p:nvSpPr>
          <p:cNvPr id="5" name="TextBox 4">
            <a:extLst>
              <a:ext uri="{FF2B5EF4-FFF2-40B4-BE49-F238E27FC236}">
                <a16:creationId xmlns:a16="http://schemas.microsoft.com/office/drawing/2014/main" id="{1E325C6B-3A04-A607-985B-D953DFEF2AF7}"/>
              </a:ext>
            </a:extLst>
          </p:cNvPr>
          <p:cNvSpPr txBox="1"/>
          <p:nvPr/>
        </p:nvSpPr>
        <p:spPr>
          <a:xfrm>
            <a:off x="640080" y="595293"/>
            <a:ext cx="5852033" cy="3463951"/>
          </a:xfrm>
          <a:prstGeom prst="rect">
            <a:avLst/>
          </a:prstGeom>
        </p:spPr>
        <p:txBody>
          <a:bodyPr vert="horz" lIns="91440" tIns="45720" rIns="91440" bIns="45720" rtlCol="0" anchor="ctr">
            <a:normAutofit/>
          </a:bodyPr>
          <a:lstStyle/>
          <a:p>
            <a:pPr>
              <a:lnSpc>
                <a:spcPct val="90000"/>
              </a:lnSpc>
              <a:spcAft>
                <a:spcPts val="600"/>
              </a:spcAft>
            </a:pPr>
            <a:r>
              <a:rPr lang="en-US" sz="1400" dirty="0"/>
              <a:t>   Ritz-Carlton, like all luxury hotels, provides guests with the highest quality of service. When guests stay at the Ritz, they do not purchase a product; they purchase an experience. Therefore, creativity is vital to create experiences that will last a lifetime for every customer.( Heizer &amp; Render 2011)</a:t>
            </a:r>
          </a:p>
        </p:txBody>
      </p:sp>
      <p:pic>
        <p:nvPicPr>
          <p:cNvPr id="9" name="Picture 8" descr="The front of a building&#10;&#10;Description automatically generated with low confidence">
            <a:extLst>
              <a:ext uri="{FF2B5EF4-FFF2-40B4-BE49-F238E27FC236}">
                <a16:creationId xmlns:a16="http://schemas.microsoft.com/office/drawing/2014/main" id="{533869B5-F582-9508-C2C5-18DF54F6DC02}"/>
              </a:ext>
            </a:extLst>
          </p:cNvPr>
          <p:cNvPicPr>
            <a:picLocks noChangeAspect="1"/>
          </p:cNvPicPr>
          <p:nvPr/>
        </p:nvPicPr>
        <p:blipFill rotWithShape="1">
          <a:blip r:embed="rId3">
            <a:extLst>
              <a:ext uri="{28A0092B-C50C-407E-A947-70E740481C1C}">
                <a14:useLocalDpi xmlns:a14="http://schemas.microsoft.com/office/drawing/2010/main" val="0"/>
              </a:ext>
            </a:extLst>
          </a:blip>
          <a:srcRect l="7360" r="13303" b="-1"/>
          <a:stretch/>
        </p:blipFill>
        <p:spPr>
          <a:xfrm>
            <a:off x="6492114" y="-132193"/>
            <a:ext cx="5699887" cy="4059234"/>
          </a:xfrm>
          <a:custGeom>
            <a:avLst/>
            <a:gdLst/>
            <a:ahLst/>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p:spPr>
      </p:pic>
      <p:cxnSp>
        <p:nvCxnSpPr>
          <p:cNvPr id="79" name="Straight Connector 78">
            <a:extLst>
              <a:ext uri="{FF2B5EF4-FFF2-40B4-BE49-F238E27FC236}">
                <a16:creationId xmlns:a16="http://schemas.microsoft.com/office/drawing/2014/main" id="{D4C22394-EBC2-4FAF-A555-6C02D589E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508760" y="3431556"/>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
        <p:nvSpPr>
          <p:cNvPr id="81" name="Oval 80">
            <a:extLst>
              <a:ext uri="{FF2B5EF4-FFF2-40B4-BE49-F238E27FC236}">
                <a16:creationId xmlns:a16="http://schemas.microsoft.com/office/drawing/2014/main" id="{F7194F93-1F71-4A70-9DF1-28F1837711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1147" y="5004581"/>
            <a:ext cx="962395" cy="962395"/>
          </a:xfrm>
          <a:prstGeom prst="ellipse">
            <a:avLst/>
          </a:prstGeom>
          <a:solidFill>
            <a:srgbClr val="6272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9BBC0C84-DC2A-43AE-9576-0A44295E8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63725" y="4865965"/>
            <a:ext cx="293695" cy="293695"/>
          </a:xfrm>
          <a:prstGeom prst="ellipse">
            <a:avLst/>
          </a:prstGeom>
          <a:solidFill>
            <a:srgbClr val="B3472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9E2FDAD3-9426-EDE9-45AE-C6C6F1742B67}"/>
              </a:ext>
            </a:extLst>
          </p:cNvPr>
          <p:cNvSpPr txBox="1"/>
          <p:nvPr/>
        </p:nvSpPr>
        <p:spPr>
          <a:xfrm>
            <a:off x="10992079" y="3998101"/>
            <a:ext cx="1501048" cy="261610"/>
          </a:xfrm>
          <a:prstGeom prst="rect">
            <a:avLst/>
          </a:prstGeom>
          <a:noFill/>
        </p:spPr>
        <p:txBody>
          <a:bodyPr wrap="square">
            <a:spAutoFit/>
          </a:bodyPr>
          <a:lstStyle/>
          <a:p>
            <a:r>
              <a:rPr lang="en-GB" sz="1100" dirty="0">
                <a:effectLst/>
                <a:latin typeface="Calibri" panose="020F0502020204030204" pitchFamily="34" charset="0"/>
                <a:ea typeface="Calibri" panose="020F0502020204030204" pitchFamily="34" charset="0"/>
                <a:cs typeface="Times New Roman" panose="02020603050405020304" pitchFamily="18" charset="0"/>
              </a:rPr>
              <a:t>(Milosevic</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a:effectLst/>
                <a:latin typeface="Calibri" panose="020F0502020204030204" pitchFamily="34" charset="0"/>
                <a:ea typeface="Calibri" panose="020F0502020204030204" pitchFamily="34" charset="0"/>
                <a:cs typeface="Times New Roman" panose="02020603050405020304" pitchFamily="18" charset="0"/>
              </a:rPr>
              <a:t>2019) </a:t>
            </a:r>
            <a:endParaRPr lang="en-GB" dirty="0"/>
          </a:p>
        </p:txBody>
      </p:sp>
    </p:spTree>
    <p:extLst>
      <p:ext uri="{BB962C8B-B14F-4D97-AF65-F5344CB8AC3E}">
        <p14:creationId xmlns:p14="http://schemas.microsoft.com/office/powerpoint/2010/main" val="3687108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xt&#10;&#10;Description automatically generated">
            <a:extLst>
              <a:ext uri="{FF2B5EF4-FFF2-40B4-BE49-F238E27FC236}">
                <a16:creationId xmlns:a16="http://schemas.microsoft.com/office/drawing/2014/main" id="{8FBE052B-906E-BC18-6B8A-23A238FD72CB}"/>
              </a:ext>
            </a:extLst>
          </p:cNvPr>
          <p:cNvPicPr>
            <a:picLocks noChangeAspect="1"/>
          </p:cNvPicPr>
          <p:nvPr/>
        </p:nvPicPr>
        <p:blipFill rotWithShape="1">
          <a:blip r:embed="rId2">
            <a:extLst>
              <a:ext uri="{28A0092B-C50C-407E-A947-70E740481C1C}">
                <a14:useLocalDpi xmlns:a14="http://schemas.microsoft.com/office/drawing/2010/main" val="0"/>
              </a:ext>
            </a:extLst>
          </a:blip>
          <a:srcRect t="26828" b="23321"/>
          <a:stretch/>
        </p:blipFill>
        <p:spPr>
          <a:xfrm>
            <a:off x="20" y="-132193"/>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21"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EAB19D7-7557-A47E-2B7B-9AD816345678}"/>
              </a:ext>
            </a:extLst>
          </p:cNvPr>
          <p:cNvSpPr txBox="1"/>
          <p:nvPr/>
        </p:nvSpPr>
        <p:spPr>
          <a:xfrm>
            <a:off x="4654294" y="4777739"/>
            <a:ext cx="6897626" cy="1399223"/>
          </a:xfrm>
          <a:prstGeom prst="rect">
            <a:avLst/>
          </a:prstGeom>
        </p:spPr>
        <p:txBody>
          <a:bodyPr vert="horz" lIns="91440" tIns="45720" rIns="91440" bIns="45720" rtlCol="0" anchor="ctr">
            <a:normAutofit/>
          </a:bodyPr>
          <a:lstStyle/>
          <a:p>
            <a:pPr>
              <a:lnSpc>
                <a:spcPct val="90000"/>
              </a:lnSpc>
              <a:spcAft>
                <a:spcPts val="600"/>
              </a:spcAft>
            </a:pPr>
            <a:r>
              <a:rPr lang="en-US" sz="1900" dirty="0"/>
              <a:t>   </a:t>
            </a:r>
            <a:r>
              <a:rPr lang="en-US" sz="1400" dirty="0"/>
              <a:t>To maintain Ritz's outstanding customer service, the company strictly adheres to its "Gold Standards". The brand's core values are reflected in its motto, credo, the Three Steps of Service, the Value of Service, and the Employee Promise. (The Ritz Carlton, 2022)</a:t>
            </a:r>
          </a:p>
        </p:txBody>
      </p:sp>
      <p:sp>
        <p:nvSpPr>
          <p:cNvPr id="9" name="TextBox 8">
            <a:extLst>
              <a:ext uri="{FF2B5EF4-FFF2-40B4-BE49-F238E27FC236}">
                <a16:creationId xmlns:a16="http://schemas.microsoft.com/office/drawing/2014/main" id="{092B5E9D-B1BD-CF65-2FC2-E746068D9324}"/>
              </a:ext>
            </a:extLst>
          </p:cNvPr>
          <p:cNvSpPr txBox="1"/>
          <p:nvPr/>
        </p:nvSpPr>
        <p:spPr>
          <a:xfrm>
            <a:off x="10785583" y="3942812"/>
            <a:ext cx="6208004" cy="307777"/>
          </a:xfrm>
          <a:prstGeom prst="rect">
            <a:avLst/>
          </a:prstGeom>
          <a:noFill/>
        </p:spPr>
        <p:txBody>
          <a:bodyPr wrap="square">
            <a:spAutoFit/>
          </a:bodyPr>
          <a:lstStyle/>
          <a:p>
            <a:r>
              <a:rPr lang="en-GB" sz="1400" dirty="0">
                <a:effectLst/>
                <a:latin typeface="Calibri" panose="020F0502020204030204" pitchFamily="34" charset="0"/>
                <a:ea typeface="Calibri" panose="020F0502020204030204" pitchFamily="34" charset="0"/>
                <a:cs typeface="Times New Roman" panose="02020603050405020304" pitchFamily="18" charset="0"/>
              </a:rPr>
              <a:t>(Schaefer, 2015 )</a:t>
            </a:r>
            <a:endParaRPr lang="en-GB" sz="1400" dirty="0"/>
          </a:p>
        </p:txBody>
      </p:sp>
    </p:spTree>
    <p:extLst>
      <p:ext uri="{BB962C8B-B14F-4D97-AF65-F5344CB8AC3E}">
        <p14:creationId xmlns:p14="http://schemas.microsoft.com/office/powerpoint/2010/main" val="40095513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ight Triangle 4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E8C674B-AB4D-A03E-4F82-82818C3D4AA0}"/>
              </a:ext>
            </a:extLst>
          </p:cNvPr>
          <p:cNvSpPr txBox="1"/>
          <p:nvPr/>
        </p:nvSpPr>
        <p:spPr>
          <a:xfrm>
            <a:off x="1123356" y="1188637"/>
            <a:ext cx="9984615" cy="159722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dirty="0">
                <a:latin typeface="+mj-lt"/>
                <a:ea typeface="+mj-ea"/>
                <a:cs typeface="+mj-cs"/>
              </a:rPr>
              <a:t>ROLE OF THE GUESTS SERVICES</a:t>
            </a:r>
          </a:p>
        </p:txBody>
      </p:sp>
      <p:pic>
        <p:nvPicPr>
          <p:cNvPr id="5" name="Picture 4" descr="A group of people posing for a photo&#10;&#10;Description automatically generated">
            <a:extLst>
              <a:ext uri="{FF2B5EF4-FFF2-40B4-BE49-F238E27FC236}">
                <a16:creationId xmlns:a16="http://schemas.microsoft.com/office/drawing/2014/main" id="{2C735AA4-0891-95D3-F956-0DB975C63714}"/>
              </a:ext>
            </a:extLst>
          </p:cNvPr>
          <p:cNvPicPr>
            <a:picLocks noChangeAspect="1"/>
          </p:cNvPicPr>
          <p:nvPr/>
        </p:nvPicPr>
        <p:blipFill rotWithShape="1">
          <a:blip r:embed="rId2">
            <a:extLst>
              <a:ext uri="{28A0092B-C50C-407E-A947-70E740481C1C}">
                <a14:useLocalDpi xmlns:a14="http://schemas.microsoft.com/office/drawing/2010/main" val="0"/>
              </a:ext>
            </a:extLst>
          </a:blip>
          <a:srcRect l="1885" r="10070" b="2"/>
          <a:stretch/>
        </p:blipFill>
        <p:spPr>
          <a:xfrm>
            <a:off x="733007" y="3091578"/>
            <a:ext cx="3533985" cy="2728198"/>
          </a:xfrm>
          <a:prstGeom prst="rect">
            <a:avLst/>
          </a:prstGeom>
        </p:spPr>
      </p:pic>
      <p:sp>
        <p:nvSpPr>
          <p:cNvPr id="9" name="TextBox 8">
            <a:extLst>
              <a:ext uri="{FF2B5EF4-FFF2-40B4-BE49-F238E27FC236}">
                <a16:creationId xmlns:a16="http://schemas.microsoft.com/office/drawing/2014/main" id="{BC88BE3D-4461-672B-A259-8656319896D3}"/>
              </a:ext>
            </a:extLst>
          </p:cNvPr>
          <p:cNvSpPr txBox="1"/>
          <p:nvPr/>
        </p:nvSpPr>
        <p:spPr>
          <a:xfrm>
            <a:off x="4358225" y="3109450"/>
            <a:ext cx="5457804" cy="2728199"/>
          </a:xfrm>
          <a:prstGeom prst="rect">
            <a:avLst/>
          </a:prstGeom>
        </p:spPr>
        <p:txBody>
          <a:bodyPr vert="horz" lIns="91440" tIns="45720" rIns="91440" bIns="45720" rtlCol="0" anchor="t">
            <a:normAutofit/>
          </a:bodyPr>
          <a:lstStyle/>
          <a:p>
            <a:pPr indent="-228600">
              <a:lnSpc>
                <a:spcPct val="90000"/>
              </a:lnSpc>
              <a:spcAft>
                <a:spcPts val="800"/>
              </a:spcAft>
              <a:buFont typeface="Arial" panose="020B0604020202020204" pitchFamily="34" charset="0"/>
              <a:buChar char="•"/>
            </a:pPr>
            <a:r>
              <a:rPr lang="en-US" sz="1300" dirty="0">
                <a:effectLst/>
              </a:rPr>
              <a:t>welcoming and assisting clients,</a:t>
            </a:r>
          </a:p>
          <a:p>
            <a:pPr indent="-228600">
              <a:lnSpc>
                <a:spcPct val="90000"/>
              </a:lnSpc>
              <a:spcAft>
                <a:spcPts val="800"/>
              </a:spcAft>
              <a:buFont typeface="Arial" panose="020B0604020202020204" pitchFamily="34" charset="0"/>
              <a:buChar char="•"/>
            </a:pPr>
            <a:r>
              <a:rPr lang="en-US" sz="1300" dirty="0">
                <a:effectLst/>
              </a:rPr>
              <a:t>manage reservation and bookings.</a:t>
            </a:r>
          </a:p>
          <a:p>
            <a:pPr indent="-228600">
              <a:lnSpc>
                <a:spcPct val="90000"/>
              </a:lnSpc>
              <a:spcAft>
                <a:spcPts val="800"/>
              </a:spcAft>
              <a:buFont typeface="Arial" panose="020B0604020202020204" pitchFamily="34" charset="0"/>
              <a:buChar char="•"/>
            </a:pPr>
            <a:r>
              <a:rPr lang="en-US" sz="1300" dirty="0">
                <a:effectLst/>
              </a:rPr>
              <a:t> taking calls,</a:t>
            </a:r>
          </a:p>
          <a:p>
            <a:pPr indent="-228600">
              <a:lnSpc>
                <a:spcPct val="90000"/>
              </a:lnSpc>
              <a:spcAft>
                <a:spcPts val="800"/>
              </a:spcAft>
              <a:buFont typeface="Arial" panose="020B0604020202020204" pitchFamily="34" charset="0"/>
              <a:buChar char="•"/>
            </a:pPr>
            <a:r>
              <a:rPr lang="en-US" sz="1300" dirty="0">
                <a:effectLst/>
              </a:rPr>
              <a:t> deal with reservations for guests, check-in, and check-out</a:t>
            </a:r>
          </a:p>
          <a:p>
            <a:pPr indent="-228600">
              <a:lnSpc>
                <a:spcPct val="90000"/>
              </a:lnSpc>
              <a:spcAft>
                <a:spcPts val="800"/>
              </a:spcAft>
              <a:buFont typeface="Arial" panose="020B0604020202020204" pitchFamily="34" charset="0"/>
              <a:buChar char="•"/>
            </a:pPr>
            <a:r>
              <a:rPr lang="en-US" sz="1300" dirty="0">
                <a:effectLst/>
              </a:rPr>
              <a:t>issuing a wake-up call, </a:t>
            </a:r>
          </a:p>
          <a:p>
            <a:pPr indent="-228600">
              <a:lnSpc>
                <a:spcPct val="90000"/>
              </a:lnSpc>
              <a:spcAft>
                <a:spcPts val="800"/>
              </a:spcAft>
              <a:buFont typeface="Arial" panose="020B0604020202020204" pitchFamily="34" charset="0"/>
              <a:buChar char="•"/>
            </a:pPr>
            <a:r>
              <a:rPr lang="en-US" sz="1300" dirty="0">
                <a:effectLst/>
              </a:rPr>
              <a:t>giving room directions, </a:t>
            </a:r>
          </a:p>
          <a:p>
            <a:pPr indent="-228600">
              <a:lnSpc>
                <a:spcPct val="90000"/>
              </a:lnSpc>
              <a:spcAft>
                <a:spcPts val="800"/>
              </a:spcAft>
              <a:buFont typeface="Arial" panose="020B0604020202020204" pitchFamily="34" charset="0"/>
              <a:buChar char="•"/>
            </a:pPr>
            <a:r>
              <a:rPr lang="en-US" sz="1300" dirty="0">
                <a:effectLst/>
              </a:rPr>
              <a:t> handling money, delivering mail, and taking payments</a:t>
            </a:r>
          </a:p>
          <a:p>
            <a:pPr indent="-228600">
              <a:lnSpc>
                <a:spcPct val="90000"/>
              </a:lnSpc>
              <a:spcAft>
                <a:spcPts val="800"/>
              </a:spcAft>
              <a:buFont typeface="Arial" panose="020B0604020202020204" pitchFamily="34" charset="0"/>
              <a:buChar char="•"/>
            </a:pPr>
            <a:r>
              <a:rPr lang="en-US" sz="1300" dirty="0">
                <a:effectLst/>
              </a:rPr>
              <a:t>assist guest with promotion and price information.</a:t>
            </a:r>
          </a:p>
          <a:p>
            <a:pPr indent="-228600">
              <a:lnSpc>
                <a:spcPct val="90000"/>
              </a:lnSpc>
              <a:buFont typeface="Arial" panose="020B0604020202020204" pitchFamily="34" charset="0"/>
              <a:buChar char="•"/>
            </a:pPr>
            <a:r>
              <a:rPr lang="en-US" sz="1300" dirty="0">
                <a:effectLst/>
              </a:rPr>
              <a:t>helping with meal preparation, events, and drinks services(Jobsoid, 2018)</a:t>
            </a:r>
          </a:p>
          <a:p>
            <a:pPr>
              <a:lnSpc>
                <a:spcPct val="90000"/>
              </a:lnSpc>
            </a:pPr>
            <a:r>
              <a:rPr lang="en-US" sz="1300" dirty="0"/>
              <a:t>                                                                                                             (Smith, 2012)</a:t>
            </a:r>
            <a:r>
              <a:rPr lang="en-US" sz="1300" dirty="0">
                <a:effectLst/>
              </a:rPr>
              <a:t> </a:t>
            </a:r>
            <a:endParaRPr lang="en-US" sz="1300" dirty="0"/>
          </a:p>
        </p:txBody>
      </p:sp>
      <p:sp>
        <p:nvSpPr>
          <p:cNvPr id="7" name="TextBox 6">
            <a:extLst>
              <a:ext uri="{FF2B5EF4-FFF2-40B4-BE49-F238E27FC236}">
                <a16:creationId xmlns:a16="http://schemas.microsoft.com/office/drawing/2014/main" id="{A7407E59-AB39-CC54-0DC7-9A079F8E472E}"/>
              </a:ext>
            </a:extLst>
          </p:cNvPr>
          <p:cNvSpPr txBox="1"/>
          <p:nvPr/>
        </p:nvSpPr>
        <p:spPr>
          <a:xfrm>
            <a:off x="6354871" y="2827419"/>
            <a:ext cx="5029200" cy="3227626"/>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1300" dirty="0">
              <a:solidFill>
                <a:schemeClr val="tx2"/>
              </a:solidFill>
            </a:endParaRPr>
          </a:p>
        </p:txBody>
      </p:sp>
    </p:spTree>
    <p:extLst>
      <p:ext uri="{BB962C8B-B14F-4D97-AF65-F5344CB8AC3E}">
        <p14:creationId xmlns:p14="http://schemas.microsoft.com/office/powerpoint/2010/main" val="27771170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4E922A51-83E0-7BAA-3A74-CE1A1511274C}"/>
              </a:ext>
            </a:extLst>
          </p:cNvPr>
          <p:cNvSpPr txBox="1"/>
          <p:nvPr/>
        </p:nvSpPr>
        <p:spPr>
          <a:xfrm>
            <a:off x="643467" y="321734"/>
            <a:ext cx="4970877" cy="113573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kern="1200">
                <a:solidFill>
                  <a:schemeClr val="tx1"/>
                </a:solidFill>
                <a:latin typeface="+mj-lt"/>
                <a:ea typeface="+mj-ea"/>
                <a:cs typeface="+mj-cs"/>
              </a:rPr>
              <a:t>MAIN CONSUMERS</a:t>
            </a:r>
          </a:p>
        </p:txBody>
      </p:sp>
      <p:pic>
        <p:nvPicPr>
          <p:cNvPr id="18" name="Picture 17" descr="A picture containing person, indoor, person, floor&#10;&#10;Description automatically generated">
            <a:extLst>
              <a:ext uri="{FF2B5EF4-FFF2-40B4-BE49-F238E27FC236}">
                <a16:creationId xmlns:a16="http://schemas.microsoft.com/office/drawing/2014/main" id="{3EDB6486-CB59-C564-E7ED-126DA43A210C}"/>
              </a:ext>
            </a:extLst>
          </p:cNvPr>
          <p:cNvPicPr>
            <a:picLocks noChangeAspect="1"/>
          </p:cNvPicPr>
          <p:nvPr/>
        </p:nvPicPr>
        <p:blipFill rotWithShape="1">
          <a:blip r:embed="rId2">
            <a:extLst>
              <a:ext uri="{28A0092B-C50C-407E-A947-70E740481C1C}">
                <a14:useLocalDpi xmlns:a14="http://schemas.microsoft.com/office/drawing/2010/main" val="0"/>
              </a:ext>
            </a:extLst>
          </a:blip>
          <a:srcRect l="17095" r="-3" b="-3"/>
          <a:stretch/>
        </p:blipFill>
        <p:spPr>
          <a:xfrm>
            <a:off x="6745830" y="262580"/>
            <a:ext cx="2877358" cy="2316669"/>
          </a:xfrm>
          <a:custGeom>
            <a:avLst/>
            <a:gdLst/>
            <a:ahLst/>
            <a:cxnLst/>
            <a:rect l="l" t="t" r="r" b="b"/>
            <a:pathLst>
              <a:path w="4058489" h="3267651">
                <a:moveTo>
                  <a:pt x="1238407" y="0"/>
                </a:moveTo>
                <a:lnTo>
                  <a:pt x="2820083" y="0"/>
                </a:lnTo>
                <a:lnTo>
                  <a:pt x="4058489" y="1238407"/>
                </a:lnTo>
                <a:lnTo>
                  <a:pt x="2029245" y="3267651"/>
                </a:lnTo>
                <a:lnTo>
                  <a:pt x="0" y="1238407"/>
                </a:lnTo>
                <a:close/>
              </a:path>
            </a:pathLst>
          </a:custGeom>
        </p:spPr>
      </p:pic>
      <p:grpSp>
        <p:nvGrpSpPr>
          <p:cNvPr id="48" name="Group 47">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49" name="Rectangle 4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Isosceles Triangle 49">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3" name="Picture 22" descr="A picture containing floor&#10;&#10;Description automatically generated">
            <a:extLst>
              <a:ext uri="{FF2B5EF4-FFF2-40B4-BE49-F238E27FC236}">
                <a16:creationId xmlns:a16="http://schemas.microsoft.com/office/drawing/2014/main" id="{9B3B2C05-7669-8A0A-E146-0170FCFA1B0B}"/>
              </a:ext>
            </a:extLst>
          </p:cNvPr>
          <p:cNvPicPr>
            <a:picLocks noChangeAspect="1"/>
          </p:cNvPicPr>
          <p:nvPr/>
        </p:nvPicPr>
        <p:blipFill rotWithShape="1">
          <a:blip r:embed="rId3">
            <a:extLst>
              <a:ext uri="{28A0092B-C50C-407E-A947-70E740481C1C}">
                <a14:useLocalDpi xmlns:a14="http://schemas.microsoft.com/office/drawing/2010/main" val="0"/>
              </a:ext>
            </a:extLst>
          </a:blip>
          <a:srcRect l="27704" r="12547" b="2"/>
          <a:stretch/>
        </p:blipFill>
        <p:spPr>
          <a:xfrm>
            <a:off x="8584049" y="2090163"/>
            <a:ext cx="2539082" cy="2539082"/>
          </a:xfrm>
          <a:custGeom>
            <a:avLst/>
            <a:gdLst/>
            <a:ahLst/>
            <a:cxnLst/>
            <a:rect l="l" t="t" r="r" b="b"/>
            <a:pathLst>
              <a:path w="4291285" h="4291285">
                <a:moveTo>
                  <a:pt x="2145643" y="0"/>
                </a:moveTo>
                <a:lnTo>
                  <a:pt x="4291285" y="2145643"/>
                </a:lnTo>
                <a:lnTo>
                  <a:pt x="2145643" y="4291285"/>
                </a:lnTo>
                <a:lnTo>
                  <a:pt x="0" y="2145643"/>
                </a:lnTo>
                <a:close/>
              </a:path>
            </a:pathLst>
          </a:custGeom>
        </p:spPr>
      </p:pic>
      <p:sp>
        <p:nvSpPr>
          <p:cNvPr id="52" name="Isosceles Triangle 5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A group of people standing around a podium&#10;&#10;Description automatically generated with low confidence">
            <a:extLst>
              <a:ext uri="{FF2B5EF4-FFF2-40B4-BE49-F238E27FC236}">
                <a16:creationId xmlns:a16="http://schemas.microsoft.com/office/drawing/2014/main" id="{04E5EF97-E480-A011-DEE8-CB76E944154F}"/>
              </a:ext>
            </a:extLst>
          </p:cNvPr>
          <p:cNvPicPr>
            <a:picLocks noChangeAspect="1"/>
          </p:cNvPicPr>
          <p:nvPr/>
        </p:nvPicPr>
        <p:blipFill rotWithShape="1">
          <a:blip r:embed="rId4">
            <a:extLst>
              <a:ext uri="{28A0092B-C50C-407E-A947-70E740481C1C}">
                <a14:useLocalDpi xmlns:a14="http://schemas.microsoft.com/office/drawing/2010/main" val="0"/>
              </a:ext>
            </a:extLst>
          </a:blip>
          <a:srcRect l="11410" r="18087" b="-4"/>
          <a:stretch/>
        </p:blipFill>
        <p:spPr>
          <a:xfrm>
            <a:off x="6745830" y="3980642"/>
            <a:ext cx="2877358" cy="2877358"/>
          </a:xfrm>
          <a:custGeom>
            <a:avLst/>
            <a:gdLst/>
            <a:ahLst/>
            <a:cxnLst/>
            <a:rect l="l" t="t" r="r" b="b"/>
            <a:pathLst>
              <a:path w="4291285" h="4291285">
                <a:moveTo>
                  <a:pt x="2145643" y="0"/>
                </a:moveTo>
                <a:lnTo>
                  <a:pt x="4291285" y="2145643"/>
                </a:lnTo>
                <a:lnTo>
                  <a:pt x="2145643" y="4291285"/>
                </a:lnTo>
                <a:lnTo>
                  <a:pt x="0" y="2145643"/>
                </a:lnTo>
                <a:close/>
              </a:path>
            </a:pathLst>
          </a:custGeom>
        </p:spPr>
      </p:pic>
      <p:graphicFrame>
        <p:nvGraphicFramePr>
          <p:cNvPr id="12" name="TextBox 4">
            <a:extLst>
              <a:ext uri="{FF2B5EF4-FFF2-40B4-BE49-F238E27FC236}">
                <a16:creationId xmlns:a16="http://schemas.microsoft.com/office/drawing/2014/main" id="{6C86CA76-3C1C-EB1D-D948-E6F487B25EFE}"/>
              </a:ext>
            </a:extLst>
          </p:cNvPr>
          <p:cNvGraphicFramePr/>
          <p:nvPr>
            <p:extLst>
              <p:ext uri="{D42A27DB-BD31-4B8C-83A1-F6EECF244321}">
                <p14:modId xmlns:p14="http://schemas.microsoft.com/office/powerpoint/2010/main" val="350112841"/>
              </p:ext>
            </p:extLst>
          </p:nvPr>
        </p:nvGraphicFramePr>
        <p:xfrm>
          <a:off x="643468" y="1782981"/>
          <a:ext cx="4970877" cy="43939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5" name="TextBox 24">
            <a:extLst>
              <a:ext uri="{FF2B5EF4-FFF2-40B4-BE49-F238E27FC236}">
                <a16:creationId xmlns:a16="http://schemas.microsoft.com/office/drawing/2014/main" id="{1AC0A075-F04B-2069-C3F5-EC3EBD90847E}"/>
              </a:ext>
            </a:extLst>
          </p:cNvPr>
          <p:cNvSpPr txBox="1"/>
          <p:nvPr/>
        </p:nvSpPr>
        <p:spPr>
          <a:xfrm>
            <a:off x="9851006" y="5497336"/>
            <a:ext cx="1837890" cy="307777"/>
          </a:xfrm>
          <a:prstGeom prst="rect">
            <a:avLst/>
          </a:prstGeom>
          <a:noFill/>
        </p:spPr>
        <p:txBody>
          <a:bodyPr wrap="square">
            <a:spAutoFit/>
          </a:bodyPr>
          <a:lstStyle/>
          <a:p>
            <a:r>
              <a:rPr lang="en-GB" sz="1400" dirty="0">
                <a:effectLst/>
                <a:latin typeface="Calibri" panose="020F0502020204030204" pitchFamily="34" charset="0"/>
                <a:ea typeface="Calibri" panose="020F0502020204030204" pitchFamily="34" charset="0"/>
                <a:cs typeface="Times New Roman" panose="02020603050405020304" pitchFamily="18" charset="0"/>
              </a:rPr>
              <a:t>(Lodging Staff ,2019) </a:t>
            </a:r>
            <a:endParaRPr lang="en-GB" sz="1400" dirty="0"/>
          </a:p>
        </p:txBody>
      </p:sp>
      <p:sp>
        <p:nvSpPr>
          <p:cNvPr id="31" name="TextBox 30">
            <a:extLst>
              <a:ext uri="{FF2B5EF4-FFF2-40B4-BE49-F238E27FC236}">
                <a16:creationId xmlns:a16="http://schemas.microsoft.com/office/drawing/2014/main" id="{4EC4F3B8-7C42-8BF3-CE97-99009B3A9155}"/>
              </a:ext>
            </a:extLst>
          </p:cNvPr>
          <p:cNvSpPr txBox="1"/>
          <p:nvPr/>
        </p:nvSpPr>
        <p:spPr>
          <a:xfrm>
            <a:off x="9851006" y="5788606"/>
            <a:ext cx="1963757" cy="307777"/>
          </a:xfrm>
          <a:prstGeom prst="rect">
            <a:avLst/>
          </a:prstGeom>
          <a:noFill/>
        </p:spPr>
        <p:txBody>
          <a:bodyPr wrap="square">
            <a:spAutoFit/>
          </a:bodyPr>
          <a:lstStyle/>
          <a:p>
            <a:r>
              <a:rPr lang="en-GB" sz="1400" dirty="0">
                <a:effectLst/>
                <a:latin typeface="Calibri" panose="020F0502020204030204" pitchFamily="34" charset="0"/>
                <a:ea typeface="Calibri" panose="020F0502020204030204" pitchFamily="34" charset="0"/>
                <a:cs typeface="Times New Roman" panose="02020603050405020304" pitchFamily="18" charset="0"/>
              </a:rPr>
              <a:t>(Turner, 2021) </a:t>
            </a:r>
            <a:endParaRPr lang="en-GB" sz="1400" dirty="0"/>
          </a:p>
        </p:txBody>
      </p:sp>
      <p:sp>
        <p:nvSpPr>
          <p:cNvPr id="35" name="TextBox 34">
            <a:extLst>
              <a:ext uri="{FF2B5EF4-FFF2-40B4-BE49-F238E27FC236}">
                <a16:creationId xmlns:a16="http://schemas.microsoft.com/office/drawing/2014/main" id="{67C4E63F-EC0B-6688-E291-CB93373E0FA7}"/>
              </a:ext>
            </a:extLst>
          </p:cNvPr>
          <p:cNvSpPr txBox="1"/>
          <p:nvPr/>
        </p:nvSpPr>
        <p:spPr>
          <a:xfrm>
            <a:off x="9851006" y="6079876"/>
            <a:ext cx="3047082" cy="307777"/>
          </a:xfrm>
          <a:prstGeom prst="rect">
            <a:avLst/>
          </a:prstGeom>
          <a:noFill/>
        </p:spPr>
        <p:txBody>
          <a:bodyPr wrap="square">
            <a:spAutoFit/>
          </a:bodyPr>
          <a:lstStyle/>
          <a:p>
            <a:r>
              <a:rPr lang="en-GB" sz="1100" dirty="0">
                <a:effectLst/>
                <a:latin typeface="Calibri" panose="020F0502020204030204" pitchFamily="34" charset="0"/>
                <a:ea typeface="Calibri" panose="020F0502020204030204" pitchFamily="34" charset="0"/>
                <a:cs typeface="Times New Roman" panose="02020603050405020304" pitchFamily="18" charset="0"/>
              </a:rPr>
              <a:t>(</a:t>
            </a:r>
            <a:r>
              <a:rPr lang="en-GB" sz="1400" dirty="0">
                <a:effectLst/>
                <a:latin typeface="Calibri" panose="020F0502020204030204" pitchFamily="34" charset="0"/>
                <a:ea typeface="Calibri" panose="020F0502020204030204" pitchFamily="34" charset="0"/>
                <a:cs typeface="Times New Roman" panose="02020603050405020304" pitchFamily="18" charset="0"/>
              </a:rPr>
              <a:t>Vecteezy , 2023) </a:t>
            </a:r>
            <a:endParaRPr lang="en-GB" sz="1400" dirty="0"/>
          </a:p>
        </p:txBody>
      </p:sp>
    </p:spTree>
    <p:extLst>
      <p:ext uri="{BB962C8B-B14F-4D97-AF65-F5344CB8AC3E}">
        <p14:creationId xmlns:p14="http://schemas.microsoft.com/office/powerpoint/2010/main" val="7627080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A picture containing tree, outdoor, resort, palm">
            <a:extLst>
              <a:ext uri="{FF2B5EF4-FFF2-40B4-BE49-F238E27FC236}">
                <a16:creationId xmlns:a16="http://schemas.microsoft.com/office/drawing/2014/main" id="{BA1EDC9E-45CD-21EF-7EBC-47DA04B78C1F}"/>
              </a:ext>
            </a:extLst>
          </p:cNvPr>
          <p:cNvPicPr>
            <a:picLocks noChangeAspect="1"/>
          </p:cNvPicPr>
          <p:nvPr/>
        </p:nvPicPr>
        <p:blipFill rotWithShape="1">
          <a:blip r:embed="rId2">
            <a:extLst>
              <a:ext uri="{28A0092B-C50C-407E-A947-70E740481C1C}">
                <a14:useLocalDpi xmlns:a14="http://schemas.microsoft.com/office/drawing/2010/main" val="0"/>
              </a:ext>
            </a:extLst>
          </a:blip>
          <a:srcRect l="1506" r="6142" b="2"/>
          <a:stretch/>
        </p:blipFill>
        <p:spPr>
          <a:xfrm>
            <a:off x="2522358" y="0"/>
            <a:ext cx="9669642" cy="6857990"/>
          </a:xfrm>
          <a:prstGeom prst="rect">
            <a:avLst/>
          </a:prstGeom>
        </p:spPr>
      </p:pic>
      <p:sp>
        <p:nvSpPr>
          <p:cNvPr id="27" name="Rectangle 2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976144C3-FE2B-509E-7475-FD55A91FFB91}"/>
              </a:ext>
            </a:extLst>
          </p:cNvPr>
          <p:cNvSpPr txBox="1"/>
          <p:nvPr/>
        </p:nvSpPr>
        <p:spPr>
          <a:xfrm>
            <a:off x="838200" y="365125"/>
            <a:ext cx="3822189" cy="1899912"/>
          </a:xfrm>
          <a:prstGeom prst="ellipse">
            <a:avLst/>
          </a:prstGeom>
        </p:spPr>
        <p:txBody>
          <a:bodyPr vert="horz" lIns="91440" tIns="45720" rIns="91440" bIns="45720" rtlCol="0" anchor="ctr">
            <a:normAutofit/>
          </a:bodyPr>
          <a:lstStyle/>
          <a:p>
            <a:pPr>
              <a:lnSpc>
                <a:spcPct val="90000"/>
              </a:lnSpc>
              <a:spcBef>
                <a:spcPct val="0"/>
              </a:spcBef>
              <a:spcAft>
                <a:spcPts val="600"/>
              </a:spcAft>
            </a:pPr>
            <a:r>
              <a:rPr lang="en-US" sz="4000">
                <a:effectLst/>
                <a:latin typeface="+mj-lt"/>
                <a:ea typeface="+mj-ea"/>
                <a:cs typeface="+mj-cs"/>
              </a:rPr>
              <a:t>Facilities</a:t>
            </a:r>
            <a:r>
              <a:rPr lang="en-US" sz="4000" b="1">
                <a:effectLst/>
                <a:latin typeface="+mj-lt"/>
                <a:ea typeface="+mj-ea"/>
                <a:cs typeface="+mj-cs"/>
              </a:rPr>
              <a:t> </a:t>
            </a:r>
            <a:endParaRPr lang="en-US" sz="4000">
              <a:latin typeface="+mj-lt"/>
              <a:ea typeface="+mj-ea"/>
              <a:cs typeface="+mj-cs"/>
            </a:endParaRPr>
          </a:p>
        </p:txBody>
      </p:sp>
      <p:sp>
        <p:nvSpPr>
          <p:cNvPr id="5" name="TextBox 4">
            <a:extLst>
              <a:ext uri="{FF2B5EF4-FFF2-40B4-BE49-F238E27FC236}">
                <a16:creationId xmlns:a16="http://schemas.microsoft.com/office/drawing/2014/main" id="{A7D3551B-87FB-B737-00F1-252813DBB373}"/>
              </a:ext>
            </a:extLst>
          </p:cNvPr>
          <p:cNvSpPr txBox="1"/>
          <p:nvPr/>
        </p:nvSpPr>
        <p:spPr>
          <a:xfrm>
            <a:off x="838200" y="2434201"/>
            <a:ext cx="3822189" cy="3742762"/>
          </a:xfrm>
          <a:prstGeom prst="rect">
            <a:avLst/>
          </a:prstGeom>
        </p:spPr>
        <p:txBody>
          <a:bodyPr vert="horz" lIns="91440" tIns="45720" rIns="91440" bIns="45720" rtlCol="0">
            <a:normAutofit/>
          </a:bodyPr>
          <a:lstStyle/>
          <a:p>
            <a:pPr>
              <a:lnSpc>
                <a:spcPct val="90000"/>
              </a:lnSpc>
              <a:spcAft>
                <a:spcPts val="600"/>
              </a:spcAft>
            </a:pPr>
            <a:r>
              <a:rPr lang="en-US" sz="1400" dirty="0">
                <a:effectLst/>
              </a:rPr>
              <a:t>The Ritz-Carlton offers the following facilities:</a:t>
            </a:r>
          </a:p>
          <a:p>
            <a:pPr marL="285750" indent="-285750" algn="just">
              <a:lnSpc>
                <a:spcPct val="90000"/>
              </a:lnSpc>
              <a:spcAft>
                <a:spcPts val="600"/>
              </a:spcAft>
              <a:buFont typeface="Arial" panose="020B0604020202020204" pitchFamily="34" charset="0"/>
              <a:buChar char="•"/>
            </a:pPr>
            <a:r>
              <a:rPr lang="en-US" sz="1400" dirty="0">
                <a:effectLst/>
              </a:rPr>
              <a:t>an infinity and outdoor pool</a:t>
            </a:r>
          </a:p>
          <a:p>
            <a:pPr marL="285750" indent="-285750" algn="just">
              <a:lnSpc>
                <a:spcPct val="90000"/>
              </a:lnSpc>
              <a:spcAft>
                <a:spcPts val="600"/>
              </a:spcAft>
              <a:buFont typeface="Arial" panose="020B0604020202020204" pitchFamily="34" charset="0"/>
              <a:buChar char="•"/>
            </a:pPr>
            <a:r>
              <a:rPr lang="en-US" sz="1400" dirty="0">
                <a:effectLst/>
              </a:rPr>
              <a:t>a bar/lounge, </a:t>
            </a:r>
          </a:p>
          <a:p>
            <a:pPr marL="285750" indent="-285750" algn="just">
              <a:lnSpc>
                <a:spcPct val="90000"/>
              </a:lnSpc>
              <a:spcAft>
                <a:spcPts val="600"/>
              </a:spcAft>
              <a:buFont typeface="Arial" panose="020B0604020202020204" pitchFamily="34" charset="0"/>
              <a:buChar char="•"/>
            </a:pPr>
            <a:r>
              <a:rPr lang="en-US" sz="1400" dirty="0">
                <a:effectLst/>
              </a:rPr>
              <a:t>entertainment staff</a:t>
            </a:r>
          </a:p>
          <a:p>
            <a:pPr marL="285750" indent="-285750" algn="just">
              <a:lnSpc>
                <a:spcPct val="90000"/>
              </a:lnSpc>
              <a:spcAft>
                <a:spcPts val="600"/>
              </a:spcAft>
              <a:buFont typeface="Arial" panose="020B0604020202020204" pitchFamily="34" charset="0"/>
              <a:buChar char="•"/>
            </a:pPr>
            <a:r>
              <a:rPr lang="en-US" sz="1400" dirty="0">
                <a:effectLst/>
              </a:rPr>
              <a:t>valet parking, </a:t>
            </a:r>
          </a:p>
          <a:p>
            <a:pPr marL="285750" indent="-285750" algn="just">
              <a:lnSpc>
                <a:spcPct val="90000"/>
              </a:lnSpc>
              <a:spcAft>
                <a:spcPts val="600"/>
              </a:spcAft>
              <a:buFont typeface="Arial" panose="020B0604020202020204" pitchFamily="34" charset="0"/>
              <a:buChar char="•"/>
            </a:pPr>
            <a:r>
              <a:rPr lang="en-US" sz="1400" dirty="0">
                <a:effectLst/>
              </a:rPr>
              <a:t>Wi-Fi, </a:t>
            </a:r>
          </a:p>
          <a:p>
            <a:pPr marL="285750" indent="-285750" algn="just">
              <a:lnSpc>
                <a:spcPct val="90000"/>
              </a:lnSpc>
              <a:spcAft>
                <a:spcPts val="600"/>
              </a:spcAft>
              <a:buFont typeface="Arial" panose="020B0604020202020204" pitchFamily="34" charset="0"/>
              <a:buChar char="•"/>
            </a:pPr>
            <a:r>
              <a:rPr lang="en-US" sz="1400" dirty="0">
                <a:effectLst/>
              </a:rPr>
              <a:t>spa, sauna, fitness center</a:t>
            </a:r>
          </a:p>
          <a:p>
            <a:pPr marL="285750" indent="-285750" algn="just">
              <a:lnSpc>
                <a:spcPct val="90000"/>
              </a:lnSpc>
              <a:spcAft>
                <a:spcPts val="600"/>
              </a:spcAft>
              <a:buFont typeface="Arial" panose="020B0604020202020204" pitchFamily="34" charset="0"/>
              <a:buChar char="•"/>
            </a:pPr>
            <a:r>
              <a:rPr lang="en-US" sz="1400" dirty="0"/>
              <a:t> </a:t>
            </a:r>
            <a:r>
              <a:rPr lang="en-US" sz="1400" dirty="0">
                <a:effectLst/>
              </a:rPr>
              <a:t>breakfast, special diet menus</a:t>
            </a:r>
          </a:p>
          <a:p>
            <a:pPr marL="285750" indent="-285750" algn="just">
              <a:lnSpc>
                <a:spcPct val="90000"/>
              </a:lnSpc>
              <a:spcAft>
                <a:spcPts val="600"/>
              </a:spcAft>
              <a:buFont typeface="Arial" panose="020B0604020202020204" pitchFamily="34" charset="0"/>
              <a:buChar char="•"/>
            </a:pPr>
            <a:r>
              <a:rPr lang="en-US" sz="1400" dirty="0">
                <a:effectLst/>
              </a:rPr>
              <a:t> a kids club,</a:t>
            </a:r>
          </a:p>
          <a:p>
            <a:pPr marL="285750" indent="-285750" algn="just">
              <a:lnSpc>
                <a:spcPct val="90000"/>
              </a:lnSpc>
              <a:spcAft>
                <a:spcPts val="600"/>
              </a:spcAft>
              <a:buFont typeface="Arial" panose="020B0604020202020204" pitchFamily="34" charset="0"/>
              <a:buChar char="•"/>
            </a:pPr>
            <a:r>
              <a:rPr lang="en-US" sz="1400" dirty="0">
                <a:effectLst/>
              </a:rPr>
              <a:t> taxi service,</a:t>
            </a:r>
          </a:p>
          <a:p>
            <a:pPr marL="285750" indent="-285750" algn="just">
              <a:lnSpc>
                <a:spcPct val="90000"/>
              </a:lnSpc>
              <a:spcAft>
                <a:spcPts val="600"/>
              </a:spcAft>
              <a:buFont typeface="Arial" panose="020B0604020202020204" pitchFamily="34" charset="0"/>
              <a:buChar char="•"/>
            </a:pPr>
            <a:r>
              <a:rPr lang="en-US" sz="1400" dirty="0">
                <a:effectLst/>
              </a:rPr>
              <a:t> conference and meetings room,</a:t>
            </a:r>
          </a:p>
          <a:p>
            <a:pPr marL="285750" indent="-285750" algn="just">
              <a:lnSpc>
                <a:spcPct val="90000"/>
              </a:lnSpc>
              <a:spcAft>
                <a:spcPts val="600"/>
              </a:spcAft>
              <a:buFont typeface="Arial" panose="020B0604020202020204" pitchFamily="34" charset="0"/>
              <a:buChar char="•"/>
            </a:pPr>
            <a:r>
              <a:rPr lang="en-US" sz="1400" dirty="0"/>
              <a:t> free parking</a:t>
            </a:r>
            <a:endParaRPr lang="en-US" sz="1400" dirty="0">
              <a:effectLst/>
            </a:endParaRPr>
          </a:p>
          <a:p>
            <a:pPr algn="just">
              <a:lnSpc>
                <a:spcPct val="90000"/>
              </a:lnSpc>
              <a:spcAft>
                <a:spcPts val="600"/>
              </a:spcAft>
            </a:pPr>
            <a:r>
              <a:rPr lang="en-US" sz="1400" dirty="0">
                <a:effectLst/>
              </a:rPr>
              <a:t> </a:t>
            </a:r>
            <a:endParaRPr lang="en-US" sz="1400" dirty="0"/>
          </a:p>
        </p:txBody>
      </p:sp>
      <p:sp>
        <p:nvSpPr>
          <p:cNvPr id="19" name="TextBox 18">
            <a:extLst>
              <a:ext uri="{FF2B5EF4-FFF2-40B4-BE49-F238E27FC236}">
                <a16:creationId xmlns:a16="http://schemas.microsoft.com/office/drawing/2014/main" id="{3D24946A-7DC2-E937-59CB-1B93A4BD0C65}"/>
              </a:ext>
            </a:extLst>
          </p:cNvPr>
          <p:cNvSpPr txBox="1"/>
          <p:nvPr/>
        </p:nvSpPr>
        <p:spPr>
          <a:xfrm>
            <a:off x="10663741" y="6303997"/>
            <a:ext cx="1781647" cy="307777"/>
          </a:xfrm>
          <a:prstGeom prst="rect">
            <a:avLst/>
          </a:prstGeom>
          <a:noFill/>
        </p:spPr>
        <p:txBody>
          <a:bodyPr wrap="square">
            <a:spAutoFit/>
          </a:bodyPr>
          <a:lstStyle/>
          <a:p>
            <a:r>
              <a:rPr lang="en-GB" sz="1400" dirty="0"/>
              <a:t>(Pinterest ,2023)</a:t>
            </a:r>
          </a:p>
        </p:txBody>
      </p:sp>
      <p:sp>
        <p:nvSpPr>
          <p:cNvPr id="23" name="TextBox 22">
            <a:extLst>
              <a:ext uri="{FF2B5EF4-FFF2-40B4-BE49-F238E27FC236}">
                <a16:creationId xmlns:a16="http://schemas.microsoft.com/office/drawing/2014/main" id="{25E4FA6E-759B-2704-4EE4-ADF4053F1D5A}"/>
              </a:ext>
            </a:extLst>
          </p:cNvPr>
          <p:cNvSpPr txBox="1"/>
          <p:nvPr/>
        </p:nvSpPr>
        <p:spPr>
          <a:xfrm>
            <a:off x="10495440" y="5869186"/>
            <a:ext cx="1611471" cy="307777"/>
          </a:xfrm>
          <a:prstGeom prst="rect">
            <a:avLst/>
          </a:prstGeom>
          <a:noFill/>
        </p:spPr>
        <p:txBody>
          <a:bodyPr wrap="square">
            <a:spAutoFit/>
          </a:bodyPr>
          <a:lstStyle/>
          <a:p>
            <a:r>
              <a:rPr lang="en-GB" sz="1400" dirty="0"/>
              <a:t>(TripAdvisor, 2023)</a:t>
            </a:r>
          </a:p>
        </p:txBody>
      </p:sp>
    </p:spTree>
    <p:extLst>
      <p:ext uri="{BB962C8B-B14F-4D97-AF65-F5344CB8AC3E}">
        <p14:creationId xmlns:p14="http://schemas.microsoft.com/office/powerpoint/2010/main" val="33967489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A806864-5E87-A016-8624-B346BA79F049}"/>
              </a:ext>
            </a:extLst>
          </p:cNvPr>
          <p:cNvSpPr txBox="1"/>
          <p:nvPr/>
        </p:nvSpPr>
        <p:spPr>
          <a:xfrm>
            <a:off x="1068130" y="216642"/>
            <a:ext cx="9221187" cy="130260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200" kern="1200" dirty="0">
                <a:solidFill>
                  <a:schemeClr val="tx1"/>
                </a:solidFill>
                <a:latin typeface="+mj-lt"/>
                <a:ea typeface="+mj-ea"/>
                <a:cs typeface="+mj-cs"/>
              </a:rPr>
              <a:t>ROLE AND FUNCTION OF GUESTS SERVICES</a:t>
            </a:r>
          </a:p>
        </p:txBody>
      </p:sp>
      <p:pic>
        <p:nvPicPr>
          <p:cNvPr id="19" name="Picture 18" descr="Text&#10;&#10;Description automatically generated">
            <a:extLst>
              <a:ext uri="{FF2B5EF4-FFF2-40B4-BE49-F238E27FC236}">
                <a16:creationId xmlns:a16="http://schemas.microsoft.com/office/drawing/2014/main" id="{6DE4A20B-BAF2-F798-8C58-ED0D29AC05D5}"/>
              </a:ext>
            </a:extLst>
          </p:cNvPr>
          <p:cNvPicPr>
            <a:picLocks noChangeAspect="1"/>
          </p:cNvPicPr>
          <p:nvPr/>
        </p:nvPicPr>
        <p:blipFill rotWithShape="1">
          <a:blip r:embed="rId2">
            <a:extLst>
              <a:ext uri="{28A0092B-C50C-407E-A947-70E740481C1C}">
                <a14:useLocalDpi xmlns:a14="http://schemas.microsoft.com/office/drawing/2010/main" val="0"/>
              </a:ext>
            </a:extLst>
          </a:blip>
          <a:srcRect r="2" b="2699"/>
          <a:stretch/>
        </p:blipFill>
        <p:spPr>
          <a:xfrm>
            <a:off x="409524" y="1735892"/>
            <a:ext cx="4410637" cy="4087258"/>
          </a:xfrm>
          <a:prstGeom prst="rect">
            <a:avLst/>
          </a:prstGeom>
        </p:spPr>
      </p:pic>
      <p:sp>
        <p:nvSpPr>
          <p:cNvPr id="5" name="TextBox 4">
            <a:extLst>
              <a:ext uri="{FF2B5EF4-FFF2-40B4-BE49-F238E27FC236}">
                <a16:creationId xmlns:a16="http://schemas.microsoft.com/office/drawing/2014/main" id="{AC63F96B-4299-13C5-2C4C-BCEA667F8A50}"/>
              </a:ext>
            </a:extLst>
          </p:cNvPr>
          <p:cNvSpPr txBox="1"/>
          <p:nvPr/>
        </p:nvSpPr>
        <p:spPr>
          <a:xfrm>
            <a:off x="4978989" y="2177294"/>
            <a:ext cx="5920082" cy="1023106"/>
          </a:xfrm>
          <a:prstGeom prst="rect">
            <a:avLst/>
          </a:prstGeom>
        </p:spPr>
        <p:txBody>
          <a:bodyPr vert="horz" lIns="91440" tIns="45720" rIns="91440" bIns="45720" rtlCol="0" anchor="t">
            <a:normAutofit/>
          </a:bodyPr>
          <a:lstStyle/>
          <a:p>
            <a:pPr>
              <a:lnSpc>
                <a:spcPct val="90000"/>
              </a:lnSpc>
              <a:spcAft>
                <a:spcPts val="600"/>
              </a:spcAft>
            </a:pPr>
            <a:r>
              <a:rPr lang="en-US" sz="2000" dirty="0"/>
              <a:t>  </a:t>
            </a:r>
            <a:r>
              <a:rPr lang="en-US" sz="1500" dirty="0"/>
              <a:t>Customer service, according to Hudson and Hudson (2022), is defined as providing goods and services to clients through the work of staff members in a suitable and efficient environment.</a:t>
            </a:r>
          </a:p>
        </p:txBody>
      </p:sp>
      <p:sp>
        <p:nvSpPr>
          <p:cNvPr id="38" name="Rectangle 37">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extBox 22">
            <a:extLst>
              <a:ext uri="{FF2B5EF4-FFF2-40B4-BE49-F238E27FC236}">
                <a16:creationId xmlns:a16="http://schemas.microsoft.com/office/drawing/2014/main" id="{EA41506E-F953-DD4C-D8C5-D3D37F81FA1A}"/>
              </a:ext>
            </a:extLst>
          </p:cNvPr>
          <p:cNvSpPr txBox="1"/>
          <p:nvPr/>
        </p:nvSpPr>
        <p:spPr>
          <a:xfrm>
            <a:off x="5684640" y="3381390"/>
            <a:ext cx="6097836" cy="954107"/>
          </a:xfrm>
          <a:prstGeom prst="rect">
            <a:avLst/>
          </a:prstGeom>
          <a:noFill/>
        </p:spPr>
        <p:txBody>
          <a:bodyPr wrap="square">
            <a:spAutoFit/>
          </a:bodyPr>
          <a:lstStyle/>
          <a:p>
            <a:r>
              <a:rPr lang="en-GB" sz="1400" dirty="0"/>
              <a:t>    In a report made by Salesforce (2020) consumers report that 89% will return after a positive customer experience. However, Microsoft (2019) report that only 61% of consumers have been unsatisfied with a brand and stopped doing business with it.</a:t>
            </a:r>
          </a:p>
        </p:txBody>
      </p:sp>
      <p:sp>
        <p:nvSpPr>
          <p:cNvPr id="26" name="TextBox 25">
            <a:extLst>
              <a:ext uri="{FF2B5EF4-FFF2-40B4-BE49-F238E27FC236}">
                <a16:creationId xmlns:a16="http://schemas.microsoft.com/office/drawing/2014/main" id="{960CD173-DE80-7C14-406F-2B38641340B3}"/>
              </a:ext>
            </a:extLst>
          </p:cNvPr>
          <p:cNvSpPr txBox="1"/>
          <p:nvPr/>
        </p:nvSpPr>
        <p:spPr>
          <a:xfrm>
            <a:off x="1190912" y="5981169"/>
            <a:ext cx="1423930" cy="307777"/>
          </a:xfrm>
          <a:prstGeom prst="rect">
            <a:avLst/>
          </a:prstGeom>
          <a:noFill/>
        </p:spPr>
        <p:txBody>
          <a:bodyPr wrap="square">
            <a:spAutoFit/>
          </a:bodyPr>
          <a:lstStyle/>
          <a:p>
            <a:r>
              <a:rPr lang="en-GB" sz="1400" dirty="0">
                <a:effectLst/>
                <a:latin typeface="Calibri" panose="020F0502020204030204" pitchFamily="34" charset="0"/>
                <a:ea typeface="Calibri" panose="020F0502020204030204" pitchFamily="34" charset="0"/>
                <a:cs typeface="Times New Roman" panose="02020603050405020304" pitchFamily="18" charset="0"/>
              </a:rPr>
              <a:t>(123 RF , 2023) </a:t>
            </a:r>
            <a:endParaRPr lang="en-GB" sz="1400" dirty="0"/>
          </a:p>
        </p:txBody>
      </p:sp>
    </p:spTree>
    <p:extLst>
      <p:ext uri="{BB962C8B-B14F-4D97-AF65-F5344CB8AC3E}">
        <p14:creationId xmlns:p14="http://schemas.microsoft.com/office/powerpoint/2010/main" val="12079087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CF27337-3B16-C778-4369-81D49E519A62}"/>
              </a:ext>
            </a:extLst>
          </p:cNvPr>
          <p:cNvSpPr txBox="1"/>
          <p:nvPr/>
        </p:nvSpPr>
        <p:spPr>
          <a:xfrm>
            <a:off x="818984" y="4230093"/>
            <a:ext cx="4150581" cy="1800165"/>
          </a:xfrm>
          <a:prstGeom prst="rect">
            <a:avLst/>
          </a:prstGeom>
        </p:spPr>
        <p:txBody>
          <a:bodyPr vert="horz" lIns="91440" tIns="45720" rIns="91440" bIns="45720" rtlCol="0" anchor="t">
            <a:normAutofit/>
          </a:bodyPr>
          <a:lstStyle/>
          <a:p>
            <a:pPr algn="r">
              <a:lnSpc>
                <a:spcPct val="90000"/>
              </a:lnSpc>
              <a:spcBef>
                <a:spcPct val="0"/>
              </a:spcBef>
              <a:spcAft>
                <a:spcPts val="600"/>
              </a:spcAft>
            </a:pPr>
            <a:r>
              <a:rPr lang="en-US" sz="4000" kern="1200">
                <a:solidFill>
                  <a:schemeClr val="tx1"/>
                </a:solidFill>
                <a:latin typeface="+mj-lt"/>
                <a:ea typeface="+mj-ea"/>
                <a:cs typeface="+mj-cs"/>
              </a:rPr>
              <a:t>IMPORTANCE OF HOSPITALITY</a:t>
            </a:r>
          </a:p>
        </p:txBody>
      </p:sp>
      <p:pic>
        <p:nvPicPr>
          <p:cNvPr id="7" name="Picture 6" descr="Graphical user interface, application&#10;&#10;Description automatically generated">
            <a:extLst>
              <a:ext uri="{FF2B5EF4-FFF2-40B4-BE49-F238E27FC236}">
                <a16:creationId xmlns:a16="http://schemas.microsoft.com/office/drawing/2014/main" id="{8189E215-CE42-45A9-3EFE-2A9AFA705FA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1156" y="457200"/>
            <a:ext cx="6910650" cy="3455325"/>
          </a:xfrm>
          <a:prstGeom prst="rect">
            <a:avLst/>
          </a:prstGeom>
        </p:spPr>
      </p:pic>
      <p:sp>
        <p:nvSpPr>
          <p:cNvPr id="3" name="TextBox 2">
            <a:extLst>
              <a:ext uri="{FF2B5EF4-FFF2-40B4-BE49-F238E27FC236}">
                <a16:creationId xmlns:a16="http://schemas.microsoft.com/office/drawing/2014/main" id="{DCA3FA66-8C10-7F97-3B0C-35AC4016D82B}"/>
              </a:ext>
            </a:extLst>
          </p:cNvPr>
          <p:cNvSpPr txBox="1"/>
          <p:nvPr/>
        </p:nvSpPr>
        <p:spPr>
          <a:xfrm>
            <a:off x="5246415" y="4230094"/>
            <a:ext cx="6235268" cy="1800164"/>
          </a:xfrm>
          <a:prstGeom prst="rect">
            <a:avLst/>
          </a:prstGeom>
        </p:spPr>
        <p:txBody>
          <a:bodyPr vert="horz" lIns="91440" tIns="45720" rIns="91440" bIns="45720" rtlCol="0" anchor="t">
            <a:normAutofit/>
          </a:bodyPr>
          <a:lstStyle/>
          <a:p>
            <a:pPr>
              <a:lnSpc>
                <a:spcPct val="90000"/>
              </a:lnSpc>
              <a:spcAft>
                <a:spcPts val="600"/>
              </a:spcAft>
            </a:pPr>
            <a:r>
              <a:rPr lang="en-US" sz="1400"/>
              <a:t>    Wood (2015) describes hospitality as a diverse industry that focuses on providing nontangible services. In either the hotel, restaurant, or food and beverage industry, effective management practices are essential to the success of any business.</a:t>
            </a:r>
            <a:endParaRPr lang="en-US" sz="1400" dirty="0"/>
          </a:p>
        </p:txBody>
      </p:sp>
      <p:sp>
        <p:nvSpPr>
          <p:cNvPr id="14" name="Rectangle 13">
            <a:extLst>
              <a:ext uri="{FF2B5EF4-FFF2-40B4-BE49-F238E27FC236}">
                <a16:creationId xmlns:a16="http://schemas.microsoft.com/office/drawing/2014/main" id="{E7BFF8DC-0AE7-4AD2-9B28-2E5F26D62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E0162AD-C6E5-4BF8-A453-76ADB3687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31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2E7BBA9F-8170-4B20-6AA6-E3363B3FE960}"/>
              </a:ext>
            </a:extLst>
          </p:cNvPr>
          <p:cNvSpPr txBox="1"/>
          <p:nvPr/>
        </p:nvSpPr>
        <p:spPr>
          <a:xfrm>
            <a:off x="7995492" y="3592626"/>
            <a:ext cx="6097836" cy="261610"/>
          </a:xfrm>
          <a:prstGeom prst="rect">
            <a:avLst/>
          </a:prstGeom>
          <a:noFill/>
        </p:spPr>
        <p:txBody>
          <a:bodyPr wrap="square">
            <a:spAutoFit/>
          </a:bodyPr>
          <a:lstStyle/>
          <a:p>
            <a:r>
              <a:rPr lang="en-GB" sz="1100" dirty="0">
                <a:effectLst/>
                <a:latin typeface="Calibri" panose="020F0502020204030204" pitchFamily="34" charset="0"/>
                <a:ea typeface="Calibri" panose="020F0502020204030204" pitchFamily="34" charset="0"/>
                <a:cs typeface="Times New Roman" panose="02020603050405020304" pitchFamily="18" charset="0"/>
              </a:rPr>
              <a:t>(Mukherjee, </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a:effectLst/>
                <a:latin typeface="Calibri" panose="020F0502020204030204" pitchFamily="34" charset="0"/>
                <a:ea typeface="Calibri" panose="020F0502020204030204" pitchFamily="34" charset="0"/>
                <a:cs typeface="Times New Roman" panose="02020603050405020304" pitchFamily="18" charset="0"/>
              </a:rPr>
              <a:t>2020) </a:t>
            </a:r>
            <a:endParaRPr lang="en-GB" dirty="0"/>
          </a:p>
        </p:txBody>
      </p:sp>
    </p:spTree>
    <p:extLst>
      <p:ext uri="{BB962C8B-B14F-4D97-AF65-F5344CB8AC3E}">
        <p14:creationId xmlns:p14="http://schemas.microsoft.com/office/powerpoint/2010/main" val="32885081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06ABD0E-C291-AA67-9135-D93517B071C7}"/>
              </a:ext>
            </a:extLst>
          </p:cNvPr>
          <p:cNvSpPr txBox="1"/>
          <p:nvPr/>
        </p:nvSpPr>
        <p:spPr>
          <a:xfrm>
            <a:off x="515038" y="511380"/>
            <a:ext cx="3252730" cy="369332"/>
          </a:xfrm>
          <a:prstGeom prst="rect">
            <a:avLst/>
          </a:prstGeom>
          <a:noFill/>
        </p:spPr>
        <p:txBody>
          <a:bodyPr wrap="square">
            <a:spAutoFit/>
          </a:bodyPr>
          <a:lstStyle/>
          <a:p>
            <a:r>
              <a:rPr lang="en-GB" dirty="0"/>
              <a:t>IMPORTANCE OF HOSPITALITY</a:t>
            </a:r>
          </a:p>
        </p:txBody>
      </p:sp>
      <p:sp>
        <p:nvSpPr>
          <p:cNvPr id="8" name="AutoShape 2" descr="United Kingdom Hospitality Market Major Players">
            <a:extLst>
              <a:ext uri="{FF2B5EF4-FFF2-40B4-BE49-F238E27FC236}">
                <a16:creationId xmlns:a16="http://schemas.microsoft.com/office/drawing/2014/main" id="{6E9B2D02-7168-BA7A-D5EA-BA75BB488EE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defTabSz="457200"/>
            <a:endParaRPr lang="en-GB">
              <a:solidFill>
                <a:prstClr val="black"/>
              </a:solidFill>
              <a:latin typeface="Tw Cen MT" panose="020B0602020104020603"/>
            </a:endParaRPr>
          </a:p>
        </p:txBody>
      </p:sp>
      <p:pic>
        <p:nvPicPr>
          <p:cNvPr id="9" name="Picture 8">
            <a:extLst>
              <a:ext uri="{FF2B5EF4-FFF2-40B4-BE49-F238E27FC236}">
                <a16:creationId xmlns:a16="http://schemas.microsoft.com/office/drawing/2014/main" id="{2B64EC1C-8ED0-4303-E82F-F5200046D3EF}"/>
              </a:ext>
            </a:extLst>
          </p:cNvPr>
          <p:cNvPicPr>
            <a:picLocks noChangeAspect="1"/>
          </p:cNvPicPr>
          <p:nvPr/>
        </p:nvPicPr>
        <p:blipFill>
          <a:blip r:embed="rId2"/>
          <a:stretch>
            <a:fillRect/>
          </a:stretch>
        </p:blipFill>
        <p:spPr>
          <a:xfrm>
            <a:off x="5201921" y="3960179"/>
            <a:ext cx="3706802" cy="2076119"/>
          </a:xfrm>
          <a:prstGeom prst="rect">
            <a:avLst/>
          </a:prstGeom>
        </p:spPr>
      </p:pic>
      <p:pic>
        <p:nvPicPr>
          <p:cNvPr id="10" name="Picture 9">
            <a:extLst>
              <a:ext uri="{FF2B5EF4-FFF2-40B4-BE49-F238E27FC236}">
                <a16:creationId xmlns:a16="http://schemas.microsoft.com/office/drawing/2014/main" id="{CDC3383D-E55D-F501-1B6F-68CE9845FC1C}"/>
              </a:ext>
            </a:extLst>
          </p:cNvPr>
          <p:cNvPicPr>
            <a:picLocks noChangeAspect="1"/>
          </p:cNvPicPr>
          <p:nvPr/>
        </p:nvPicPr>
        <p:blipFill rotWithShape="1">
          <a:blip r:embed="rId3"/>
          <a:srcRect r="11795" b="7424"/>
          <a:stretch/>
        </p:blipFill>
        <p:spPr>
          <a:xfrm>
            <a:off x="2703459" y="2887722"/>
            <a:ext cx="2498462" cy="3406273"/>
          </a:xfrm>
          <a:prstGeom prst="rect">
            <a:avLst/>
          </a:prstGeom>
        </p:spPr>
      </p:pic>
      <p:sp>
        <p:nvSpPr>
          <p:cNvPr id="11" name="TextBox 10">
            <a:extLst>
              <a:ext uri="{FF2B5EF4-FFF2-40B4-BE49-F238E27FC236}">
                <a16:creationId xmlns:a16="http://schemas.microsoft.com/office/drawing/2014/main" id="{2179DFBD-2BFD-DD50-0E2C-46B445B7DD01}"/>
              </a:ext>
            </a:extLst>
          </p:cNvPr>
          <p:cNvSpPr txBox="1"/>
          <p:nvPr/>
        </p:nvSpPr>
        <p:spPr>
          <a:xfrm>
            <a:off x="5407617" y="3463353"/>
            <a:ext cx="4080924" cy="738664"/>
          </a:xfrm>
          <a:prstGeom prst="rect">
            <a:avLst/>
          </a:prstGeom>
          <a:noFill/>
        </p:spPr>
        <p:txBody>
          <a:bodyPr wrap="square">
            <a:spAutoFit/>
          </a:bodyPr>
          <a:lstStyle/>
          <a:p>
            <a:pPr defTabSz="457200"/>
            <a:r>
              <a:rPr lang="en-GB" sz="1400" dirty="0">
                <a:solidFill>
                  <a:prstClr val="black"/>
                </a:solidFill>
                <a:latin typeface="Tw Cen MT" panose="020B0602020104020603"/>
              </a:rPr>
              <a:t>Study Period:  2018 - 2028</a:t>
            </a:r>
          </a:p>
          <a:p>
            <a:pPr defTabSz="457200"/>
            <a:r>
              <a:rPr lang="en-GB" sz="1400" dirty="0">
                <a:solidFill>
                  <a:prstClr val="black"/>
                </a:solidFill>
                <a:latin typeface="Tw Cen MT" panose="020B0602020104020603"/>
              </a:rPr>
              <a:t>CAGR:  &gt; 2.8 %</a:t>
            </a:r>
          </a:p>
          <a:p>
            <a:pPr defTabSz="457200"/>
            <a:r>
              <a:rPr lang="en-GB" sz="1400" dirty="0">
                <a:solidFill>
                  <a:prstClr val="black"/>
                </a:solidFill>
                <a:latin typeface="Tw Cen MT" panose="020B0602020104020603"/>
              </a:rPr>
              <a:t>Major Players</a:t>
            </a:r>
          </a:p>
        </p:txBody>
      </p:sp>
      <p:sp>
        <p:nvSpPr>
          <p:cNvPr id="13" name="TextBox 12">
            <a:extLst>
              <a:ext uri="{FF2B5EF4-FFF2-40B4-BE49-F238E27FC236}">
                <a16:creationId xmlns:a16="http://schemas.microsoft.com/office/drawing/2014/main" id="{68797853-6BD6-1C05-EF85-2DB2A676B550}"/>
              </a:ext>
            </a:extLst>
          </p:cNvPr>
          <p:cNvSpPr txBox="1"/>
          <p:nvPr/>
        </p:nvSpPr>
        <p:spPr>
          <a:xfrm>
            <a:off x="8908723" y="6348458"/>
            <a:ext cx="6097836" cy="307777"/>
          </a:xfrm>
          <a:prstGeom prst="rect">
            <a:avLst/>
          </a:prstGeom>
          <a:noFill/>
        </p:spPr>
        <p:txBody>
          <a:bodyPr wrap="square">
            <a:spAutoFit/>
          </a:bodyPr>
          <a:lstStyle/>
          <a:p>
            <a:r>
              <a:rPr lang="en-GB" sz="1400" dirty="0"/>
              <a:t>(Mordor Intelligence ,2023) </a:t>
            </a:r>
          </a:p>
        </p:txBody>
      </p:sp>
    </p:spTree>
    <p:extLst>
      <p:ext uri="{BB962C8B-B14F-4D97-AF65-F5344CB8AC3E}">
        <p14:creationId xmlns:p14="http://schemas.microsoft.com/office/powerpoint/2010/main" val="8703939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8"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Text&#10;&#10;Description automatically generated">
            <a:extLst>
              <a:ext uri="{FF2B5EF4-FFF2-40B4-BE49-F238E27FC236}">
                <a16:creationId xmlns:a16="http://schemas.microsoft.com/office/drawing/2014/main" id="{C17C3CA3-E192-B7DA-5C66-653C6C8B15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1457" y="2221443"/>
            <a:ext cx="4777381" cy="224536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TextBox 2">
            <a:extLst>
              <a:ext uri="{FF2B5EF4-FFF2-40B4-BE49-F238E27FC236}">
                <a16:creationId xmlns:a16="http://schemas.microsoft.com/office/drawing/2014/main" id="{9369FC25-4A96-55CB-2D25-DEC33DB95AAE}"/>
              </a:ext>
            </a:extLst>
          </p:cNvPr>
          <p:cNvSpPr txBox="1"/>
          <p:nvPr/>
        </p:nvSpPr>
        <p:spPr>
          <a:xfrm>
            <a:off x="6096000" y="2679077"/>
            <a:ext cx="5458838" cy="4192520"/>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1400" dirty="0"/>
              <a:t>It produces revenue</a:t>
            </a:r>
          </a:p>
          <a:p>
            <a:pPr marL="285750" indent="-228600">
              <a:lnSpc>
                <a:spcPct val="90000"/>
              </a:lnSpc>
              <a:spcAft>
                <a:spcPts val="600"/>
              </a:spcAft>
              <a:buFont typeface="Arial" panose="020B0604020202020204" pitchFamily="34" charset="0"/>
              <a:buChar char="•"/>
            </a:pPr>
            <a:r>
              <a:rPr lang="en-US" sz="1400" dirty="0"/>
              <a:t>Creates jobs</a:t>
            </a:r>
          </a:p>
          <a:p>
            <a:pPr marL="285750" indent="-228600">
              <a:lnSpc>
                <a:spcPct val="90000"/>
              </a:lnSpc>
              <a:spcAft>
                <a:spcPts val="600"/>
              </a:spcAft>
              <a:buFont typeface="Arial" panose="020B0604020202020204" pitchFamily="34" charset="0"/>
              <a:buChar char="•"/>
            </a:pPr>
            <a:r>
              <a:rPr lang="en-US" sz="1400" dirty="0"/>
              <a:t>Construction of Infrastructure</a:t>
            </a:r>
          </a:p>
          <a:p>
            <a:pPr marL="285750" indent="-228600">
              <a:lnSpc>
                <a:spcPct val="90000"/>
              </a:lnSpc>
              <a:spcAft>
                <a:spcPts val="600"/>
              </a:spcAft>
              <a:buFont typeface="Arial" panose="020B0604020202020204" pitchFamily="34" charset="0"/>
              <a:buChar char="•"/>
            </a:pPr>
            <a:r>
              <a:rPr lang="en-US" sz="1400" dirty="0"/>
              <a:t>It encourages stability and tranquilly</a:t>
            </a:r>
          </a:p>
          <a:p>
            <a:pPr marL="285750" indent="-228600">
              <a:lnSpc>
                <a:spcPct val="90000"/>
              </a:lnSpc>
              <a:spcAft>
                <a:spcPts val="600"/>
              </a:spcAft>
              <a:buFont typeface="Arial" panose="020B0604020202020204" pitchFamily="34" charset="0"/>
              <a:buChar char="•"/>
            </a:pPr>
            <a:r>
              <a:rPr lang="en-US" sz="1400" dirty="0"/>
              <a:t>Enhances locals' quality of living</a:t>
            </a:r>
          </a:p>
          <a:p>
            <a:pPr marL="285750" indent="-228600">
              <a:lnSpc>
                <a:spcPct val="90000"/>
              </a:lnSpc>
              <a:spcAft>
                <a:spcPts val="600"/>
              </a:spcAft>
              <a:buFont typeface="Arial" panose="020B0604020202020204" pitchFamily="34" charset="0"/>
              <a:buChar char="•"/>
            </a:pPr>
            <a:r>
              <a:rPr lang="en-US" sz="1400" dirty="0"/>
              <a:t>It offers leisure activities</a:t>
            </a:r>
          </a:p>
        </p:txBody>
      </p:sp>
      <p:sp>
        <p:nvSpPr>
          <p:cNvPr id="7" name="TextBox 6">
            <a:extLst>
              <a:ext uri="{FF2B5EF4-FFF2-40B4-BE49-F238E27FC236}">
                <a16:creationId xmlns:a16="http://schemas.microsoft.com/office/drawing/2014/main" id="{90138014-2BED-9BF8-D7DF-4513D9CE898F}"/>
              </a:ext>
            </a:extLst>
          </p:cNvPr>
          <p:cNvSpPr txBox="1"/>
          <p:nvPr/>
        </p:nvSpPr>
        <p:spPr>
          <a:xfrm>
            <a:off x="6508214" y="1132590"/>
            <a:ext cx="6097836" cy="341632"/>
          </a:xfrm>
          <a:prstGeom prst="rect">
            <a:avLst/>
          </a:prstGeom>
          <a:noFill/>
        </p:spPr>
        <p:txBody>
          <a:bodyPr wrap="square">
            <a:sp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Why is Hospitality Industry IMPORTANT ?</a:t>
            </a:r>
          </a:p>
        </p:txBody>
      </p:sp>
      <p:sp>
        <p:nvSpPr>
          <p:cNvPr id="9" name="TextBox 8">
            <a:extLst>
              <a:ext uri="{FF2B5EF4-FFF2-40B4-BE49-F238E27FC236}">
                <a16:creationId xmlns:a16="http://schemas.microsoft.com/office/drawing/2014/main" id="{FAD76460-89D6-0283-A72E-E931086D77C9}"/>
              </a:ext>
            </a:extLst>
          </p:cNvPr>
          <p:cNvSpPr txBox="1"/>
          <p:nvPr/>
        </p:nvSpPr>
        <p:spPr>
          <a:xfrm>
            <a:off x="9076858" y="6372755"/>
            <a:ext cx="1942641" cy="307777"/>
          </a:xfrm>
          <a:prstGeom prst="rect">
            <a:avLst/>
          </a:prstGeom>
          <a:noFill/>
        </p:spPr>
        <p:txBody>
          <a:bodyPr wrap="square">
            <a:spAutoFit/>
          </a:bodyPr>
          <a:lstStyle/>
          <a:p>
            <a:r>
              <a:rPr lang="en-GB" sz="1400" dirty="0">
                <a:effectLst/>
                <a:latin typeface="Calibri" panose="020F0502020204030204" pitchFamily="34" charset="0"/>
                <a:ea typeface="Calibri" panose="020F0502020204030204" pitchFamily="34" charset="0"/>
                <a:cs typeface="Times New Roman" panose="02020603050405020304" pitchFamily="18" charset="0"/>
              </a:rPr>
              <a:t>(Uban Catering, 2016) </a:t>
            </a:r>
            <a:endParaRPr lang="en-GB" sz="1400" dirty="0"/>
          </a:p>
        </p:txBody>
      </p:sp>
    </p:spTree>
    <p:extLst>
      <p:ext uri="{BB962C8B-B14F-4D97-AF65-F5344CB8AC3E}">
        <p14:creationId xmlns:p14="http://schemas.microsoft.com/office/powerpoint/2010/main" val="13945891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34">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367FEA12-246D-B78E-6607-753FCB3C1561}"/>
              </a:ext>
            </a:extLst>
          </p:cNvPr>
          <p:cNvSpPr txBox="1"/>
          <p:nvPr/>
        </p:nvSpPr>
        <p:spPr>
          <a:xfrm>
            <a:off x="6657715" y="467271"/>
            <a:ext cx="4195674" cy="205252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600" dirty="0">
                <a:latin typeface="+mj-lt"/>
                <a:ea typeface="+mj-ea"/>
                <a:cs typeface="+mj-cs"/>
              </a:rPr>
              <a:t>HOW HOTELS EXEED GUESTS EXPECTATION</a:t>
            </a:r>
          </a:p>
        </p:txBody>
      </p:sp>
      <p:sp>
        <p:nvSpPr>
          <p:cNvPr id="53" name="Oval 36">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erson holding a glass of wine&#10;&#10;Description automatically generated with medium confidence">
            <a:extLst>
              <a:ext uri="{FF2B5EF4-FFF2-40B4-BE49-F238E27FC236}">
                <a16:creationId xmlns:a16="http://schemas.microsoft.com/office/drawing/2014/main" id="{CCCEF704-55BE-44AC-2B83-6803611B7827}"/>
              </a:ext>
            </a:extLst>
          </p:cNvPr>
          <p:cNvPicPr>
            <a:picLocks noChangeAspect="1"/>
          </p:cNvPicPr>
          <p:nvPr/>
        </p:nvPicPr>
        <p:blipFill rotWithShape="1">
          <a:blip r:embed="rId2"/>
          <a:srcRect l="31061" r="3440" b="1"/>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54"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55"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56" name="TextBox 4">
            <a:extLst>
              <a:ext uri="{FF2B5EF4-FFF2-40B4-BE49-F238E27FC236}">
                <a16:creationId xmlns:a16="http://schemas.microsoft.com/office/drawing/2014/main" id="{33DC1132-A43E-272E-BC6A-56ECAA766B82}"/>
              </a:ext>
            </a:extLst>
          </p:cNvPr>
          <p:cNvSpPr txBox="1"/>
          <p:nvPr/>
        </p:nvSpPr>
        <p:spPr>
          <a:xfrm>
            <a:off x="6736588" y="3812780"/>
            <a:ext cx="4601524" cy="1636266"/>
          </a:xfrm>
          <a:prstGeom prst="rect">
            <a:avLst/>
          </a:prstGeom>
        </p:spPr>
        <p:txBody>
          <a:bodyPr vert="horz" lIns="91440" tIns="45720" rIns="91440" bIns="45720" rtlCol="0" anchor="t">
            <a:normAutofit/>
          </a:bodyPr>
          <a:lstStyle/>
          <a:p>
            <a:pPr>
              <a:lnSpc>
                <a:spcPct val="90000"/>
              </a:lnSpc>
              <a:spcAft>
                <a:spcPts val="600"/>
              </a:spcAft>
            </a:pPr>
            <a:r>
              <a:rPr lang="en-US" sz="1400" dirty="0">
                <a:solidFill>
                  <a:schemeClr val="tx1">
                    <a:alpha val="80000"/>
                  </a:schemeClr>
                </a:solidFill>
              </a:rPr>
              <a:t>     To transform an issue into a potential wow moment, personnel at the Ritz-Carlton are encouraged to surprise and delight customers.</a:t>
            </a:r>
          </a:p>
          <a:p>
            <a:pPr>
              <a:lnSpc>
                <a:spcPct val="90000"/>
              </a:lnSpc>
              <a:spcAft>
                <a:spcPts val="600"/>
              </a:spcAft>
            </a:pPr>
            <a:r>
              <a:rPr lang="en-US" sz="1400" dirty="0">
                <a:solidFill>
                  <a:schemeClr val="tx1">
                    <a:alpha val="80000"/>
                  </a:schemeClr>
                </a:solidFill>
              </a:rPr>
              <a:t>    </a:t>
            </a:r>
          </a:p>
        </p:txBody>
      </p:sp>
      <p:sp>
        <p:nvSpPr>
          <p:cNvPr id="43"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45"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8A63B6EA-BAF6-7B2C-01AD-FCF1744AE7B1}"/>
              </a:ext>
            </a:extLst>
          </p:cNvPr>
          <p:cNvSpPr txBox="1"/>
          <p:nvPr/>
        </p:nvSpPr>
        <p:spPr>
          <a:xfrm>
            <a:off x="5685514" y="5615845"/>
            <a:ext cx="6097836" cy="523220"/>
          </a:xfrm>
          <a:prstGeom prst="rect">
            <a:avLst/>
          </a:prstGeom>
          <a:noFill/>
        </p:spPr>
        <p:txBody>
          <a:bodyPr wrap="square">
            <a:spAutoFit/>
          </a:bodyPr>
          <a:lstStyle/>
          <a:p>
            <a:r>
              <a:rPr lang="en-GB" sz="1400" dirty="0"/>
              <a:t>Having $2,000 to spend on each visitor, staff are completely empowered to create exceptional, unique, and unforgettable experiences.</a:t>
            </a:r>
          </a:p>
        </p:txBody>
      </p:sp>
      <p:sp>
        <p:nvSpPr>
          <p:cNvPr id="14" name="TextBox 13">
            <a:extLst>
              <a:ext uri="{FF2B5EF4-FFF2-40B4-BE49-F238E27FC236}">
                <a16:creationId xmlns:a16="http://schemas.microsoft.com/office/drawing/2014/main" id="{5293C464-DF40-BC18-0E7F-F0D607C4F267}"/>
              </a:ext>
            </a:extLst>
          </p:cNvPr>
          <p:cNvSpPr txBox="1"/>
          <p:nvPr/>
        </p:nvSpPr>
        <p:spPr>
          <a:xfrm>
            <a:off x="10287000" y="6480681"/>
            <a:ext cx="3528151" cy="307777"/>
          </a:xfrm>
          <a:prstGeom prst="rect">
            <a:avLst/>
          </a:prstGeom>
          <a:noFill/>
        </p:spPr>
        <p:txBody>
          <a:bodyPr wrap="square">
            <a:spAutoFit/>
          </a:bodyPr>
          <a:lstStyle/>
          <a:p>
            <a:r>
              <a:rPr lang="en-GB" sz="1400" dirty="0"/>
              <a:t>(Operto, 2022) </a:t>
            </a:r>
          </a:p>
        </p:txBody>
      </p:sp>
    </p:spTree>
    <p:extLst>
      <p:ext uri="{BB962C8B-B14F-4D97-AF65-F5344CB8AC3E}">
        <p14:creationId xmlns:p14="http://schemas.microsoft.com/office/powerpoint/2010/main" val="9795085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text&#10;&#10;Description automatically generated">
            <a:extLst>
              <a:ext uri="{FF2B5EF4-FFF2-40B4-BE49-F238E27FC236}">
                <a16:creationId xmlns:a16="http://schemas.microsoft.com/office/drawing/2014/main" id="{CD4A33B1-12A4-4329-88AC-80ECCBBCB1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467" y="2403922"/>
            <a:ext cx="5290720" cy="2050154"/>
          </a:xfrm>
          <a:prstGeom prst="rect">
            <a:avLst/>
          </a:prstGeom>
        </p:spPr>
      </p:pic>
      <p:grpSp>
        <p:nvGrpSpPr>
          <p:cNvPr id="14" name="Group 13">
            <a:extLst>
              <a:ext uri="{FF2B5EF4-FFF2-40B4-BE49-F238E27FC236}">
                <a16:creationId xmlns:a16="http://schemas.microsoft.com/office/drawing/2014/main" id="{4724F874-E407-41A5-918C-1CF5DF5269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1097280" cy="1097280"/>
            <a:chOff x="11094720" y="0"/>
            <a:chExt cx="1097280" cy="1097280"/>
          </a:xfrm>
        </p:grpSpPr>
        <p:sp>
          <p:nvSpPr>
            <p:cNvPr id="15" name="Isosceles Triangle 14">
              <a:extLst>
                <a:ext uri="{FF2B5EF4-FFF2-40B4-BE49-F238E27FC236}">
                  <a16:creationId xmlns:a16="http://schemas.microsoft.com/office/drawing/2014/main" id="{EBB12D3E-DD63-469B-A687-14E38AE471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CC10F17-490D-41AE-9B38-7F39AF7384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40D70DE6-90B1-4EA5-5CA4-3C1A15B8D033}"/>
              </a:ext>
            </a:extLst>
          </p:cNvPr>
          <p:cNvSpPr txBox="1"/>
          <p:nvPr/>
        </p:nvSpPr>
        <p:spPr>
          <a:xfrm>
            <a:off x="6412120" y="1782981"/>
            <a:ext cx="5136412" cy="4393982"/>
          </a:xfrm>
          <a:prstGeom prst="rect">
            <a:avLst/>
          </a:prstGeom>
        </p:spPr>
        <p:txBody>
          <a:bodyPr vert="horz" lIns="91440" tIns="45720" rIns="91440" bIns="45720" rtlCol="0">
            <a:normAutofit/>
          </a:bodyPr>
          <a:lstStyle/>
          <a:p>
            <a:pPr>
              <a:lnSpc>
                <a:spcPct val="90000"/>
              </a:lnSpc>
              <a:spcAft>
                <a:spcPts val="600"/>
              </a:spcAft>
            </a:pPr>
            <a:r>
              <a:rPr lang="en-US" sz="1400" dirty="0"/>
              <a:t>     </a:t>
            </a:r>
            <a:r>
              <a:rPr lang="en-GB" sz="1400" dirty="0"/>
              <a:t>To ensure the satisfaction of guests' expectations, a variety of factors need to be considered, such as:</a:t>
            </a:r>
          </a:p>
          <a:p>
            <a:pPr>
              <a:lnSpc>
                <a:spcPct val="90000"/>
              </a:lnSpc>
              <a:spcAft>
                <a:spcPts val="600"/>
              </a:spcAft>
            </a:pPr>
            <a:endParaRPr lang="en-US" sz="1400" dirty="0"/>
          </a:p>
          <a:p>
            <a:pPr marL="285750" indent="-228600">
              <a:lnSpc>
                <a:spcPct val="90000"/>
              </a:lnSpc>
              <a:spcAft>
                <a:spcPts val="600"/>
              </a:spcAft>
              <a:buFont typeface="Arial" panose="020B0604020202020204" pitchFamily="34" charset="0"/>
              <a:buChar char="•"/>
            </a:pPr>
            <a:r>
              <a:rPr lang="en-US" sz="1400" dirty="0"/>
              <a:t> maintaining a competitive price, </a:t>
            </a:r>
          </a:p>
          <a:p>
            <a:pPr marL="285750" indent="-228600">
              <a:lnSpc>
                <a:spcPct val="90000"/>
              </a:lnSpc>
              <a:spcAft>
                <a:spcPts val="600"/>
              </a:spcAft>
              <a:buFont typeface="Arial" panose="020B0604020202020204" pitchFamily="34" charset="0"/>
              <a:buChar char="•"/>
            </a:pPr>
            <a:r>
              <a:rPr lang="en-US" sz="1400" dirty="0"/>
              <a:t> cleanliness, </a:t>
            </a:r>
          </a:p>
          <a:p>
            <a:pPr marL="285750" indent="-228600">
              <a:lnSpc>
                <a:spcPct val="90000"/>
              </a:lnSpc>
              <a:spcAft>
                <a:spcPts val="600"/>
              </a:spcAft>
              <a:buFont typeface="Arial" panose="020B0604020202020204" pitchFamily="34" charset="0"/>
              <a:buChar char="•"/>
            </a:pPr>
            <a:r>
              <a:rPr lang="en-US" sz="1400" dirty="0"/>
              <a:t> good communication,</a:t>
            </a:r>
          </a:p>
          <a:p>
            <a:pPr marL="285750" indent="-228600">
              <a:lnSpc>
                <a:spcPct val="90000"/>
              </a:lnSpc>
              <a:spcAft>
                <a:spcPts val="600"/>
              </a:spcAft>
              <a:buFont typeface="Arial" panose="020B0604020202020204" pitchFamily="34" charset="0"/>
              <a:buChar char="•"/>
            </a:pPr>
            <a:r>
              <a:rPr lang="en-US" sz="1400" dirty="0"/>
              <a:t> attentive to detail, </a:t>
            </a:r>
          </a:p>
          <a:p>
            <a:pPr marL="285750" indent="-228600">
              <a:lnSpc>
                <a:spcPct val="90000"/>
              </a:lnSpc>
              <a:spcAft>
                <a:spcPts val="600"/>
              </a:spcAft>
              <a:buFont typeface="Arial" panose="020B0604020202020204" pitchFamily="34" charset="0"/>
              <a:buChar char="•"/>
            </a:pPr>
            <a:r>
              <a:rPr lang="en-US" sz="1400" dirty="0"/>
              <a:t> implementing technology, </a:t>
            </a:r>
          </a:p>
          <a:p>
            <a:pPr marL="285750" indent="-228600">
              <a:lnSpc>
                <a:spcPct val="90000"/>
              </a:lnSpc>
              <a:spcAft>
                <a:spcPts val="600"/>
              </a:spcAft>
              <a:buFont typeface="Arial" panose="020B0604020202020204" pitchFamily="34" charset="0"/>
              <a:buChar char="•"/>
            </a:pPr>
            <a:r>
              <a:rPr lang="en-US" sz="1400" dirty="0"/>
              <a:t> safety, </a:t>
            </a:r>
          </a:p>
          <a:p>
            <a:pPr marL="285750" indent="-228600">
              <a:lnSpc>
                <a:spcPct val="90000"/>
              </a:lnSpc>
              <a:spcAft>
                <a:spcPts val="600"/>
              </a:spcAft>
              <a:buFont typeface="Arial" panose="020B0604020202020204" pitchFamily="34" charset="0"/>
              <a:buChar char="•"/>
            </a:pPr>
            <a:r>
              <a:rPr lang="en-US" sz="1400" dirty="0"/>
              <a:t> offering first-rate service, </a:t>
            </a:r>
          </a:p>
          <a:p>
            <a:pPr marL="285750" indent="-228600">
              <a:lnSpc>
                <a:spcPct val="90000"/>
              </a:lnSpc>
              <a:spcAft>
                <a:spcPts val="600"/>
              </a:spcAft>
              <a:buFont typeface="Arial" panose="020B0604020202020204" pitchFamily="34" charset="0"/>
              <a:buChar char="•"/>
            </a:pPr>
            <a:r>
              <a:rPr lang="en-US" sz="1400" dirty="0"/>
              <a:t> facilities, </a:t>
            </a:r>
          </a:p>
          <a:p>
            <a:pPr marL="285750" indent="-228600">
              <a:lnSpc>
                <a:spcPct val="90000"/>
              </a:lnSpc>
              <a:spcAft>
                <a:spcPts val="600"/>
              </a:spcAft>
              <a:buFont typeface="Arial" panose="020B0604020202020204" pitchFamily="34" charset="0"/>
              <a:buChar char="•"/>
            </a:pPr>
            <a:r>
              <a:rPr lang="en-US" sz="1400" dirty="0"/>
              <a:t> collect reviews, and personalized services</a:t>
            </a:r>
          </a:p>
        </p:txBody>
      </p:sp>
      <p:grpSp>
        <p:nvGrpSpPr>
          <p:cNvPr id="18" name="Group 17">
            <a:extLst>
              <a:ext uri="{FF2B5EF4-FFF2-40B4-BE49-F238E27FC236}">
                <a16:creationId xmlns:a16="http://schemas.microsoft.com/office/drawing/2014/main" id="{DC8D6E3B-FFED-480F-941D-FE376375B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77940" y="4601497"/>
            <a:ext cx="1014060" cy="2017580"/>
            <a:chOff x="11177940" y="4601497"/>
            <a:chExt cx="1014060" cy="2017580"/>
          </a:xfrm>
        </p:grpSpPr>
        <p:sp>
          <p:nvSpPr>
            <p:cNvPr id="19" name="Isosceles Triangle 1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163F2D3D-CA3A-EDA0-85AA-B2BCE8A64D14}"/>
              </a:ext>
            </a:extLst>
          </p:cNvPr>
          <p:cNvSpPr txBox="1"/>
          <p:nvPr/>
        </p:nvSpPr>
        <p:spPr>
          <a:xfrm>
            <a:off x="9053111" y="6298759"/>
            <a:ext cx="2723921" cy="307777"/>
          </a:xfrm>
          <a:prstGeom prst="rect">
            <a:avLst/>
          </a:prstGeom>
          <a:noFill/>
        </p:spPr>
        <p:txBody>
          <a:bodyPr wrap="square">
            <a:spAutoFit/>
          </a:bodyPr>
          <a:lstStyle/>
          <a:p>
            <a:pPr>
              <a:spcAft>
                <a:spcPts val="600"/>
              </a:spcAft>
            </a:pPr>
            <a:r>
              <a:rPr lang="en-GB" sz="1400" dirty="0"/>
              <a:t>(Lacalle, 2022)</a:t>
            </a:r>
            <a:endParaRPr lang="en-GB" sz="1400"/>
          </a:p>
        </p:txBody>
      </p:sp>
    </p:spTree>
    <p:extLst>
      <p:ext uri="{BB962C8B-B14F-4D97-AF65-F5344CB8AC3E}">
        <p14:creationId xmlns:p14="http://schemas.microsoft.com/office/powerpoint/2010/main" val="19876705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Freeform: Shape 36">
            <a:extLst>
              <a:ext uri="{FF2B5EF4-FFF2-40B4-BE49-F238E27FC236}">
                <a16:creationId xmlns:a16="http://schemas.microsoft.com/office/drawing/2014/main" id="{F60FCA6E-0894-46CD-BD49-5955A51E0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1955" y="5346696"/>
            <a:ext cx="5360045" cy="1511304"/>
          </a:xfrm>
          <a:custGeom>
            <a:avLst/>
            <a:gdLst>
              <a:gd name="connsiteX0" fmla="*/ 4545473 w 5360045"/>
              <a:gd name="connsiteY0" fmla="*/ 0 h 1511304"/>
              <a:gd name="connsiteX1" fmla="*/ 5360045 w 5360045"/>
              <a:gd name="connsiteY1" fmla="*/ 0 h 1511304"/>
              <a:gd name="connsiteX2" fmla="*/ 5360045 w 5360045"/>
              <a:gd name="connsiteY2" fmla="*/ 1046730 h 1511304"/>
              <a:gd name="connsiteX3" fmla="*/ 5360045 w 5360045"/>
              <a:gd name="connsiteY3" fmla="*/ 1508760 h 1511304"/>
              <a:gd name="connsiteX4" fmla="*/ 5360045 w 5360045"/>
              <a:gd name="connsiteY4" fmla="*/ 1511304 h 1511304"/>
              <a:gd name="connsiteX5" fmla="*/ 4545474 w 5360045"/>
              <a:gd name="connsiteY5" fmla="*/ 1511304 h 1511304"/>
              <a:gd name="connsiteX6" fmla="*/ 2525897 w 5360045"/>
              <a:gd name="connsiteY6" fmla="*/ 1511304 h 1511304"/>
              <a:gd name="connsiteX7" fmla="*/ 0 w 5360045"/>
              <a:gd name="connsiteY7" fmla="*/ 1511304 h 1511304"/>
              <a:gd name="connsiteX8" fmla="*/ 697617 w 5360045"/>
              <a:gd name="connsiteY8" fmla="*/ 3 h 1511304"/>
              <a:gd name="connsiteX9" fmla="*/ 4545473 w 5360045"/>
              <a:gd name="connsiteY9"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0045" h="1511304">
                <a:moveTo>
                  <a:pt x="4545473" y="0"/>
                </a:moveTo>
                <a:lnTo>
                  <a:pt x="5360045" y="0"/>
                </a:lnTo>
                <a:lnTo>
                  <a:pt x="5360045" y="1046730"/>
                </a:lnTo>
                <a:lnTo>
                  <a:pt x="5360045" y="1508760"/>
                </a:lnTo>
                <a:lnTo>
                  <a:pt x="5360045" y="1511304"/>
                </a:lnTo>
                <a:lnTo>
                  <a:pt x="4545474" y="1511304"/>
                </a:lnTo>
                <a:lnTo>
                  <a:pt x="2525897" y="1511304"/>
                </a:lnTo>
                <a:lnTo>
                  <a:pt x="0" y="1511304"/>
                </a:lnTo>
                <a:lnTo>
                  <a:pt x="697617" y="3"/>
                </a:lnTo>
                <a:lnTo>
                  <a:pt x="4545473" y="3"/>
                </a:lnTo>
                <a:close/>
              </a:path>
            </a:pathLst>
          </a:custGeom>
          <a:solidFill>
            <a:srgbClr val="404040">
              <a:alpha val="8470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Shape 38">
            <a:extLst>
              <a:ext uri="{FF2B5EF4-FFF2-40B4-BE49-F238E27FC236}">
                <a16:creationId xmlns:a16="http://schemas.microsoft.com/office/drawing/2014/main" id="{E78C6E4B-A1F1-4B6C-97EC-BE997495D6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694"/>
            <a:ext cx="7346605" cy="1511306"/>
          </a:xfrm>
          <a:custGeom>
            <a:avLst/>
            <a:gdLst>
              <a:gd name="connsiteX0" fmla="*/ 0 w 7346605"/>
              <a:gd name="connsiteY0" fmla="*/ 0 h 1511306"/>
              <a:gd name="connsiteX1" fmla="*/ 239486 w 7346605"/>
              <a:gd name="connsiteY1" fmla="*/ 0 h 1511306"/>
              <a:gd name="connsiteX2" fmla="*/ 1209568 w 7346605"/>
              <a:gd name="connsiteY2" fmla="*/ 0 h 1511306"/>
              <a:gd name="connsiteX3" fmla="*/ 2405743 w 7346605"/>
              <a:gd name="connsiteY3" fmla="*/ 0 h 1511306"/>
              <a:gd name="connsiteX4" fmla="*/ 2405743 w 7346605"/>
              <a:gd name="connsiteY4" fmla="*/ 2544 h 1511306"/>
              <a:gd name="connsiteX5" fmla="*/ 2801131 w 7346605"/>
              <a:gd name="connsiteY5" fmla="*/ 2544 h 1511306"/>
              <a:gd name="connsiteX6" fmla="*/ 2801131 w 7346605"/>
              <a:gd name="connsiteY6" fmla="*/ 0 h 1511306"/>
              <a:gd name="connsiteX7" fmla="*/ 7346605 w 7346605"/>
              <a:gd name="connsiteY7" fmla="*/ 0 h 1511306"/>
              <a:gd name="connsiteX8" fmla="*/ 6648988 w 7346605"/>
              <a:gd name="connsiteY8" fmla="*/ 1511301 h 1511306"/>
              <a:gd name="connsiteX9" fmla="*/ 2801132 w 7346605"/>
              <a:gd name="connsiteY9" fmla="*/ 1511301 h 1511306"/>
              <a:gd name="connsiteX10" fmla="*/ 2801132 w 7346605"/>
              <a:gd name="connsiteY10" fmla="*/ 1511304 h 1511306"/>
              <a:gd name="connsiteX11" fmla="*/ 2405743 w 7346605"/>
              <a:gd name="connsiteY11" fmla="*/ 1511304 h 1511306"/>
              <a:gd name="connsiteX12" fmla="*/ 2405743 w 7346605"/>
              <a:gd name="connsiteY12" fmla="*/ 1511306 h 1511306"/>
              <a:gd name="connsiteX13" fmla="*/ 1333411 w 7346605"/>
              <a:gd name="connsiteY13" fmla="*/ 1511306 h 1511306"/>
              <a:gd name="connsiteX14" fmla="*/ 1219208 w 7346605"/>
              <a:gd name="connsiteY14" fmla="*/ 1511306 h 1511306"/>
              <a:gd name="connsiteX15" fmla="*/ 1209568 w 7346605"/>
              <a:gd name="connsiteY15" fmla="*/ 1511306 h 1511306"/>
              <a:gd name="connsiteX16" fmla="*/ 239486 w 7346605"/>
              <a:gd name="connsiteY16" fmla="*/ 1511306 h 1511306"/>
              <a:gd name="connsiteX17" fmla="*/ 0 w 7346605"/>
              <a:gd name="connsiteY17" fmla="*/ 1511306 h 1511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346605" h="1511306">
                <a:moveTo>
                  <a:pt x="0" y="0"/>
                </a:moveTo>
                <a:lnTo>
                  <a:pt x="239486" y="0"/>
                </a:lnTo>
                <a:lnTo>
                  <a:pt x="1209568" y="0"/>
                </a:lnTo>
                <a:lnTo>
                  <a:pt x="2405743" y="0"/>
                </a:lnTo>
                <a:lnTo>
                  <a:pt x="2405743" y="2544"/>
                </a:lnTo>
                <a:lnTo>
                  <a:pt x="2801131" y="2544"/>
                </a:lnTo>
                <a:lnTo>
                  <a:pt x="2801131" y="0"/>
                </a:lnTo>
                <a:lnTo>
                  <a:pt x="7346605" y="0"/>
                </a:lnTo>
                <a:lnTo>
                  <a:pt x="6648988" y="1511301"/>
                </a:lnTo>
                <a:lnTo>
                  <a:pt x="2801132" y="1511301"/>
                </a:lnTo>
                <a:lnTo>
                  <a:pt x="2801132" y="1511304"/>
                </a:lnTo>
                <a:lnTo>
                  <a:pt x="2405743" y="1511304"/>
                </a:lnTo>
                <a:lnTo>
                  <a:pt x="2405743" y="1511306"/>
                </a:lnTo>
                <a:lnTo>
                  <a:pt x="1333411" y="1511306"/>
                </a:lnTo>
                <a:lnTo>
                  <a:pt x="1219208" y="1511306"/>
                </a:lnTo>
                <a:lnTo>
                  <a:pt x="1209568" y="1511306"/>
                </a:lnTo>
                <a:lnTo>
                  <a:pt x="239486" y="1511306"/>
                </a:lnTo>
                <a:lnTo>
                  <a:pt x="0" y="1511306"/>
                </a:lnTo>
                <a:close/>
              </a:path>
            </a:pathLst>
          </a:cu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95000"/>
                </a:schemeClr>
              </a:solidFill>
            </a:endParaRPr>
          </a:p>
        </p:txBody>
      </p:sp>
      <p:sp>
        <p:nvSpPr>
          <p:cNvPr id="3" name="TextBox 2">
            <a:extLst>
              <a:ext uri="{FF2B5EF4-FFF2-40B4-BE49-F238E27FC236}">
                <a16:creationId xmlns:a16="http://schemas.microsoft.com/office/drawing/2014/main" id="{D0CBDC1C-42A6-D6A2-6E45-FDA790503522}"/>
              </a:ext>
            </a:extLst>
          </p:cNvPr>
          <p:cNvSpPr txBox="1"/>
          <p:nvPr/>
        </p:nvSpPr>
        <p:spPr>
          <a:xfrm>
            <a:off x="841248" y="5529884"/>
            <a:ext cx="5802656" cy="109633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dirty="0">
                <a:solidFill>
                  <a:srgbClr val="303030"/>
                </a:solidFill>
                <a:latin typeface="+mj-lt"/>
                <a:ea typeface="+mj-ea"/>
                <a:cs typeface="+mj-cs"/>
              </a:rPr>
              <a:t>Conclusion</a:t>
            </a:r>
          </a:p>
        </p:txBody>
      </p:sp>
      <p:pic>
        <p:nvPicPr>
          <p:cNvPr id="7" name="Picture 6" descr="A picture containing text, picture frame&#10;&#10;Description automatically generated">
            <a:extLst>
              <a:ext uri="{FF2B5EF4-FFF2-40B4-BE49-F238E27FC236}">
                <a16:creationId xmlns:a16="http://schemas.microsoft.com/office/drawing/2014/main" id="{3AD971D5-9AB7-CCE9-F2A7-5C47152A0362}"/>
              </a:ext>
            </a:extLst>
          </p:cNvPr>
          <p:cNvPicPr>
            <a:picLocks noChangeAspect="1"/>
          </p:cNvPicPr>
          <p:nvPr/>
        </p:nvPicPr>
        <p:blipFill rotWithShape="1">
          <a:blip r:embed="rId2">
            <a:extLst>
              <a:ext uri="{28A0092B-C50C-407E-A947-70E740481C1C}">
                <a14:useLocalDpi xmlns:a14="http://schemas.microsoft.com/office/drawing/2010/main" val="0"/>
              </a:ext>
            </a:extLst>
          </a:blip>
          <a:srcRect l="2504" r="4947"/>
          <a:stretch/>
        </p:blipFill>
        <p:spPr>
          <a:xfrm>
            <a:off x="841248" y="1379066"/>
            <a:ext cx="4788371" cy="3442999"/>
          </a:xfrm>
          <a:prstGeom prst="rect">
            <a:avLst/>
          </a:prstGeom>
        </p:spPr>
      </p:pic>
      <p:sp>
        <p:nvSpPr>
          <p:cNvPr id="5" name="TextBox 4">
            <a:extLst>
              <a:ext uri="{FF2B5EF4-FFF2-40B4-BE49-F238E27FC236}">
                <a16:creationId xmlns:a16="http://schemas.microsoft.com/office/drawing/2014/main" id="{7915CB86-6001-E9F6-73DA-8C7BDE1C1BCD}"/>
              </a:ext>
            </a:extLst>
          </p:cNvPr>
          <p:cNvSpPr txBox="1"/>
          <p:nvPr/>
        </p:nvSpPr>
        <p:spPr>
          <a:xfrm>
            <a:off x="6096001" y="535214"/>
            <a:ext cx="5446756" cy="4384342"/>
          </a:xfrm>
          <a:prstGeom prst="rect">
            <a:avLst/>
          </a:prstGeom>
        </p:spPr>
        <p:txBody>
          <a:bodyPr vert="horz" lIns="91440" tIns="45720" rIns="91440" bIns="45720" rtlCol="0" anchor="ctr">
            <a:normAutofit/>
          </a:bodyPr>
          <a:lstStyle/>
          <a:p>
            <a:pPr>
              <a:lnSpc>
                <a:spcPct val="90000"/>
              </a:lnSpc>
              <a:spcAft>
                <a:spcPts val="600"/>
              </a:spcAft>
            </a:pPr>
            <a:r>
              <a:rPr lang="en-US" sz="1400" dirty="0"/>
              <a:t>   In terms of customer service, The Ritz Carlton sells excellence, unmatched attention to detail, anticipating and meeting every need, and most importantly respect, treating all guests as ladies or gentlemen.</a:t>
            </a:r>
          </a:p>
        </p:txBody>
      </p:sp>
      <p:sp>
        <p:nvSpPr>
          <p:cNvPr id="9" name="TextBox 8">
            <a:extLst>
              <a:ext uri="{FF2B5EF4-FFF2-40B4-BE49-F238E27FC236}">
                <a16:creationId xmlns:a16="http://schemas.microsoft.com/office/drawing/2014/main" id="{ED383595-A296-2BDE-B9AA-274E3DE8546E}"/>
              </a:ext>
            </a:extLst>
          </p:cNvPr>
          <p:cNvSpPr txBox="1"/>
          <p:nvPr/>
        </p:nvSpPr>
        <p:spPr>
          <a:xfrm>
            <a:off x="757409" y="4851366"/>
            <a:ext cx="3539169" cy="307777"/>
          </a:xfrm>
          <a:prstGeom prst="rect">
            <a:avLst/>
          </a:prstGeom>
          <a:noFill/>
        </p:spPr>
        <p:txBody>
          <a:bodyPr wrap="square">
            <a:spAutoFit/>
          </a:bodyPr>
          <a:lstStyle/>
          <a:p>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(Madhen Party Band,  2023)</a:t>
            </a:r>
            <a:endParaRPr lang="en-GB" sz="1400" dirty="0"/>
          </a:p>
        </p:txBody>
      </p:sp>
    </p:spTree>
    <p:extLst>
      <p:ext uri="{BB962C8B-B14F-4D97-AF65-F5344CB8AC3E}">
        <p14:creationId xmlns:p14="http://schemas.microsoft.com/office/powerpoint/2010/main" val="41800429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BD1E485-510A-1F17-1E93-55E23D1D27E2}"/>
              </a:ext>
            </a:extLst>
          </p:cNvPr>
          <p:cNvSpPr txBox="1"/>
          <p:nvPr/>
        </p:nvSpPr>
        <p:spPr>
          <a:xfrm>
            <a:off x="691307" y="-22034"/>
            <a:ext cx="2745954" cy="658835"/>
          </a:xfrm>
          <a:prstGeom prst="rect">
            <a:avLst/>
          </a:prstGeom>
          <a:noFill/>
        </p:spPr>
        <p:txBody>
          <a:bodyPr wrap="square">
            <a:spAutoFit/>
          </a:bodyPr>
          <a:lstStyle/>
          <a:p>
            <a:pPr>
              <a:lnSpc>
                <a:spcPct val="107000"/>
              </a:lnSpc>
              <a:spcAft>
                <a:spcPts val="800"/>
              </a:spcAft>
            </a:pPr>
            <a:r>
              <a:rPr lang="en-GB" sz="3600" dirty="0">
                <a:effectLst/>
                <a:latin typeface="Calibri Light" panose="020F0302020204030204" pitchFamily="34" charset="0"/>
                <a:ea typeface="Calibri" panose="020F0502020204030204" pitchFamily="34" charset="0"/>
                <a:cs typeface="Calibri Light" panose="020F0302020204030204" pitchFamily="34" charset="0"/>
              </a:rPr>
              <a:t>REFERENCE</a:t>
            </a:r>
          </a:p>
        </p:txBody>
      </p:sp>
      <p:sp>
        <p:nvSpPr>
          <p:cNvPr id="5" name="TextBox 4">
            <a:extLst>
              <a:ext uri="{FF2B5EF4-FFF2-40B4-BE49-F238E27FC236}">
                <a16:creationId xmlns:a16="http://schemas.microsoft.com/office/drawing/2014/main" id="{1836FA92-08AF-B20E-A89D-A65EE836C177}"/>
              </a:ext>
            </a:extLst>
          </p:cNvPr>
          <p:cNvSpPr txBox="1"/>
          <p:nvPr/>
        </p:nvSpPr>
        <p:spPr>
          <a:xfrm>
            <a:off x="106954" y="636801"/>
            <a:ext cx="11978091" cy="6278322"/>
          </a:xfrm>
          <a:prstGeom prst="rect">
            <a:avLst/>
          </a:prstGeom>
          <a:noFill/>
        </p:spPr>
        <p:txBody>
          <a:bodyPr wrap="square">
            <a:spAutoFit/>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AHLEI (2018)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Guest Service Gold® Tourism Online Program and Certification </a:t>
            </a:r>
            <a:r>
              <a:rPr lang="en-GB" sz="1100" dirty="0">
                <a:effectLst/>
                <a:latin typeface="Calibri" panose="020F0502020204030204" pitchFamily="34" charset="0"/>
                <a:ea typeface="Calibri" panose="020F0502020204030204" pitchFamily="34" charset="0"/>
                <a:cs typeface="Times New Roman" panose="02020603050405020304" pitchFamily="18" charset="0"/>
              </a:rPr>
              <a:t>[IMAGE] Available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https://www.ahlei.org/product/guest-service-gold-tourism-online-program-and-certification/</a:t>
            </a:r>
            <a:r>
              <a:rPr lang="en-GB" sz="1100" dirty="0">
                <a:effectLst/>
                <a:latin typeface="Calibri" panose="020F0502020204030204" pitchFamily="34" charset="0"/>
                <a:ea typeface="Calibri" panose="020F0502020204030204" pitchFamily="34" charset="0"/>
                <a:cs typeface="Times New Roman" panose="02020603050405020304" pitchFamily="18" charset="0"/>
              </a:rPr>
              <a:t> (Accessed: 06 February 2023)</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Heizer. J and Render. B ( 2011)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Operations Management</a:t>
            </a:r>
            <a:r>
              <a:rPr lang="en-GB" sz="1100" dirty="0">
                <a:effectLst/>
                <a:latin typeface="Calibri" panose="020F0502020204030204" pitchFamily="34" charset="0"/>
                <a:ea typeface="Calibri" panose="020F0502020204030204" pitchFamily="34" charset="0"/>
                <a:cs typeface="Times New Roman" panose="02020603050405020304" pitchFamily="18" charset="0"/>
              </a:rPr>
              <a:t>, 10</a:t>
            </a:r>
            <a:r>
              <a:rPr lang="en-GB" sz="1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100" dirty="0">
                <a:effectLst/>
                <a:latin typeface="Calibri" panose="020F0502020204030204" pitchFamily="34" charset="0"/>
                <a:ea typeface="Calibri" panose="020F0502020204030204" pitchFamily="34" charset="0"/>
                <a:cs typeface="Times New Roman" panose="02020603050405020304" pitchFamily="18" charset="0"/>
              </a:rPr>
              <a:t> edition, Pearson Available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https://pdfcoffee.com/qdownload/operations-management-10th-ed-jay-heizer-barry-render-pearson-2011pdf-pdf-free.html</a:t>
            </a:r>
            <a:r>
              <a:rPr lang="en-GB" sz="1100" dirty="0">
                <a:effectLst/>
                <a:latin typeface="Calibri" panose="020F0502020204030204" pitchFamily="34" charset="0"/>
                <a:ea typeface="Calibri" panose="020F0502020204030204" pitchFamily="34" charset="0"/>
                <a:cs typeface="Times New Roman" panose="02020603050405020304" pitchFamily="18" charset="0"/>
              </a:rPr>
              <a:t>    (Accessed: 23 January 2023)</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Hospitality Ambassadeurs (2021)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The Ritz – Carlton: Their Employee Promise </a:t>
            </a:r>
            <a:r>
              <a:rPr lang="en-GB" sz="1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https://hospitalityambassadeurs.com/the-ritz-carlton-their-employee-promise/</a:t>
            </a:r>
            <a:r>
              <a:rPr lang="en-GB" sz="1100" dirty="0">
                <a:effectLst/>
                <a:latin typeface="Calibri" panose="020F0502020204030204" pitchFamily="34" charset="0"/>
                <a:ea typeface="Calibri" panose="020F0502020204030204" pitchFamily="34" charset="0"/>
                <a:cs typeface="Times New Roman" panose="02020603050405020304" pitchFamily="18" charset="0"/>
              </a:rPr>
              <a:t>     (Accessed: 03 February 2023)</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Hotelier Life (2020</a:t>
            </a:r>
            <a:r>
              <a:rPr lang="en-GB" sz="1100" i="1" dirty="0">
                <a:effectLst/>
                <a:latin typeface="Calibri" panose="020F0502020204030204" pitchFamily="34" charset="0"/>
                <a:ea typeface="Calibri" panose="020F0502020204030204" pitchFamily="34" charset="0"/>
                <a:cs typeface="Times New Roman" panose="02020603050405020304" pitchFamily="18" charset="0"/>
              </a:rPr>
              <a:t>) WHAT IS THE IMPORTANCE OF HOTEL INDUSTRY IN 21ST CENTURY   </a:t>
            </a:r>
            <a:r>
              <a:rPr lang="en-GB" sz="1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https://www.hotelierlife.com/importance-of-hotel-industry/</a:t>
            </a:r>
            <a:r>
              <a:rPr lang="en-GB" sz="1100" dirty="0">
                <a:effectLst/>
                <a:latin typeface="Calibri" panose="020F0502020204030204" pitchFamily="34" charset="0"/>
                <a:ea typeface="Calibri" panose="020F0502020204030204" pitchFamily="34" charset="0"/>
                <a:cs typeface="Times New Roman" panose="02020603050405020304" pitchFamily="18" charset="0"/>
              </a:rPr>
              <a:t>  (Accessed: 05 February 2023).</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Hudson, S. and Hudson. M (2022)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Customer Service for Hospitality and Tourism  </a:t>
            </a:r>
            <a:r>
              <a:rPr lang="en-GB" sz="1100" dirty="0">
                <a:effectLst/>
                <a:latin typeface="Calibri" panose="020F0502020204030204" pitchFamily="34" charset="0"/>
                <a:ea typeface="Calibri" panose="020F0502020204030204" pitchFamily="34" charset="0"/>
                <a:cs typeface="Times New Roman" panose="02020603050405020304" pitchFamily="18" charset="0"/>
              </a:rPr>
              <a:t>Edition 3, Goodfellow Publishers Ltd.</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Jobsoid (2018)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Guest Service Representative   </a:t>
            </a:r>
            <a:r>
              <a:rPr lang="en-GB" sz="1100" dirty="0">
                <a:effectLst/>
                <a:latin typeface="Calibri" panose="020F0502020204030204" pitchFamily="34" charset="0"/>
                <a:ea typeface="Calibri" panose="020F0502020204030204" pitchFamily="34" charset="0"/>
                <a:cs typeface="Times New Roman" panose="02020603050405020304" pitchFamily="18" charset="0"/>
              </a:rPr>
              <a:t>Available at</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https://resources.jobsoid.com/job-descriptions/hospitality/guest-service-representative</a:t>
            </a:r>
            <a:r>
              <a:rPr lang="en-GB" sz="1100" dirty="0">
                <a:effectLst/>
                <a:latin typeface="Calibri" panose="020F0502020204030204" pitchFamily="34" charset="0"/>
                <a:ea typeface="Calibri" panose="020F0502020204030204" pitchFamily="34" charset="0"/>
                <a:cs typeface="Times New Roman" panose="02020603050405020304" pitchFamily="18" charset="0"/>
              </a:rPr>
              <a:t>       (Accessed: 06 February 2023)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Lacalle, E. (2022)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Five most frequent guest expectations in hotels and how to exceed them   </a:t>
            </a:r>
            <a:r>
              <a:rPr lang="en-GB" sz="1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https://www.mews.com/en/blog/hotel-guest-expectations</a:t>
            </a:r>
            <a:r>
              <a:rPr lang="en-GB" sz="1100" dirty="0">
                <a:effectLst/>
                <a:latin typeface="Calibri" panose="020F0502020204030204" pitchFamily="34" charset="0"/>
                <a:ea typeface="Calibri" panose="020F0502020204030204" pitchFamily="34" charset="0"/>
                <a:cs typeface="Times New Roman" panose="02020603050405020304" pitchFamily="18" charset="0"/>
              </a:rPr>
              <a:t>      (Accessed: 05 February 2023).</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Lodging Staff (2019</a:t>
            </a:r>
            <a:r>
              <a:rPr lang="en-GB" sz="1100" i="1" dirty="0">
                <a:effectLst/>
                <a:latin typeface="Calibri" panose="020F0502020204030204" pitchFamily="34" charset="0"/>
                <a:ea typeface="Calibri" panose="020F0502020204030204" pitchFamily="34" charset="0"/>
                <a:cs typeface="Times New Roman" panose="02020603050405020304" pitchFamily="18" charset="0"/>
              </a:rPr>
              <a:t>) Business Traveller and Travel Buyer Preferences </a:t>
            </a:r>
            <a:r>
              <a:rPr lang="en-GB" sz="1100" dirty="0">
                <a:effectLst/>
                <a:latin typeface="Calibri" panose="020F0502020204030204" pitchFamily="34" charset="0"/>
                <a:ea typeface="Calibri" panose="020F0502020204030204" pitchFamily="34" charset="0"/>
                <a:cs typeface="Times New Roman" panose="02020603050405020304" pitchFamily="18" charset="0"/>
              </a:rPr>
              <a:t>[IMAGE]   Available at:</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https://lodgingmagazine.com/research-reveals-gaps-between-business-traveler-and-travel-buyer-preferences/</a:t>
            </a:r>
            <a:r>
              <a:rPr lang="en-GB" sz="1100" dirty="0">
                <a:effectLst/>
                <a:latin typeface="Calibri" panose="020F0502020204030204" pitchFamily="34" charset="0"/>
                <a:ea typeface="Calibri" panose="020F0502020204030204" pitchFamily="34" charset="0"/>
                <a:cs typeface="Times New Roman" panose="02020603050405020304" pitchFamily="18" charset="0"/>
              </a:rPr>
              <a:t>       (Accessed: 07 February 2023)</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Logodix (2019) </a:t>
            </a:r>
            <a:r>
              <a:rPr kumimoji="0" lang="en-GB" sz="11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Carlton Logo</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[image]   Available at: </a:t>
            </a:r>
            <a:r>
              <a:rPr kumimoji="0" lang="en-GB" sz="1100" b="0" i="0" u="sng" strike="noStrike" kern="12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Times New Roman" panose="02020603050405020304" pitchFamily="18" charset="0"/>
                <a:hlinkClick r:id="rId9"/>
              </a:rPr>
              <a:t>https://logodix.com/logos/2140456</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(Accessed: 06 February 2023) </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López A, (2022) </a:t>
            </a:r>
            <a:r>
              <a:rPr kumimoji="0" lang="en-GB" sz="11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Global business travel - statistics &amp; facts</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Available at: </a:t>
            </a:r>
            <a:r>
              <a:rPr kumimoji="0" lang="en-GB" sz="1100" b="0" i="0" u="sng" strike="noStrike" kern="12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Times New Roman" panose="02020603050405020304" pitchFamily="18" charset="0"/>
                <a:hlinkClick r:id="rId10"/>
              </a:rPr>
              <a:t>https://www.statista.com/topics/2439/global-business-travel-industry/#:~:text=According%20to%20the%20World%20Travel,global%20tourism%20expenditure%20in%202021</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(Accessed: 05 February 2023)</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LinkedIn (2022)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The Ritz-Carlton Daily Line Up</a:t>
            </a:r>
            <a:r>
              <a:rPr lang="en-GB" sz="1100" dirty="0">
                <a:effectLst/>
                <a:latin typeface="Calibri" panose="020F0502020204030204" pitchFamily="34" charset="0"/>
                <a:ea typeface="Calibri" panose="020F0502020204030204" pitchFamily="34" charset="0"/>
                <a:cs typeface="Times New Roman" panose="02020603050405020304" pitchFamily="18" charset="0"/>
              </a:rPr>
              <a:t> [IMAGE] Available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https://www.linkedin.com/pulse/ritz-carlton-daily-line-up-monique-richardson?trk=pulse-article_more-articles_related-content-card</a:t>
            </a:r>
            <a:r>
              <a:rPr lang="en-GB" sz="1100" dirty="0">
                <a:effectLst/>
                <a:latin typeface="Calibri" panose="020F0502020204030204" pitchFamily="34" charset="0"/>
                <a:ea typeface="Calibri" panose="020F0502020204030204" pitchFamily="34" charset="0"/>
                <a:cs typeface="Times New Roman" panose="02020603050405020304" pitchFamily="18" charset="0"/>
              </a:rPr>
              <a:t>     (Accessed 04 February 2023)</a:t>
            </a:r>
          </a:p>
          <a:p>
            <a:pPr marL="0" marR="0" lvl="0" indent="0" algn="l" defTabSz="914400" rtl="0" eaLnBrk="1" fontAlgn="auto" latinLnBrk="0" hangingPunct="1">
              <a:lnSpc>
                <a:spcPct val="107000"/>
              </a:lnSpc>
              <a:spcBef>
                <a:spcPts val="0"/>
              </a:spcBef>
              <a:spcAft>
                <a:spcPts val="800"/>
              </a:spcAft>
              <a:buClrTx/>
              <a:buSzTx/>
              <a:buFontTx/>
              <a:buNone/>
              <a:tabLst/>
              <a:defRPr/>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61048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BB6A481-A3B9-64A7-3105-800966D45A2E}"/>
              </a:ext>
            </a:extLst>
          </p:cNvPr>
          <p:cNvSpPr txBox="1"/>
          <p:nvPr/>
        </p:nvSpPr>
        <p:spPr>
          <a:xfrm>
            <a:off x="140464" y="0"/>
            <a:ext cx="2679853" cy="658835"/>
          </a:xfrm>
          <a:prstGeom prst="rect">
            <a:avLst/>
          </a:prstGeom>
          <a:noFill/>
        </p:spPr>
        <p:txBody>
          <a:bodyPr wrap="square">
            <a:sp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3600" b="0" i="0" u="none" strike="noStrike" kern="1200" cap="none" spc="0" normalizeH="0" baseline="0" noProof="0" dirty="0">
                <a:ln>
                  <a:noFill/>
                </a:ln>
                <a:solidFill>
                  <a:prstClr val="black"/>
                </a:solidFill>
                <a:effectLst/>
                <a:uLnTx/>
                <a:uFillTx/>
                <a:latin typeface="Calibri Light" panose="020F0302020204030204" pitchFamily="34" charset="0"/>
                <a:ea typeface="Calibri" panose="020F0502020204030204" pitchFamily="34" charset="0"/>
                <a:cs typeface="Calibri Light" panose="020F0302020204030204" pitchFamily="34" charset="0"/>
              </a:rPr>
              <a:t>REFERENCE</a:t>
            </a:r>
          </a:p>
        </p:txBody>
      </p:sp>
      <p:sp>
        <p:nvSpPr>
          <p:cNvPr id="7" name="TextBox 6">
            <a:extLst>
              <a:ext uri="{FF2B5EF4-FFF2-40B4-BE49-F238E27FC236}">
                <a16:creationId xmlns:a16="http://schemas.microsoft.com/office/drawing/2014/main" id="{DD3BF52B-174F-77CD-A3B7-58E10216DE83}"/>
              </a:ext>
            </a:extLst>
          </p:cNvPr>
          <p:cNvSpPr txBox="1"/>
          <p:nvPr/>
        </p:nvSpPr>
        <p:spPr>
          <a:xfrm>
            <a:off x="140464" y="658835"/>
            <a:ext cx="12066225" cy="6767237"/>
          </a:xfrm>
          <a:prstGeom prst="rect">
            <a:avLst/>
          </a:prstGeom>
          <a:noFill/>
        </p:spPr>
        <p:txBody>
          <a:bodyPr wrap="square">
            <a:spAutoFit/>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Madhen Party Band (2023</a:t>
            </a:r>
            <a:r>
              <a:rPr lang="en-GB" sz="1100" i="1" dirty="0">
                <a:effectLst/>
                <a:latin typeface="Calibri" panose="020F0502020204030204" pitchFamily="34" charset="0"/>
                <a:ea typeface="Calibri" panose="020F0502020204030204" pitchFamily="34" charset="0"/>
                <a:cs typeface="Times New Roman" panose="02020603050405020304" pitchFamily="18" charset="0"/>
              </a:rPr>
              <a:t>) OCTOBER FOR MADHEN: RITZ CARLTON HOTEL GROUP, FIREBIRD EVENTS AND SLG </a:t>
            </a:r>
            <a:r>
              <a:rPr lang="en-GB" sz="1100" dirty="0">
                <a:effectLst/>
                <a:latin typeface="Calibri" panose="020F0502020204030204" pitchFamily="34" charset="0"/>
                <a:ea typeface="Calibri" panose="020F0502020204030204" pitchFamily="34" charset="0"/>
                <a:cs typeface="Times New Roman" panose="02020603050405020304" pitchFamily="18" charset="0"/>
              </a:rPr>
              <a:t>[ IMAGE]    Available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https://madhen.net/11/2015/october-for-madhen-ritz-carlton-hotel-group-firebird-events-and-slg/</a:t>
            </a:r>
            <a:r>
              <a:rPr lang="en-GB" sz="1100" u="sng" dirty="0">
                <a:solidFill>
                  <a:srgbClr val="0563C1"/>
                </a:solidFill>
                <a:latin typeface="Calibri" panose="020F0502020204030204" pitchFamily="34" charset="0"/>
                <a:ea typeface="Calibri" panose="020F0502020204030204" pitchFamily="34" charset="0"/>
                <a:cs typeface="Times New Roman" panose="02020603050405020304" pitchFamily="18" charset="0"/>
              </a:rPr>
              <a:t>  </a:t>
            </a:r>
            <a:r>
              <a:rPr lang="en-GB" sz="1100" dirty="0">
                <a:effectLst/>
                <a:latin typeface="Calibri" panose="020F0502020204030204" pitchFamily="34" charset="0"/>
                <a:ea typeface="Calibri" panose="020F0502020204030204" pitchFamily="34" charset="0"/>
                <a:cs typeface="Times New Roman" panose="02020603050405020304" pitchFamily="18" charset="0"/>
              </a:rPr>
              <a:t>(Accessed 05 February 2023)</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Microsoft (2019</a:t>
            </a:r>
            <a:r>
              <a:rPr lang="en-GB" sz="1100" i="1" dirty="0">
                <a:effectLst/>
                <a:latin typeface="Calibri" panose="020F0502020204030204" pitchFamily="34" charset="0"/>
                <a:ea typeface="Calibri" panose="020F0502020204030204" pitchFamily="34" charset="0"/>
                <a:cs typeface="Times New Roman" panose="02020603050405020304" pitchFamily="18" charset="0"/>
              </a:rPr>
              <a:t>) State of global customer service report  </a:t>
            </a:r>
            <a:r>
              <a:rPr lang="en-GB" sz="1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https://info.microsoft.com/rs/157-GQE-382/images/2018StateofGlobalCustomerServiceReport.pdf</a:t>
            </a:r>
            <a:r>
              <a:rPr lang="en-GB" sz="1100" u="sng" dirty="0">
                <a:solidFill>
                  <a:srgbClr val="0563C1"/>
                </a:solidFill>
                <a:latin typeface="Calibri" panose="020F0502020204030204" pitchFamily="34" charset="0"/>
                <a:ea typeface="Calibri" panose="020F0502020204030204" pitchFamily="34" charset="0"/>
                <a:cs typeface="Times New Roman" panose="02020603050405020304" pitchFamily="18" charset="0"/>
              </a:rPr>
              <a:t>   </a:t>
            </a:r>
            <a:r>
              <a:rPr lang="en-GB" sz="1100" dirty="0">
                <a:effectLst/>
                <a:latin typeface="Calibri" panose="020F0502020204030204" pitchFamily="34" charset="0"/>
                <a:ea typeface="Calibri" panose="020F0502020204030204" pitchFamily="34" charset="0"/>
                <a:cs typeface="Times New Roman" panose="02020603050405020304" pitchFamily="18" charset="0"/>
              </a:rPr>
              <a:t>(Accessed: 06 February 2023)</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Milosevic. Y. (2019)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BUSINESS LESSONS FROM THE RITZ-CARLTON</a:t>
            </a:r>
            <a:r>
              <a:rPr lang="en-GB" sz="1100" dirty="0">
                <a:effectLst/>
                <a:latin typeface="Calibri" panose="020F0502020204030204" pitchFamily="34" charset="0"/>
                <a:ea typeface="Calibri" panose="020F0502020204030204" pitchFamily="34" charset="0"/>
                <a:cs typeface="Times New Roman" panose="02020603050405020304" pitchFamily="18" charset="0"/>
              </a:rPr>
              <a:t> [image]     Available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https://theblacklight.co/2019/09/02/ritz-carlton-business-lessons/</a:t>
            </a:r>
            <a:r>
              <a:rPr lang="en-GB" sz="1100" u="sng" dirty="0">
                <a:solidFill>
                  <a:srgbClr val="0563C1"/>
                </a:solidFill>
                <a:latin typeface="Calibri" panose="020F0502020204030204" pitchFamily="34" charset="0"/>
                <a:ea typeface="Calibri" panose="020F0502020204030204" pitchFamily="34" charset="0"/>
                <a:cs typeface="Times New Roman" panose="02020603050405020304" pitchFamily="18" charset="0"/>
              </a:rPr>
              <a:t>    (</a:t>
            </a:r>
            <a:r>
              <a:rPr lang="en-GB" sz="1100" dirty="0">
                <a:effectLst/>
                <a:latin typeface="Calibri" panose="020F0502020204030204" pitchFamily="34" charset="0"/>
                <a:ea typeface="Calibri" panose="020F0502020204030204" pitchFamily="34" charset="0"/>
                <a:cs typeface="Times New Roman" panose="02020603050405020304" pitchFamily="18" charset="0"/>
              </a:rPr>
              <a:t>Accessed: 06 February 2023)</a:t>
            </a:r>
          </a:p>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Mordor Intelligence (2023</a:t>
            </a:r>
            <a:r>
              <a:rPr lang="en-GB" sz="1100" i="1" dirty="0">
                <a:effectLst/>
                <a:latin typeface="Calibri" panose="020F0502020204030204" pitchFamily="34" charset="0"/>
                <a:ea typeface="Calibri" panose="020F0502020204030204" pitchFamily="34" charset="0"/>
                <a:cs typeface="Times New Roman" panose="02020603050405020304" pitchFamily="18" charset="0"/>
              </a:rPr>
              <a:t>) HOSPITALITY INDUSTRY IN THE UNITED KINGDOM - GROWTH, TRENDS, COVID-19 IMPACT, AND FORECASTS (2023 - 2028</a:t>
            </a:r>
            <a:r>
              <a:rPr lang="en-GB" sz="1100" dirty="0">
                <a:effectLst/>
                <a:latin typeface="Calibri" panose="020F0502020204030204" pitchFamily="34" charset="0"/>
                <a:ea typeface="Calibri" panose="020F0502020204030204" pitchFamily="34" charset="0"/>
                <a:cs typeface="Times New Roman" panose="02020603050405020304" pitchFamily="18" charset="0"/>
              </a:rPr>
              <a:t>)    Available at:</a:t>
            </a:r>
          </a:p>
          <a:p>
            <a:pPr>
              <a:lnSpc>
                <a:spcPct val="107000"/>
              </a:lnSpc>
              <a:spcAft>
                <a:spcPts val="800"/>
              </a:spcAft>
            </a:pP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https://www.mordorintelligence.com/industry-reports/hospitality-industry-in-the-united-kingdom</a:t>
            </a:r>
            <a:r>
              <a:rPr lang="en-GB" sz="1100" u="sng" dirty="0">
                <a:solidFill>
                  <a:srgbClr val="0563C1"/>
                </a:solidFill>
                <a:latin typeface="Calibri" panose="020F0502020204030204" pitchFamily="34" charset="0"/>
                <a:ea typeface="Calibri" panose="020F0502020204030204" pitchFamily="34" charset="0"/>
                <a:cs typeface="Times New Roman" panose="02020603050405020304" pitchFamily="18" charset="0"/>
              </a:rPr>
              <a:t>  </a:t>
            </a:r>
            <a:r>
              <a:rPr lang="en-GB" sz="1100" dirty="0">
                <a:effectLst/>
                <a:latin typeface="Calibri" panose="020F0502020204030204" pitchFamily="34" charset="0"/>
                <a:ea typeface="Calibri" panose="020F0502020204030204" pitchFamily="34" charset="0"/>
                <a:cs typeface="Times New Roman" panose="02020603050405020304" pitchFamily="18" charset="0"/>
              </a:rPr>
              <a:t>(Accessed: 05 February 2023)</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Mordor Intelligence (2023)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UK Hospitality Industry Overview</a:t>
            </a:r>
            <a:r>
              <a:rPr lang="en-GB" sz="1100" dirty="0">
                <a:effectLst/>
                <a:latin typeface="Calibri" panose="020F0502020204030204" pitchFamily="34" charset="0"/>
                <a:ea typeface="Calibri" panose="020F0502020204030204" pitchFamily="34" charset="0"/>
                <a:cs typeface="Times New Roman" panose="02020603050405020304" pitchFamily="18" charset="0"/>
              </a:rPr>
              <a:t> [Graph] Available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https://www.mordorintelligence.com/industry-reports/hospitality-industry-in-the-united-kingdom</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(Accessed: 05 February 2023)</a:t>
            </a:r>
          </a:p>
          <a:p>
            <a:pPr>
              <a:lnSpc>
                <a:spcPct val="107000"/>
              </a:lnSpc>
              <a:spcAft>
                <a:spcPts val="800"/>
              </a:spcAft>
            </a:pPr>
            <a:r>
              <a:rPr lang="en-GB" sz="1100" dirty="0" err="1">
                <a:effectLst/>
                <a:latin typeface="Calibri" panose="020F0502020204030204" pitchFamily="34" charset="0"/>
                <a:ea typeface="Calibri" panose="020F0502020204030204" pitchFamily="34" charset="0"/>
                <a:cs typeface="Times New Roman" panose="02020603050405020304" pitchFamily="18" charset="0"/>
              </a:rPr>
              <a:t>Morin.C</a:t>
            </a:r>
            <a:r>
              <a:rPr lang="en-GB" sz="1100" dirty="0">
                <a:effectLst/>
                <a:latin typeface="Calibri" panose="020F0502020204030204" pitchFamily="34" charset="0"/>
                <a:ea typeface="Calibri" panose="020F0502020204030204" pitchFamily="34" charset="0"/>
                <a:cs typeface="Times New Roman" panose="02020603050405020304" pitchFamily="18" charset="0"/>
              </a:rPr>
              <a:t> (2019)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How the Ritz-Carlton Creates a 5 Star Customer Experience</a:t>
            </a:r>
            <a:r>
              <a:rPr lang="en-GB" sz="1100" dirty="0">
                <a:effectLst/>
                <a:latin typeface="Calibri" panose="020F0502020204030204" pitchFamily="34" charset="0"/>
                <a:ea typeface="Calibri" panose="020F0502020204030204" pitchFamily="34" charset="0"/>
                <a:cs typeface="Times New Roman" panose="02020603050405020304" pitchFamily="18" charset="0"/>
              </a:rPr>
              <a:t>   Available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at:</a:t>
            </a:r>
            <a:r>
              <a:rPr lang="en-GB" sz="11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://crm.org/articles/ritz-carlton-gold-standards</a:t>
            </a:r>
            <a:r>
              <a:rPr lang="en-GB" sz="1100" dirty="0">
                <a:effectLst/>
                <a:latin typeface="Calibri" panose="020F0502020204030204" pitchFamily="34" charset="0"/>
                <a:ea typeface="Calibri" panose="020F0502020204030204" pitchFamily="34" charset="0"/>
                <a:cs typeface="Times New Roman" panose="02020603050405020304" pitchFamily="18" charset="0"/>
              </a:rPr>
              <a:t>     (Accessed: 24 January 2023)</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Mukherjee, S. (2020)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How Does The Hospitality Industry Work?</a:t>
            </a:r>
            <a:r>
              <a:rPr lang="en-GB" sz="1100" dirty="0">
                <a:effectLst/>
                <a:latin typeface="Calibri" panose="020F0502020204030204" pitchFamily="34" charset="0"/>
                <a:ea typeface="Calibri" panose="020F0502020204030204" pitchFamily="34" charset="0"/>
                <a:cs typeface="Times New Roman" panose="02020603050405020304" pitchFamily="18" charset="0"/>
              </a:rPr>
              <a:t> [IMAGE] Available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at:</a:t>
            </a:r>
            <a:r>
              <a:rPr lang="en-GB" sz="11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://okcredit.in/blog/how-does-the-hospitality-industry-work/</a:t>
            </a:r>
            <a:r>
              <a:rPr lang="en-GB" sz="1100" dirty="0">
                <a:effectLst/>
                <a:latin typeface="Calibri" panose="020F0502020204030204" pitchFamily="34" charset="0"/>
                <a:ea typeface="Calibri" panose="020F0502020204030204" pitchFamily="34" charset="0"/>
                <a:cs typeface="Times New Roman" panose="02020603050405020304" pitchFamily="18" charset="0"/>
              </a:rPr>
              <a:t> (Accessed: 07 February 2023)</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Operto (2022) 9 </a:t>
            </a:r>
            <a:r>
              <a:rPr kumimoji="0" lang="en-GB" sz="11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Hotel Guest Expectations and How to Exceed Them</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[Image] Available at: </a:t>
            </a:r>
            <a:r>
              <a:rPr kumimoji="0" lang="en-GB" sz="1100" b="0" i="0" u="sng" strike="noStrike" kern="12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Times New Roman" panose="02020603050405020304" pitchFamily="18" charset="0"/>
                <a:hlinkClick r:id="rId8"/>
              </a:rPr>
              <a:t>https://operto.com/hotel-guest-expectations/</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 Accsessed:05 February 2023)</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Pinterest (2023</a:t>
            </a:r>
            <a:r>
              <a:rPr kumimoji="0" lang="en-GB" sz="11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Al Bustan Palace, a Ritz-Carlton Hote</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l [IMAGE] Available at: </a:t>
            </a:r>
            <a:r>
              <a:rPr kumimoji="0" lang="en-GB" sz="1100" b="0" i="0" u="sng" strike="noStrike" kern="12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Times New Roman" panose="02020603050405020304" pitchFamily="18" charset="0"/>
                <a:hlinkClick r:id="rId9"/>
              </a:rPr>
              <a:t>https://www.pinterest.co.uk/pin/355854808055109917/</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(Accessed: 07 February 2023)</a:t>
            </a:r>
          </a:p>
          <a:p>
            <a:pPr marL="0" marR="0" lvl="0" indent="0" algn="l" defTabSz="914400" rtl="0" eaLnBrk="1" fontAlgn="auto" latinLnBrk="0" hangingPunct="1">
              <a:lnSpc>
                <a:spcPct val="107000"/>
              </a:lnSpc>
              <a:spcBef>
                <a:spcPts val="0"/>
              </a:spcBef>
              <a:spcAft>
                <a:spcPts val="800"/>
              </a:spcAft>
              <a:buClrTx/>
              <a:buSzTx/>
              <a:buFontTx/>
              <a:buNone/>
              <a:tabLst/>
              <a:defRPr/>
            </a:pPr>
            <a:endParaRPr lang="en-GB" sz="11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Salesforce (2020) </a:t>
            </a:r>
            <a:r>
              <a:rPr kumimoji="0" lang="en-GB" sz="11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STATE of the CONNECTED CUSTOMER</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4</a:t>
            </a:r>
            <a:r>
              <a:rPr kumimoji="0" lang="en-GB" sz="1100" b="0" i="0" u="none" strike="noStrike" kern="1200" cap="none" spc="0" normalizeH="0" baseline="3000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th</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edition   Available at: </a:t>
            </a:r>
            <a:r>
              <a:rPr kumimoji="0" lang="en-GB" sz="1100" b="0" i="0" u="sng" strike="noStrike" kern="12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Times New Roman" panose="02020603050405020304" pitchFamily="18" charset="0"/>
                <a:hlinkClick r:id="rId10"/>
              </a:rPr>
              <a:t>https://www.salesforce.com/content/dam/web/en_us/www/documents/research/salesforce-state-of-the-connected-customer-4th-ed.pdf</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(Accessed: 03 February 2023)</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Schaefer, C. 2015 </a:t>
            </a:r>
            <a:r>
              <a:rPr kumimoji="0" lang="en-GB" sz="11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Ritz-Carlton Practices for Building a World-Class Service Culture the Credo Card</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[image] Available at: </a:t>
            </a:r>
            <a:r>
              <a:rPr kumimoji="0" lang="en-GB" sz="1100" b="0" i="0" u="sng" strike="noStrike" kern="12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Times New Roman" panose="02020603050405020304" pitchFamily="18" charset="0"/>
                <a:hlinkClick r:id="rId11"/>
              </a:rPr>
              <a:t>https://www.nist.gov/blogs/blogrige/ritz-carlton-practices-building-world-class-service-culture</a:t>
            </a:r>
            <a:r>
              <a:rPr kumimoji="0" lang="en-GB" sz="1100" b="0" i="0" u="sng" strike="noStrike" kern="12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Times New Roman" panose="02020603050405020304" pitchFamily="18" charset="0"/>
              </a:rPr>
              <a:t>  </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(Accessed: 06 February 2023)</a:t>
            </a:r>
          </a:p>
          <a:p>
            <a:pPr marL="0" marR="0" lvl="0" indent="0" algn="l" defTabSz="914400" rtl="0" eaLnBrk="1" fontAlgn="auto" latinLnBrk="0" hangingPunct="1">
              <a:lnSpc>
                <a:spcPct val="107000"/>
              </a:lnSpc>
              <a:spcBef>
                <a:spcPts val="0"/>
              </a:spcBef>
              <a:spcAft>
                <a:spcPts val="80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Smith, P.  (2012) </a:t>
            </a:r>
            <a:r>
              <a:rPr kumimoji="0" lang="en-GB" sz="11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The Ritz Carlton Customer Service Way</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[IMAGE] Available at:  </a:t>
            </a:r>
            <a:r>
              <a:rPr kumimoji="0" lang="en-GB" sz="1100" b="0" i="0" u="sng" strike="noStrike" kern="12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Times New Roman" panose="02020603050405020304" pitchFamily="18" charset="0"/>
                <a:hlinkClick r:id="rId12"/>
              </a:rPr>
              <a:t>https://www.chartcourse.com/ritz-carlton-hotels/</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(Accessed: 06 February 2023)</a:t>
            </a:r>
          </a:p>
          <a:p>
            <a:pPr marL="0" marR="0" lvl="0" indent="0" algn="l" defTabSz="914400" rtl="0" eaLnBrk="1" fontAlgn="auto" latinLnBrk="0" hangingPunct="1">
              <a:lnSpc>
                <a:spcPct val="107000"/>
              </a:lnSpc>
              <a:spcBef>
                <a:spcPts val="0"/>
              </a:spcBef>
              <a:spcAft>
                <a:spcPts val="80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35718863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861BB0A-FF94-7BBE-E889-0FD7530F8AB5}"/>
              </a:ext>
            </a:extLst>
          </p:cNvPr>
          <p:cNvSpPr txBox="1"/>
          <p:nvPr/>
        </p:nvSpPr>
        <p:spPr>
          <a:xfrm>
            <a:off x="228600" y="0"/>
            <a:ext cx="2613752" cy="658835"/>
          </a:xfrm>
          <a:prstGeom prst="rect">
            <a:avLst/>
          </a:prstGeom>
          <a:noFill/>
        </p:spPr>
        <p:txBody>
          <a:bodyPr wrap="square">
            <a:sp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3600" b="0" i="0" u="none" strike="noStrike" kern="1200" cap="none" spc="0" normalizeH="0" baseline="0" noProof="0" dirty="0">
                <a:ln>
                  <a:noFill/>
                </a:ln>
                <a:solidFill>
                  <a:prstClr val="black"/>
                </a:solidFill>
                <a:effectLst/>
                <a:uLnTx/>
                <a:uFillTx/>
                <a:latin typeface="Calibri Light" panose="020F0302020204030204" pitchFamily="34" charset="0"/>
                <a:ea typeface="Calibri" panose="020F0502020204030204" pitchFamily="34" charset="0"/>
                <a:cs typeface="Calibri Light" panose="020F0302020204030204" pitchFamily="34" charset="0"/>
              </a:rPr>
              <a:t>REFERENCE</a:t>
            </a:r>
          </a:p>
        </p:txBody>
      </p:sp>
      <p:sp>
        <p:nvSpPr>
          <p:cNvPr id="5" name="TextBox 4">
            <a:extLst>
              <a:ext uri="{FF2B5EF4-FFF2-40B4-BE49-F238E27FC236}">
                <a16:creationId xmlns:a16="http://schemas.microsoft.com/office/drawing/2014/main" id="{D2769195-0CE3-44EA-831C-DA38EB77360E}"/>
              </a:ext>
            </a:extLst>
          </p:cNvPr>
          <p:cNvSpPr txBox="1"/>
          <p:nvPr/>
        </p:nvSpPr>
        <p:spPr>
          <a:xfrm>
            <a:off x="92726" y="250122"/>
            <a:ext cx="11680634" cy="7696979"/>
          </a:xfrm>
          <a:prstGeom prst="rect">
            <a:avLst/>
          </a:prstGeom>
          <a:noFill/>
        </p:spPr>
        <p:txBody>
          <a:bodyPr wrap="square">
            <a:spAutoFit/>
          </a:bodyPr>
          <a:lstStyle/>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THE RITZ-CARLTON (2022) Available at: </a:t>
            </a:r>
            <a:r>
              <a:rPr lang="en-GB" sz="1100" u="none" strike="noStrike"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https://www.ritzcarlton.com/en/about               </a:t>
            </a:r>
            <a:r>
              <a:rPr lang="en-GB" sz="1100" u="none" strike="noStrike"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a:t>
            </a:r>
            <a:r>
              <a:rPr lang="en-GB" sz="1100" dirty="0">
                <a:effectLst/>
                <a:latin typeface="Calibri" panose="020F0502020204030204" pitchFamily="34" charset="0"/>
                <a:ea typeface="Calibri" panose="020F0502020204030204" pitchFamily="34" charset="0"/>
                <a:cs typeface="Times New Roman" panose="02020603050405020304" pitchFamily="18" charset="0"/>
              </a:rPr>
              <a:t>Accessed:22 January 2023)</a:t>
            </a:r>
          </a:p>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The Ritz Carlton (2022</a:t>
            </a:r>
            <a:r>
              <a:rPr lang="en-GB" sz="1100" i="1" dirty="0">
                <a:effectLst/>
                <a:latin typeface="Calibri" panose="020F0502020204030204" pitchFamily="34" charset="0"/>
                <a:ea typeface="Calibri" panose="020F0502020204030204" pitchFamily="34" charset="0"/>
                <a:cs typeface="Times New Roman" panose="02020603050405020304" pitchFamily="18" charset="0"/>
              </a:rPr>
              <a:t>) Gold Standards</a:t>
            </a:r>
            <a:r>
              <a:rPr lang="en-GB" sz="1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https://www.ritzcarlton.com/en/about/gold-standards#:~:text=of%20our%20guests.-,Motto,provided%20by%20all%20staff%20members</a:t>
            </a:r>
            <a:r>
              <a:rPr lang="en-GB" sz="1100" dirty="0">
                <a:effectLst/>
                <a:latin typeface="Calibri" panose="020F0502020204030204" pitchFamily="34" charset="0"/>
                <a:ea typeface="Calibri" panose="020F0502020204030204" pitchFamily="34" charset="0"/>
                <a:cs typeface="Times New Roman" panose="02020603050405020304" pitchFamily="18" charset="0"/>
              </a:rPr>
              <a:t>.  (Accessed: 23 January 2023)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The Ritz Carlton Bali (2022)</a:t>
            </a:r>
            <a:r>
              <a:rPr lang="en-GB" sz="1100" i="1" dirty="0">
                <a:effectLst/>
                <a:latin typeface="Calibri" panose="020F0502020204030204" pitchFamily="34" charset="0"/>
                <a:ea typeface="Calibri" panose="020F0502020204030204" pitchFamily="34" charset="0"/>
                <a:cs typeface="Times New Roman" panose="02020603050405020304" pitchFamily="18" charset="0"/>
              </a:rPr>
              <a:t> Meetings</a:t>
            </a:r>
            <a:r>
              <a:rPr lang="en-GB" sz="1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https://www.ritzcarlton.com/en/hotels/indonesia/bali/meetings/meeting-room-details</a:t>
            </a:r>
            <a:r>
              <a:rPr lang="en-GB" sz="1100" dirty="0">
                <a:effectLst/>
                <a:latin typeface="Calibri" panose="020F0502020204030204" pitchFamily="34" charset="0"/>
                <a:ea typeface="Calibri" panose="020F0502020204030204" pitchFamily="34" charset="0"/>
                <a:cs typeface="Times New Roman" panose="02020603050405020304" pitchFamily="18" charset="0"/>
              </a:rPr>
              <a:t>   ( Accessed: 23 January 2023)</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RitzCarlton.com (2022)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The Ritz-Carlton Riyadh </a:t>
            </a:r>
            <a:r>
              <a:rPr lang="en-GB" sz="1100" dirty="0">
                <a:effectLst/>
                <a:latin typeface="Calibri" panose="020F0502020204030204" pitchFamily="34" charset="0"/>
                <a:ea typeface="Calibri" panose="020F0502020204030204" pitchFamily="34" charset="0"/>
                <a:cs typeface="Times New Roman" panose="02020603050405020304" pitchFamily="18" charset="0"/>
              </a:rPr>
              <a:t>[IMAGE]     Available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https://www.ritzcarlton.com/de/hotels/saudi-arabia/riyadh</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t>
            </a:r>
            <a:r>
              <a:rPr lang="en-GB" sz="1100" u="sng" dirty="0">
                <a:effectLst/>
                <a:latin typeface="Calibri" panose="020F0502020204030204" pitchFamily="34" charset="0"/>
                <a:ea typeface="Calibri" panose="020F0502020204030204" pitchFamily="34" charset="0"/>
                <a:cs typeface="Times New Roman" panose="02020603050405020304" pitchFamily="18" charset="0"/>
              </a:rPr>
              <a:t>(Accessed 04 February 2023)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The Ritz Carlton Leadership Centre (2023)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Foundations of our brand</a:t>
            </a:r>
            <a:r>
              <a:rPr lang="en-GB" sz="1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https://ritzcarltonleadershipcenter.com/about-us/about-us-foundations-of-our-brand/</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u="sng"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(Accessed: 24 January2023)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u="none" strike="noStrike"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TripAdvisor (2023)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The Ritz-Carlton Abu Dhabi, Grand Canal</a:t>
            </a:r>
            <a:r>
              <a:rPr lang="en-GB" sz="1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https://www.tripadvisor.co.uk/Hotel_Review-g294013-d3533740-Reviews-The_Ritz_Carlton_Abu_Dhabi_Grand_Canal-Abu_Dhabi_Emirate_of_Abu_Dhabi.html</a:t>
            </a:r>
            <a:r>
              <a:rPr lang="en-GB" sz="1100" dirty="0">
                <a:effectLst/>
                <a:latin typeface="Calibri" panose="020F0502020204030204" pitchFamily="34" charset="0"/>
                <a:ea typeface="Calibri" panose="020F0502020204030204" pitchFamily="34" charset="0"/>
                <a:cs typeface="Times New Roman" panose="02020603050405020304" pitchFamily="18" charset="0"/>
              </a:rPr>
              <a:t>      (Accessed:24 January 2023)</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Turner, M. (2021)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Stats: 56% of Americans Expect to Travel for Leisure in 2021</a:t>
            </a:r>
            <a:r>
              <a:rPr lang="en-GB" sz="1100" dirty="0">
                <a:effectLst/>
                <a:latin typeface="Calibri" panose="020F0502020204030204" pitchFamily="34" charset="0"/>
                <a:ea typeface="Calibri" panose="020F0502020204030204" pitchFamily="34" charset="0"/>
                <a:cs typeface="Times New Roman" panose="02020603050405020304" pitchFamily="18" charset="0"/>
              </a:rPr>
              <a:t> [ IMAGE] Available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at:</a:t>
            </a:r>
            <a:r>
              <a:rPr lang="en-GB" sz="11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://www.travelagentcentral.com/hotels/stats-56-expect-to-travel-for-leisure-2021</a:t>
            </a:r>
            <a:r>
              <a:rPr lang="en-GB" sz="1100" dirty="0">
                <a:effectLst/>
                <a:latin typeface="Calibri" panose="020F0502020204030204" pitchFamily="34" charset="0"/>
                <a:ea typeface="Calibri" panose="020F0502020204030204" pitchFamily="34" charset="0"/>
                <a:cs typeface="Times New Roman" panose="02020603050405020304" pitchFamily="18" charset="0"/>
              </a:rPr>
              <a:t>   (Accessed: 07 February 2023)</a:t>
            </a:r>
          </a:p>
          <a:p>
            <a:pPr>
              <a:lnSpc>
                <a:spcPct val="107000"/>
              </a:lnSpc>
              <a:spcAft>
                <a:spcPts val="800"/>
              </a:spcAft>
            </a:pP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Uban Catering (2016)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Fancy working in Hospitality Industry?</a:t>
            </a:r>
            <a:r>
              <a:rPr lang="en-GB" sz="1100" dirty="0">
                <a:effectLst/>
                <a:latin typeface="Calibri" panose="020F0502020204030204" pitchFamily="34" charset="0"/>
                <a:ea typeface="Calibri" panose="020F0502020204030204" pitchFamily="34" charset="0"/>
                <a:cs typeface="Times New Roman" panose="02020603050405020304" pitchFamily="18" charset="0"/>
              </a:rPr>
              <a:t> [IMAGE] Available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https://www.ubancatering.com/fancy-working-hospitality-industry/</a:t>
            </a:r>
            <a:r>
              <a:rPr lang="en-GB" sz="1100" dirty="0">
                <a:effectLst/>
                <a:latin typeface="Calibri" panose="020F0502020204030204" pitchFamily="34" charset="0"/>
                <a:ea typeface="Calibri" panose="020F0502020204030204" pitchFamily="34" charset="0"/>
                <a:cs typeface="Times New Roman" panose="02020603050405020304" pitchFamily="18" charset="0"/>
              </a:rPr>
              <a:t> (Accessed: 07 February 2023)</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Vecteezy (2023)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Caucasian tourist couple is handing passport to the reception at hotel lobby counter for check in to the room for international travel and vacation concept</a:t>
            </a:r>
            <a:r>
              <a:rPr lang="en-GB" sz="1100" dirty="0">
                <a:effectLst/>
                <a:latin typeface="Calibri" panose="020F0502020204030204" pitchFamily="34" charset="0"/>
                <a:ea typeface="Calibri" panose="020F0502020204030204" pitchFamily="34" charset="0"/>
                <a:cs typeface="Times New Roman" panose="02020603050405020304" pitchFamily="18" charset="0"/>
              </a:rPr>
              <a:t> [ IMAGE] Available at:</a:t>
            </a:r>
          </a:p>
          <a:p>
            <a:pPr>
              <a:lnSpc>
                <a:spcPct val="107000"/>
              </a:lnSpc>
              <a:spcAft>
                <a:spcPts val="800"/>
              </a:spcAft>
            </a:pP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https://www.vecteezy.com/photo/8017032-caucasian-tourist-couple-is-handing-passport-to-the-reception-at-hotel-lobby-counter-for-check-in-to-the-room-for-international-travel-and-vacation-concept</a:t>
            </a:r>
            <a:r>
              <a:rPr lang="en-GB" sz="1100" dirty="0">
                <a:effectLst/>
                <a:latin typeface="Calibri" panose="020F0502020204030204" pitchFamily="34" charset="0"/>
                <a:ea typeface="Calibri" panose="020F0502020204030204" pitchFamily="34" charset="0"/>
                <a:cs typeface="Times New Roman" panose="02020603050405020304" pitchFamily="18" charset="0"/>
              </a:rPr>
              <a:t>         (Accessed: 07 February 2023)</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Wood, R. (2015).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Where Are We Going? The Nature Of Hospitality Management</a:t>
            </a:r>
            <a:r>
              <a:rPr lang="en-GB" sz="1100" dirty="0">
                <a:effectLst/>
                <a:latin typeface="Calibri" panose="020F0502020204030204" pitchFamily="34" charset="0"/>
                <a:ea typeface="Calibri" panose="020F0502020204030204" pitchFamily="34" charset="0"/>
                <a:cs typeface="Times New Roman" panose="02020603050405020304" pitchFamily="18" charset="0"/>
              </a:rPr>
              <a:t>. SAGE Publications Ltd,</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123 RF (2023)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Customer Service word cloud, business concept background</a:t>
            </a:r>
            <a:r>
              <a:rPr lang="en-GB" sz="1100" dirty="0">
                <a:effectLst/>
                <a:latin typeface="Calibri" panose="020F0502020204030204" pitchFamily="34" charset="0"/>
                <a:ea typeface="Calibri" panose="020F0502020204030204" pitchFamily="34" charset="0"/>
                <a:cs typeface="Times New Roman" panose="02020603050405020304" pitchFamily="18" charset="0"/>
              </a:rPr>
              <a:t> [IMAGE] Available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https://www.123rf.com/photo_109689623_customer-service-word-cloud-business-concept-background.html</a:t>
            </a:r>
            <a:r>
              <a:rPr lang="en-GB" sz="1100" dirty="0">
                <a:effectLst/>
                <a:latin typeface="Calibri" panose="020F0502020204030204" pitchFamily="34" charset="0"/>
                <a:ea typeface="Calibri" panose="020F0502020204030204" pitchFamily="34" charset="0"/>
                <a:cs typeface="Times New Roman" panose="02020603050405020304" pitchFamily="18" charset="0"/>
              </a:rPr>
              <a:t>  (Acceseed:07 February 2023)</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27117260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24" name="Freeform: Shape 23">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29" name="Freeform: Shape 28">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 name="TextBox 2">
            <a:extLst>
              <a:ext uri="{FF2B5EF4-FFF2-40B4-BE49-F238E27FC236}">
                <a16:creationId xmlns:a16="http://schemas.microsoft.com/office/drawing/2014/main" id="{B40E714C-3E5B-4019-6CDA-E13212C1C01C}"/>
              </a:ext>
            </a:extLst>
          </p:cNvPr>
          <p:cNvSpPr txBox="1"/>
          <p:nvPr/>
        </p:nvSpPr>
        <p:spPr>
          <a:xfrm>
            <a:off x="3215729" y="1764407"/>
            <a:ext cx="5760846" cy="2310312"/>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200" kern="1200">
                <a:solidFill>
                  <a:schemeClr val="tx2"/>
                </a:solidFill>
                <a:latin typeface="+mj-lt"/>
                <a:ea typeface="+mj-ea"/>
                <a:cs typeface="+mj-cs"/>
              </a:rPr>
              <a:t>THANK YOU FOR WATCHING AND LISTENING!!!!</a:t>
            </a:r>
          </a:p>
        </p:txBody>
      </p:sp>
    </p:spTree>
    <p:extLst>
      <p:ext uri="{BB962C8B-B14F-4D97-AF65-F5344CB8AC3E}">
        <p14:creationId xmlns:p14="http://schemas.microsoft.com/office/powerpoint/2010/main" val="2443775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4751</TotalTime>
  <Words>2179</Words>
  <Application>Microsoft Office PowerPoint</Application>
  <PresentationFormat>Widescreen</PresentationFormat>
  <Paragraphs>175</Paragraphs>
  <Slides>20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Calibri Light</vt:lpstr>
      <vt:lpstr>Tw Cen MT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Andreea Mirica</dc:creator>
  <cp:lastModifiedBy>Andreea Mirica</cp:lastModifiedBy>
  <cp:revision>1</cp:revision>
  <dcterms:created xsi:type="dcterms:W3CDTF">2023-02-06T10:20:57Z</dcterms:created>
  <dcterms:modified xsi:type="dcterms:W3CDTF">2023-02-09T17:32:24Z</dcterms:modified>
</cp:coreProperties>
</file>