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4" r:id="rId1"/>
  </p:sldMasterIdLst>
  <p:notesMasterIdLst>
    <p:notesMasterId r:id="rId13"/>
  </p:notesMasterIdLst>
  <p:sldIdLst>
    <p:sldId id="256" r:id="rId2"/>
    <p:sldId id="325" r:id="rId3"/>
    <p:sldId id="337" r:id="rId4"/>
    <p:sldId id="338" r:id="rId5"/>
    <p:sldId id="341" r:id="rId6"/>
    <p:sldId id="342" r:id="rId7"/>
    <p:sldId id="343" r:id="rId8"/>
    <p:sldId id="340" r:id="rId9"/>
    <p:sldId id="344" r:id="rId10"/>
    <p:sldId id="339" r:id="rId11"/>
    <p:sldId id="272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724" autoAdjust="0"/>
    <p:restoredTop sz="94660"/>
  </p:normalViewPr>
  <p:slideViewPr>
    <p:cSldViewPr>
      <p:cViewPr varScale="1">
        <p:scale>
          <a:sx n="61" d="100"/>
          <a:sy n="61" d="100"/>
        </p:scale>
        <p:origin x="822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1824" y="6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3/2/2020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3943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dirty="0"/>
              <a:t>Click to edit Master text styles</a:t>
            </a:r>
          </a:p>
          <a:p>
            <a:pPr lvl="1" eaLnBrk="1" latinLnBrk="0" hangingPunct="1"/>
            <a:r>
              <a:rPr kumimoji="0" lang="en-US" dirty="0"/>
              <a:t>Second level</a:t>
            </a:r>
          </a:p>
          <a:p>
            <a:pPr lvl="2" eaLnBrk="1" latinLnBrk="0" hangingPunct="1"/>
            <a:r>
              <a:rPr kumimoji="0" lang="en-US" dirty="0"/>
              <a:t>Third level</a:t>
            </a:r>
          </a:p>
          <a:p>
            <a:pPr lvl="3" eaLnBrk="1" latinLnBrk="0" hangingPunct="1"/>
            <a:r>
              <a:rPr kumimoji="0" lang="en-US" dirty="0"/>
              <a:t>Fourth level</a:t>
            </a:r>
          </a:p>
          <a:p>
            <a:pPr lvl="4" eaLnBrk="1" latinLnBrk="0" hangingPunct="1"/>
            <a:r>
              <a:rPr kumimoji="0" lang="en-US" dirty="0"/>
              <a:t>Fifth level</a:t>
            </a: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mj.com/content/347/bmj.f7198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Data </a:t>
            </a:r>
            <a:r>
              <a:rPr lang="en-GB" smtClean="0"/>
              <a:t>Analysis II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5987008" cy="1752600"/>
          </a:xfrm>
        </p:spPr>
        <p:txBody>
          <a:bodyPr>
            <a:normAutofit/>
          </a:bodyPr>
          <a:lstStyle/>
          <a:p>
            <a:r>
              <a:rPr lang="en-GB" dirty="0"/>
              <a:t>ACCA5021 Statistical Programming</a:t>
            </a:r>
          </a:p>
          <a:p>
            <a:endParaRPr lang="en-GB" dirty="0"/>
          </a:p>
          <a:p>
            <a:r>
              <a:rPr lang="en-GB" sz="2000" dirty="0"/>
              <a:t>Dr </a:t>
            </a:r>
            <a:r>
              <a:rPr lang="en-GB" sz="2000" dirty="0" err="1"/>
              <a:t>Nik</a:t>
            </a:r>
            <a:r>
              <a:rPr lang="en-GB" sz="2000" dirty="0"/>
              <a:t> Whitehead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Case Study Problem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As our case study for statistical analysis in R we will recreate the analyses of the seminal 2013 paper by </a:t>
            </a:r>
            <a:r>
              <a:rPr lang="en-GB" dirty="0" err="1" smtClean="0"/>
              <a:t>Gajendradkar</a:t>
            </a:r>
            <a:r>
              <a:rPr lang="en-GB" dirty="0" smtClean="0"/>
              <a:t> </a:t>
            </a:r>
            <a:r>
              <a:rPr lang="en-GB" i="1" dirty="0" smtClean="0"/>
              <a:t>et al</a:t>
            </a:r>
            <a:r>
              <a:rPr lang="en-GB" dirty="0"/>
              <a:t>.</a:t>
            </a:r>
            <a:endParaRPr lang="en-GB" dirty="0" smtClean="0"/>
          </a:p>
          <a:p>
            <a:pPr lvl="1"/>
            <a:r>
              <a:rPr lang="en-GB" i="1" dirty="0" smtClean="0"/>
              <a:t>The survival time of chocolates on hospital wards: covert observational study</a:t>
            </a:r>
            <a:r>
              <a:rPr lang="en-GB" dirty="0" smtClean="0"/>
              <a:t> (</a:t>
            </a:r>
            <a:r>
              <a:rPr lang="en-GB" i="1" dirty="0"/>
              <a:t>BMJ</a:t>
            </a:r>
            <a:r>
              <a:rPr lang="en-GB" dirty="0"/>
              <a:t> </a:t>
            </a:r>
            <a:r>
              <a:rPr lang="en-GB" dirty="0" smtClean="0"/>
              <a:t>2013;347:f7198)</a:t>
            </a:r>
          </a:p>
          <a:p>
            <a:pPr lvl="1"/>
            <a:r>
              <a:rPr lang="en-GB" dirty="0">
                <a:hlinkClick r:id="rId2"/>
              </a:rPr>
              <a:t>https://www.bmj.com/content/347/bmj.f7198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Last session we started developing the necessary code to read in and clean the data; this session we will continue this process</a:t>
            </a:r>
          </a:p>
          <a:p>
            <a:r>
              <a:rPr lang="en-GB" dirty="0" smtClean="0"/>
              <a:t>The file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16-Starter.R</a:t>
            </a:r>
            <a:r>
              <a:rPr lang="en-GB" dirty="0" smtClean="0"/>
              <a:t> contains a working version of the software developed in the previous session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77275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Current State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Last session we built the following functionality into our script:</a:t>
            </a:r>
          </a:p>
          <a:p>
            <a:pPr lvl="1"/>
            <a:r>
              <a:rPr lang="en-GB" dirty="0" smtClean="0"/>
              <a:t>Read in the .csv data file</a:t>
            </a:r>
          </a:p>
          <a:p>
            <a:pPr lvl="1"/>
            <a:r>
              <a:rPr lang="en-GB" dirty="0" smtClean="0"/>
              <a:t>Replace coded data in the data frame with understandable strings</a:t>
            </a:r>
            <a:endParaRPr lang="en-GB" dirty="0"/>
          </a:p>
          <a:p>
            <a:r>
              <a:rPr lang="en-GB" dirty="0" smtClean="0"/>
              <a:t>These are basic </a:t>
            </a:r>
            <a:r>
              <a:rPr lang="en-GB" i="1" dirty="0" smtClean="0"/>
              <a:t>data cleaning</a:t>
            </a:r>
            <a:r>
              <a:rPr lang="en-GB" dirty="0" smtClean="0"/>
              <a:t> tasks</a:t>
            </a:r>
          </a:p>
          <a:p>
            <a:endParaRPr lang="en-GB" dirty="0"/>
          </a:p>
          <a:p>
            <a:r>
              <a:rPr lang="en-GB" dirty="0" smtClean="0"/>
              <a:t>In this session we will perform </a:t>
            </a:r>
            <a:r>
              <a:rPr lang="en-GB" i="1" dirty="0" smtClean="0"/>
              <a:t>data preprocessing</a:t>
            </a:r>
            <a:r>
              <a:rPr lang="en-GB" dirty="0" smtClean="0"/>
              <a:t>, taking existing data and using it to generate useful new columns of data that will be used in future statistical analyses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0517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Temporal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 smtClean="0"/>
              <a:t>The chocolate data contains three time-related data fields: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BoxPlace</a:t>
            </a:r>
            <a:r>
              <a:rPr lang="en-GB" dirty="0" smtClean="0"/>
              <a:t>,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TimeOpen</a:t>
            </a:r>
            <a:r>
              <a:rPr lang="en-GB" dirty="0" smtClean="0"/>
              <a:t> and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TimeEat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dirty="0" smtClean="0"/>
              <a:t>These are currently stored as character strings of the format “HH:MM”</a:t>
            </a:r>
          </a:p>
          <a:p>
            <a:r>
              <a:rPr lang="en-GB" dirty="0" smtClean="0"/>
              <a:t>R handles date and time by converting any date/time string into a float representing the number of days from January 1</a:t>
            </a:r>
            <a:r>
              <a:rPr lang="en-GB" baseline="30000" dirty="0" smtClean="0"/>
              <a:t>st</a:t>
            </a:r>
            <a:r>
              <a:rPr lang="en-GB" dirty="0" smtClean="0"/>
              <a:t> 1970 to that timestamp</a:t>
            </a:r>
          </a:p>
          <a:p>
            <a:pPr lvl="1"/>
            <a:r>
              <a:rPr lang="en-GB" dirty="0" smtClean="0"/>
              <a:t>This can be a pain to work with, so it can be more sensible to simply create a function to convert times into minutes from the start of the experimental session</a:t>
            </a:r>
          </a:p>
          <a:p>
            <a:pPr lvl="1"/>
            <a:r>
              <a:rPr lang="en-GB" dirty="0" smtClean="0"/>
              <a:t>As all times are &lt;24 hours, convert to minutes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91404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Converting Strings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479536" cy="5593808"/>
          </a:xfrm>
        </p:spPr>
        <p:txBody>
          <a:bodyPr/>
          <a:lstStyle/>
          <a:p>
            <a:r>
              <a:rPr lang="en-GB" dirty="0" smtClean="0"/>
              <a:t>To process the strings we need to create a function to take each row (via a call to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apply())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11480" lvl="1" indent="0">
              <a:buNone/>
            </a:pPr>
            <a:r>
              <a:rPr lang="en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convertBoxPlaceToMinutes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&lt;- function(x)</a:t>
            </a:r>
          </a:p>
          <a:p>
            <a:endParaRPr lang="en-GB" dirty="0" smtClean="0"/>
          </a:p>
          <a:p>
            <a:r>
              <a:rPr lang="en-GB" dirty="0" smtClean="0"/>
              <a:t>Extract the string as a vector (it is currently a list)</a:t>
            </a:r>
          </a:p>
          <a:p>
            <a:pPr marL="402336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onvertible &lt;- </a:t>
            </a:r>
            <a:r>
              <a:rPr lang="en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as.vector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(x[5])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/>
          </a:p>
          <a:p>
            <a:r>
              <a:rPr lang="en-GB" dirty="0" smtClean="0"/>
              <a:t>This may be 4 characters long (9:03) or 5 (10:04)</a:t>
            </a:r>
          </a:p>
          <a:p>
            <a:pPr lvl="1"/>
            <a:r>
              <a:rPr lang="en-GB" dirty="0" smtClean="0"/>
              <a:t>Use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nchar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() </a:t>
            </a:r>
            <a:r>
              <a:rPr lang="en-GB" dirty="0" smtClean="0"/>
              <a:t>to work this out</a:t>
            </a:r>
          </a:p>
          <a:p>
            <a:pPr marL="402336" lvl="1" indent="0">
              <a:buNone/>
            </a:pP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stringlength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&lt;- 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nchar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(convertible)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21364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Converting Strings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479536" cy="5877272"/>
          </a:xfrm>
        </p:spPr>
        <p:txBody>
          <a:bodyPr>
            <a:normAutofit/>
          </a:bodyPr>
          <a:lstStyle/>
          <a:p>
            <a:r>
              <a:rPr lang="en-GB" sz="2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substr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string,start,stop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dirty="0" smtClean="0">
                <a:cs typeface="Arial" panose="020B0604020202020204" pitchFamily="34" charset="0"/>
              </a:rPr>
              <a:t>allows us to extract the characters from 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string</a:t>
            </a:r>
            <a:r>
              <a:rPr lang="en-GB" dirty="0" smtClean="0">
                <a:cs typeface="Arial" panose="020B0604020202020204" pitchFamily="34" charset="0"/>
              </a:rPr>
              <a:t> beginning at the 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start</a:t>
            </a:r>
            <a:r>
              <a:rPr lang="en-GB" dirty="0" smtClean="0">
                <a:cs typeface="Arial" panose="020B0604020202020204" pitchFamily="34" charset="0"/>
              </a:rPr>
              <a:t> index and ending at the 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stop</a:t>
            </a:r>
            <a:r>
              <a:rPr lang="en-GB" dirty="0" smtClean="0">
                <a:cs typeface="Arial" panose="020B0604020202020204" pitchFamily="34" charset="0"/>
              </a:rPr>
              <a:t> index</a:t>
            </a:r>
          </a:p>
          <a:p>
            <a:r>
              <a:rPr lang="en-GB" dirty="0" smtClean="0">
                <a:cs typeface="Arial" panose="020B0604020202020204" pitchFamily="34" charset="0"/>
              </a:rPr>
              <a:t>This can then be converted to a number using </a:t>
            </a:r>
            <a:r>
              <a:rPr lang="en-GB" sz="2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as.numeric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()</a:t>
            </a:r>
          </a:p>
          <a:p>
            <a:pPr marL="411480" lvl="1" indent="0">
              <a:buNone/>
            </a:pP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If(</a:t>
            </a:r>
            <a:r>
              <a:rPr lang="en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stringlength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==5)</a:t>
            </a:r>
          </a:p>
          <a:p>
            <a:pPr marL="411480" lvl="1" indent="0">
              <a:buNone/>
            </a:pP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{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hours&lt;-</a:t>
            </a:r>
            <a:r>
              <a:rPr lang="en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as.numeric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substr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(convertible,1,2))*60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minutes&lt;-</a:t>
            </a:r>
            <a:r>
              <a:rPr lang="en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as.numeric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substr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(convertible,4,5))</a:t>
            </a:r>
          </a:p>
          <a:p>
            <a:pPr marL="411480" lvl="1" indent="0">
              <a:buNone/>
            </a:pP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minuteTime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</a:t>
            </a:r>
            <a:r>
              <a:rPr lang="en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hours+minutes</a:t>
            </a:r>
            <a:endParaRPr lang="en-GB" dirty="0" smtClean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}</a:t>
            </a:r>
            <a:endParaRPr lang="en-GB" dirty="0" smtClean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minuteTime</a:t>
            </a:r>
            <a:r>
              <a:rPr lang="en-GB" dirty="0" smtClean="0"/>
              <a:t> can then be returned</a:t>
            </a:r>
          </a:p>
          <a:p>
            <a:pPr marL="411480" lvl="1" indent="0">
              <a:buNone/>
            </a:pP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return(</a:t>
            </a:r>
            <a:r>
              <a:rPr lang="en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minuteTime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79787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Converting Strings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479536" cy="5877272"/>
          </a:xfrm>
        </p:spPr>
        <p:txBody>
          <a:bodyPr>
            <a:normAutofit/>
          </a:bodyPr>
          <a:lstStyle/>
          <a:p>
            <a:r>
              <a:rPr lang="en-GB" dirty="0" smtClean="0">
                <a:cs typeface="Arial" panose="020B0604020202020204" pitchFamily="34" charset="0"/>
              </a:rPr>
              <a:t>As usual, this function is called by using 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apply() </a:t>
            </a:r>
            <a:r>
              <a:rPr lang="en-GB" dirty="0" smtClean="0">
                <a:cs typeface="Arial" panose="020B0604020202020204" pitchFamily="34" charset="0"/>
              </a:rPr>
              <a:t>in the main body of the script</a:t>
            </a:r>
          </a:p>
          <a:p>
            <a:pPr marL="411480" lvl="1" indent="0">
              <a:buNone/>
            </a:pPr>
            <a:r>
              <a:rPr lang="en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boxPlaced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&lt;-apply(chocolateData,1,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     </a:t>
            </a:r>
            <a:r>
              <a:rPr lang="en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convertBoxPlaceToMinutes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endParaRPr lang="en-GB" sz="2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cs typeface="Arial" panose="020B0604020202020204" pitchFamily="34" charset="0"/>
              </a:rPr>
              <a:t>The numerical vector generated by this can then be used to replace the original string vector holding the time</a:t>
            </a:r>
            <a:endParaRPr lang="en-GB" dirty="0" smtClean="0"/>
          </a:p>
          <a:p>
            <a:pPr marL="411480" lvl="1" indent="0">
              <a:buNone/>
            </a:pPr>
            <a:r>
              <a:rPr lang="en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chocolateData$BoxPlace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 </a:t>
            </a:r>
            <a:r>
              <a:rPr lang="en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boxPlaced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NB –  Using 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apply() </a:t>
            </a:r>
            <a:r>
              <a:rPr lang="en-GB" dirty="0" smtClean="0"/>
              <a:t>like this means that we cannot pass parameters to the function applied, so we need a new function to process each time column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97977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Exercise </a:t>
            </a:r>
            <a:r>
              <a:rPr lang="en-GB" dirty="0"/>
              <a:t>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Extend your script to convert all time columns from strings to the number of minutes after midnight</a:t>
            </a:r>
          </a:p>
          <a:p>
            <a:endParaRPr lang="en-GB" dirty="0"/>
          </a:p>
          <a:p>
            <a:r>
              <a:rPr lang="en-GB" dirty="0" smtClean="0"/>
              <a:t>Extension problem – anonymous functions:</a:t>
            </a:r>
          </a:p>
          <a:p>
            <a:pPr lvl="1"/>
            <a:r>
              <a:rPr lang="en-GB" dirty="0" smtClean="0"/>
              <a:t>Take a look at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16-3-ConvertTime.R</a:t>
            </a:r>
          </a:p>
          <a:p>
            <a:pPr lvl="1"/>
            <a:r>
              <a:rPr lang="en-GB" dirty="0" smtClean="0"/>
              <a:t>Instead of having one function for each column, this passes the column number to the function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convertToMinutes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x,column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dirty="0" smtClean="0"/>
              <a:t>as well as the data frame row</a:t>
            </a:r>
          </a:p>
          <a:p>
            <a:pPr lvl="1"/>
            <a:r>
              <a:rPr lang="en-GB" dirty="0" smtClean="0"/>
              <a:t>This requires the call to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apply() </a:t>
            </a:r>
            <a:r>
              <a:rPr lang="en-GB" dirty="0" smtClean="0"/>
              <a:t>to include an extra term: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apply(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dataframe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, 1, function(x)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myfun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x,y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))</a:t>
            </a:r>
          </a:p>
          <a:p>
            <a:pPr lvl="1"/>
            <a:r>
              <a:rPr lang="en-GB" dirty="0" smtClean="0"/>
              <a:t>Rewrite your script to use this approach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87078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Anonymous Functions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 smtClean="0"/>
              <a:t>If we want to pass a parameter to a function as part of an apply() command then we need to use an </a:t>
            </a:r>
            <a:r>
              <a:rPr lang="en-GB" i="1" dirty="0" smtClean="0"/>
              <a:t>anonymous function</a:t>
            </a:r>
          </a:p>
          <a:p>
            <a:pPr marL="402336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apply(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dataframe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1, function(x)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myfun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x,y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))</a:t>
            </a:r>
          </a:p>
          <a:p>
            <a:endParaRPr lang="en-GB" i="1" dirty="0" smtClean="0"/>
          </a:p>
          <a:p>
            <a:r>
              <a:rPr lang="en-GB" dirty="0" smtClean="0"/>
              <a:t>This is good programming style, but not essential for the purposes of this module</a:t>
            </a:r>
          </a:p>
          <a:p>
            <a:pPr lvl="1"/>
            <a:r>
              <a:rPr lang="en-GB" dirty="0" smtClean="0"/>
              <a:t>The point of this module is to produce code that works, not necessarily elegant code – that will come with practice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92343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Exercise </a:t>
            </a:r>
            <a:r>
              <a:rPr lang="en-GB" dirty="0" smtClean="0"/>
              <a:t>2</a:t>
            </a:r>
            <a:br>
              <a:rPr lang="en-GB" dirty="0" smtClean="0"/>
            </a:br>
            <a:r>
              <a:rPr lang="en-GB" dirty="0" smtClean="0"/>
              <a:t>/Homework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Extend your script to add a column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SurvivalTime</a:t>
            </a:r>
            <a:r>
              <a:rPr lang="en-GB" dirty="0" smtClean="0"/>
              <a:t> to the data frame that shows how long a chocolate survived after the box was placed before being eaten</a:t>
            </a:r>
          </a:p>
          <a:p>
            <a:pPr lvl="1"/>
            <a:r>
              <a:rPr lang="en-GB" dirty="0" smtClean="0"/>
              <a:t>If the chocolate was not eaten, a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GB" dirty="0" smtClean="0"/>
              <a:t> should be recorded</a:t>
            </a:r>
          </a:p>
          <a:p>
            <a:pPr lvl="1"/>
            <a:r>
              <a:rPr lang="en-GB" dirty="0" smtClean="0"/>
              <a:t>Update your function </a:t>
            </a:r>
            <a:r>
              <a:rPr lang="en-GB" sz="2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generateSummary</a:t>
            </a:r>
            <a:r>
              <a:rPr lang="en-GB" dirty="0" smtClean="0"/>
              <a:t> to add columns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BoxOpened</a:t>
            </a:r>
            <a:r>
              <a:rPr lang="en-GB" dirty="0" smtClean="0"/>
              <a:t> and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FinalSweet</a:t>
            </a:r>
            <a:r>
              <a:rPr lang="en-GB" dirty="0" smtClean="0"/>
              <a:t> to show the time at which that box was opened and the time at which the last sweet from the box was eaten</a:t>
            </a:r>
          </a:p>
          <a:p>
            <a:pPr lvl="1"/>
            <a:r>
              <a:rPr lang="en-GB" dirty="0" smtClean="0"/>
              <a:t>These times should be strings in the format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“HH:MM”, not in minutes from opening</a:t>
            </a:r>
          </a:p>
          <a:p>
            <a:pPr lvl="1"/>
            <a:r>
              <a:rPr lang="en-GB" sz="2400" dirty="0"/>
              <a:t>HINT – do </a:t>
            </a:r>
            <a:r>
              <a:rPr lang="en-GB" sz="2400" dirty="0" smtClean="0"/>
              <a:t>this in </a:t>
            </a: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generateSummary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() </a:t>
            </a:r>
            <a:r>
              <a:rPr lang="en-GB" sz="2400" dirty="0"/>
              <a:t>before converting </a:t>
            </a:r>
            <a:r>
              <a:rPr lang="en-GB" sz="2400" dirty="0" smtClean="0"/>
              <a:t>the times </a:t>
            </a:r>
            <a:r>
              <a:rPr lang="en-GB" sz="2400" dirty="0"/>
              <a:t>to </a:t>
            </a:r>
            <a:r>
              <a:rPr lang="en-GB" sz="2400" dirty="0" smtClean="0"/>
              <a:t>minutes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33618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Looking ahead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session: </a:t>
            </a:r>
            <a:r>
              <a:rPr lang="en-GB" dirty="0" smtClean="0"/>
              <a:t>Statistical analyses</a:t>
            </a:r>
          </a:p>
          <a:p>
            <a:endParaRPr lang="en-GB" dirty="0"/>
          </a:p>
          <a:p>
            <a:r>
              <a:rPr lang="en-GB" dirty="0"/>
              <a:t>Homework: </a:t>
            </a:r>
          </a:p>
          <a:p>
            <a:pPr lvl="1"/>
            <a:r>
              <a:rPr lang="en-GB" dirty="0"/>
              <a:t>Read </a:t>
            </a:r>
            <a:r>
              <a:rPr lang="en-GB" dirty="0" smtClean="0"/>
              <a:t>the original BMJ paper and make sure you understand the statistical analyses being performed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Story">
      <a:dk1>
        <a:sysClr val="windowText" lastClr="000000"/>
      </a:dk1>
      <a:lt1>
        <a:sysClr val="window" lastClr="FFFFFF"/>
      </a:lt1>
      <a:dk2>
        <a:srgbClr val="212121"/>
      </a:dk2>
      <a:lt2>
        <a:srgbClr val="CDD4D7"/>
      </a:lt2>
      <a:accent1>
        <a:srgbClr val="1D86CD"/>
      </a:accent1>
      <a:accent2>
        <a:srgbClr val="732E9A"/>
      </a:accent2>
      <a:accent3>
        <a:srgbClr val="B50B1B"/>
      </a:accent3>
      <a:accent4>
        <a:srgbClr val="E8950E"/>
      </a:accent4>
      <a:accent5>
        <a:srgbClr val="55992B"/>
      </a:accent5>
      <a:accent6>
        <a:srgbClr val="2C9C89"/>
      </a:accent6>
      <a:hlink>
        <a:srgbClr val="EC4D4D"/>
      </a:hlink>
      <a:folHlink>
        <a:srgbClr val="F8CE8A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39481</TotalTime>
  <Words>765</Words>
  <Application>Microsoft Office PowerPoint</Application>
  <PresentationFormat>On-screen Show (4:3)</PresentationFormat>
  <Paragraphs>89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Georgia</vt:lpstr>
      <vt:lpstr>Trebuchet MS</vt:lpstr>
      <vt:lpstr>Wingdings 2</vt:lpstr>
      <vt:lpstr>Nik2013</vt:lpstr>
      <vt:lpstr>Data Analysis II</vt:lpstr>
      <vt:lpstr>Case Study Problem</vt:lpstr>
      <vt:lpstr>Current State</vt:lpstr>
      <vt:lpstr>Temporal Data</vt:lpstr>
      <vt:lpstr>Converting Strings</vt:lpstr>
      <vt:lpstr>Converting Strings</vt:lpstr>
      <vt:lpstr>Converting Strings</vt:lpstr>
      <vt:lpstr>Exercise 1</vt:lpstr>
      <vt:lpstr>Anonymous Functions</vt:lpstr>
      <vt:lpstr>Exercise 2 /Homework</vt:lpstr>
      <vt:lpstr>Looking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ACCA5021 Statistical Programming</dc:title>
  <dc:creator>NJW</dc:creator>
  <cp:lastModifiedBy>Nik Whitehead</cp:lastModifiedBy>
  <cp:revision>644</cp:revision>
  <dcterms:created xsi:type="dcterms:W3CDTF">2011-09-13T10:27:46Z</dcterms:created>
  <dcterms:modified xsi:type="dcterms:W3CDTF">2020-03-02T12:07:24Z</dcterms:modified>
</cp:coreProperties>
</file>