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7" r:id="rId1"/>
  </p:sldMasterIdLst>
  <p:notesMasterIdLst>
    <p:notesMasterId r:id="rId19"/>
  </p:notesMasterIdLst>
  <p:sldIdLst>
    <p:sldId id="277" r:id="rId2"/>
    <p:sldId id="270" r:id="rId3"/>
    <p:sldId id="327" r:id="rId4"/>
    <p:sldId id="503" r:id="rId5"/>
    <p:sldId id="258" r:id="rId6"/>
    <p:sldId id="504" r:id="rId7"/>
    <p:sldId id="497" r:id="rId8"/>
    <p:sldId id="498" r:id="rId9"/>
    <p:sldId id="505" r:id="rId10"/>
    <p:sldId id="499" r:id="rId11"/>
    <p:sldId id="506" r:id="rId12"/>
    <p:sldId id="507" r:id="rId13"/>
    <p:sldId id="500" r:id="rId14"/>
    <p:sldId id="501" r:id="rId15"/>
    <p:sldId id="502" r:id="rId16"/>
    <p:sldId id="516" r:id="rId17"/>
    <p:sldId id="496" r:id="rId18"/>
  </p:sldIdLst>
  <p:sldSz cx="12192000" cy="6858000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368" autoAdjust="0"/>
    <p:restoredTop sz="82524" autoAdjust="0"/>
  </p:normalViewPr>
  <p:slideViewPr>
    <p:cSldViewPr>
      <p:cViewPr varScale="1">
        <p:scale>
          <a:sx n="88" d="100"/>
          <a:sy n="88" d="100"/>
        </p:scale>
        <p:origin x="1368" y="78"/>
      </p:cViewPr>
      <p:guideLst>
        <p:guide orient="horz" pos="2160"/>
        <p:guide pos="384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-158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DA2D6598-39D4-46B2-9713-496B3447F3DD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DF2024D-8C6B-45F3-ACF4-3D3ED6F5A6F6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06303292-C28D-475D-B03F-C37B2CB4A4F3}" type="datetimeFigureOut">
              <a:rPr lang="en-GB"/>
              <a:pPr>
                <a:defRPr/>
              </a:pPr>
              <a:t>26/02/2026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1EB61ABD-9FF1-4DB4-B489-F142AE6BAFEC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7CDDAA54-8818-46D9-AE11-E21D3B3F075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3AC7FF0-F9E5-45CE-943C-F1125063D70D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787D9AC-B319-4E64-8BE1-501EAF46510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/>
            </a:lvl1pPr>
          </a:lstStyle>
          <a:p>
            <a:pPr>
              <a:defRPr/>
            </a:pPr>
            <a:fld id="{83B840F1-0E33-4179-81AC-7AE21D0E497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Google Shape;218;g5c5211f441_6_8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Focus on workplace behaviours and attributes. Provide examples of real life situations that workers may encounter. </a:t>
            </a:r>
            <a:endParaRPr dirty="0"/>
          </a:p>
        </p:txBody>
      </p:sp>
      <p:sp>
        <p:nvSpPr>
          <p:cNvPr id="219" name="Google Shape;219;g5c5211f441_6_8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38621363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7">
          <a:extLst>
            <a:ext uri="{FF2B5EF4-FFF2-40B4-BE49-F238E27FC236}">
              <a16:creationId xmlns:a16="http://schemas.microsoft.com/office/drawing/2014/main" id="{0937CC7E-9710-CC37-68FA-1FACCFF808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Google Shape;218;g5c5211f441_6_85:notes">
            <a:extLst>
              <a:ext uri="{FF2B5EF4-FFF2-40B4-BE49-F238E27FC236}">
                <a16:creationId xmlns:a16="http://schemas.microsoft.com/office/drawing/2014/main" id="{798E3D46-59DA-1280-2200-11CD539AD46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https://uwtsd.careercentre.me/resources/careerassessments/?quizId=30&amp;Referral=Action&amp;Programme=Self-Awareness&amp;ProgrammeID=WmQrSndNVEZ3VWRlbmphb1BSRVJUQT090&amp;TaskId=63110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The activity requires drag and drop of different skills to evaluate themselves.  </a:t>
            </a:r>
            <a:endParaRPr dirty="0"/>
          </a:p>
        </p:txBody>
      </p:sp>
      <p:sp>
        <p:nvSpPr>
          <p:cNvPr id="219" name="Google Shape;219;g5c5211f441_6_85:notes">
            <a:extLst>
              <a:ext uri="{FF2B5EF4-FFF2-40B4-BE49-F238E27FC236}">
                <a16:creationId xmlns:a16="http://schemas.microsoft.com/office/drawing/2014/main" id="{790344E2-75D1-5C50-9C7E-A86774752BE7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68245853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7">
          <a:extLst>
            <a:ext uri="{FF2B5EF4-FFF2-40B4-BE49-F238E27FC236}">
              <a16:creationId xmlns:a16="http://schemas.microsoft.com/office/drawing/2014/main" id="{4E02B87A-ADB0-DE5F-26FB-CFDAF4B370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Google Shape;218;g5c5211f441_6_85:notes">
            <a:extLst>
              <a:ext uri="{FF2B5EF4-FFF2-40B4-BE49-F238E27FC236}">
                <a16:creationId xmlns:a16="http://schemas.microsoft.com/office/drawing/2014/main" id="{A6637B16-86A0-E92E-946D-ED2E0BD19B97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219" name="Google Shape;219;g5c5211f441_6_85:notes">
            <a:extLst>
              <a:ext uri="{FF2B5EF4-FFF2-40B4-BE49-F238E27FC236}">
                <a16:creationId xmlns:a16="http://schemas.microsoft.com/office/drawing/2014/main" id="{512048E0-B312-2B94-BAA2-928A648430FB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414686102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7">
          <a:extLst>
            <a:ext uri="{FF2B5EF4-FFF2-40B4-BE49-F238E27FC236}">
              <a16:creationId xmlns:a16="http://schemas.microsoft.com/office/drawing/2014/main" id="{B914AD80-C7A7-3457-9941-46D7C5CB83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Google Shape;218;g5c5211f441_6_85:notes">
            <a:extLst>
              <a:ext uri="{FF2B5EF4-FFF2-40B4-BE49-F238E27FC236}">
                <a16:creationId xmlns:a16="http://schemas.microsoft.com/office/drawing/2014/main" id="{61F31AEC-9994-977A-9752-D3C5FA2D3167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https://uwtsd.careercentre.me/elearning/scorm.aspx?CourseId=nLaT3ZOkhRpeHLHRK7HZ4g==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Link available in the Moodle tile for Careers</a:t>
            </a:r>
            <a:endParaRPr dirty="0"/>
          </a:p>
        </p:txBody>
      </p:sp>
      <p:sp>
        <p:nvSpPr>
          <p:cNvPr id="219" name="Google Shape;219;g5c5211f441_6_85:notes">
            <a:extLst>
              <a:ext uri="{FF2B5EF4-FFF2-40B4-BE49-F238E27FC236}">
                <a16:creationId xmlns:a16="http://schemas.microsoft.com/office/drawing/2014/main" id="{1F79B17E-55A2-DF0B-A4AC-46D925E55951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58780681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7">
          <a:extLst>
            <a:ext uri="{FF2B5EF4-FFF2-40B4-BE49-F238E27FC236}">
              <a16:creationId xmlns:a16="http://schemas.microsoft.com/office/drawing/2014/main" id="{D6CB4E0B-A2EC-8499-272B-EE830666360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Google Shape;218;g5c5211f441_6_85:notes">
            <a:extLst>
              <a:ext uri="{FF2B5EF4-FFF2-40B4-BE49-F238E27FC236}">
                <a16:creationId xmlns:a16="http://schemas.microsoft.com/office/drawing/2014/main" id="{92983F9A-ED02-94E7-FB94-C756846A04F5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Video available on Moodle labelling Example 1</a:t>
            </a:r>
            <a:endParaRPr dirty="0"/>
          </a:p>
        </p:txBody>
      </p:sp>
      <p:sp>
        <p:nvSpPr>
          <p:cNvPr id="219" name="Google Shape;219;g5c5211f441_6_85:notes">
            <a:extLst>
              <a:ext uri="{FF2B5EF4-FFF2-40B4-BE49-F238E27FC236}">
                <a16:creationId xmlns:a16="http://schemas.microsoft.com/office/drawing/2014/main" id="{1617AA66-C261-69D4-649A-8BDB34AF9440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76337586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7">
          <a:extLst>
            <a:ext uri="{FF2B5EF4-FFF2-40B4-BE49-F238E27FC236}">
              <a16:creationId xmlns:a16="http://schemas.microsoft.com/office/drawing/2014/main" id="{43A0C269-509B-21BE-F4EE-8444A7C350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Google Shape;218;g5c5211f441_6_85:notes">
            <a:extLst>
              <a:ext uri="{FF2B5EF4-FFF2-40B4-BE49-F238E27FC236}">
                <a16:creationId xmlns:a16="http://schemas.microsoft.com/office/drawing/2014/main" id="{F63D8CA1-CBEA-0C2B-808C-D9DA9881E33D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Padlet is embedded into Moodle - https://moodle.uwtsd.ac.uk/mod/lti/view.php?id=721905</a:t>
            </a:r>
            <a:endParaRPr dirty="0"/>
          </a:p>
        </p:txBody>
      </p:sp>
      <p:sp>
        <p:nvSpPr>
          <p:cNvPr id="219" name="Google Shape;219;g5c5211f441_6_85:notes">
            <a:extLst>
              <a:ext uri="{FF2B5EF4-FFF2-40B4-BE49-F238E27FC236}">
                <a16:creationId xmlns:a16="http://schemas.microsoft.com/office/drawing/2014/main" id="{1C0793F8-AC3B-36E8-AFC0-A1BF6A95886C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72387706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7">
          <a:extLst>
            <a:ext uri="{FF2B5EF4-FFF2-40B4-BE49-F238E27FC236}">
              <a16:creationId xmlns:a16="http://schemas.microsoft.com/office/drawing/2014/main" id="{7BB658B0-2FCF-8C43-E090-3CF64ED0EC3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Google Shape;218;g5c5211f441_6_85:notes">
            <a:extLst>
              <a:ext uri="{FF2B5EF4-FFF2-40B4-BE49-F238E27FC236}">
                <a16:creationId xmlns:a16="http://schemas.microsoft.com/office/drawing/2014/main" id="{1EF18409-2BBB-06DB-E436-48D690E638FC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https://moodle.uwtsd.ac.uk/course/section.php?id=203277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Example 2 is available at the bottom of the page – click the title to view in pop up screen</a:t>
            </a:r>
            <a:endParaRPr dirty="0"/>
          </a:p>
        </p:txBody>
      </p:sp>
      <p:sp>
        <p:nvSpPr>
          <p:cNvPr id="219" name="Google Shape;219;g5c5211f441_6_85:notes">
            <a:extLst>
              <a:ext uri="{FF2B5EF4-FFF2-40B4-BE49-F238E27FC236}">
                <a16:creationId xmlns:a16="http://schemas.microsoft.com/office/drawing/2014/main" id="{48275F5F-DC76-33FE-710F-0034E874B853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4015596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DC8707-AC71-4AF4-9F16-8DB66B2212C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E1D4EFC-1AF7-4057-9224-C92E134C78BB}" type="datetimeFigureOut">
              <a:rPr lang="en-GB"/>
              <a:pPr>
                <a:defRPr/>
              </a:pPr>
              <a:t>26/02/2026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753FCB-F76F-4BED-ADD4-F6FB67F1D7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FBDBC6-F9B6-46C7-9FEA-6F2F7B6480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43614540-7CE4-40B4-8C4F-01B62F78CDD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675883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FB6680-BE27-4625-B8EC-7A593EC32F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B9A1F9-7570-4209-B1C1-E7383F728D65}" type="datetimeFigureOut">
              <a:rPr lang="en-GB"/>
              <a:pPr>
                <a:defRPr/>
              </a:pPr>
              <a:t>26/02/2026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B91893-C450-4158-B2F5-3060DA7E88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846BFD-060C-4E52-B958-60EBBA6CDF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D24FAC45-781F-4602-98F1-5FADE8BA638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931413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01C4F2-C6AE-400A-AED5-E2B21DCF1F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0CF4F9-382A-46AC-9DAE-FF670058D26E}" type="datetimeFigureOut">
              <a:rPr lang="en-GB"/>
              <a:pPr>
                <a:defRPr/>
              </a:pPr>
              <a:t>26/02/2026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F6B4480B-8001-4452-A366-39FC1329A24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419A5A-9F64-4C97-A215-F80B1AD9226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690465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CA6ABEBB-6F7C-4F4B-ACEB-DAB65F300E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839370-36AC-420D-8C7D-088FF7266006}" type="datetimeFigureOut">
              <a:rPr lang="en-GB"/>
              <a:pPr>
                <a:defRPr/>
              </a:pPr>
              <a:t>26/02/2026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F10F1F-8619-49D9-8024-9279D25884C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44AB43-9045-4D8B-B748-58A0DBC1DE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600824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CACE00F9-2540-4DBE-9A35-8884D3198B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D39F5C-3C78-4E82-B9B9-38477B002A6C}" type="datetimeFigureOut">
              <a:rPr lang="en-GB"/>
              <a:pPr>
                <a:defRPr/>
              </a:pPr>
              <a:t>26/02/2026</a:t>
            </a:fld>
            <a:endParaRPr lang="en-GB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243B52CD-7801-42DD-864A-94033B15B08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86B821-30F5-419F-BC10-2B56BEA317C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899031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6E25E4B4-B35C-43F9-8F4A-E07673C417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DFBCE5-C2CB-4F00-8634-493A13975D23}" type="datetimeFigureOut">
              <a:rPr lang="en-GB"/>
              <a:pPr>
                <a:defRPr/>
              </a:pPr>
              <a:t>26/02/2026</a:t>
            </a:fld>
            <a:endParaRPr lang="en-GB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AB2CE9F0-0AED-40B5-93D5-3E2A5F7FDD1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145D2B-C582-400A-AEA6-92A3CD15A8F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311432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5EB97366-CF57-4EE6-9EFB-498E6E60D2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848C57-A1F7-4161-BCB7-26B7A3A8F8FE}" type="datetimeFigureOut">
              <a:rPr lang="en-GB"/>
              <a:pPr>
                <a:defRPr/>
              </a:pPr>
              <a:t>26/02/2026</a:t>
            </a:fld>
            <a:endParaRPr lang="en-GB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BD08296B-F621-4DC5-A959-33E523805F9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27D847-7983-420A-BEC3-7857E252758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311707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0F1A708B-4537-4CDF-9078-218158E76E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424C2F-8189-43DE-BA57-1AEC4DD35792}" type="datetimeFigureOut">
              <a:rPr lang="en-GB"/>
              <a:pPr>
                <a:defRPr/>
              </a:pPr>
              <a:t>26/02/2026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624C93-C25A-49B7-91D9-B4694A36615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B5D7F6-6E77-4922-BBC6-D6214893F01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81018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D9C0CD8E-4BA9-4723-AD61-EDA3A87B7C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BCEF5C-266E-4086-AD21-16BDFF3A4B7B}" type="datetimeFigureOut">
              <a:rPr lang="en-GB"/>
              <a:pPr>
                <a:defRPr/>
              </a:pPr>
              <a:t>26/02/2026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B7E0BC-CAD8-4769-8BC8-179BDF70A48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8CC17F-8AFE-4AA5-A062-8F7F28D27FE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360382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C1895A-ECB5-4D60-BD68-2046146E0B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C1C616-1927-4D0B-94D9-4A795A7177D6}" type="datetimeFigureOut">
              <a:rPr lang="en-GB"/>
              <a:pPr>
                <a:defRPr/>
              </a:pPr>
              <a:t>26/02/2026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9C5608E-1DAA-4545-A1B2-9DE3E77ECAA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E6BC80-9C58-4835-98BC-35DDAD5A940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796090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5D2F7B-D7E4-444E-9320-5D85ED71FC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83416C-7963-4795-825D-B4FB0850484A}" type="datetimeFigureOut">
              <a:rPr lang="en-GB"/>
              <a:pPr>
                <a:defRPr/>
              </a:pPr>
              <a:t>26/02/2026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C282F118-2E08-4EAE-A112-0892DD9FC98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DA9F77-ED79-4167-BD78-F273BD64B56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903552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6DCC71E0-F1AD-4C36-B85D-4BE7D811DC6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B5B3C3DB-E5A9-47E5-AE81-3ECF0EFB1CA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E1C748-4BC9-46D4-AB58-4A97D3BFDBA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F22DB86-EB4F-4B64-A14B-7E24DA2A2942}" type="datetimeFigureOut">
              <a:rPr lang="en-GB"/>
              <a:pPr>
                <a:defRPr/>
              </a:pPr>
              <a:t>26/02/2026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BFE76C-0306-4667-8DD4-494C89A957D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9502896F-2913-4024-A978-45FF1E7A8BE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63" r:id="rId1"/>
    <p:sldLayoutId id="2147483864" r:id="rId2"/>
    <p:sldLayoutId id="2147483854" r:id="rId3"/>
    <p:sldLayoutId id="2147483855" r:id="rId4"/>
    <p:sldLayoutId id="2147483856" r:id="rId5"/>
    <p:sldLayoutId id="2147483857" r:id="rId6"/>
    <p:sldLayoutId id="2147483858" r:id="rId7"/>
    <p:sldLayoutId id="2147483859" r:id="rId8"/>
    <p:sldLayoutId id="2147483860" r:id="rId9"/>
    <p:sldLayoutId id="2147483861" r:id="rId10"/>
    <p:sldLayoutId id="2147483862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SaoVqugPZQE?feature=oembed" TargetMode="External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careercentre.me/resources/careerassessments/?quizId=30&amp;Referral=Action&amp;Programme=Self-Awareness&amp;ProgrammeID=WmQrSndNVEZ3VWRlbmphb1BSRVJUQT090&amp;TaskId=63110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careercentre.me/elearning/scorm.aspx?CourseId=nLaT3ZOkhRpeHLHRK7HZ4g==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s://uwtsd.careercentre.me/elearning/scorm.aspx?CourseId=nLaT3ZOkhRpeHLHRK7HZ4g==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>
            <a:extLst>
              <a:ext uri="{FF2B5EF4-FFF2-40B4-BE49-F238E27FC236}">
                <a16:creationId xmlns:a16="http://schemas.microsoft.com/office/drawing/2014/main" id="{32E39A27-1799-45D8-AD1F-740A5D12E2DC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140457" y="1268760"/>
            <a:ext cx="11809312" cy="1872208"/>
          </a:xfrm>
        </p:spPr>
        <p:txBody>
          <a:bodyPr/>
          <a:lstStyle/>
          <a:p>
            <a:pPr eaLnBrk="1" hangingPunct="1"/>
            <a:r>
              <a:rPr lang="en-GB" altLang="en-US" sz="3600" b="1" u="sng" dirty="0"/>
              <a:t>Essential Skills </a:t>
            </a:r>
            <a:br>
              <a:rPr lang="en-GB" altLang="en-US" sz="3600" b="1" u="sng" dirty="0"/>
            </a:br>
            <a:endParaRPr lang="en-GB" altLang="en-US" sz="3600" b="1" u="sng" dirty="0"/>
          </a:p>
        </p:txBody>
      </p:sp>
      <p:sp>
        <p:nvSpPr>
          <p:cNvPr id="5123" name="Subtitle 4">
            <a:extLst>
              <a:ext uri="{FF2B5EF4-FFF2-40B4-BE49-F238E27FC236}">
                <a16:creationId xmlns:a16="http://schemas.microsoft.com/office/drawing/2014/main" id="{F98A1305-E230-41C1-B359-9219D6B92A73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3200797" y="3356992"/>
            <a:ext cx="5688632" cy="864096"/>
          </a:xfrm>
          <a:solidFill>
            <a:schemeClr val="accent5"/>
          </a:solidFill>
        </p:spPr>
        <p:txBody>
          <a:bodyPr/>
          <a:lstStyle/>
          <a:p>
            <a:pPr eaLnBrk="1" hangingPunct="1"/>
            <a:r>
              <a:rPr lang="en-GB" altLang="en-US" sz="4000" b="1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Careers Workshop</a:t>
            </a:r>
          </a:p>
          <a:p>
            <a:pPr eaLnBrk="1" hangingPunct="1"/>
            <a:endParaRPr lang="en-GB" altLang="en-US" sz="6600" b="1" dirty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124" name="Slide Number Placeholder 5">
            <a:extLst>
              <a:ext uri="{FF2B5EF4-FFF2-40B4-BE49-F238E27FC236}">
                <a16:creationId xmlns:a16="http://schemas.microsoft.com/office/drawing/2014/main" id="{E786F963-ABE2-4401-9D16-172A89A3644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9767888" y="6453189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892E4F6F-EAD8-4B4A-BE5D-1FA1AD27E83F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  <p:transition spd="slow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23A0EE-7166-43EA-B547-CC7E81B49D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b"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>
                <a:effectLst>
                  <a:outerShdw blurRad="38100" dist="38100" dir="2700000" algn="tl">
                    <a:srgbClr val="C0C0C0"/>
                  </a:outerShdw>
                </a:effectLst>
                <a:latin typeface="Arial Rounded MT Bold" pitchFamily="34" charset="0"/>
              </a:rPr>
              <a:t>Session Objectives </a:t>
            </a:r>
            <a:endParaRPr lang="en-GB" dirty="0">
              <a:effectLst>
                <a:outerShdw blurRad="38100" dist="38100" dir="2700000" algn="tl">
                  <a:srgbClr val="C0C0C0"/>
                </a:outerShdw>
              </a:effectLst>
              <a:latin typeface="Arial Rounded MT Bold" pitchFamily="34" charset="0"/>
            </a:endParaRP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CE13D728-FECA-455C-A342-2B3C6E85D0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5360" y="2348880"/>
            <a:ext cx="11521280" cy="2548879"/>
          </a:xfrm>
        </p:spPr>
        <p:txBody>
          <a:bodyPr vert="horz" wrap="square" lIns="182880" tIns="91440" rIns="91440" bIns="45720" numCol="1" anchor="t" anchorCtr="0" compatLnSpc="1">
            <a:prstTxWarp prst="textNoShape">
              <a:avLst/>
            </a:prstTxWarp>
          </a:bodyPr>
          <a:lstStyle/>
          <a:p>
            <a:pPr marL="107950" indent="0" eaLnBrk="1" hangingPunct="1">
              <a:spcAft>
                <a:spcPts val="1200"/>
              </a:spcAft>
              <a:buNone/>
              <a:defRPr/>
            </a:pPr>
            <a:r>
              <a:rPr lang="en-GB" altLang="en-US" sz="2000" dirty="0">
                <a:latin typeface="Arial Rounded MT Bold" panose="020F0704030504030204" pitchFamily="34" charset="0"/>
              </a:rPr>
              <a:t>During this session you will be: </a:t>
            </a:r>
          </a:p>
          <a:p>
            <a:pPr marL="393700" indent="-285750" eaLnBrk="1" hangingPunct="1">
              <a:spcAft>
                <a:spcPts val="1200"/>
              </a:spcAft>
              <a:defRPr/>
            </a:pPr>
            <a:r>
              <a:rPr lang="en-GB" altLang="en-US" sz="2000" dirty="0">
                <a:latin typeface="Arial Rounded MT Bold" panose="020F0704030504030204" pitchFamily="34" charset="0"/>
              </a:rPr>
              <a:t>Using the UWTSD My Career site to develop your self awareness</a:t>
            </a:r>
          </a:p>
          <a:p>
            <a:pPr marL="393700" indent="-285750" eaLnBrk="1" hangingPunct="1">
              <a:spcAft>
                <a:spcPts val="1200"/>
              </a:spcAft>
              <a:defRPr/>
            </a:pPr>
            <a:r>
              <a:rPr lang="en-GB" altLang="en-US" sz="2000" dirty="0">
                <a:latin typeface="Arial Rounded MT Bold" panose="020F0704030504030204" pitchFamily="34" charset="0"/>
              </a:rPr>
              <a:t>Develop skills for managing conflict in the workplace</a:t>
            </a:r>
          </a:p>
          <a:p>
            <a:pPr marL="393700" indent="-285750" eaLnBrk="1" hangingPunct="1">
              <a:spcAft>
                <a:spcPts val="1200"/>
              </a:spcAft>
              <a:defRPr/>
            </a:pPr>
            <a:r>
              <a:rPr lang="en-GB" altLang="en-US" sz="2000" dirty="0">
                <a:latin typeface="Arial Rounded MT Bold" panose="020F0704030504030204" pitchFamily="34" charset="0"/>
              </a:rPr>
              <a:t>Evaluate a professional’s self awareness and communication skills.  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52CAE154-1D37-F6B6-F473-55A666983384}"/>
              </a:ext>
            </a:extLst>
          </p:cNvPr>
          <p:cNvSpPr/>
          <p:nvPr/>
        </p:nvSpPr>
        <p:spPr>
          <a:xfrm>
            <a:off x="1055440" y="4725144"/>
            <a:ext cx="10081120" cy="86409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This session will help you make connections between your academic success and your onward professional development.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44CB8C5-322B-305E-B374-D33DF3533169}"/>
              </a:ext>
            </a:extLst>
          </p:cNvPr>
          <p:cNvSpPr/>
          <p:nvPr/>
        </p:nvSpPr>
        <p:spPr>
          <a:xfrm>
            <a:off x="335360" y="665086"/>
            <a:ext cx="2520280" cy="713721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tx1"/>
                </a:solidFill>
              </a:rPr>
              <a:t>Careers Workshop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1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2">
            <a:extLst>
              <a:ext uri="{FF2B5EF4-FFF2-40B4-BE49-F238E27FC236}">
                <a16:creationId xmlns:a16="http://schemas.microsoft.com/office/drawing/2014/main" id="{3EA01918-D4D5-41F6-9F8F-2D336FEFFC9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Session Schedule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D50D8E3E-69FB-4516-B44C-A31C41DC0EA9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95400" y="1992142"/>
            <a:ext cx="11809312" cy="1540767"/>
          </a:xfrm>
        </p:spPr>
        <p:txBody>
          <a:bodyPr/>
          <a:lstStyle/>
          <a:p>
            <a:pPr eaLnBrk="1" hangingPunct="1"/>
            <a:r>
              <a:rPr lang="en-GB" altLang="en-US" dirty="0"/>
              <a:t>Understanding Self Awareness – 25 Mins</a:t>
            </a:r>
          </a:p>
          <a:p>
            <a:pPr eaLnBrk="1" hangingPunct="1"/>
            <a:r>
              <a:rPr lang="en-GB" altLang="en-US" dirty="0"/>
              <a:t>Evaluating your own strengths in the workplace – 20 mins</a:t>
            </a:r>
          </a:p>
          <a:p>
            <a:pPr eaLnBrk="1" hangingPunct="1"/>
            <a:r>
              <a:rPr lang="en-GB" altLang="en-US" dirty="0"/>
              <a:t>Managing workplace conflict training – 30 mins</a:t>
            </a:r>
          </a:p>
          <a:p>
            <a:pPr eaLnBrk="1" hangingPunct="1"/>
            <a:r>
              <a:rPr lang="en-GB" altLang="en-US" dirty="0"/>
              <a:t>Evaluating communication and behaviour – 35mins</a:t>
            </a:r>
          </a:p>
          <a:p>
            <a:pPr eaLnBrk="1" hangingPunct="1"/>
            <a:r>
              <a:rPr lang="en-GB" altLang="en-US" dirty="0"/>
              <a:t>Reflection 10 mins</a:t>
            </a:r>
          </a:p>
          <a:p>
            <a:pPr marL="0" indent="0" eaLnBrk="1" hangingPunct="1">
              <a:buNone/>
            </a:pPr>
            <a:endParaRPr lang="en-GB" altLang="en-US" sz="1800" dirty="0"/>
          </a:p>
          <a:p>
            <a:pPr marL="0" indent="0" eaLnBrk="1" hangingPunct="1">
              <a:buNone/>
            </a:pPr>
            <a:endParaRPr lang="en-GB" altLang="en-US" sz="1800" dirty="0"/>
          </a:p>
        </p:txBody>
      </p:sp>
    </p:spTree>
    <p:extLst>
      <p:ext uri="{BB962C8B-B14F-4D97-AF65-F5344CB8AC3E}">
        <p14:creationId xmlns:p14="http://schemas.microsoft.com/office/powerpoint/2010/main" val="1383590201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1343BD-B2F3-28E6-1581-D589097741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286000"/>
            <a:ext cx="10972800" cy="1143000"/>
          </a:xfrm>
        </p:spPr>
        <p:txBody>
          <a:bodyPr/>
          <a:lstStyle/>
          <a:p>
            <a:r>
              <a:rPr lang="en-GB" altLang="en-US" dirty="0"/>
              <a:t>Understanding Self Awareness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0292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" name="Google Shape;222;p39"/>
          <p:cNvSpPr/>
          <p:nvPr/>
        </p:nvSpPr>
        <p:spPr>
          <a:xfrm>
            <a:off x="641866" y="1916832"/>
            <a:ext cx="5258229" cy="131274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60933" rIns="121900" bIns="60933" anchor="t" anchorCtr="0">
            <a:noAutofit/>
          </a:bodyPr>
          <a:lstStyle/>
          <a:p>
            <a:endParaRPr sz="2400" dirty="0"/>
          </a:p>
        </p:txBody>
      </p:sp>
      <p:pic>
        <p:nvPicPr>
          <p:cNvPr id="2" name="Online Media 1" title="Professional Skills: Self-Awareness">
            <a:hlinkClick r:id="" action="ppaction://media"/>
            <a:extLst>
              <a:ext uri="{FF2B5EF4-FFF2-40B4-BE49-F238E27FC236}">
                <a16:creationId xmlns:a16="http://schemas.microsoft.com/office/drawing/2014/main" id="{20C7A939-56DD-59DD-67F5-969A67A5F4EC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407368" y="908720"/>
            <a:ext cx="7437164" cy="420200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BE5DB05-F511-E245-6FD6-9384E9716953}"/>
              </a:ext>
            </a:extLst>
          </p:cNvPr>
          <p:cNvSpPr txBox="1"/>
          <p:nvPr/>
        </p:nvSpPr>
        <p:spPr>
          <a:xfrm>
            <a:off x="8328248" y="554777"/>
            <a:ext cx="40324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Self Awareness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BD82439-A28A-B4D2-5D62-F8D7D8709350}"/>
              </a:ext>
            </a:extLst>
          </p:cNvPr>
          <p:cNvSpPr txBox="1"/>
          <p:nvPr/>
        </p:nvSpPr>
        <p:spPr>
          <a:xfrm>
            <a:off x="8688288" y="1706084"/>
            <a:ext cx="338437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Do you know your strength or weaknesses?</a:t>
            </a:r>
          </a:p>
          <a:p>
            <a:endParaRPr lang="en-GB" sz="2400" dirty="0"/>
          </a:p>
          <a:p>
            <a:r>
              <a:rPr lang="en-GB" sz="2400" dirty="0"/>
              <a:t>Are you aware of how your behaviour might impact others?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3284904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7628B2-AAD4-7674-5CC2-F66887FE15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492896"/>
            <a:ext cx="10972800" cy="1143000"/>
          </a:xfrm>
        </p:spPr>
        <p:txBody>
          <a:bodyPr/>
          <a:lstStyle/>
          <a:p>
            <a:r>
              <a:rPr lang="en-GB" altLang="en-US" dirty="0"/>
              <a:t>Evaluating your own strengths in the workplace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02747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0">
          <a:extLst>
            <a:ext uri="{FF2B5EF4-FFF2-40B4-BE49-F238E27FC236}">
              <a16:creationId xmlns:a16="http://schemas.microsoft.com/office/drawing/2014/main" id="{6E2687BD-A345-C69C-F01B-58C2D1A1F4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" name="Google Shape;222;p39">
            <a:extLst>
              <a:ext uri="{FF2B5EF4-FFF2-40B4-BE49-F238E27FC236}">
                <a16:creationId xmlns:a16="http://schemas.microsoft.com/office/drawing/2014/main" id="{4072C302-AAB6-484D-84F8-990DA7DEBCEF}"/>
              </a:ext>
            </a:extLst>
          </p:cNvPr>
          <p:cNvSpPr/>
          <p:nvPr/>
        </p:nvSpPr>
        <p:spPr>
          <a:xfrm>
            <a:off x="641866" y="1916832"/>
            <a:ext cx="5258229" cy="131274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60933" rIns="121900" bIns="60933" anchor="t" anchorCtr="0">
            <a:noAutofit/>
          </a:bodyPr>
          <a:lstStyle/>
          <a:p>
            <a:endParaRPr sz="2400" dirty="0"/>
          </a:p>
        </p:txBody>
      </p:sp>
      <p:pic>
        <p:nvPicPr>
          <p:cNvPr id="3" name="Picture 2" descr="A person holding a stack of stones&#10;&#10;AI-generated content may be incorrect.">
            <a:hlinkClick r:id="rId3"/>
            <a:extLst>
              <a:ext uri="{FF2B5EF4-FFF2-40B4-BE49-F238E27FC236}">
                <a16:creationId xmlns:a16="http://schemas.microsoft.com/office/drawing/2014/main" id="{77DA40D8-4CEE-C3F3-C443-27C21B46B99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7728" y="1257628"/>
            <a:ext cx="8249801" cy="39439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9D09B09-35E4-7487-FDB3-B398C8240C29}"/>
              </a:ext>
            </a:extLst>
          </p:cNvPr>
          <p:cNvSpPr txBox="1"/>
          <p:nvPr/>
        </p:nvSpPr>
        <p:spPr>
          <a:xfrm>
            <a:off x="469742" y="692696"/>
            <a:ext cx="317798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Assess your strengths and priorities in the workplace using the UWTSD My Careers tool. </a:t>
            </a:r>
          </a:p>
        </p:txBody>
      </p:sp>
      <p:pic>
        <p:nvPicPr>
          <p:cNvPr id="6" name="Picture 5" descr="A qr code with black dots&#10;&#10;AI-generated content may be incorrect.">
            <a:extLst>
              <a:ext uri="{FF2B5EF4-FFF2-40B4-BE49-F238E27FC236}">
                <a16:creationId xmlns:a16="http://schemas.microsoft.com/office/drawing/2014/main" id="{4A8764B1-FCF8-D4A7-F4C4-E527EF78E6E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4471" y="1923832"/>
            <a:ext cx="3409181" cy="34091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40263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0">
          <a:extLst>
            <a:ext uri="{FF2B5EF4-FFF2-40B4-BE49-F238E27FC236}">
              <a16:creationId xmlns:a16="http://schemas.microsoft.com/office/drawing/2014/main" id="{43273607-4BC4-94C3-C14A-F747E4E0A4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" name="Google Shape;222;p39">
            <a:extLst>
              <a:ext uri="{FF2B5EF4-FFF2-40B4-BE49-F238E27FC236}">
                <a16:creationId xmlns:a16="http://schemas.microsoft.com/office/drawing/2014/main" id="{7A591C4E-A714-71B9-F791-5BF59B39E217}"/>
              </a:ext>
            </a:extLst>
          </p:cNvPr>
          <p:cNvSpPr/>
          <p:nvPr/>
        </p:nvSpPr>
        <p:spPr>
          <a:xfrm>
            <a:off x="641866" y="1916832"/>
            <a:ext cx="5258229" cy="131274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60933" rIns="121900" bIns="60933" anchor="t" anchorCtr="0">
            <a:noAutofit/>
          </a:bodyPr>
          <a:lstStyle/>
          <a:p>
            <a:endParaRPr sz="24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8D837D1-16B4-EFD3-8C5A-7BE03E02F40B}"/>
              </a:ext>
            </a:extLst>
          </p:cNvPr>
          <p:cNvSpPr txBox="1"/>
          <p:nvPr/>
        </p:nvSpPr>
        <p:spPr>
          <a:xfrm>
            <a:off x="930720" y="637528"/>
            <a:ext cx="46805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Share and discuss</a:t>
            </a:r>
          </a:p>
        </p:txBody>
      </p:sp>
      <p:pic>
        <p:nvPicPr>
          <p:cNvPr id="5" name="Picture 4" descr="A white and black box with black text&#10;&#10;AI-generated content may be incorrect.">
            <a:extLst>
              <a:ext uri="{FF2B5EF4-FFF2-40B4-BE49-F238E27FC236}">
                <a16:creationId xmlns:a16="http://schemas.microsoft.com/office/drawing/2014/main" id="{3D4703FF-CD2D-C0C2-44B4-A58800BEE5D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1" y="970363"/>
            <a:ext cx="5330250" cy="380898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BC2EDF6-11D2-EC5A-BCF7-D98E69B4FC70}"/>
              </a:ext>
            </a:extLst>
          </p:cNvPr>
          <p:cNvSpPr txBox="1"/>
          <p:nvPr/>
        </p:nvSpPr>
        <p:spPr>
          <a:xfrm>
            <a:off x="930720" y="1772816"/>
            <a:ext cx="4373192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What were your results? </a:t>
            </a:r>
          </a:p>
          <a:p>
            <a:endParaRPr lang="en-GB" sz="2400" dirty="0"/>
          </a:p>
          <a:p>
            <a:r>
              <a:rPr lang="en-GB" sz="2400" dirty="0"/>
              <a:t>Reflect on what you learned for this self assessment. </a:t>
            </a:r>
          </a:p>
          <a:p>
            <a:endParaRPr lang="en-GB" sz="2400" dirty="0"/>
          </a:p>
          <a:p>
            <a:r>
              <a:rPr lang="en-GB" sz="2400" dirty="0"/>
              <a:t>Which skills did you find easiest to position? </a:t>
            </a:r>
          </a:p>
          <a:p>
            <a:endParaRPr lang="en-GB" sz="2400" dirty="0"/>
          </a:p>
          <a:p>
            <a:r>
              <a:rPr lang="en-GB" sz="2400" dirty="0"/>
              <a:t>Which skills were challenging to position?</a:t>
            </a:r>
          </a:p>
        </p:txBody>
      </p:sp>
    </p:spTree>
    <p:extLst>
      <p:ext uri="{BB962C8B-B14F-4D97-AF65-F5344CB8AC3E}">
        <p14:creationId xmlns:p14="http://schemas.microsoft.com/office/powerpoint/2010/main" val="246456114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617C30-898E-2504-C749-4DAF5F1FD5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400" y="2286000"/>
            <a:ext cx="10972800" cy="1143000"/>
          </a:xfrm>
        </p:spPr>
        <p:txBody>
          <a:bodyPr/>
          <a:lstStyle/>
          <a:p>
            <a:r>
              <a:rPr lang="en-GB" altLang="en-US" dirty="0"/>
              <a:t>Managing workplace conflict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784575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0">
          <a:extLst>
            <a:ext uri="{FF2B5EF4-FFF2-40B4-BE49-F238E27FC236}">
              <a16:creationId xmlns:a16="http://schemas.microsoft.com/office/drawing/2014/main" id="{5C243732-FA3B-A311-F3C9-B4FC329C69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" name="Google Shape;222;p39">
            <a:extLst>
              <a:ext uri="{FF2B5EF4-FFF2-40B4-BE49-F238E27FC236}">
                <a16:creationId xmlns:a16="http://schemas.microsoft.com/office/drawing/2014/main" id="{B98FA111-D6D4-F47B-D5A0-3347855F73BE}"/>
              </a:ext>
            </a:extLst>
          </p:cNvPr>
          <p:cNvSpPr/>
          <p:nvPr/>
        </p:nvSpPr>
        <p:spPr>
          <a:xfrm>
            <a:off x="641866" y="1916832"/>
            <a:ext cx="5258229" cy="131274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60933" rIns="121900" bIns="60933" anchor="t" anchorCtr="0">
            <a:noAutofit/>
          </a:bodyPr>
          <a:lstStyle/>
          <a:p>
            <a:endParaRPr sz="2400" dirty="0"/>
          </a:p>
        </p:txBody>
      </p:sp>
      <p:pic>
        <p:nvPicPr>
          <p:cNvPr id="3" name="Picture 2" descr="A person with her hands on her face&#10;&#10;AI-generated content may be incorrect.">
            <a:hlinkClick r:id="rId3"/>
            <a:extLst>
              <a:ext uri="{FF2B5EF4-FFF2-40B4-BE49-F238E27FC236}">
                <a16:creationId xmlns:a16="http://schemas.microsoft.com/office/drawing/2014/main" id="{8D6F36AE-436E-BF3C-573C-ED969006B8C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9432" y="764704"/>
            <a:ext cx="6925291" cy="3024336"/>
          </a:xfrm>
          <a:prstGeom prst="rect">
            <a:avLst/>
          </a:prstGeom>
        </p:spPr>
      </p:pic>
      <p:pic>
        <p:nvPicPr>
          <p:cNvPr id="5" name="Picture 4" descr="A qr code with dots&#10;&#10;AI-generated content may be incorrect.">
            <a:extLst>
              <a:ext uri="{FF2B5EF4-FFF2-40B4-BE49-F238E27FC236}">
                <a16:creationId xmlns:a16="http://schemas.microsoft.com/office/drawing/2014/main" id="{4416DB34-774B-BA2A-BF69-756E9EE83DF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272357" y="356567"/>
            <a:ext cx="3370211" cy="337021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6BF7807-731E-7F04-67BA-E4DF5888DCFB}"/>
              </a:ext>
            </a:extLst>
          </p:cNvPr>
          <p:cNvSpPr txBox="1"/>
          <p:nvPr/>
        </p:nvSpPr>
        <p:spPr>
          <a:xfrm>
            <a:off x="355479" y="3933056"/>
            <a:ext cx="1108923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Conflict can become a major challenging for employees and managers. </a:t>
            </a:r>
          </a:p>
          <a:p>
            <a:endParaRPr lang="en-GB" sz="2400" dirty="0"/>
          </a:p>
          <a:p>
            <a:r>
              <a:rPr lang="en-GB" sz="2400" dirty="0"/>
              <a:t>Work individually or in small groups to complete the interactive resources to develop your skills in dealing with conflict.  </a:t>
            </a:r>
          </a:p>
        </p:txBody>
      </p:sp>
    </p:spTree>
    <p:extLst>
      <p:ext uri="{BB962C8B-B14F-4D97-AF65-F5344CB8AC3E}">
        <p14:creationId xmlns:p14="http://schemas.microsoft.com/office/powerpoint/2010/main" val="380249071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486168-501D-B117-9FA4-3383006FB2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Reflect on your learning</a:t>
            </a:r>
          </a:p>
        </p:txBody>
      </p:sp>
      <p:pic>
        <p:nvPicPr>
          <p:cNvPr id="6" name="Content Placeholder 5" descr="A person with her hands on her face&#10;&#10;AI-generated content may be incorrect.">
            <a:hlinkClick r:id="rId2"/>
            <a:extLst>
              <a:ext uri="{FF2B5EF4-FFF2-40B4-BE49-F238E27FC236}">
                <a16:creationId xmlns:a16="http://schemas.microsoft.com/office/drawing/2014/main" id="{F05A178D-4E67-7B8F-BE40-235A57A0036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767408" y="1844824"/>
            <a:ext cx="6020640" cy="262926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3DC975D-5515-1CF2-F0E5-C858E33A91C3}"/>
              </a:ext>
            </a:extLst>
          </p:cNvPr>
          <p:cNvSpPr txBox="1"/>
          <p:nvPr/>
        </p:nvSpPr>
        <p:spPr>
          <a:xfrm>
            <a:off x="7248128" y="1417638"/>
            <a:ext cx="433427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Which aspects of the training did you find useful?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Were there any points that you disagreed with?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Have you had any workplace experiences that linked with this training?</a:t>
            </a:r>
          </a:p>
        </p:txBody>
      </p:sp>
    </p:spTree>
    <p:extLst>
      <p:ext uri="{BB962C8B-B14F-4D97-AF65-F5344CB8AC3E}">
        <p14:creationId xmlns:p14="http://schemas.microsoft.com/office/powerpoint/2010/main" val="330103056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49C24C-A294-A404-9684-103631E6EB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7408" y="2286000"/>
            <a:ext cx="10972800" cy="1143000"/>
          </a:xfrm>
        </p:spPr>
        <p:txBody>
          <a:bodyPr/>
          <a:lstStyle/>
          <a:p>
            <a:r>
              <a:rPr lang="en-GB" altLang="en-US" dirty="0"/>
              <a:t>Evaluating communication and behaviour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960807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0">
          <a:extLst>
            <a:ext uri="{FF2B5EF4-FFF2-40B4-BE49-F238E27FC236}">
              <a16:creationId xmlns:a16="http://schemas.microsoft.com/office/drawing/2014/main" id="{4C2933B9-F2AA-2EFC-55A8-279C8A0844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" name="Google Shape;222;p39">
            <a:extLst>
              <a:ext uri="{FF2B5EF4-FFF2-40B4-BE49-F238E27FC236}">
                <a16:creationId xmlns:a16="http://schemas.microsoft.com/office/drawing/2014/main" id="{7F638AE0-3A79-2280-78AC-F18F1BA27216}"/>
              </a:ext>
            </a:extLst>
          </p:cNvPr>
          <p:cNvSpPr/>
          <p:nvPr/>
        </p:nvSpPr>
        <p:spPr>
          <a:xfrm>
            <a:off x="641866" y="1916832"/>
            <a:ext cx="5258229" cy="131274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60933" rIns="121900" bIns="60933" anchor="t" anchorCtr="0">
            <a:noAutofit/>
          </a:bodyPr>
          <a:lstStyle/>
          <a:p>
            <a:endParaRPr sz="24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C90820F-468D-AE46-0E93-8A8B4417C474}"/>
              </a:ext>
            </a:extLst>
          </p:cNvPr>
          <p:cNvSpPr txBox="1"/>
          <p:nvPr/>
        </p:nvSpPr>
        <p:spPr>
          <a:xfrm>
            <a:off x="3061827" y="258260"/>
            <a:ext cx="70567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u="sng" dirty="0"/>
              <a:t>Self Awareness when communicating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36223A9-08AF-44FB-2B2B-97F83A9779BE}"/>
              </a:ext>
            </a:extLst>
          </p:cNvPr>
          <p:cNvSpPr txBox="1"/>
          <p:nvPr/>
        </p:nvSpPr>
        <p:spPr>
          <a:xfrm>
            <a:off x="237147" y="832816"/>
            <a:ext cx="2858287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You</a:t>
            </a:r>
            <a:r>
              <a:rPr lang="en-GB" sz="2400" dirty="0"/>
              <a:t> be the judge. </a:t>
            </a:r>
          </a:p>
          <a:p>
            <a:endParaRPr lang="en-GB" sz="2400" dirty="0"/>
          </a:p>
          <a:p>
            <a:r>
              <a:rPr lang="en-GB" sz="2400" b="1" dirty="0"/>
              <a:t>Watch</a:t>
            </a:r>
            <a:r>
              <a:rPr lang="en-GB" sz="2400" dirty="0"/>
              <a:t> the video together or in small groups. </a:t>
            </a:r>
          </a:p>
          <a:p>
            <a:endParaRPr lang="en-GB" sz="2400" dirty="0"/>
          </a:p>
          <a:p>
            <a:r>
              <a:rPr lang="en-GB" sz="2400" b="1" dirty="0"/>
              <a:t>Evaluate</a:t>
            </a:r>
            <a:r>
              <a:rPr lang="en-GB" sz="2400" dirty="0"/>
              <a:t> the managers communication, consider: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Body Language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Word choice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Impact on others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52D8865-5816-4542-945F-0C6BBCDC8CE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29484" y="1474792"/>
            <a:ext cx="2717832" cy="523219"/>
          </a:xfrm>
          <a:prstGeom prst="rect">
            <a:avLst/>
          </a:prstGeom>
        </p:spPr>
      </p:pic>
      <p:pic>
        <p:nvPicPr>
          <p:cNvPr id="9" name="Picture 8" descr="A screenshot of a computer&#10;&#10;AI-generated content may be incorrect.">
            <a:extLst>
              <a:ext uri="{FF2B5EF4-FFF2-40B4-BE49-F238E27FC236}">
                <a16:creationId xmlns:a16="http://schemas.microsoft.com/office/drawing/2014/main" id="{2021E1C6-5E7A-87E0-FB15-958483E8376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32629" y="2190283"/>
            <a:ext cx="3029373" cy="952633"/>
          </a:xfrm>
          <a:prstGeom prst="rect">
            <a:avLst/>
          </a:prstGeom>
        </p:spPr>
      </p:pic>
      <p:pic>
        <p:nvPicPr>
          <p:cNvPr id="11" name="Picture 10" descr="A person pointing to a computer&#10;&#10;AI-generated content may be incorrect.">
            <a:extLst>
              <a:ext uri="{FF2B5EF4-FFF2-40B4-BE49-F238E27FC236}">
                <a16:creationId xmlns:a16="http://schemas.microsoft.com/office/drawing/2014/main" id="{0B165432-696A-1B7F-AE03-51A6F3A5437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84884" y="2873397"/>
            <a:ext cx="4033462" cy="2853066"/>
          </a:xfrm>
          <a:prstGeom prst="rect">
            <a:avLst/>
          </a:prstGeom>
        </p:spPr>
      </p:pic>
      <p:sp>
        <p:nvSpPr>
          <p:cNvPr id="12" name="Arrow: Bent 11">
            <a:extLst>
              <a:ext uri="{FF2B5EF4-FFF2-40B4-BE49-F238E27FC236}">
                <a16:creationId xmlns:a16="http://schemas.microsoft.com/office/drawing/2014/main" id="{F4E2B2C6-938E-134A-6044-00DEF5FCCFC5}"/>
              </a:ext>
            </a:extLst>
          </p:cNvPr>
          <p:cNvSpPr/>
          <p:nvPr/>
        </p:nvSpPr>
        <p:spPr>
          <a:xfrm flipV="1">
            <a:off x="3441764" y="2100683"/>
            <a:ext cx="665672" cy="752253"/>
          </a:xfrm>
          <a:prstGeom prst="ben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3" name="Arrow: Bent 12">
            <a:extLst>
              <a:ext uri="{FF2B5EF4-FFF2-40B4-BE49-F238E27FC236}">
                <a16:creationId xmlns:a16="http://schemas.microsoft.com/office/drawing/2014/main" id="{F84F3D91-3222-CCE8-8C77-8B7A29D89F95}"/>
              </a:ext>
            </a:extLst>
          </p:cNvPr>
          <p:cNvSpPr/>
          <p:nvPr/>
        </p:nvSpPr>
        <p:spPr>
          <a:xfrm flipV="1">
            <a:off x="5482540" y="3224582"/>
            <a:ext cx="665672" cy="752253"/>
          </a:xfrm>
          <a:prstGeom prst="ben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841761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0">
          <a:extLst>
            <a:ext uri="{FF2B5EF4-FFF2-40B4-BE49-F238E27FC236}">
              <a16:creationId xmlns:a16="http://schemas.microsoft.com/office/drawing/2014/main" id="{8B6B76F8-4DE2-70BF-EC0B-7CAF1D3430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" name="Google Shape;222;p39">
            <a:extLst>
              <a:ext uri="{FF2B5EF4-FFF2-40B4-BE49-F238E27FC236}">
                <a16:creationId xmlns:a16="http://schemas.microsoft.com/office/drawing/2014/main" id="{43EB7B03-8184-371E-6ACC-A55C652E3A4A}"/>
              </a:ext>
            </a:extLst>
          </p:cNvPr>
          <p:cNvSpPr/>
          <p:nvPr/>
        </p:nvSpPr>
        <p:spPr>
          <a:xfrm>
            <a:off x="641866" y="1916832"/>
            <a:ext cx="5258229" cy="131274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60933" rIns="121900" bIns="60933" anchor="t" anchorCtr="0">
            <a:noAutofit/>
          </a:bodyPr>
          <a:lstStyle/>
          <a:p>
            <a:endParaRPr sz="2400" dirty="0"/>
          </a:p>
        </p:txBody>
      </p:sp>
      <p:pic>
        <p:nvPicPr>
          <p:cNvPr id="3" name="Picture 2" descr="A white rectangular sign with black text&#10;&#10;AI-generated content may be incorrect.">
            <a:extLst>
              <a:ext uri="{FF2B5EF4-FFF2-40B4-BE49-F238E27FC236}">
                <a16:creationId xmlns:a16="http://schemas.microsoft.com/office/drawing/2014/main" id="{6111A16E-B4D6-6094-0BDD-5068EF75ABC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34181" y="1524050"/>
            <a:ext cx="8715452" cy="720080"/>
          </a:xfrm>
          <a:prstGeom prst="rect">
            <a:avLst/>
          </a:prstGeom>
        </p:spPr>
      </p:pic>
      <p:pic>
        <p:nvPicPr>
          <p:cNvPr id="5" name="Picture 4" descr="A screenshot of a phone&#10;&#10;AI-generated content may be incorrect.">
            <a:extLst>
              <a:ext uri="{FF2B5EF4-FFF2-40B4-BE49-F238E27FC236}">
                <a16:creationId xmlns:a16="http://schemas.microsoft.com/office/drawing/2014/main" id="{669B384A-B16D-B602-D6D0-6E4194469D6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91496" y="2573205"/>
            <a:ext cx="5658638" cy="235776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7EA1F6B-D2C7-E535-742B-4D7A3B173AB7}"/>
              </a:ext>
            </a:extLst>
          </p:cNvPr>
          <p:cNvSpPr txBox="1"/>
          <p:nvPr/>
        </p:nvSpPr>
        <p:spPr>
          <a:xfrm>
            <a:off x="4007768" y="418369"/>
            <a:ext cx="64087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Give your advice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9E7B5E6-2C46-3E2E-5502-F2FDCDB7FB60}"/>
              </a:ext>
            </a:extLst>
          </p:cNvPr>
          <p:cNvSpPr txBox="1"/>
          <p:nvPr/>
        </p:nvSpPr>
        <p:spPr>
          <a:xfrm>
            <a:off x="241457" y="2244130"/>
            <a:ext cx="4918439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Decide on </a:t>
            </a:r>
            <a:r>
              <a:rPr lang="en-GB" sz="2400" b="1" dirty="0"/>
              <a:t>three tips </a:t>
            </a:r>
            <a:r>
              <a:rPr lang="en-GB" sz="2400" dirty="0"/>
              <a:t>that you would give to the manager in the video to help them become more self-aware. </a:t>
            </a:r>
          </a:p>
          <a:p>
            <a:endParaRPr lang="en-GB" sz="2400" dirty="0"/>
          </a:p>
          <a:p>
            <a:r>
              <a:rPr lang="en-GB" sz="2400" b="1" dirty="0"/>
              <a:t>Post</a:t>
            </a:r>
            <a:r>
              <a:rPr lang="en-GB" sz="2400" dirty="0"/>
              <a:t> your groups comments on the session Padlet page. </a:t>
            </a:r>
          </a:p>
          <a:p>
            <a:endParaRPr lang="en-GB" sz="2400" dirty="0"/>
          </a:p>
          <a:p>
            <a:r>
              <a:rPr lang="en-GB" sz="2400" dirty="0"/>
              <a:t>Available on the Moodle Page. </a:t>
            </a:r>
          </a:p>
        </p:txBody>
      </p:sp>
    </p:spTree>
    <p:extLst>
      <p:ext uri="{BB962C8B-B14F-4D97-AF65-F5344CB8AC3E}">
        <p14:creationId xmlns:p14="http://schemas.microsoft.com/office/powerpoint/2010/main" val="351053387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0">
          <a:extLst>
            <a:ext uri="{FF2B5EF4-FFF2-40B4-BE49-F238E27FC236}">
              <a16:creationId xmlns:a16="http://schemas.microsoft.com/office/drawing/2014/main" id="{A308FD1B-5DA6-5AF8-73FC-BA603F7E73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" name="Google Shape;222;p39">
            <a:extLst>
              <a:ext uri="{FF2B5EF4-FFF2-40B4-BE49-F238E27FC236}">
                <a16:creationId xmlns:a16="http://schemas.microsoft.com/office/drawing/2014/main" id="{FF0C15F6-A1CB-215C-8221-6E17AF62B7CB}"/>
              </a:ext>
            </a:extLst>
          </p:cNvPr>
          <p:cNvSpPr/>
          <p:nvPr/>
        </p:nvSpPr>
        <p:spPr>
          <a:xfrm>
            <a:off x="641866" y="1916832"/>
            <a:ext cx="5258229" cy="131274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60933" rIns="121900" bIns="60933" anchor="t" anchorCtr="0">
            <a:noAutofit/>
          </a:bodyPr>
          <a:lstStyle/>
          <a:p>
            <a:endParaRPr sz="2400" dirty="0"/>
          </a:p>
        </p:txBody>
      </p:sp>
      <p:pic>
        <p:nvPicPr>
          <p:cNvPr id="3" name="Picture 2" descr="A screenshot of a computer&#10;&#10;AI-generated content may be incorrect.">
            <a:extLst>
              <a:ext uri="{FF2B5EF4-FFF2-40B4-BE49-F238E27FC236}">
                <a16:creationId xmlns:a16="http://schemas.microsoft.com/office/drawing/2014/main" id="{3EB0E127-58BD-5C07-F15D-2BBAB85F4C1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9376" y="1182361"/>
            <a:ext cx="5125165" cy="139084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1254124-9709-501F-6C65-D63A164DBA04}"/>
              </a:ext>
            </a:extLst>
          </p:cNvPr>
          <p:cNvSpPr txBox="1"/>
          <p:nvPr/>
        </p:nvSpPr>
        <p:spPr>
          <a:xfrm>
            <a:off x="6096000" y="404664"/>
            <a:ext cx="54006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u="sng" dirty="0"/>
              <a:t>Did they take your advice?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47D5497-0D8B-4B75-3F03-FFB02E739DEC}"/>
              </a:ext>
            </a:extLst>
          </p:cNvPr>
          <p:cNvSpPr txBox="1"/>
          <p:nvPr/>
        </p:nvSpPr>
        <p:spPr>
          <a:xfrm>
            <a:off x="6448557" y="2204864"/>
            <a:ext cx="540060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Watch example 2 available on Moodle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Did the manager follow some of your tips?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Are there further improvements that could be made?</a:t>
            </a:r>
          </a:p>
        </p:txBody>
      </p:sp>
      <p:pic>
        <p:nvPicPr>
          <p:cNvPr id="7" name="Picture 6" descr="A person and person sitting in chairs&#10;&#10;AI-generated content may be incorrect.">
            <a:extLst>
              <a:ext uri="{FF2B5EF4-FFF2-40B4-BE49-F238E27FC236}">
                <a16:creationId xmlns:a16="http://schemas.microsoft.com/office/drawing/2014/main" id="{1B4EA6E7-71A3-E0C9-BA8B-F0CE92E2F7F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8278" y="2571748"/>
            <a:ext cx="5616624" cy="3212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150642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800D32-3EBD-5E7C-098A-286E347FF2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Development Diary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1641A-DF7F-2CA4-F2A7-F9F2E2D6DF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7565" y="1417638"/>
            <a:ext cx="10972800" cy="3917032"/>
          </a:xfrm>
        </p:spPr>
        <p:txBody>
          <a:bodyPr/>
          <a:lstStyle/>
          <a:p>
            <a:pPr marL="0" indent="0">
              <a:buNone/>
            </a:pPr>
            <a:r>
              <a:rPr lang="en-GB" sz="2000" dirty="0"/>
              <a:t>There is no assessment attached to your Essential Skills sessions.  However, you should maintain a development diary. 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After each week, add to your development diary (either on paper, within an online document, or journal app.) 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b="1" dirty="0"/>
              <a:t>What should you include in a development diary? </a:t>
            </a:r>
          </a:p>
          <a:p>
            <a:pPr marL="0" indent="0">
              <a:buNone/>
            </a:pPr>
            <a:r>
              <a:rPr lang="en-GB" sz="2000" dirty="0"/>
              <a:t>Include: </a:t>
            </a:r>
          </a:p>
          <a:p>
            <a:pPr>
              <a:buFontTx/>
              <a:buChar char="-"/>
            </a:pPr>
            <a:r>
              <a:rPr lang="en-GB" sz="2000" dirty="0"/>
              <a:t>What you have done in your session. </a:t>
            </a:r>
          </a:p>
          <a:p>
            <a:pPr>
              <a:buFontTx/>
              <a:buChar char="-"/>
            </a:pPr>
            <a:r>
              <a:rPr lang="en-GB" sz="2000" dirty="0"/>
              <a:t>What key points have you learned. </a:t>
            </a:r>
          </a:p>
          <a:p>
            <a:pPr>
              <a:buFontTx/>
              <a:buChar char="-"/>
            </a:pPr>
            <a:r>
              <a:rPr lang="en-GB" sz="2000" dirty="0"/>
              <a:t>How you intend to apply learnings to your module assessments and onward professional development. </a:t>
            </a:r>
          </a:p>
        </p:txBody>
      </p:sp>
    </p:spTree>
    <p:extLst>
      <p:ext uri="{BB962C8B-B14F-4D97-AF65-F5344CB8AC3E}">
        <p14:creationId xmlns:p14="http://schemas.microsoft.com/office/powerpoint/2010/main" val="46190897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94B64818-EEDB-45A9-B157-A1897F85A7A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64152" y="188640"/>
            <a:ext cx="3834734" cy="2313623"/>
          </a:xfrm>
          <a:prstGeom prst="rect">
            <a:avLst/>
          </a:prstGeom>
        </p:spPr>
      </p:pic>
      <p:sp>
        <p:nvSpPr>
          <p:cNvPr id="3" name="TextBox 15">
            <a:extLst>
              <a:ext uri="{FF2B5EF4-FFF2-40B4-BE49-F238E27FC236}">
                <a16:creationId xmlns:a16="http://schemas.microsoft.com/office/drawing/2014/main" id="{698E26B7-06E6-4E8D-BCA4-AC5CB33DD95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0470" y="1241292"/>
            <a:ext cx="4905943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9pPr>
          </a:lstStyle>
          <a:p>
            <a:pPr eaLnBrk="1" hangingPunct="1"/>
            <a:r>
              <a:rPr lang="en-GB" sz="6000" b="1" dirty="0"/>
              <a:t> </a:t>
            </a:r>
            <a:r>
              <a:rPr lang="en-GB" sz="5800" b="1" dirty="0"/>
              <a:t>Traffic Light </a:t>
            </a:r>
            <a:r>
              <a:rPr lang="en-GB" sz="7200" b="1" i="1" dirty="0">
                <a:solidFill>
                  <a:srgbClr val="FF0000"/>
                </a:solidFill>
                <a:latin typeface="Bradley Hand ITC" pitchFamily="66" charset="0"/>
              </a:rPr>
              <a:t>it</a:t>
            </a:r>
          </a:p>
        </p:txBody>
      </p:sp>
      <p:pic>
        <p:nvPicPr>
          <p:cNvPr id="4" name="Picture 3" descr="http://png.findicons.com/files/icons/2320/x_mac_general/400/traffic_lights.png">
            <a:hlinkClick r:id="" action="ppaction://noaction"/>
            <a:extLst>
              <a:ext uri="{FF2B5EF4-FFF2-40B4-BE49-F238E27FC236}">
                <a16:creationId xmlns:a16="http://schemas.microsoft.com/office/drawing/2014/main" id="{1CAD5F91-34FE-4424-B0B2-B61CA01C61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092333"/>
            <a:ext cx="2663825" cy="2663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865DB7FD-CA57-4659-925E-56D89A72188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32348644"/>
              </p:ext>
            </p:extLst>
          </p:nvPr>
        </p:nvGraphicFramePr>
        <p:xfrm>
          <a:off x="2351584" y="3092333"/>
          <a:ext cx="9532398" cy="2438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02612">
                  <a:extLst>
                    <a:ext uri="{9D8B030D-6E8A-4147-A177-3AD203B41FA5}">
                      <a16:colId xmlns:a16="http://schemas.microsoft.com/office/drawing/2014/main" val="2064328041"/>
                    </a:ext>
                  </a:extLst>
                </a:gridCol>
                <a:gridCol w="8129786">
                  <a:extLst>
                    <a:ext uri="{9D8B030D-6E8A-4147-A177-3AD203B41FA5}">
                      <a16:colId xmlns:a16="http://schemas.microsoft.com/office/drawing/2014/main" val="1982762199"/>
                    </a:ext>
                  </a:extLst>
                </a:gridCol>
              </a:tblGrid>
              <a:tr h="390262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b="1" i="1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Where is your learning at ?</a:t>
                      </a:r>
                      <a:endParaRPr lang="en-GB" sz="28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701791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800" b="1" dirty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Red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i="0" dirty="0">
                          <a:latin typeface="+mn-lt"/>
                          <a:ea typeface="+mn-ea"/>
                        </a:rPr>
                        <a:t>I have misunderstood some of the topics. (write down 2 questions that you need help with)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557702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800" b="1" dirty="0">
                          <a:solidFill>
                            <a:srgbClr val="FFC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Amber</a:t>
                      </a:r>
                      <a:r>
                        <a:rPr lang="en-GB" b="1" dirty="0">
                          <a:solidFill>
                            <a:srgbClr val="FFC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i="0" dirty="0">
                          <a:latin typeface="+mn-lt"/>
                          <a:ea typeface="+mn-ea"/>
                        </a:rPr>
                        <a:t>I have understood most of the topics so far (write down 1 question and 1 key theme you have understood)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435984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800" b="1" dirty="0">
                          <a:solidFill>
                            <a:schemeClr val="accent3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Green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GB" sz="1800" b="0" i="0" dirty="0">
                          <a:latin typeface="+mn-lt"/>
                          <a:ea typeface="+mn-ea"/>
                        </a:rPr>
                        <a:t>I have understood the topics so far (write down 2 key themes from the lesson to show your understanding)</a:t>
                      </a:r>
                      <a:endParaRPr lang="en-GB" sz="1800" b="0" i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269286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35267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PowerPoint Presentation Template</Template>
  <TotalTime>3260</TotalTime>
  <Words>673</Words>
  <Application>Microsoft Office PowerPoint</Application>
  <PresentationFormat>Widescreen</PresentationFormat>
  <Paragraphs>93</Paragraphs>
  <Slides>17</Slides>
  <Notes>7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3" baseType="lpstr">
      <vt:lpstr>Arial</vt:lpstr>
      <vt:lpstr>Arial Rounded MT Bold</vt:lpstr>
      <vt:lpstr>Bradley Hand ITC</vt:lpstr>
      <vt:lpstr>Calibri</vt:lpstr>
      <vt:lpstr>Myriad Pro</vt:lpstr>
      <vt:lpstr>20140311PresentationUWTSDTemplate</vt:lpstr>
      <vt:lpstr>Essential Skills  </vt:lpstr>
      <vt:lpstr>Session Objectives </vt:lpstr>
      <vt:lpstr>Session Schedule</vt:lpstr>
      <vt:lpstr>Understanding Self Awareness</vt:lpstr>
      <vt:lpstr>PowerPoint Presentation</vt:lpstr>
      <vt:lpstr>Evaluating your own strengths in the workplace</vt:lpstr>
      <vt:lpstr>PowerPoint Presentation</vt:lpstr>
      <vt:lpstr>PowerPoint Presentation</vt:lpstr>
      <vt:lpstr>Managing workplace conflict</vt:lpstr>
      <vt:lpstr>PowerPoint Presentation</vt:lpstr>
      <vt:lpstr>Reflect on your learning</vt:lpstr>
      <vt:lpstr>Evaluating communication and behaviour</vt:lpstr>
      <vt:lpstr>PowerPoint Presentation</vt:lpstr>
      <vt:lpstr>PowerPoint Presentation</vt:lpstr>
      <vt:lpstr>PowerPoint Presentation</vt:lpstr>
      <vt:lpstr>Development Diary</vt:lpstr>
      <vt:lpstr>PowerPoint Presentation</vt:lpstr>
    </vt:vector>
  </TitlesOfParts>
  <Company>University of Chester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Leadership and Development</dc:title>
  <dc:creator>kasia</dc:creator>
  <cp:lastModifiedBy>Beau Academic</cp:lastModifiedBy>
  <cp:revision>174</cp:revision>
  <dcterms:created xsi:type="dcterms:W3CDTF">2011-02-08T13:37:54Z</dcterms:created>
  <dcterms:modified xsi:type="dcterms:W3CDTF">2026-02-26T17:38:08Z</dcterms:modified>
</cp:coreProperties>
</file>