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216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458495-5294-4385-8CC6-EB8FE18560E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70E64CA-8CD3-4897-AB4C-D4779FB698A0}">
      <dgm:prSet custT="1"/>
      <dgm:spPr/>
      <dgm:t>
        <a:bodyPr/>
        <a:lstStyle/>
        <a:p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Demographic Constraints</a:t>
          </a:r>
        </a:p>
      </dgm:t>
    </dgm:pt>
    <dgm:pt modelId="{4BF9CC05-CF00-4DCA-83B4-DE23F5A6FCCD}" type="parTrans" cxnId="{1550BF7C-855F-4745-8CE6-D43609D385D6}">
      <dgm:prSet/>
      <dgm:spPr/>
      <dgm:t>
        <a:bodyPr/>
        <a:lstStyle/>
        <a:p>
          <a:endParaRPr lang="en-US"/>
        </a:p>
      </dgm:t>
    </dgm:pt>
    <dgm:pt modelId="{3BA06C39-4118-4EAD-94C0-D06521E5F617}" type="sibTrans" cxnId="{1550BF7C-855F-4745-8CE6-D43609D385D6}">
      <dgm:prSet/>
      <dgm:spPr/>
      <dgm:t>
        <a:bodyPr/>
        <a:lstStyle/>
        <a:p>
          <a:endParaRPr lang="en-US"/>
        </a:p>
      </dgm:t>
    </dgm:pt>
    <dgm:pt modelId="{603B3F4F-919F-4242-8AB6-51966E50E073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Limited engagement for businesses targeting older </a:t>
          </a:r>
          <a:r>
            <a:rPr lang="en-US" sz="1200" dirty="0" err="1">
              <a:latin typeface="Arial" panose="020B0604020202020204" pitchFamily="34" charset="0"/>
              <a:cs typeface="Arial" panose="020B0604020202020204" pitchFamily="34" charset="0"/>
            </a:rPr>
            <a:t>audiences.Content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200" dirty="0" err="1">
              <a:latin typeface="Arial" panose="020B0604020202020204" pitchFamily="34" charset="0"/>
              <a:cs typeface="Arial" panose="020B0604020202020204" pitchFamily="34" charset="0"/>
            </a:rPr>
            <a:t>DemandsThe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need for frequent, creative content can strain resources.</a:t>
          </a:r>
        </a:p>
      </dgm:t>
    </dgm:pt>
    <dgm:pt modelId="{AF340181-2084-4416-A681-96BA3C7A85CA}" type="parTrans" cxnId="{A8D142CB-3686-469F-A277-FEEF0777B968}">
      <dgm:prSet/>
      <dgm:spPr/>
      <dgm:t>
        <a:bodyPr/>
        <a:lstStyle/>
        <a:p>
          <a:endParaRPr lang="en-US"/>
        </a:p>
      </dgm:t>
    </dgm:pt>
    <dgm:pt modelId="{64552A67-395B-4793-AD5D-CB1439779B55}" type="sibTrans" cxnId="{A8D142CB-3686-469F-A277-FEEF0777B968}">
      <dgm:prSet/>
      <dgm:spPr/>
      <dgm:t>
        <a:bodyPr/>
        <a:lstStyle/>
        <a:p>
          <a:endParaRPr lang="en-US"/>
        </a:p>
      </dgm:t>
    </dgm:pt>
    <dgm:pt modelId="{9D53214E-C44C-4EED-87E9-7FB7A1E2EC66}">
      <dgm:prSet custT="1"/>
      <dgm:spPr/>
      <dgm:t>
        <a:bodyPr/>
        <a:lstStyle/>
        <a:p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Advertising Costs</a:t>
          </a:r>
        </a:p>
      </dgm:t>
    </dgm:pt>
    <dgm:pt modelId="{6C43BDA0-4261-4DB2-8D77-F80B8CF6EB5B}" type="parTrans" cxnId="{E852922A-564D-45AA-8794-82994FBAAC9A}">
      <dgm:prSet/>
      <dgm:spPr/>
      <dgm:t>
        <a:bodyPr/>
        <a:lstStyle/>
        <a:p>
          <a:endParaRPr lang="en-US"/>
        </a:p>
      </dgm:t>
    </dgm:pt>
    <dgm:pt modelId="{7A1DF750-8665-49B2-9DFC-C76B7358D5AD}" type="sibTrans" cxnId="{E852922A-564D-45AA-8794-82994FBAAC9A}">
      <dgm:prSet/>
      <dgm:spPr/>
      <dgm:t>
        <a:bodyPr/>
        <a:lstStyle/>
        <a:p>
          <a:endParaRPr lang="en-US"/>
        </a:p>
      </dgm:t>
    </dgm:pt>
    <dgm:pt modelId="{89A4674B-04CA-418B-9ECF-2BBD3EC6CA1B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While organic growth is possible, effective advertising can be expensive for small businesses.</a:t>
          </a:r>
        </a:p>
      </dgm:t>
    </dgm:pt>
    <dgm:pt modelId="{3D6F33C5-0CD0-4545-9E69-01BAEBDE8893}" type="parTrans" cxnId="{41423569-838A-45D4-8057-83D3B1B18E2B}">
      <dgm:prSet/>
      <dgm:spPr/>
      <dgm:t>
        <a:bodyPr/>
        <a:lstStyle/>
        <a:p>
          <a:endParaRPr lang="en-US"/>
        </a:p>
      </dgm:t>
    </dgm:pt>
    <dgm:pt modelId="{88FC030A-3BBB-402D-96B5-5E1C23334F59}" type="sibTrans" cxnId="{41423569-838A-45D4-8057-83D3B1B18E2B}">
      <dgm:prSet/>
      <dgm:spPr/>
      <dgm:t>
        <a:bodyPr/>
        <a:lstStyle/>
        <a:p>
          <a:endParaRPr lang="en-US"/>
        </a:p>
      </dgm:t>
    </dgm:pt>
    <dgm:pt modelId="{50FFB073-8415-4B1F-95CC-CE856126E437}">
      <dgm:prSet custT="1"/>
      <dgm:spPr/>
      <dgm:t>
        <a:bodyPr/>
        <a:lstStyle/>
        <a:p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Misinformation Risks</a:t>
          </a:r>
        </a:p>
      </dgm:t>
    </dgm:pt>
    <dgm:pt modelId="{4FF023CA-9CCD-498B-BA2C-6FBB6061FBD7}" type="parTrans" cxnId="{A1D93729-A868-4401-B255-97FAC976EF5F}">
      <dgm:prSet/>
      <dgm:spPr/>
      <dgm:t>
        <a:bodyPr/>
        <a:lstStyle/>
        <a:p>
          <a:endParaRPr lang="en-US"/>
        </a:p>
      </dgm:t>
    </dgm:pt>
    <dgm:pt modelId="{E4AD33C9-CF04-4F11-B5CE-6B7946EC50B6}" type="sibTrans" cxnId="{A1D93729-A868-4401-B255-97FAC976EF5F}">
      <dgm:prSet/>
      <dgm:spPr/>
      <dgm:t>
        <a:bodyPr/>
        <a:lstStyle/>
        <a:p>
          <a:endParaRPr lang="en-US"/>
        </a:p>
      </dgm:t>
    </dgm:pt>
    <dgm:pt modelId="{E38BFD91-1CBA-4082-AE2F-8579D056F092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Research shows that TikTok often contains unreliable or misleading health content. (Alter et al., 2024</a:t>
          </a:r>
          <a:r>
            <a:rPr lang="en-US" sz="1500" dirty="0"/>
            <a:t>)</a:t>
          </a:r>
        </a:p>
      </dgm:t>
    </dgm:pt>
    <dgm:pt modelId="{C00DCA42-DB56-400F-A2A1-97E7B9F1CD0C}" type="parTrans" cxnId="{E45754EC-5FB9-499F-8C82-0ACA5C3DEAA2}">
      <dgm:prSet/>
      <dgm:spPr/>
      <dgm:t>
        <a:bodyPr/>
        <a:lstStyle/>
        <a:p>
          <a:endParaRPr lang="en-US"/>
        </a:p>
      </dgm:t>
    </dgm:pt>
    <dgm:pt modelId="{B2F6533F-2EA4-4E84-9CAD-5DD5AC1B8FD3}" type="sibTrans" cxnId="{E45754EC-5FB9-499F-8C82-0ACA5C3DEAA2}">
      <dgm:prSet/>
      <dgm:spPr/>
      <dgm:t>
        <a:bodyPr/>
        <a:lstStyle/>
        <a:p>
          <a:endParaRPr lang="en-US"/>
        </a:p>
      </dgm:t>
    </dgm:pt>
    <dgm:pt modelId="{16F5A9C9-A5A8-4FB4-AFE4-5D4C577E89E4}" type="pres">
      <dgm:prSet presAssocID="{D5458495-5294-4385-8CC6-EB8FE18560E4}" presName="linear" presStyleCnt="0">
        <dgm:presLayoutVars>
          <dgm:animLvl val="lvl"/>
          <dgm:resizeHandles val="exact"/>
        </dgm:presLayoutVars>
      </dgm:prSet>
      <dgm:spPr/>
    </dgm:pt>
    <dgm:pt modelId="{A6AAFAEE-1128-48F1-BA7A-5414A65B0A33}" type="pres">
      <dgm:prSet presAssocID="{170E64CA-8CD3-4897-AB4C-D4779FB698A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49DF226-BE29-485D-A8FF-FCBBB17B7628}" type="pres">
      <dgm:prSet presAssocID="{3BA06C39-4118-4EAD-94C0-D06521E5F617}" presName="spacer" presStyleCnt="0"/>
      <dgm:spPr/>
    </dgm:pt>
    <dgm:pt modelId="{B0E9DBDA-3AAA-477B-82E2-C95D330ECF52}" type="pres">
      <dgm:prSet presAssocID="{603B3F4F-919F-4242-8AB6-51966E50E073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E0269A46-98D0-4061-84B2-9132921362D3}" type="pres">
      <dgm:prSet presAssocID="{64552A67-395B-4793-AD5D-CB1439779B55}" presName="spacer" presStyleCnt="0"/>
      <dgm:spPr/>
    </dgm:pt>
    <dgm:pt modelId="{252C81CF-5404-44EF-A861-095294609BAE}" type="pres">
      <dgm:prSet presAssocID="{9D53214E-C44C-4EED-87E9-7FB7A1E2EC66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AAB905B-225C-4525-AFCF-FA2BD44E94BE}" type="pres">
      <dgm:prSet presAssocID="{7A1DF750-8665-49B2-9DFC-C76B7358D5AD}" presName="spacer" presStyleCnt="0"/>
      <dgm:spPr/>
    </dgm:pt>
    <dgm:pt modelId="{C09154D7-0407-480F-B374-C3D5155B91FB}" type="pres">
      <dgm:prSet presAssocID="{89A4674B-04CA-418B-9ECF-2BBD3EC6CA1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F617DA6-94EB-4C68-A640-6A8701A2B8DA}" type="pres">
      <dgm:prSet presAssocID="{88FC030A-3BBB-402D-96B5-5E1C23334F59}" presName="spacer" presStyleCnt="0"/>
      <dgm:spPr/>
    </dgm:pt>
    <dgm:pt modelId="{75FE9BDC-7F32-4359-8E9E-5CCC396A6E53}" type="pres">
      <dgm:prSet presAssocID="{50FFB073-8415-4B1F-95CC-CE856126E437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6DCCF39-986F-4239-88EE-121AEC332794}" type="pres">
      <dgm:prSet presAssocID="{E4AD33C9-CF04-4F11-B5CE-6B7946EC50B6}" presName="spacer" presStyleCnt="0"/>
      <dgm:spPr/>
    </dgm:pt>
    <dgm:pt modelId="{85573F9B-C72A-42F5-B178-235A3F2EEBCE}" type="pres">
      <dgm:prSet presAssocID="{E38BFD91-1CBA-4082-AE2F-8579D056F09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A1D93729-A868-4401-B255-97FAC976EF5F}" srcId="{D5458495-5294-4385-8CC6-EB8FE18560E4}" destId="{50FFB073-8415-4B1F-95CC-CE856126E437}" srcOrd="4" destOrd="0" parTransId="{4FF023CA-9CCD-498B-BA2C-6FBB6061FBD7}" sibTransId="{E4AD33C9-CF04-4F11-B5CE-6B7946EC50B6}"/>
    <dgm:cxn modelId="{E852922A-564D-45AA-8794-82994FBAAC9A}" srcId="{D5458495-5294-4385-8CC6-EB8FE18560E4}" destId="{9D53214E-C44C-4EED-87E9-7FB7A1E2EC66}" srcOrd="2" destOrd="0" parTransId="{6C43BDA0-4261-4DB2-8D77-F80B8CF6EB5B}" sibTransId="{7A1DF750-8665-49B2-9DFC-C76B7358D5AD}"/>
    <dgm:cxn modelId="{9F8F8737-8980-43F4-92F7-D93A76D75435}" type="presOf" srcId="{89A4674B-04CA-418B-9ECF-2BBD3EC6CA1B}" destId="{C09154D7-0407-480F-B374-C3D5155B91FB}" srcOrd="0" destOrd="0" presId="urn:microsoft.com/office/officeart/2005/8/layout/vList2"/>
    <dgm:cxn modelId="{C2BD0C62-4B08-4AB9-BFB9-B10BC43D4E9A}" type="presOf" srcId="{50FFB073-8415-4B1F-95CC-CE856126E437}" destId="{75FE9BDC-7F32-4359-8E9E-5CCC396A6E53}" srcOrd="0" destOrd="0" presId="urn:microsoft.com/office/officeart/2005/8/layout/vList2"/>
    <dgm:cxn modelId="{41423569-838A-45D4-8057-83D3B1B18E2B}" srcId="{D5458495-5294-4385-8CC6-EB8FE18560E4}" destId="{89A4674B-04CA-418B-9ECF-2BBD3EC6CA1B}" srcOrd="3" destOrd="0" parTransId="{3D6F33C5-0CD0-4545-9E69-01BAEBDE8893}" sibTransId="{88FC030A-3BBB-402D-96B5-5E1C23334F59}"/>
    <dgm:cxn modelId="{1550BF7C-855F-4745-8CE6-D43609D385D6}" srcId="{D5458495-5294-4385-8CC6-EB8FE18560E4}" destId="{170E64CA-8CD3-4897-AB4C-D4779FB698A0}" srcOrd="0" destOrd="0" parTransId="{4BF9CC05-CF00-4DCA-83B4-DE23F5A6FCCD}" sibTransId="{3BA06C39-4118-4EAD-94C0-D06521E5F617}"/>
    <dgm:cxn modelId="{8DD01397-0AF2-434D-97B6-A60C0627BB51}" type="presOf" srcId="{603B3F4F-919F-4242-8AB6-51966E50E073}" destId="{B0E9DBDA-3AAA-477B-82E2-C95D330ECF52}" srcOrd="0" destOrd="0" presId="urn:microsoft.com/office/officeart/2005/8/layout/vList2"/>
    <dgm:cxn modelId="{9FCDAAB3-FBB4-4B70-BA64-C08BB1A831CD}" type="presOf" srcId="{170E64CA-8CD3-4897-AB4C-D4779FB698A0}" destId="{A6AAFAEE-1128-48F1-BA7A-5414A65B0A33}" srcOrd="0" destOrd="0" presId="urn:microsoft.com/office/officeart/2005/8/layout/vList2"/>
    <dgm:cxn modelId="{506BEEB4-B775-48DB-88E3-01380E5726DF}" type="presOf" srcId="{9D53214E-C44C-4EED-87E9-7FB7A1E2EC66}" destId="{252C81CF-5404-44EF-A861-095294609BAE}" srcOrd="0" destOrd="0" presId="urn:microsoft.com/office/officeart/2005/8/layout/vList2"/>
    <dgm:cxn modelId="{A8D142CB-3686-469F-A277-FEEF0777B968}" srcId="{D5458495-5294-4385-8CC6-EB8FE18560E4}" destId="{603B3F4F-919F-4242-8AB6-51966E50E073}" srcOrd="1" destOrd="0" parTransId="{AF340181-2084-4416-A681-96BA3C7A85CA}" sibTransId="{64552A67-395B-4793-AD5D-CB1439779B55}"/>
    <dgm:cxn modelId="{FE713AD9-DC0B-49C4-9449-A36536214A3A}" type="presOf" srcId="{E38BFD91-1CBA-4082-AE2F-8579D056F092}" destId="{85573F9B-C72A-42F5-B178-235A3F2EEBCE}" srcOrd="0" destOrd="0" presId="urn:microsoft.com/office/officeart/2005/8/layout/vList2"/>
    <dgm:cxn modelId="{E45754EC-5FB9-499F-8C82-0ACA5C3DEAA2}" srcId="{D5458495-5294-4385-8CC6-EB8FE18560E4}" destId="{E38BFD91-1CBA-4082-AE2F-8579D056F092}" srcOrd="5" destOrd="0" parTransId="{C00DCA42-DB56-400F-A2A1-97E7B9F1CD0C}" sibTransId="{B2F6533F-2EA4-4E84-9CAD-5DD5AC1B8FD3}"/>
    <dgm:cxn modelId="{BC8BC3FE-3FCD-4E3A-9A45-700BC27562B7}" type="presOf" srcId="{D5458495-5294-4385-8CC6-EB8FE18560E4}" destId="{16F5A9C9-A5A8-4FB4-AFE4-5D4C577E89E4}" srcOrd="0" destOrd="0" presId="urn:microsoft.com/office/officeart/2005/8/layout/vList2"/>
    <dgm:cxn modelId="{BF168158-4817-41CC-899D-D6F88DA17C1F}" type="presParOf" srcId="{16F5A9C9-A5A8-4FB4-AFE4-5D4C577E89E4}" destId="{A6AAFAEE-1128-48F1-BA7A-5414A65B0A33}" srcOrd="0" destOrd="0" presId="urn:microsoft.com/office/officeart/2005/8/layout/vList2"/>
    <dgm:cxn modelId="{CAC5800C-B685-429A-9F11-B30BD430B4A7}" type="presParOf" srcId="{16F5A9C9-A5A8-4FB4-AFE4-5D4C577E89E4}" destId="{249DF226-BE29-485D-A8FF-FCBBB17B7628}" srcOrd="1" destOrd="0" presId="urn:microsoft.com/office/officeart/2005/8/layout/vList2"/>
    <dgm:cxn modelId="{7F3F0C6D-7E4C-4BCF-B2C8-AB46624EA84E}" type="presParOf" srcId="{16F5A9C9-A5A8-4FB4-AFE4-5D4C577E89E4}" destId="{B0E9DBDA-3AAA-477B-82E2-C95D330ECF52}" srcOrd="2" destOrd="0" presId="urn:microsoft.com/office/officeart/2005/8/layout/vList2"/>
    <dgm:cxn modelId="{AB709D59-4679-4CCD-9BEE-AB311E27FCFD}" type="presParOf" srcId="{16F5A9C9-A5A8-4FB4-AFE4-5D4C577E89E4}" destId="{E0269A46-98D0-4061-84B2-9132921362D3}" srcOrd="3" destOrd="0" presId="urn:microsoft.com/office/officeart/2005/8/layout/vList2"/>
    <dgm:cxn modelId="{FBC11A0C-FC32-449C-A43A-014A2E6D1B85}" type="presParOf" srcId="{16F5A9C9-A5A8-4FB4-AFE4-5D4C577E89E4}" destId="{252C81CF-5404-44EF-A861-095294609BAE}" srcOrd="4" destOrd="0" presId="urn:microsoft.com/office/officeart/2005/8/layout/vList2"/>
    <dgm:cxn modelId="{03EFAD5B-00B9-4E7B-8DD3-1E5AB2FCF31B}" type="presParOf" srcId="{16F5A9C9-A5A8-4FB4-AFE4-5D4C577E89E4}" destId="{CAAB905B-225C-4525-AFCF-FA2BD44E94BE}" srcOrd="5" destOrd="0" presId="urn:microsoft.com/office/officeart/2005/8/layout/vList2"/>
    <dgm:cxn modelId="{58DB123B-6352-4659-88FF-4A2481F318B9}" type="presParOf" srcId="{16F5A9C9-A5A8-4FB4-AFE4-5D4C577E89E4}" destId="{C09154D7-0407-480F-B374-C3D5155B91FB}" srcOrd="6" destOrd="0" presId="urn:microsoft.com/office/officeart/2005/8/layout/vList2"/>
    <dgm:cxn modelId="{836E7586-71A9-48F9-BF1F-5BEF3FF56FFC}" type="presParOf" srcId="{16F5A9C9-A5A8-4FB4-AFE4-5D4C577E89E4}" destId="{BF617DA6-94EB-4C68-A640-6A8701A2B8DA}" srcOrd="7" destOrd="0" presId="urn:microsoft.com/office/officeart/2005/8/layout/vList2"/>
    <dgm:cxn modelId="{C48124AE-7E6A-48E3-BE28-A101DA009EAC}" type="presParOf" srcId="{16F5A9C9-A5A8-4FB4-AFE4-5D4C577E89E4}" destId="{75FE9BDC-7F32-4359-8E9E-5CCC396A6E53}" srcOrd="8" destOrd="0" presId="urn:microsoft.com/office/officeart/2005/8/layout/vList2"/>
    <dgm:cxn modelId="{24D190E9-075B-4DB3-A50E-A3150F855FDA}" type="presParOf" srcId="{16F5A9C9-A5A8-4FB4-AFE4-5D4C577E89E4}" destId="{E6DCCF39-986F-4239-88EE-121AEC332794}" srcOrd="9" destOrd="0" presId="urn:microsoft.com/office/officeart/2005/8/layout/vList2"/>
    <dgm:cxn modelId="{559BDF84-2934-462C-A666-C262557033BE}" type="presParOf" srcId="{16F5A9C9-A5A8-4FB4-AFE4-5D4C577E89E4}" destId="{85573F9B-C72A-42F5-B178-235A3F2EEBC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AAFAEE-1128-48F1-BA7A-5414A65B0A33}">
      <dsp:nvSpPr>
        <dsp:cNvPr id="0" name=""/>
        <dsp:cNvSpPr/>
      </dsp:nvSpPr>
      <dsp:spPr>
        <a:xfrm>
          <a:off x="0" y="50486"/>
          <a:ext cx="10131425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Demographic Constraints</a:t>
          </a:r>
        </a:p>
      </dsp:txBody>
      <dsp:txXfrm>
        <a:off x="25587" y="76073"/>
        <a:ext cx="10080251" cy="472986"/>
      </dsp:txXfrm>
    </dsp:sp>
    <dsp:sp modelId="{B0E9DBDA-3AAA-477B-82E2-C95D330ECF52}">
      <dsp:nvSpPr>
        <dsp:cNvPr id="0" name=""/>
        <dsp:cNvSpPr/>
      </dsp:nvSpPr>
      <dsp:spPr>
        <a:xfrm>
          <a:off x="0" y="655286"/>
          <a:ext cx="10131425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Limited engagement for businesses targeting older </a:t>
          </a:r>
          <a:r>
            <a:rPr lang="en-US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audiences.Content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DemandsThe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need for frequent, creative content can strain resources.</a:t>
          </a:r>
        </a:p>
      </dsp:txBody>
      <dsp:txXfrm>
        <a:off x="25587" y="680873"/>
        <a:ext cx="10080251" cy="472986"/>
      </dsp:txXfrm>
    </dsp:sp>
    <dsp:sp modelId="{252C81CF-5404-44EF-A861-095294609BAE}">
      <dsp:nvSpPr>
        <dsp:cNvPr id="0" name=""/>
        <dsp:cNvSpPr/>
      </dsp:nvSpPr>
      <dsp:spPr>
        <a:xfrm>
          <a:off x="0" y="1260086"/>
          <a:ext cx="10131425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Advertising Costs</a:t>
          </a:r>
        </a:p>
      </dsp:txBody>
      <dsp:txXfrm>
        <a:off x="25587" y="1285673"/>
        <a:ext cx="10080251" cy="472986"/>
      </dsp:txXfrm>
    </dsp:sp>
    <dsp:sp modelId="{C09154D7-0407-480F-B374-C3D5155B91FB}">
      <dsp:nvSpPr>
        <dsp:cNvPr id="0" name=""/>
        <dsp:cNvSpPr/>
      </dsp:nvSpPr>
      <dsp:spPr>
        <a:xfrm>
          <a:off x="0" y="1864886"/>
          <a:ext cx="10131425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While organic growth is possible, effective advertising can be expensive for small businesses.</a:t>
          </a:r>
        </a:p>
      </dsp:txBody>
      <dsp:txXfrm>
        <a:off x="25587" y="1890473"/>
        <a:ext cx="10080251" cy="472986"/>
      </dsp:txXfrm>
    </dsp:sp>
    <dsp:sp modelId="{75FE9BDC-7F32-4359-8E9E-5CCC396A6E53}">
      <dsp:nvSpPr>
        <dsp:cNvPr id="0" name=""/>
        <dsp:cNvSpPr/>
      </dsp:nvSpPr>
      <dsp:spPr>
        <a:xfrm>
          <a:off x="0" y="2469686"/>
          <a:ext cx="10131425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Misinformation Risks</a:t>
          </a:r>
        </a:p>
      </dsp:txBody>
      <dsp:txXfrm>
        <a:off x="25587" y="2495273"/>
        <a:ext cx="10080251" cy="472986"/>
      </dsp:txXfrm>
    </dsp:sp>
    <dsp:sp modelId="{85573F9B-C72A-42F5-B178-235A3F2EEBCE}">
      <dsp:nvSpPr>
        <dsp:cNvPr id="0" name=""/>
        <dsp:cNvSpPr/>
      </dsp:nvSpPr>
      <dsp:spPr>
        <a:xfrm>
          <a:off x="0" y="3074486"/>
          <a:ext cx="10131425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Research shows that TikTok often contains unreliable or misleading health content. (Alter et al., 2024</a:t>
          </a:r>
          <a:r>
            <a:rPr lang="en-US" sz="1500" kern="1200" dirty="0"/>
            <a:t>)</a:t>
          </a:r>
        </a:p>
      </dsp:txBody>
      <dsp:txXfrm>
        <a:off x="25587" y="3100073"/>
        <a:ext cx="10080251" cy="4729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18961A62-DB69-4EE8-AF12-9DC32A5E8DD0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3EAB7290-2CC2-40A1-9205-9005331BB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9730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61A62-DB69-4EE8-AF12-9DC32A5E8DD0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B7290-2CC2-40A1-9205-9005331BB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914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61A62-DB69-4EE8-AF12-9DC32A5E8DD0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B7290-2CC2-40A1-9205-9005331BB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329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61A62-DB69-4EE8-AF12-9DC32A5E8DD0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B7290-2CC2-40A1-9205-9005331BB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075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61A62-DB69-4EE8-AF12-9DC32A5E8DD0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B7290-2CC2-40A1-9205-9005331BB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131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61A62-DB69-4EE8-AF12-9DC32A5E8DD0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B7290-2CC2-40A1-9205-9005331BB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7489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61A62-DB69-4EE8-AF12-9DC32A5E8DD0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B7290-2CC2-40A1-9205-9005331BB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090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61A62-DB69-4EE8-AF12-9DC32A5E8DD0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B7290-2CC2-40A1-9205-9005331BB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460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61A62-DB69-4EE8-AF12-9DC32A5E8DD0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B7290-2CC2-40A1-9205-9005331BB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511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61A62-DB69-4EE8-AF12-9DC32A5E8DD0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B7290-2CC2-40A1-9205-9005331BB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691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61A62-DB69-4EE8-AF12-9DC32A5E8DD0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B7290-2CC2-40A1-9205-9005331BB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327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61A62-DB69-4EE8-AF12-9DC32A5E8DD0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B7290-2CC2-40A1-9205-9005331BB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5101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61A62-DB69-4EE8-AF12-9DC32A5E8DD0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B7290-2CC2-40A1-9205-9005331BB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1540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61A62-DB69-4EE8-AF12-9DC32A5E8DD0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B7290-2CC2-40A1-9205-9005331BB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9477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61A62-DB69-4EE8-AF12-9DC32A5E8DD0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B7290-2CC2-40A1-9205-9005331BB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0067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61A62-DB69-4EE8-AF12-9DC32A5E8DD0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B7290-2CC2-40A1-9205-9005331BBE8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63794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61A62-DB69-4EE8-AF12-9DC32A5E8DD0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B7290-2CC2-40A1-9205-9005331BB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281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8961A62-DB69-4EE8-AF12-9DC32A5E8DD0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EAB7290-2CC2-40A1-9205-9005331BB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0080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igitalseoguide.com/digital-marketing/how-to-create-a-digital-marketing-strategy/" TargetMode="External"/><Relationship Id="rId5" Type="http://schemas.openxmlformats.org/officeDocument/2006/relationships/hyperlink" Target="https://datareportal.com/essential-tiktok-stats" TargetMode="External"/><Relationship Id="rId4" Type="http://schemas.openxmlformats.org/officeDocument/2006/relationships/hyperlink" Target="https://www.smh.com.au/lifestyle/health-and-wellness/online-wellness-claims-are-often-utter-bunk-here-s-how-to-spot-a-fake-20230404-p5cy0u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C2D75EE2-CF15-45F1-A961-37B449E214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37614B-5E9E-99DC-D753-826389C9EB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83635" y="899253"/>
            <a:ext cx="6243996" cy="2421464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600" dirty="0">
                <a:latin typeface="Arial Black" panose="020B0A04020102020204" pitchFamily="34" charset="0"/>
              </a:rPr>
              <a:t>TikTok for Business: Opportunities and Challenges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C080A4-3FF7-EF59-8206-5B4CB72FFB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40146" y="5450747"/>
            <a:ext cx="6243996" cy="1405467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1200" dirty="0">
                <a:latin typeface="Arial Black" panose="020B0A04020102020204" pitchFamily="34" charset="0"/>
              </a:rPr>
              <a:t>Student name: Violeta Tucanu	     </a:t>
            </a:r>
          </a:p>
          <a:p>
            <a:pPr algn="l">
              <a:lnSpc>
                <a:spcPct val="90000"/>
              </a:lnSpc>
            </a:pPr>
            <a:r>
              <a:rPr lang="en-US" sz="1200" dirty="0">
                <a:latin typeface="Arial Black" panose="020B0A04020102020204" pitchFamily="34" charset="0"/>
              </a:rPr>
              <a:t>Student ID number: 2327860	</a:t>
            </a:r>
          </a:p>
          <a:p>
            <a:pPr algn="l">
              <a:lnSpc>
                <a:spcPct val="90000"/>
              </a:lnSpc>
            </a:pPr>
            <a:r>
              <a:rPr lang="en-US" sz="1200" dirty="0">
                <a:latin typeface="Arial Black" panose="020B0A04020102020204" pitchFamily="34" charset="0"/>
              </a:rPr>
              <a:t>Programme: CertHE Sustainable Enterprise (Rural)</a:t>
            </a:r>
          </a:p>
          <a:p>
            <a:pPr algn="l">
              <a:lnSpc>
                <a:spcPct val="90000"/>
              </a:lnSpc>
            </a:pPr>
            <a:r>
              <a:rPr lang="en-US" sz="1200" dirty="0">
                <a:latin typeface="Arial Black" panose="020B0A04020102020204" pitchFamily="34" charset="0"/>
              </a:rPr>
              <a:t>Module: Digital Marketing</a:t>
            </a:r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9E7971-56D9-2244-76DD-2F1DC403437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3082" b="15250"/>
          <a:stretch/>
        </p:blipFill>
        <p:spPr>
          <a:xfrm>
            <a:off x="20" y="975"/>
            <a:ext cx="4635988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542115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D8B0D-FE99-4410-544F-9D9BABFD6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7278" y="1030288"/>
            <a:ext cx="4099947" cy="1035579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rial Black" panose="020B0A04020102020204" pitchFamily="34" charset="0"/>
              </a:rPr>
              <a:t>Introduction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11" name="Rounded Rectangle 35">
            <a:extLst>
              <a:ext uri="{FF2B5EF4-FFF2-40B4-BE49-F238E27FC236}">
                <a16:creationId xmlns:a16="http://schemas.microsoft.com/office/drawing/2014/main" id="{0FE40413-DAD3-4AA7-ACB7-7990057D9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660" y="626261"/>
            <a:ext cx="5433751" cy="2711655"/>
          </a:xfrm>
          <a:prstGeom prst="roundRect">
            <a:avLst>
              <a:gd name="adj" fmla="val 7505"/>
            </a:avLst>
          </a:prstGeom>
          <a:solidFill>
            <a:schemeClr val="tx1"/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8FED4B-FD31-9386-40AC-021BD60E0E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0478" y="728133"/>
            <a:ext cx="3753324" cy="2497667"/>
          </a:xfrm>
          <a:prstGeom prst="roundRect">
            <a:avLst>
              <a:gd name="adj" fmla="val 5453"/>
            </a:avLst>
          </a:prstGeom>
          <a:ln w="50800" cap="sq" cmpd="dbl">
            <a:noFill/>
            <a:miter lim="800000"/>
          </a:ln>
          <a:effectLst/>
        </p:spPr>
      </p:pic>
      <p:sp>
        <p:nvSpPr>
          <p:cNvPr id="13" name="Rounded Rectangle 37">
            <a:extLst>
              <a:ext uri="{FF2B5EF4-FFF2-40B4-BE49-F238E27FC236}">
                <a16:creationId xmlns:a16="http://schemas.microsoft.com/office/drawing/2014/main" id="{BA6D4FFB-0720-4309-929E-0CCD2E560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660" y="3515716"/>
            <a:ext cx="5433751" cy="2711655"/>
          </a:xfrm>
          <a:prstGeom prst="roundRect">
            <a:avLst>
              <a:gd name="adj" fmla="val 7505"/>
            </a:avLst>
          </a:prstGeom>
          <a:solidFill>
            <a:schemeClr val="tx1"/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476558-4974-A2A2-AE12-84F9A809E6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6304" y="3617588"/>
            <a:ext cx="4901671" cy="2497667"/>
          </a:xfrm>
          <a:prstGeom prst="roundRect">
            <a:avLst>
              <a:gd name="adj" fmla="val 5453"/>
            </a:avLst>
          </a:prstGeom>
          <a:ln w="50800" cap="sq" cmpd="dbl">
            <a:noFill/>
            <a:miter lim="800000"/>
          </a:ln>
          <a:effectLst/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370E196E-6E54-AC94-2EA6-E37CB27CCA6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17278" y="2142067"/>
            <a:ext cx="4099947" cy="364913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TikTok is one of the world's most popular short-form video networks, with over 1 billion active users monthly.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datareportal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2023).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TikTok for Business accounts, advertising possibilities, and e-commerce interfaces are among the platform's distinguishing features, making it a marketing powerhouse.</a:t>
            </a:r>
          </a:p>
        </p:txBody>
      </p:sp>
    </p:spTree>
    <p:extLst>
      <p:ext uri="{BB962C8B-B14F-4D97-AF65-F5344CB8AC3E}">
        <p14:creationId xmlns:p14="http://schemas.microsoft.com/office/powerpoint/2010/main" val="3744941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FBF46-B15A-4B7A-3530-EBFDC413D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90" y="1030288"/>
            <a:ext cx="5433751" cy="1035579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3200" dirty="0">
                <a:latin typeface="Arial Black" panose="020B0A04020102020204" pitchFamily="34" charset="0"/>
              </a:rPr>
              <a:t>Benefits of TikTok for Business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38C413B-57E4-4FAD-AF00-1E89B4273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797333" y="4261157"/>
            <a:ext cx="2971800" cy="17083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5E4C75F-A9F6-247C-3C4D-405CED51E80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84223" y="2522008"/>
            <a:ext cx="4099947" cy="364913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Wide Reach and Engagement</a:t>
            </a:r>
            <a:br>
              <a:rPr kumimoji="0" lang="en-US" altLang="en-US" sz="1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12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Primarily targets Generation Z and Millennials, giving marketers access to a highly engaged audience.</a:t>
            </a:r>
            <a:endParaRPr lang="en-US" altLang="en-US" sz="1200" dirty="0"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TikTok's algorithm allows even small businesses to obtain attention without investing heavily in advertising.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Innovative Marketing Features</a:t>
            </a:r>
            <a:br>
              <a:rPr kumimoji="0" lang="en-US" altLang="en-US" sz="1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12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Tools such as In-Feed Ads, Branded Hashtag Challenges, and Effects encourage creative marketing.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Influencer collaborations increase reach and reputation </a:t>
            </a:r>
            <a:r>
              <a:rPr lang="en-US" altLang="en-US" sz="1200" dirty="0">
                <a:latin typeface="Arial" panose="020B0604020202020204" pitchFamily="34" charset="0"/>
              </a:rPr>
              <a:t>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Yalamanchili</a:t>
            </a:r>
            <a:r>
              <a:rPr lang="en-US" altLang="en-US" sz="1200" dirty="0">
                <a:latin typeface="Arial" panose="020B0604020202020204" pitchFamily="34" charset="0"/>
              </a:rPr>
              <a:t>,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2023).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Success Stories.</a:t>
            </a:r>
            <a:endParaRPr lang="en-US" altLang="en-US" sz="1200" dirty="0"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For example, TikTok Shop produced over $100 million in sales in the United States on Black Friday.</a:t>
            </a:r>
          </a:p>
        </p:txBody>
      </p:sp>
      <p:sp>
        <p:nvSpPr>
          <p:cNvPr id="13" name="Rounded Rectangle 30">
            <a:extLst>
              <a:ext uri="{FF2B5EF4-FFF2-40B4-BE49-F238E27FC236}">
                <a16:creationId xmlns:a16="http://schemas.microsoft.com/office/drawing/2014/main" id="{96184565-6B22-40B8-AEFC-E5D103C55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4408" y="626261"/>
            <a:ext cx="5433751" cy="2711655"/>
          </a:xfrm>
          <a:prstGeom prst="roundRect">
            <a:avLst>
              <a:gd name="adj" fmla="val 7505"/>
            </a:avLst>
          </a:prstGeom>
          <a:solidFill>
            <a:schemeClr val="tx1"/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2458D9-0FE4-F2BA-482A-F08D2DC413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9094" y="728133"/>
            <a:ext cx="3483588" cy="2497667"/>
          </a:xfrm>
          <a:prstGeom prst="roundRect">
            <a:avLst>
              <a:gd name="adj" fmla="val 5453"/>
            </a:avLst>
          </a:prstGeom>
          <a:ln w="50800" cap="sq" cmpd="dbl">
            <a:noFill/>
            <a:miter lim="800000"/>
          </a:ln>
          <a:effectLst/>
        </p:spPr>
      </p:pic>
      <p:sp>
        <p:nvSpPr>
          <p:cNvPr id="15" name="Rounded Rectangle 35">
            <a:extLst>
              <a:ext uri="{FF2B5EF4-FFF2-40B4-BE49-F238E27FC236}">
                <a16:creationId xmlns:a16="http://schemas.microsoft.com/office/drawing/2014/main" id="{A9B5337D-1BB2-4459-9BD6-59184E3832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4408" y="3515716"/>
            <a:ext cx="5433751" cy="2711655"/>
          </a:xfrm>
          <a:prstGeom prst="roundRect">
            <a:avLst>
              <a:gd name="adj" fmla="val 7505"/>
            </a:avLst>
          </a:prstGeom>
          <a:solidFill>
            <a:schemeClr val="tx1"/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281F550-1C62-E89B-BA7F-68BE8CDA17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34226" y="3617588"/>
            <a:ext cx="3753324" cy="2497667"/>
          </a:xfrm>
          <a:prstGeom prst="roundRect">
            <a:avLst>
              <a:gd name="adj" fmla="val 5453"/>
            </a:avLst>
          </a:prstGeom>
          <a:ln w="50800" cap="sq" cmpd="dbl">
            <a:noFill/>
            <a:miter lim="800000"/>
          </a:ln>
          <a:effectLst/>
        </p:spPr>
      </p:pic>
    </p:spTree>
    <p:extLst>
      <p:ext uri="{BB962C8B-B14F-4D97-AF65-F5344CB8AC3E}">
        <p14:creationId xmlns:p14="http://schemas.microsoft.com/office/powerpoint/2010/main" val="35318800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C5D57-B419-57D5-997A-B42859056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Potential Drawbacks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96539C1-9466-7989-E8D9-A9ED422651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5640571"/>
              </p:ext>
            </p:extLst>
          </p:nvPr>
        </p:nvGraphicFramePr>
        <p:xfrm>
          <a:off x="685801" y="2142067"/>
          <a:ext cx="10131425" cy="364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3036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AD6C4-089B-6F8A-2675-C3E0AFDAC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7278" y="1030288"/>
            <a:ext cx="4099947" cy="1035579"/>
          </a:xfrm>
        </p:spPr>
        <p:txBody>
          <a:bodyPr>
            <a:no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Ethical Implications</a:t>
            </a:r>
          </a:p>
        </p:txBody>
      </p:sp>
      <p:sp>
        <p:nvSpPr>
          <p:cNvPr id="11" name="Rounded Rectangle 35">
            <a:extLst>
              <a:ext uri="{FF2B5EF4-FFF2-40B4-BE49-F238E27FC236}">
                <a16:creationId xmlns:a16="http://schemas.microsoft.com/office/drawing/2014/main" id="{0FE40413-DAD3-4AA7-ACB7-7990057D9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660" y="626261"/>
            <a:ext cx="5433751" cy="2711655"/>
          </a:xfrm>
          <a:prstGeom prst="roundRect">
            <a:avLst>
              <a:gd name="adj" fmla="val 7505"/>
            </a:avLst>
          </a:prstGeom>
          <a:solidFill>
            <a:schemeClr val="tx1"/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C253F0-427D-6F7E-A68D-052FDB4ACB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7080" y="728133"/>
            <a:ext cx="4460119" cy="2497667"/>
          </a:xfrm>
          <a:prstGeom prst="roundRect">
            <a:avLst>
              <a:gd name="adj" fmla="val 5453"/>
            </a:avLst>
          </a:prstGeom>
          <a:ln w="50800" cap="sq" cmpd="dbl">
            <a:noFill/>
            <a:miter lim="800000"/>
          </a:ln>
          <a:effectLst/>
        </p:spPr>
      </p:pic>
      <p:sp>
        <p:nvSpPr>
          <p:cNvPr id="13" name="Rounded Rectangle 37">
            <a:extLst>
              <a:ext uri="{FF2B5EF4-FFF2-40B4-BE49-F238E27FC236}">
                <a16:creationId xmlns:a16="http://schemas.microsoft.com/office/drawing/2014/main" id="{BA6D4FFB-0720-4309-929E-0CCD2E560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660" y="3515716"/>
            <a:ext cx="5433751" cy="2711655"/>
          </a:xfrm>
          <a:prstGeom prst="roundRect">
            <a:avLst>
              <a:gd name="adj" fmla="val 7505"/>
            </a:avLst>
          </a:prstGeom>
          <a:solidFill>
            <a:schemeClr val="tx1"/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E3F5CC-9929-B69C-9834-B8D257A809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7080" y="3617588"/>
            <a:ext cx="4460119" cy="2497667"/>
          </a:xfrm>
          <a:prstGeom prst="roundRect">
            <a:avLst>
              <a:gd name="adj" fmla="val 5453"/>
            </a:avLst>
          </a:prstGeom>
          <a:ln w="50800" cap="sq" cmpd="dbl">
            <a:noFill/>
            <a:miter lim="800000"/>
          </a:ln>
          <a:effectLst/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FE1DB5B0-94C3-2BEF-7B12-F9A3FBF8D9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17278" y="2442491"/>
            <a:ext cx="4936719" cy="334870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Data privacy</a:t>
            </a:r>
            <a:endParaRPr lang="en-US" altLang="en-US" sz="1200" b="1" dirty="0"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TikTok's data harvesting methods are under examination, creating ethical concerns.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Misinformation</a:t>
            </a:r>
            <a:endParaRPr lang="en-US" altLang="en-US" sz="1200" b="1" dirty="0"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According to Das and Tripathi (2023), misinformation thrives in uncontrolled areas such as TikTok, necessitating caution on the part of enterprises.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False science on health</a:t>
            </a:r>
            <a:endParaRPr lang="en-US" altLang="en-US" sz="1200" b="1" dirty="0"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Many wellness claims on TikTok are unreliable, which could jeopardies public health. (Berry, 2023</a:t>
            </a:r>
            <a:endParaRPr lang="en-US" altLang="en-US" sz="12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Mental health</a:t>
            </a:r>
            <a:endParaRPr lang="en-US" altLang="en-US" sz="1200" b="1" dirty="0"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Businesses should carefully assess their messaging in light of concerns about the platform's impact on the mental health of young users.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41534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B3DE4-F7BF-38E1-6D66-BA6959213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1608124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Conclusion 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pic>
        <p:nvPicPr>
          <p:cNvPr id="6" name="Picture 5" descr="One in a crowd">
            <a:extLst>
              <a:ext uri="{FF2B5EF4-FFF2-40B4-BE49-F238E27FC236}">
                <a16:creationId xmlns:a16="http://schemas.microsoft.com/office/drawing/2014/main" id="{15DBD64C-9C17-C089-0AF6-5E7DB48E497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795" r="4605"/>
          <a:stretch/>
        </p:blipFill>
        <p:spPr>
          <a:xfrm>
            <a:off x="20" y="975"/>
            <a:ext cx="7552924" cy="6858000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A34C9DFE-B4AE-EEEE-589A-80D0BE3965A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865806" y="2251587"/>
            <a:ext cx="3706762" cy="39722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Balanced Perspective: TikTok has unrivalled engagement and marketing potential, but firms must overcome ethical and practical issues.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Recommendations: Tailor strategies to audience demographics and brand values.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Maintain content accuracy and follow ethical marketing guidelines.</a:t>
            </a:r>
          </a:p>
        </p:txBody>
      </p:sp>
    </p:spTree>
    <p:extLst>
      <p:ext uri="{BB962C8B-B14F-4D97-AF65-F5344CB8AC3E}">
        <p14:creationId xmlns:p14="http://schemas.microsoft.com/office/powerpoint/2010/main" val="4670877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D3CFD-6E33-C787-830E-DF3B55FC3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5458" y="639097"/>
            <a:ext cx="6593075" cy="1612490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References 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pic>
        <p:nvPicPr>
          <p:cNvPr id="5" name="Picture 4" descr="Close-up of a screen&#10;&#10;Description automatically generated">
            <a:extLst>
              <a:ext uri="{FF2B5EF4-FFF2-40B4-BE49-F238E27FC236}">
                <a16:creationId xmlns:a16="http://schemas.microsoft.com/office/drawing/2014/main" id="{A6AC92C6-2BA0-8527-3327-EFDF439D387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742" r="46134" b="-2"/>
          <a:stretch/>
        </p:blipFill>
        <p:spPr>
          <a:xfrm>
            <a:off x="20" y="343523"/>
            <a:ext cx="4289682" cy="63457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96C97-91F0-1B74-F378-B600A2E73F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5458" y="2251587"/>
            <a:ext cx="6593075" cy="3972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Alter, I. L., Charney, S. A., Karle, et al. (2024). An evaluation of quality, reliability, and accuracy of vocal health content on TikTok.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Voice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Advance online publication. 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Berry, S. (2023, April 8). Online wellness claims are often utter bunk. Here’s how to spot a fake. The Sunday Morning Herald. Retrieved from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https://www.smh.com.au/lifestyle/health-and-wellness/online-wellness-claims-are-often-utter-bunk-here-s-how-to-spot-a-fake-20230404-p5cy0u.html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Das, A. K., &amp; Tripathi, M. (2023). Strategies for checking misinformation: An approach from the Global South.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IFLA Journal, 49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3–17. </a:t>
            </a:r>
          </a:p>
          <a:p>
            <a:pPr>
              <a:lnSpc>
                <a:spcPct val="90000"/>
              </a:lnSpc>
            </a:pP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Datareportal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(2023). TikTok users, stats, data and trends. Retrieved from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https://datareportal.com/essential-tiktok-stats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Yalamanchili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B., Basch, C. H., Fera, J., et al. (2023). Using social media to discuss chronic pain: A descriptive study of TikTok content.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Consumer Health on the Internet, 27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(2), 173–183. 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https://www.digitalseoguide.com/digital-marketing/how-to-create-a-digital-marketing-strategy/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682748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38</TotalTime>
  <Words>580</Words>
  <Application>Microsoft Office PowerPoint</Application>
  <PresentationFormat>Widescreen</PresentationFormat>
  <Paragraphs>42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Arial Black</vt:lpstr>
      <vt:lpstr>Calibri</vt:lpstr>
      <vt:lpstr>Calibri Light</vt:lpstr>
      <vt:lpstr>Courier New</vt:lpstr>
      <vt:lpstr>Celestial</vt:lpstr>
      <vt:lpstr>TikTok for Business: Opportunities and Challenges</vt:lpstr>
      <vt:lpstr>Introduction </vt:lpstr>
      <vt:lpstr>Benefits of TikTok for Business</vt:lpstr>
      <vt:lpstr>Potential Drawbacks</vt:lpstr>
      <vt:lpstr>Ethical Implications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2024-12-05T23:34:19Z</dcterms:created>
  <dcterms:modified xsi:type="dcterms:W3CDTF">2024-12-06T00:13:17Z</dcterms:modified>
</cp:coreProperties>
</file>