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796" r:id="rId1"/>
  </p:sldMasterIdLst>
  <p:notesMasterIdLst>
    <p:notesMasterId r:id="rId14"/>
  </p:notesMasterIdLst>
  <p:sldIdLst>
    <p:sldId id="256" r:id="rId2"/>
    <p:sldId id="268" r:id="rId3"/>
    <p:sldId id="257" r:id="rId4"/>
    <p:sldId id="258" r:id="rId5"/>
    <p:sldId id="264" r:id="rId6"/>
    <p:sldId id="267" r:id="rId7"/>
    <p:sldId id="262" r:id="rId8"/>
    <p:sldId id="259" r:id="rId9"/>
    <p:sldId id="260" r:id="rId10"/>
    <p:sldId id="261" r:id="rId11"/>
    <p:sldId id="265" r:id="rId12"/>
    <p:sldId id="269" r:id="rId13"/>
  </p:sldIdLst>
  <p:sldSz cx="18288000" cy="10287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35" d="100"/>
          <a:sy n="35" d="100"/>
        </p:scale>
        <p:origin x="1416" y="3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67A4D9-2894-4914-84E3-2C8DEA1D26D6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729737-D902-4248-8129-E4C958EFD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5276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729737-D902-4248-8129-E4C958EFD75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8507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6B184-34B7-FF9D-9381-2F8770ED1C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6000" y="1683545"/>
            <a:ext cx="13716000" cy="3581400"/>
          </a:xfrm>
        </p:spPr>
        <p:txBody>
          <a:bodyPr anchor="b"/>
          <a:lstStyle>
            <a:lvl1pPr algn="ctr">
              <a:defRPr sz="9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3A132A-0112-5DAF-F74E-72064B2102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6000" y="5403057"/>
            <a:ext cx="13716000" cy="2483643"/>
          </a:xfrm>
        </p:spPr>
        <p:txBody>
          <a:bodyPr/>
          <a:lstStyle>
            <a:lvl1pPr marL="0" indent="0" algn="ctr">
              <a:buNone/>
              <a:defRPr sz="3600"/>
            </a:lvl1pPr>
            <a:lvl2pPr marL="685800" indent="0" algn="ctr">
              <a:buNone/>
              <a:defRPr sz="3000"/>
            </a:lvl2pPr>
            <a:lvl3pPr marL="1371600" indent="0" algn="ctr">
              <a:buNone/>
              <a:defRPr sz="2700"/>
            </a:lvl3pPr>
            <a:lvl4pPr marL="2057400" indent="0" algn="ctr">
              <a:buNone/>
              <a:defRPr sz="2400"/>
            </a:lvl4pPr>
            <a:lvl5pPr marL="2743200" indent="0" algn="ctr">
              <a:buNone/>
              <a:defRPr sz="2400"/>
            </a:lvl5pPr>
            <a:lvl6pPr marL="3429000" indent="0" algn="ctr">
              <a:buNone/>
              <a:defRPr sz="2400"/>
            </a:lvl6pPr>
            <a:lvl7pPr marL="4114800" indent="0" algn="ctr">
              <a:buNone/>
              <a:defRPr sz="2400"/>
            </a:lvl7pPr>
            <a:lvl8pPr marL="4800600" indent="0" algn="ctr">
              <a:buNone/>
              <a:defRPr sz="2400"/>
            </a:lvl8pPr>
            <a:lvl9pPr marL="5486400" indent="0" algn="ctr">
              <a:buNone/>
              <a:defRPr sz="24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256098-AC20-2EBE-2426-361338BA90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D3F5C-7C43-CA99-9CEB-D26B111D3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BFE81E-753D-497F-7989-47B805CDD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37512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14AB3-6F2C-CBC0-977B-94BA69ECB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8F2DD-04F7-B50C-0FAD-E11470B851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B3A85-6C8D-11A0-8E1B-00ABB07145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EE24-15D1-FDFC-CF35-D47F4811A4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E8B5F2-D4FD-79C5-2135-22078EBE7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8139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FD287-71D7-0A2D-4153-7BBBFCD20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7775" y="2564608"/>
            <a:ext cx="15773400" cy="4279106"/>
          </a:xfrm>
        </p:spPr>
        <p:txBody>
          <a:bodyPr anchor="b"/>
          <a:lstStyle>
            <a:lvl1pPr>
              <a:defRPr sz="9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D36116-E229-028E-CD16-51A7940145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47775" y="6884195"/>
            <a:ext cx="15773400" cy="2250281"/>
          </a:xfrm>
        </p:spPr>
        <p:txBody>
          <a:bodyPr/>
          <a:lstStyle>
            <a:lvl1pPr marL="0" indent="0">
              <a:buNone/>
              <a:defRPr sz="3600">
                <a:solidFill>
                  <a:schemeClr val="tx1">
                    <a:tint val="82000"/>
                  </a:schemeClr>
                </a:solidFill>
              </a:defRPr>
            </a:lvl1pPr>
            <a:lvl2pPr marL="685800" indent="0">
              <a:buNone/>
              <a:defRPr sz="3000">
                <a:solidFill>
                  <a:schemeClr val="tx1">
                    <a:tint val="82000"/>
                  </a:schemeClr>
                </a:solidFill>
              </a:defRPr>
            </a:lvl2pPr>
            <a:lvl3pPr marL="1371600" indent="0">
              <a:buNone/>
              <a:defRPr sz="2700">
                <a:solidFill>
                  <a:schemeClr val="tx1">
                    <a:tint val="82000"/>
                  </a:schemeClr>
                </a:solidFill>
              </a:defRPr>
            </a:lvl3pPr>
            <a:lvl4pPr marL="20574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4pPr>
            <a:lvl5pPr marL="27432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5pPr>
            <a:lvl6pPr marL="34290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6pPr>
            <a:lvl7pPr marL="41148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7pPr>
            <a:lvl8pPr marL="48006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8pPr>
            <a:lvl9pPr marL="54864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9C0B83-BB28-67B5-0585-6996373E89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BDE3C5-745D-2499-A630-1CA88490D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D5126E-7F26-AC99-6FFF-6276407DD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2784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7A36C-2B94-F00F-5410-528043C8D2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537FA-51C4-599E-18ED-DDBEFA6B10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57300" y="2738438"/>
            <a:ext cx="7772400" cy="65270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322CAC-9344-E6AA-3E55-8A6084F35A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58300" y="2738438"/>
            <a:ext cx="7772400" cy="65270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BBFE34-D919-47C3-B283-AA4F8223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EA9A22-177C-D9E2-C74B-7860F23555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A41595-758A-75B5-E976-453635CC9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9520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77F66-34F2-F23F-DE83-20778D6D9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2" y="547688"/>
            <a:ext cx="15773400" cy="198834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2BD308-103A-FC03-4853-4E898BC47B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9683" y="2521745"/>
            <a:ext cx="7736681" cy="1235868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93D8F0-90E9-669C-022D-11B27F49F0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59683" y="3757613"/>
            <a:ext cx="7736681" cy="55268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3C2101-F267-185D-1E64-2FD8299E6A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258300" y="2521745"/>
            <a:ext cx="7774782" cy="1235868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B9B19C-0F3B-FE66-9B32-DA8A57F1D5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9258300" y="3757613"/>
            <a:ext cx="7774782" cy="55268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450938-C5E1-775F-BD85-0765DF0A9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68C196-EA45-AB49-6ECC-A710EAA8BE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B310F4-51CD-97A1-8D39-D006B4200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143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31AF1-BF08-EAF9-C169-507A35A1F4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14FEA6-6608-FE29-7A94-7D5E11D972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0A3997-9987-8044-BE30-A02D47E0F6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25639B-6F3F-C6D6-3C0B-A798E8F4B8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5904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F70AE19-810A-B711-B3DD-21D556557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563C81-9E66-7B4C-3D2E-ED4FA2260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B476BE-AE4E-F727-675E-89E4AFE7DF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09219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5B587-517B-50A9-C4BA-828D3B4CA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3" y="685800"/>
            <a:ext cx="5898356" cy="2400300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513CD2-3861-D12B-4618-9026FB66D4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4782" y="1481138"/>
            <a:ext cx="9258300" cy="7310438"/>
          </a:xfrm>
        </p:spPr>
        <p:txBody>
          <a:bodyPr/>
          <a:lstStyle>
            <a:lvl1pPr>
              <a:defRPr sz="4800"/>
            </a:lvl1pPr>
            <a:lvl2pPr>
              <a:defRPr sz="4200"/>
            </a:lvl2pPr>
            <a:lvl3pPr>
              <a:defRPr sz="3600"/>
            </a:lvl3pPr>
            <a:lvl4pPr>
              <a:defRPr sz="3000"/>
            </a:lvl4pPr>
            <a:lvl5pPr>
              <a:defRPr sz="3000"/>
            </a:lvl5pPr>
            <a:lvl6pPr>
              <a:defRPr sz="3000"/>
            </a:lvl6pPr>
            <a:lvl7pPr>
              <a:defRPr sz="3000"/>
            </a:lvl7pPr>
            <a:lvl8pPr>
              <a:defRPr sz="3000"/>
            </a:lvl8pPr>
            <a:lvl9pPr>
              <a:defRPr sz="3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C52BEE-4F77-14D9-05E9-23CD768922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9683" y="3086100"/>
            <a:ext cx="5898356" cy="5717382"/>
          </a:xfrm>
        </p:spPr>
        <p:txBody>
          <a:bodyPr/>
          <a:lstStyle>
            <a:lvl1pPr marL="0" indent="0">
              <a:buNone/>
              <a:defRPr sz="24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E212C3-E7F1-5593-7937-27262773FC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36B100-BFE7-3E65-DD40-5FA6076A8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4A6A38-9A71-6F3D-DE85-39EE9EDDB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8056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B0B47-C4B6-DFEB-7DDC-3A1C67FBED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3" y="685800"/>
            <a:ext cx="5898356" cy="2400300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8243DD-0F15-661B-BBE5-D3AAAE4783A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774782" y="1481138"/>
            <a:ext cx="9258300" cy="7310438"/>
          </a:xfrm>
        </p:spPr>
        <p:txBody>
          <a:bodyPr/>
          <a:lstStyle>
            <a:lvl1pPr marL="0" indent="0">
              <a:buNone/>
              <a:defRPr sz="4800"/>
            </a:lvl1pPr>
            <a:lvl2pPr marL="685800" indent="0">
              <a:buNone/>
              <a:defRPr sz="4200"/>
            </a:lvl2pPr>
            <a:lvl3pPr marL="1371600" indent="0">
              <a:buNone/>
              <a:defRPr sz="3600"/>
            </a:lvl3pPr>
            <a:lvl4pPr marL="2057400" indent="0">
              <a:buNone/>
              <a:defRPr sz="3000"/>
            </a:lvl4pPr>
            <a:lvl5pPr marL="2743200" indent="0">
              <a:buNone/>
              <a:defRPr sz="3000"/>
            </a:lvl5pPr>
            <a:lvl6pPr marL="3429000" indent="0">
              <a:buNone/>
              <a:defRPr sz="3000"/>
            </a:lvl6pPr>
            <a:lvl7pPr marL="4114800" indent="0">
              <a:buNone/>
              <a:defRPr sz="3000"/>
            </a:lvl7pPr>
            <a:lvl8pPr marL="4800600" indent="0">
              <a:buNone/>
              <a:defRPr sz="3000"/>
            </a:lvl8pPr>
            <a:lvl9pPr marL="5486400" indent="0">
              <a:buNone/>
              <a:defRPr sz="3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DA047C-3B96-AA6F-4B5D-455EF17515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9683" y="3086100"/>
            <a:ext cx="5898356" cy="5717382"/>
          </a:xfrm>
        </p:spPr>
        <p:txBody>
          <a:bodyPr/>
          <a:lstStyle>
            <a:lvl1pPr marL="0" indent="0">
              <a:buNone/>
              <a:defRPr sz="24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97FED-6487-9AE4-128D-C6BCE0B13E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77503E-D692-8152-495D-AF1BAFBC8F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D7BD62-FD61-C037-229F-E4CFE1A7B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2986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DF508-0036-7191-C3D7-7BCFF41E7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6E1D52-2634-D0FD-1FD9-A6718AFD0C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993D97-1333-A9F1-F625-F1143FC4AE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D82D6F-E3D3-4518-9C33-53A449A8B6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474CBD-207E-BF1B-F1B2-3F770EC09E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3168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C39178-4AA2-41A5-A335-1CEE83D318C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3087350" y="547688"/>
            <a:ext cx="3943350" cy="8717757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10521C-C294-077D-67C9-ADF87713B9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257300" y="547688"/>
            <a:ext cx="11601450" cy="871775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39B6CA-AF68-5D6D-0A2C-EE2D5C62A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CB5927-40E0-0DFD-E240-8465966C72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054F79-0CE3-FECA-B0D6-80FB4FC56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3333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679EF0-C3DB-4D2F-7A7F-95F8AB2E9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300" y="547688"/>
            <a:ext cx="15773400" cy="19883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6CDF99-7C90-0131-0B0E-CC00083D87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7300" y="2738438"/>
            <a:ext cx="15773400" cy="65270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B43CEF-1A9C-C9A1-E234-9B4FCD1F98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257300" y="9534526"/>
            <a:ext cx="41148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F86CEA-8967-194C-2B52-37DDFC9E84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57900" y="9534526"/>
            <a:ext cx="61722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8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E6896-3656-E5BF-A4BD-90AF7F17A0E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2915900" y="9534526"/>
            <a:ext cx="41148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847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</p:sldLayoutIdLst>
  <p:txStyles>
    <p:titleStyle>
      <a:lvl1pPr algn="l" defTabSz="1371600" rtl="0" eaLnBrk="1" latinLnBrk="0" hangingPunct="1">
        <a:lnSpc>
          <a:spcPct val="9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13716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4200" kern="1200">
          <a:solidFill>
            <a:schemeClr val="tx1"/>
          </a:solidFill>
          <a:latin typeface="+mn-lt"/>
          <a:ea typeface="+mn-ea"/>
          <a:cs typeface="+mn-cs"/>
        </a:defRPr>
      </a:lvl1pPr>
      <a:lvl2pPr marL="10287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7145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3pPr>
      <a:lvl4pPr marL="24003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30861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7719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4577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51435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8293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HIV_and_men_who_have_sex_with_men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tia.global/professor-tomas-hanke-use-of-experimental-medicine-for-rational-development-of-an-effective-hiv-vaccine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S2352-3018(21)00319-2" TargetMode="External"/><Relationship Id="rId3" Type="http://schemas.openxmlformats.org/officeDocument/2006/relationships/hyperlink" Target="https://bubbleenterprises.co.uk/our-services/the-research-process/" TargetMode="External"/><Relationship Id="rId7" Type="http://schemas.openxmlformats.org/officeDocument/2006/relationships/hyperlink" Target="https://doi.org/10.1111/j.1365-2524.2009.00881.x" TargetMode="External"/><Relationship Id="rId12" Type="http://schemas.openxmlformats.org/officeDocument/2006/relationships/hyperlink" Target="https://www.hopkinsmedicine.org/health/conditions-and-diseases/hiv-and-aids/hivaids-and-skin-conditions" TargetMode="External"/><Relationship Id="rId2" Type="http://schemas.openxmlformats.org/officeDocument/2006/relationships/hyperlink" Target="https://doi.org/10.1080/09540121.2019.159567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80/01459740.2022.2139182" TargetMode="External"/><Relationship Id="rId11" Type="http://schemas.openxmlformats.org/officeDocument/2006/relationships/hyperlink" Target="https://doi.org/10.1016/j.jana.2016.09.008" TargetMode="External"/><Relationship Id="rId5" Type="http://schemas.openxmlformats.org/officeDocument/2006/relationships/hyperlink" Target="https://www.news-medical.net/news/20210811/Risk-factors-for-hospitalization-among-HIV-patients-infected-with-SARS-CoV-2.aspx" TargetMode="External"/><Relationship Id="rId10" Type="http://schemas.openxmlformats.org/officeDocument/2006/relationships/hyperlink" Target="https://doi.org/10.1007/s11904-019-00464-3" TargetMode="External"/><Relationship Id="rId4" Type="http://schemas.openxmlformats.org/officeDocument/2006/relationships/hyperlink" Target="https://doi.org/10.1186/s12889-025-21906-1" TargetMode="External"/><Relationship Id="rId9" Type="http://schemas.openxmlformats.org/officeDocument/2006/relationships/hyperlink" Target="https://www.gov.uk/government/statistics/hiv-annual-data-tables/hiv-testing-prep-new-hiv-diagnoses-and-care-outcomes-for-people-accessing-hiv-services-2024-report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89/fpsyg.2022.1094575" TargetMode="External"/><Relationship Id="rId13" Type="http://schemas.openxmlformats.org/officeDocument/2006/relationships/hyperlink" Target="https://www.who.int/news-room/fact-sheets/detail/hiv-aids" TargetMode="External"/><Relationship Id="rId3" Type="http://schemas.openxmlformats.org/officeDocument/2006/relationships/hyperlink" Target="https://doi.org/10.1016/s2352-3018(22)00034-0" TargetMode="External"/><Relationship Id="rId7" Type="http://schemas.openxmlformats.org/officeDocument/2006/relationships/hyperlink" Target="https://nat.org.uk/about-hiv/hiv-statistics/" TargetMode="External"/><Relationship Id="rId12" Type="http://schemas.openxmlformats.org/officeDocument/2006/relationships/hyperlink" Target="https://www.who.int/about/governance/constitution" TargetMode="External"/><Relationship Id="rId2" Type="http://schemas.openxmlformats.org/officeDocument/2006/relationships/hyperlink" Target="https://doi.org/10.5152/eajm.2012.07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97/QAD.0b013e32834dcec9" TargetMode="External"/><Relationship Id="rId11" Type="http://schemas.openxmlformats.org/officeDocument/2006/relationships/hyperlink" Target="https://www.unaids.org/sites/default/files/media_asset/jc427-mon_ev-full_en_0.pdf" TargetMode="External"/><Relationship Id="rId5" Type="http://schemas.openxmlformats.org/officeDocument/2006/relationships/hyperlink" Target="https://doi.org/10.1016/S2352-3018(14)70018-9" TargetMode="External"/><Relationship Id="rId10" Type="http://schemas.openxmlformats.org/officeDocument/2006/relationships/hyperlink" Target="https://www.gov.uk/government/news/uks-largest-survey-of-people-living-with-hiv-published" TargetMode="External"/><Relationship Id="rId4" Type="http://schemas.openxmlformats.org/officeDocument/2006/relationships/hyperlink" Target="https://doi.org/10.1111/hiv.13460" TargetMode="External"/><Relationship Id="rId9" Type="http://schemas.openxmlformats.org/officeDocument/2006/relationships/hyperlink" Target="https://doi.org/10.1016/s2352-3018(17)30066-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ight Triangle 3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865080" y="5003800"/>
            <a:ext cx="4937760" cy="48006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661" y="934912"/>
            <a:ext cx="16357579" cy="8411823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666839-7102-EAAF-C20C-C1D62CA24E60}"/>
              </a:ext>
            </a:extLst>
          </p:cNvPr>
          <p:cNvSpPr txBox="1"/>
          <p:nvPr/>
        </p:nvSpPr>
        <p:spPr>
          <a:xfrm>
            <a:off x="962661" y="2245991"/>
            <a:ext cx="16106139" cy="64088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kumimoji="0" lang="en-US" sz="3600" b="1" i="0" u="none" strike="noStrike" cap="none" spc="0" normalizeH="0" baseline="0" noProof="0" dirty="0">
                <a:ln w="3175" cmpd="sng">
                  <a:noFill/>
                </a:ln>
                <a:effectLst/>
                <a:uLnTx/>
                <a:uFillTx/>
              </a:rPr>
              <a:t>Student Name: </a:t>
            </a:r>
            <a:r>
              <a:rPr kumimoji="0" lang="en-US" sz="3600" b="0" i="0" u="none" strike="noStrike" cap="none" spc="0" normalizeH="0" baseline="0" noProof="0" dirty="0">
                <a:ln w="3175" cmpd="sng">
                  <a:noFill/>
                </a:ln>
                <a:effectLst/>
                <a:uLnTx/>
                <a:uFillTx/>
              </a:rPr>
              <a:t>Donna Olivia shilunga</a:t>
            </a:r>
            <a:br>
              <a:rPr kumimoji="0" lang="en-US" sz="3600" b="0" i="0" u="none" strike="noStrike" cap="none" spc="0" normalizeH="0" baseline="0" noProof="0" dirty="0">
                <a:ln w="3175" cmpd="sng">
                  <a:noFill/>
                </a:ln>
                <a:effectLst/>
                <a:uLnTx/>
                <a:uFillTx/>
              </a:rPr>
            </a:br>
            <a:r>
              <a:rPr kumimoji="0" lang="en-US" sz="3600" b="1" i="0" u="none" strike="noStrike" cap="none" spc="0" normalizeH="0" baseline="0" noProof="0" dirty="0">
                <a:ln w="3175" cmpd="sng">
                  <a:noFill/>
                </a:ln>
                <a:effectLst/>
                <a:uLnTx/>
                <a:uFillTx/>
              </a:rPr>
              <a:t>Student Number: </a:t>
            </a:r>
            <a:r>
              <a:rPr kumimoji="0" lang="en-US" sz="3600" b="0" i="0" u="none" strike="noStrike" cap="none" spc="0" normalizeH="0" baseline="0" noProof="0" dirty="0">
                <a:ln w="3175" cmpd="sng">
                  <a:noFill/>
                </a:ln>
                <a:effectLst/>
                <a:uLnTx/>
                <a:uFillTx/>
              </a:rPr>
              <a:t>2129251</a:t>
            </a:r>
            <a:br>
              <a:rPr kumimoji="0" lang="en-US" sz="3600" b="0" i="0" u="none" strike="noStrike" cap="none" spc="0" normalizeH="0" baseline="0" noProof="0" dirty="0">
                <a:ln w="3175" cmpd="sng">
                  <a:noFill/>
                </a:ln>
                <a:effectLst/>
                <a:uLnTx/>
                <a:uFillTx/>
              </a:rPr>
            </a:br>
            <a:r>
              <a:rPr kumimoji="0" lang="en-US" sz="3600" b="1" i="0" u="none" strike="noStrike" cap="none" spc="0" normalizeH="0" baseline="0" noProof="0" dirty="0" err="1">
                <a:ln w="3175" cmpd="sng">
                  <a:noFill/>
                </a:ln>
                <a:effectLst/>
                <a:uLnTx/>
                <a:uFillTx/>
              </a:rPr>
              <a:t>Programme</a:t>
            </a:r>
            <a:r>
              <a:rPr kumimoji="0" lang="en-US" sz="3600" b="1" i="0" u="none" strike="noStrike" cap="none" spc="0" normalizeH="0" baseline="0" noProof="0" dirty="0">
                <a:ln w="3175" cmpd="sng">
                  <a:noFill/>
                </a:ln>
                <a:effectLst/>
                <a:uLnTx/>
                <a:uFillTx/>
              </a:rPr>
              <a:t>: </a:t>
            </a:r>
            <a:r>
              <a:rPr kumimoji="0" lang="en-US" sz="3600" b="0" i="0" u="none" strike="noStrike" cap="none" spc="0" normalizeH="0" baseline="0" noProof="0" dirty="0">
                <a:ln w="3175" cmpd="sng">
                  <a:noFill/>
                </a:ln>
                <a:effectLst/>
                <a:uLnTx/>
                <a:uFillTx/>
              </a:rPr>
              <a:t>MSc Public health and social care in Practice</a:t>
            </a:r>
            <a:br>
              <a:rPr kumimoji="0" lang="en-US" sz="3600" b="0" i="0" u="none" strike="noStrike" cap="none" spc="0" normalizeH="0" baseline="0" noProof="0" dirty="0">
                <a:ln w="3175" cmpd="sng">
                  <a:noFill/>
                </a:ln>
                <a:effectLst/>
                <a:uLnTx/>
                <a:uFillTx/>
              </a:rPr>
            </a:br>
            <a:r>
              <a:rPr kumimoji="0" lang="en-US" sz="3600" b="1" i="0" u="none" strike="noStrike" cap="none" spc="0" normalizeH="0" baseline="0" noProof="0" dirty="0">
                <a:ln w="3175" cmpd="sng">
                  <a:noFill/>
                </a:ln>
                <a:effectLst/>
                <a:uLnTx/>
                <a:uFillTx/>
              </a:rPr>
              <a:t>Module: </a:t>
            </a:r>
            <a:r>
              <a:rPr kumimoji="0" lang="en-US" sz="3600" b="0" i="0" u="none" strike="noStrike" cap="none" spc="0" normalizeH="0" baseline="0" noProof="0" dirty="0">
                <a:ln w="3175" cmpd="sng">
                  <a:noFill/>
                </a:ln>
                <a:effectLst/>
                <a:uLnTx/>
                <a:uFillTx/>
              </a:rPr>
              <a:t>Practice-Base Research</a:t>
            </a:r>
            <a:br>
              <a:rPr kumimoji="0" lang="en-US" sz="3600" b="0" i="0" u="none" strike="noStrike" cap="none" spc="0" normalizeH="0" baseline="0" noProof="0" dirty="0">
                <a:ln w="3175" cmpd="sng">
                  <a:noFill/>
                </a:ln>
                <a:effectLst/>
                <a:uLnTx/>
                <a:uFillTx/>
              </a:rPr>
            </a:br>
            <a:r>
              <a:rPr kumimoji="0" lang="en-US" sz="3600" b="1" i="0" u="none" strike="noStrike" cap="none" spc="0" normalizeH="0" baseline="0" noProof="0" dirty="0">
                <a:ln w="3175" cmpd="sng">
                  <a:noFill/>
                </a:ln>
                <a:effectLst/>
                <a:uLnTx/>
                <a:uFillTx/>
              </a:rPr>
              <a:t>Module Code: </a:t>
            </a:r>
            <a:r>
              <a:rPr kumimoji="0" lang="en-US" sz="3600" b="0" i="0" u="none" strike="noStrike" cap="none" spc="0" normalizeH="0" baseline="0" noProof="0" dirty="0">
                <a:ln w="3175" cmpd="sng">
                  <a:noFill/>
                </a:ln>
                <a:effectLst/>
                <a:uLnTx/>
                <a:uFillTx/>
              </a:rPr>
              <a:t>LCHS7008</a:t>
            </a:r>
            <a:br>
              <a:rPr kumimoji="0" lang="en-US" sz="3600" b="0" i="0" u="none" strike="noStrike" cap="none" spc="0" normalizeH="0" baseline="0" noProof="0" dirty="0">
                <a:ln w="3175" cmpd="sng">
                  <a:noFill/>
                </a:ln>
                <a:effectLst/>
                <a:uLnTx/>
                <a:uFillTx/>
              </a:rPr>
            </a:br>
            <a:r>
              <a:rPr kumimoji="0" lang="en-US" sz="3600" b="1" i="0" u="none" strike="noStrike" cap="none" spc="0" normalizeH="0" baseline="0" noProof="0" dirty="0">
                <a:ln w="3175" cmpd="sng">
                  <a:noFill/>
                </a:ln>
                <a:effectLst/>
                <a:uLnTx/>
                <a:uFillTx/>
              </a:rPr>
              <a:t>Lecture: </a:t>
            </a:r>
            <a:r>
              <a:rPr kumimoji="0" lang="en-US" sz="3600" b="0" i="0" u="none" strike="noStrike" cap="none" spc="0" normalizeH="0" baseline="0" noProof="0" dirty="0">
                <a:ln w="3175" cmpd="sng">
                  <a:noFill/>
                </a:ln>
                <a:effectLst/>
                <a:uLnTx/>
                <a:uFillTx/>
              </a:rPr>
              <a:t>Dr Zeno Leung</a:t>
            </a:r>
            <a:br>
              <a:rPr kumimoji="0" lang="en-US" sz="3600" b="0" i="0" u="none" strike="noStrike" cap="none" spc="0" normalizeH="0" baseline="0" noProof="0" dirty="0">
                <a:ln w="3175" cmpd="sng">
                  <a:noFill/>
                </a:ln>
                <a:effectLst/>
                <a:uLnTx/>
                <a:uFillTx/>
              </a:rPr>
            </a:br>
            <a:r>
              <a:rPr kumimoji="0" lang="en-US" sz="3600" b="1" i="0" u="none" strike="noStrike" cap="none" spc="0" normalizeH="0" baseline="0" noProof="0" dirty="0">
                <a:ln w="3175" cmpd="sng">
                  <a:noFill/>
                </a:ln>
                <a:effectLst/>
                <a:uLnTx/>
                <a:uFillTx/>
              </a:rPr>
              <a:t>Assignment Title: </a:t>
            </a:r>
            <a:r>
              <a:rPr kumimoji="0" lang="en-US" sz="3600" b="0" i="0" u="none" strike="noStrike" cap="none" spc="0" normalizeH="0" baseline="0" noProof="0" dirty="0">
                <a:ln w="3175" cmpd="sng">
                  <a:noFill/>
                </a:ln>
                <a:effectLst/>
                <a:uLnTx/>
                <a:uFillTx/>
              </a:rPr>
              <a:t>Component 1 Poster presentation</a:t>
            </a:r>
            <a:endParaRPr lang="en-US" sz="3600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8C871151-46E2-1AC7-200C-55A8C60ABCE0}"/>
              </a:ext>
            </a:extLst>
          </p:cNvPr>
          <p:cNvSpPr txBox="1">
            <a:spLocks/>
          </p:cNvSpPr>
          <p:nvPr/>
        </p:nvSpPr>
        <p:spPr>
          <a:xfrm>
            <a:off x="1828800" y="5077020"/>
            <a:ext cx="9067800" cy="29639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35DB090-93B5-4581-8D71-BB3839684B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3428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9428" y="0"/>
            <a:ext cx="11208572" cy="10287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CCA4FB-2508-BF8E-C79D-86E487E9EF36}"/>
              </a:ext>
            </a:extLst>
          </p:cNvPr>
          <p:cNvSpPr txBox="1"/>
          <p:nvPr/>
        </p:nvSpPr>
        <p:spPr>
          <a:xfrm>
            <a:off x="381000" y="2324100"/>
            <a:ext cx="9829799" cy="3937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R="0" lvl="0" indent="-2286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tabLst/>
              <a:defRPr/>
            </a:pPr>
            <a:endParaRPr kumimoji="0" lang="en-US" sz="3000" b="1" i="0" u="none" strike="noStrike" spc="0" normalizeH="0" baseline="0" noProof="0" dirty="0">
              <a:ln>
                <a:noFill/>
              </a:ln>
              <a:uLnTx/>
              <a:uFillTx/>
            </a:endParaRPr>
          </a:p>
          <a:p>
            <a:pPr marR="0" lvl="0" indent="-2286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tabLst/>
              <a:defRPr/>
            </a:pPr>
            <a:endParaRPr 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tabLst/>
              <a:defRPr/>
            </a:pPr>
            <a:r>
              <a:rPr kumimoji="0" lang="en-US" sz="3600" b="1" i="0" u="none" strike="noStrike" spc="0" normalizeH="0" baseline="0" noProof="0" dirty="0">
                <a:ln>
                  <a:noFill/>
                </a:ln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Exploring the Health and Social Care Experiences of People Living with HIV in the UK</a:t>
            </a:r>
            <a:endParaRPr kumimoji="0" lang="en-US" sz="3600" b="1" i="0" u="none" strike="noStrike" spc="0" normalizeH="0" baseline="0" noProof="0" dirty="0">
              <a:ln>
                <a:noFill/>
              </a:ln>
              <a:uLnTx/>
              <a:uFillTx/>
              <a:latin typeface="Arial" panose="020B0604020202020204" pitchFamily="34" charset="0"/>
              <a:cs typeface="Arial" panose="020B0604020202020204" pitchFamily="34" charset="0"/>
              <a:sym typeface="Century Gothic Paneuropean Bold"/>
            </a:endParaRPr>
          </a:p>
          <a:p>
            <a:pPr marL="0" marR="0" lvl="0" indent="-2286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tabLst/>
              <a:defRPr/>
            </a:pPr>
            <a:endParaRPr kumimoji="0" lang="en-US" sz="3000" b="1" i="0" u="none" strike="noStrike" spc="0" normalizeH="0" baseline="0" noProof="0" dirty="0">
              <a:ln>
                <a:noFill/>
              </a:ln>
              <a:uLnTx/>
              <a:uFillTx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6C19939-8F33-3B40-576F-9DF6C4AF11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8098"/>
          <a:stretch>
            <a:fillRect/>
          </a:stretch>
        </p:blipFill>
        <p:spPr>
          <a:xfrm>
            <a:off x="11520946" y="964851"/>
            <a:ext cx="4865875" cy="39373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4D06816-FDC5-AD06-E0E5-C632327DE07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286" b="-2"/>
          <a:stretch>
            <a:fillRect/>
          </a:stretch>
        </p:blipFill>
        <p:spPr>
          <a:xfrm>
            <a:off x="11276452" y="5384800"/>
            <a:ext cx="5354863" cy="3881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6758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3428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8"/>
          <p:cNvSpPr txBox="1"/>
          <p:nvPr/>
        </p:nvSpPr>
        <p:spPr>
          <a:xfrm>
            <a:off x="4191000" y="184667"/>
            <a:ext cx="6858000" cy="8440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ln w="3175" cmpd="sng">
                  <a:noFill/>
                </a:ln>
                <a:latin typeface="+mj-lt"/>
                <a:ea typeface="+mj-ea"/>
                <a:cs typeface="+mj-cs"/>
                <a:sym typeface="Century Gothic Paneuropean Bold"/>
              </a:rPr>
              <a:t> Introduction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A4F9877-790F-CDE3-D8B1-06871949D7F6}"/>
              </a:ext>
            </a:extLst>
          </p:cNvPr>
          <p:cNvSpPr txBox="1"/>
          <p:nvPr/>
        </p:nvSpPr>
        <p:spPr>
          <a:xfrm>
            <a:off x="184731" y="1333500"/>
            <a:ext cx="12829359" cy="89534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kumimoji="0" lang="en-US" altLang="en-US" sz="2000" b="0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One of the biggest health and social issues the world is currently dealing with is </a:t>
            </a:r>
            <a:r>
              <a:rPr kumimoji="0" lang="en-US" altLang="en-US" sz="2000" b="1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Acquired Immunodeficiency Syndrome</a:t>
            </a:r>
            <a:r>
              <a:rPr kumimoji="0" lang="en-US" altLang="en-US" sz="2000" b="0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, or AIDS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(Kose </a:t>
            </a:r>
            <a:r>
              <a:rPr lang="en-US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2012).</a:t>
            </a:r>
          </a:p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virus known as the </a:t>
            </a:r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Human Immunodeficiency Virus 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(HIV) targets the immune system. AIDS, or </a:t>
            </a:r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Acquired Immunodeficiency Syndrome,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is the most severe form of infection (World Health Organization, 2025).By the end of 2024, an estimated 40.8 million people were HIV positive (World Health Organization, 2025).</a:t>
            </a:r>
            <a:endParaRPr lang="en-US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B15E28"/>
              </a:buClr>
              <a:buSzPct val="115000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HIV AIDS disease has been global public </a:t>
            </a:r>
            <a:r>
              <a:rPr kumimoji="0" lang="en-US" sz="20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health issue for more than 40 years 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and has resulted in 40 million death globally AIDS is caused by retrovirus, HIV-1, which is transmitted via body fluids and secretions (Pratt et al.,(2003).</a:t>
            </a:r>
          </a:p>
          <a:p>
            <a:pPr marR="0" lvl="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B15E28"/>
              </a:buClr>
              <a:buSzPct val="115000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After infection, the virus invades host cells by attaching to CD4 receptors and thereafter one of the two major chemokine coreceptors, CCR% or CXCR4 destroying the cell, most often a T lymphocyte, as it replicates (Bekker at el. 2023).</a:t>
            </a:r>
            <a:endParaRPr kumimoji="0" lang="en-US" altLang="en-US" sz="2000" b="0" i="0" u="none" strike="noStrike" normalizeH="0" baseline="0" dirty="0">
              <a:ln>
                <a:noFill/>
              </a:ln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Due to technological advancements, significant changes in health and social care policies, HIV is changing from a potentially fatal infection to a chronic, treatable condition (</a:t>
            </a:r>
            <a:r>
              <a:rPr lang="en-US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Jelliman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Porcellato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key component of HIV care and assistance is enhancing quality of life (UNAIDS, 2000).</a:t>
            </a:r>
          </a:p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Research often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prioritises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biological therapy, such as ART effectiveness and preventive strategies, while neglecting the broader social, cultural, and psychological dimensions of living with HIV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Obeagu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2024). 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kumimoji="0" lang="en-US" altLang="en-US" sz="2000" b="0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Receiving an HIV diagnosis is a life-altering event that causes distress. Most of the time, the patient either keeps their diagnosis to themselves or only tells a select few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(Kose </a:t>
            </a:r>
            <a:r>
              <a:rPr lang="en-US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2012).</a:t>
            </a:r>
          </a:p>
          <a:p>
            <a:pPr lvl="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Individuals may encounter barriers to accessing healthcare, experience social isolation, or lack adequate support systems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Endalamaw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2024). 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According to a 2015 stigma survey, many people in the UK who are HIV + still see their status as a barrier to social inclusion (Flint, </a:t>
            </a:r>
            <a:r>
              <a:rPr lang="en-US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Günsche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Burns, 2022).</a:t>
            </a:r>
          </a:p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Poor mental health is common in people with HIV; in terms of depression, those with HIV are twice as likely to experience related symptoms as the general population.</a:t>
            </a:r>
          </a:p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This research seeks to elucidate these overlooked facets to improve holistic interventions for HIV therapy, highlighting the patient's lived experience alongside clinical outcomes.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99E19DB-9D49-118D-CD90-27D3D3B1E7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736" r="50223"/>
          <a:stretch>
            <a:fillRect/>
          </a:stretch>
        </p:blipFill>
        <p:spPr>
          <a:xfrm>
            <a:off x="13018661" y="10"/>
            <a:ext cx="5269337" cy="10286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94109929-D1F4-CC16-5A2D-5B7B7B81E4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5">
            <a:extLst>
              <a:ext uri="{FF2B5EF4-FFF2-40B4-BE49-F238E27FC236}">
                <a16:creationId xmlns:a16="http://schemas.microsoft.com/office/drawing/2014/main" id="{BD000381-31D4-C5F3-872A-324D9ADF00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2"/>
          <p:cNvSpPr txBox="1"/>
          <p:nvPr/>
        </p:nvSpPr>
        <p:spPr>
          <a:xfrm>
            <a:off x="946404" y="959280"/>
            <a:ext cx="6902196" cy="9838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  <a:sym typeface="Century Gothic Paneuropean Bold"/>
              </a:rPr>
              <a:t>Prevalence</a:t>
            </a:r>
          </a:p>
        </p:txBody>
      </p:sp>
      <p:sp>
        <p:nvSpPr>
          <p:cNvPr id="31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4917" y="3860634"/>
            <a:ext cx="4882642" cy="27432"/>
          </a:xfrm>
          <a:custGeom>
            <a:avLst/>
            <a:gdLst>
              <a:gd name="connsiteX0" fmla="*/ 0 w 4882642"/>
              <a:gd name="connsiteY0" fmla="*/ 0 h 27432"/>
              <a:gd name="connsiteX1" fmla="*/ 648694 w 4882642"/>
              <a:gd name="connsiteY1" fmla="*/ 0 h 27432"/>
              <a:gd name="connsiteX2" fmla="*/ 1199735 w 4882642"/>
              <a:gd name="connsiteY2" fmla="*/ 0 h 27432"/>
              <a:gd name="connsiteX3" fmla="*/ 1799602 w 4882642"/>
              <a:gd name="connsiteY3" fmla="*/ 0 h 27432"/>
              <a:gd name="connsiteX4" fmla="*/ 2545949 w 4882642"/>
              <a:gd name="connsiteY4" fmla="*/ 0 h 27432"/>
              <a:gd name="connsiteX5" fmla="*/ 3194643 w 4882642"/>
              <a:gd name="connsiteY5" fmla="*/ 0 h 27432"/>
              <a:gd name="connsiteX6" fmla="*/ 3794510 w 4882642"/>
              <a:gd name="connsiteY6" fmla="*/ 0 h 27432"/>
              <a:gd name="connsiteX7" fmla="*/ 4882642 w 4882642"/>
              <a:gd name="connsiteY7" fmla="*/ 0 h 27432"/>
              <a:gd name="connsiteX8" fmla="*/ 4882642 w 4882642"/>
              <a:gd name="connsiteY8" fmla="*/ 27432 h 27432"/>
              <a:gd name="connsiteX9" fmla="*/ 4185122 w 4882642"/>
              <a:gd name="connsiteY9" fmla="*/ 27432 h 27432"/>
              <a:gd name="connsiteX10" fmla="*/ 3585254 w 4882642"/>
              <a:gd name="connsiteY10" fmla="*/ 27432 h 27432"/>
              <a:gd name="connsiteX11" fmla="*/ 2790081 w 4882642"/>
              <a:gd name="connsiteY11" fmla="*/ 27432 h 27432"/>
              <a:gd name="connsiteX12" fmla="*/ 2141387 w 4882642"/>
              <a:gd name="connsiteY12" fmla="*/ 27432 h 27432"/>
              <a:gd name="connsiteX13" fmla="*/ 1590346 w 4882642"/>
              <a:gd name="connsiteY13" fmla="*/ 27432 h 27432"/>
              <a:gd name="connsiteX14" fmla="*/ 844000 w 4882642"/>
              <a:gd name="connsiteY14" fmla="*/ 27432 h 27432"/>
              <a:gd name="connsiteX15" fmla="*/ 0 w 4882642"/>
              <a:gd name="connsiteY15" fmla="*/ 27432 h 27432"/>
              <a:gd name="connsiteX16" fmla="*/ 0 w 4882642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882642" h="27432" fill="none" extrusionOk="0">
                <a:moveTo>
                  <a:pt x="0" y="0"/>
                </a:moveTo>
                <a:cubicBezTo>
                  <a:pt x="283896" y="15806"/>
                  <a:pt x="476914" y="-5705"/>
                  <a:pt x="648694" y="0"/>
                </a:cubicBezTo>
                <a:cubicBezTo>
                  <a:pt x="820474" y="5705"/>
                  <a:pt x="992491" y="-2560"/>
                  <a:pt x="1199735" y="0"/>
                </a:cubicBezTo>
                <a:cubicBezTo>
                  <a:pt x="1406979" y="2560"/>
                  <a:pt x="1535106" y="-12373"/>
                  <a:pt x="1799602" y="0"/>
                </a:cubicBezTo>
                <a:cubicBezTo>
                  <a:pt x="2064098" y="12373"/>
                  <a:pt x="2220857" y="34016"/>
                  <a:pt x="2545949" y="0"/>
                </a:cubicBezTo>
                <a:cubicBezTo>
                  <a:pt x="2871041" y="-34016"/>
                  <a:pt x="2930967" y="-6551"/>
                  <a:pt x="3194643" y="0"/>
                </a:cubicBezTo>
                <a:cubicBezTo>
                  <a:pt x="3458319" y="6551"/>
                  <a:pt x="3590719" y="-27970"/>
                  <a:pt x="3794510" y="0"/>
                </a:cubicBezTo>
                <a:cubicBezTo>
                  <a:pt x="3998301" y="27970"/>
                  <a:pt x="4343090" y="-39667"/>
                  <a:pt x="4882642" y="0"/>
                </a:cubicBezTo>
                <a:cubicBezTo>
                  <a:pt x="4881669" y="8304"/>
                  <a:pt x="4882164" y="21512"/>
                  <a:pt x="4882642" y="27432"/>
                </a:cubicBezTo>
                <a:cubicBezTo>
                  <a:pt x="4608564" y="7308"/>
                  <a:pt x="4394312" y="56256"/>
                  <a:pt x="4185122" y="27432"/>
                </a:cubicBezTo>
                <a:cubicBezTo>
                  <a:pt x="3975932" y="-1392"/>
                  <a:pt x="3827783" y="51583"/>
                  <a:pt x="3585254" y="27432"/>
                </a:cubicBezTo>
                <a:cubicBezTo>
                  <a:pt x="3342725" y="3281"/>
                  <a:pt x="3165015" y="17373"/>
                  <a:pt x="2790081" y="27432"/>
                </a:cubicBezTo>
                <a:cubicBezTo>
                  <a:pt x="2415147" y="37491"/>
                  <a:pt x="2453830" y="6816"/>
                  <a:pt x="2141387" y="27432"/>
                </a:cubicBezTo>
                <a:cubicBezTo>
                  <a:pt x="1828944" y="48048"/>
                  <a:pt x="1774219" y="17790"/>
                  <a:pt x="1590346" y="27432"/>
                </a:cubicBezTo>
                <a:cubicBezTo>
                  <a:pt x="1406473" y="37074"/>
                  <a:pt x="1200327" y="18527"/>
                  <a:pt x="844000" y="27432"/>
                </a:cubicBezTo>
                <a:cubicBezTo>
                  <a:pt x="487673" y="36337"/>
                  <a:pt x="322314" y="2648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882642" h="27432" stroke="0" extrusionOk="0">
                <a:moveTo>
                  <a:pt x="0" y="0"/>
                </a:moveTo>
                <a:cubicBezTo>
                  <a:pt x="238803" y="9040"/>
                  <a:pt x="494861" y="-4831"/>
                  <a:pt x="648694" y="0"/>
                </a:cubicBezTo>
                <a:cubicBezTo>
                  <a:pt x="802527" y="4831"/>
                  <a:pt x="991643" y="12575"/>
                  <a:pt x="1199735" y="0"/>
                </a:cubicBezTo>
                <a:cubicBezTo>
                  <a:pt x="1407827" y="-12575"/>
                  <a:pt x="1757315" y="9056"/>
                  <a:pt x="1994908" y="0"/>
                </a:cubicBezTo>
                <a:cubicBezTo>
                  <a:pt x="2232501" y="-9056"/>
                  <a:pt x="2370188" y="18797"/>
                  <a:pt x="2643602" y="0"/>
                </a:cubicBezTo>
                <a:cubicBezTo>
                  <a:pt x="2917016" y="-18797"/>
                  <a:pt x="3036387" y="10091"/>
                  <a:pt x="3292296" y="0"/>
                </a:cubicBezTo>
                <a:cubicBezTo>
                  <a:pt x="3548205" y="-10091"/>
                  <a:pt x="3892824" y="6516"/>
                  <a:pt x="4087469" y="0"/>
                </a:cubicBezTo>
                <a:cubicBezTo>
                  <a:pt x="4282114" y="-6516"/>
                  <a:pt x="4487997" y="-16222"/>
                  <a:pt x="4882642" y="0"/>
                </a:cubicBezTo>
                <a:cubicBezTo>
                  <a:pt x="4883127" y="9333"/>
                  <a:pt x="4883920" y="19699"/>
                  <a:pt x="4882642" y="27432"/>
                </a:cubicBezTo>
                <a:cubicBezTo>
                  <a:pt x="4665479" y="53358"/>
                  <a:pt x="4455363" y="34051"/>
                  <a:pt x="4282775" y="27432"/>
                </a:cubicBezTo>
                <a:cubicBezTo>
                  <a:pt x="4110187" y="20813"/>
                  <a:pt x="3781952" y="37808"/>
                  <a:pt x="3585254" y="27432"/>
                </a:cubicBezTo>
                <a:cubicBezTo>
                  <a:pt x="3388556" y="17056"/>
                  <a:pt x="3084641" y="41802"/>
                  <a:pt x="2887734" y="27432"/>
                </a:cubicBezTo>
                <a:cubicBezTo>
                  <a:pt x="2690827" y="13062"/>
                  <a:pt x="2491613" y="5294"/>
                  <a:pt x="2239040" y="27432"/>
                </a:cubicBezTo>
                <a:cubicBezTo>
                  <a:pt x="1986467" y="49570"/>
                  <a:pt x="1795483" y="63015"/>
                  <a:pt x="1443867" y="27432"/>
                </a:cubicBezTo>
                <a:cubicBezTo>
                  <a:pt x="1092251" y="-8151"/>
                  <a:pt x="850619" y="43704"/>
                  <a:pt x="648694" y="27432"/>
                </a:cubicBezTo>
                <a:cubicBezTo>
                  <a:pt x="446769" y="11160"/>
                  <a:pt x="306471" y="26408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0" y="3390900"/>
            <a:ext cx="10210800" cy="593598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785932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In the UK, 107,949 people received HIV care in 2023 (National AIDS Trust, 2024).</a:t>
            </a:r>
          </a:p>
          <a:p>
            <a:pPr marL="785932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The goal of the 2021-published HIV Action Plan for England is to cut HIV transmission by 80% between 2019 and 2025 (GOV.UK, 2024).</a:t>
            </a:r>
          </a:p>
          <a:p>
            <a:pPr marL="785932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More than half (51%, 50,666 of 100,063) of those getting HIV care in 2023 will be 50 years of age or older, reflecting the ageing demographic of people living with HIV (GOV.UK, 2024).</a:t>
            </a:r>
          </a:p>
          <a:p>
            <a:pPr marL="785932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Still there are barriers to accessing healthcare, people with HIV experience social isolation, or lack adequate support systems (</a:t>
            </a:r>
            <a:r>
              <a:rPr 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Endalamaw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2024). </a:t>
            </a:r>
            <a:endParaRPr lang="en-US" alt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85932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In the Positive Voices survey 2022, one in three respondents (32.1%) said that their HIV status contributed to their low self-esteem. </a:t>
            </a:r>
          </a:p>
          <a:p>
            <a:pPr marL="785932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One in seven individuals (13.7%) were concerned about healthcare personnel treating them differently than other patients. </a:t>
            </a:r>
          </a:p>
          <a:p>
            <a:pPr marL="785932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10.4% of people have not disclosed their HIV status to anybody other than medical personnel. </a:t>
            </a:r>
          </a:p>
          <a:p>
            <a:pPr marL="785932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Nearly half (45.1%) of those surveyed said they felt embarrassed by their diagnosis (UK Health Security Agency, 2024).</a:t>
            </a:r>
          </a:p>
          <a:p>
            <a:pPr marL="392966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1300" dirty="0"/>
          </a:p>
        </p:txBody>
      </p:sp>
      <p:pic>
        <p:nvPicPr>
          <p:cNvPr id="5" name="Picture 4" descr="A graph of a number of cases">
            <a:extLst>
              <a:ext uri="{FF2B5EF4-FFF2-40B4-BE49-F238E27FC236}">
                <a16:creationId xmlns:a16="http://schemas.microsoft.com/office/drawing/2014/main" id="{A53818E8-04A7-2A7F-FD49-277903CCEA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210800" y="2835973"/>
            <a:ext cx="7772400" cy="6190869"/>
          </a:xfrm>
          <a:prstGeom prst="rect">
            <a:avLst/>
          </a:prstGeom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C85C165A-0D92-61DA-D317-88F5754C772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991600" y="49911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10" name="AutoShape 6">
            <a:extLst>
              <a:ext uri="{FF2B5EF4-FFF2-40B4-BE49-F238E27FC236}">
                <a16:creationId xmlns:a16="http://schemas.microsoft.com/office/drawing/2014/main" id="{5F03D10D-C02B-B283-2A59-FD0D637D7DA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9144000" y="51435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3428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2"/>
          <p:cNvSpPr txBox="1"/>
          <p:nvPr/>
        </p:nvSpPr>
        <p:spPr>
          <a:xfrm>
            <a:off x="960120" y="488053"/>
            <a:ext cx="9022080" cy="122644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100" b="1" dirty="0">
                <a:latin typeface="+mj-lt"/>
                <a:ea typeface="+mj-ea"/>
                <a:cs typeface="+mj-cs"/>
                <a:sym typeface="Century Gothic Paneuropean Bold"/>
              </a:rPr>
              <a:t>Literature Review</a:t>
            </a:r>
          </a:p>
        </p:txBody>
      </p:sp>
      <p:sp>
        <p:nvSpPr>
          <p:cNvPr id="3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120" y="3880491"/>
            <a:ext cx="5212080" cy="27432"/>
          </a:xfrm>
          <a:custGeom>
            <a:avLst/>
            <a:gdLst>
              <a:gd name="connsiteX0" fmla="*/ 0 w 5212080"/>
              <a:gd name="connsiteY0" fmla="*/ 0 h 27432"/>
              <a:gd name="connsiteX1" fmla="*/ 599389 w 5212080"/>
              <a:gd name="connsiteY1" fmla="*/ 0 h 27432"/>
              <a:gd name="connsiteX2" fmla="*/ 1198778 w 5212080"/>
              <a:gd name="connsiteY2" fmla="*/ 0 h 27432"/>
              <a:gd name="connsiteX3" fmla="*/ 1954530 w 5212080"/>
              <a:gd name="connsiteY3" fmla="*/ 0 h 27432"/>
              <a:gd name="connsiteX4" fmla="*/ 2501798 w 5212080"/>
              <a:gd name="connsiteY4" fmla="*/ 0 h 27432"/>
              <a:gd name="connsiteX5" fmla="*/ 3049067 w 5212080"/>
              <a:gd name="connsiteY5" fmla="*/ 0 h 27432"/>
              <a:gd name="connsiteX6" fmla="*/ 3700577 w 5212080"/>
              <a:gd name="connsiteY6" fmla="*/ 0 h 27432"/>
              <a:gd name="connsiteX7" fmla="*/ 4247845 w 5212080"/>
              <a:gd name="connsiteY7" fmla="*/ 0 h 27432"/>
              <a:gd name="connsiteX8" fmla="*/ 5212080 w 5212080"/>
              <a:gd name="connsiteY8" fmla="*/ 0 h 27432"/>
              <a:gd name="connsiteX9" fmla="*/ 5212080 w 5212080"/>
              <a:gd name="connsiteY9" fmla="*/ 27432 h 27432"/>
              <a:gd name="connsiteX10" fmla="*/ 4664812 w 5212080"/>
              <a:gd name="connsiteY10" fmla="*/ 27432 h 27432"/>
              <a:gd name="connsiteX11" fmla="*/ 4117543 w 5212080"/>
              <a:gd name="connsiteY11" fmla="*/ 27432 h 27432"/>
              <a:gd name="connsiteX12" fmla="*/ 3466033 w 5212080"/>
              <a:gd name="connsiteY12" fmla="*/ 27432 h 27432"/>
              <a:gd name="connsiteX13" fmla="*/ 2918765 w 5212080"/>
              <a:gd name="connsiteY13" fmla="*/ 27432 h 27432"/>
              <a:gd name="connsiteX14" fmla="*/ 2423617 w 5212080"/>
              <a:gd name="connsiteY14" fmla="*/ 27432 h 27432"/>
              <a:gd name="connsiteX15" fmla="*/ 1772107 w 5212080"/>
              <a:gd name="connsiteY15" fmla="*/ 27432 h 27432"/>
              <a:gd name="connsiteX16" fmla="*/ 1120597 w 5212080"/>
              <a:gd name="connsiteY16" fmla="*/ 27432 h 27432"/>
              <a:gd name="connsiteX17" fmla="*/ 0 w 5212080"/>
              <a:gd name="connsiteY17" fmla="*/ 27432 h 27432"/>
              <a:gd name="connsiteX18" fmla="*/ 0 w 5212080"/>
              <a:gd name="connsiteY18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212080" h="27432" fill="none" extrusionOk="0">
                <a:moveTo>
                  <a:pt x="0" y="0"/>
                </a:moveTo>
                <a:cubicBezTo>
                  <a:pt x="128838" y="-11329"/>
                  <a:pt x="306779" y="5198"/>
                  <a:pt x="599389" y="0"/>
                </a:cubicBezTo>
                <a:cubicBezTo>
                  <a:pt x="891999" y="-5198"/>
                  <a:pt x="916635" y="-24425"/>
                  <a:pt x="1198778" y="0"/>
                </a:cubicBezTo>
                <a:cubicBezTo>
                  <a:pt x="1480921" y="24425"/>
                  <a:pt x="1761605" y="-17440"/>
                  <a:pt x="1954530" y="0"/>
                </a:cubicBezTo>
                <a:cubicBezTo>
                  <a:pt x="2147455" y="17440"/>
                  <a:pt x="2239112" y="-16223"/>
                  <a:pt x="2501798" y="0"/>
                </a:cubicBezTo>
                <a:cubicBezTo>
                  <a:pt x="2764484" y="16223"/>
                  <a:pt x="2838074" y="12987"/>
                  <a:pt x="3049067" y="0"/>
                </a:cubicBezTo>
                <a:cubicBezTo>
                  <a:pt x="3260060" y="-12987"/>
                  <a:pt x="3470388" y="-15138"/>
                  <a:pt x="3700577" y="0"/>
                </a:cubicBezTo>
                <a:cubicBezTo>
                  <a:pt x="3930766" y="15138"/>
                  <a:pt x="4052672" y="-14938"/>
                  <a:pt x="4247845" y="0"/>
                </a:cubicBezTo>
                <a:cubicBezTo>
                  <a:pt x="4443018" y="14938"/>
                  <a:pt x="4730158" y="-1623"/>
                  <a:pt x="5212080" y="0"/>
                </a:cubicBezTo>
                <a:cubicBezTo>
                  <a:pt x="5212790" y="9050"/>
                  <a:pt x="5211442" y="21151"/>
                  <a:pt x="5212080" y="27432"/>
                </a:cubicBezTo>
                <a:cubicBezTo>
                  <a:pt x="4991075" y="27722"/>
                  <a:pt x="4932008" y="37429"/>
                  <a:pt x="4664812" y="27432"/>
                </a:cubicBezTo>
                <a:cubicBezTo>
                  <a:pt x="4397616" y="17435"/>
                  <a:pt x="4374940" y="47585"/>
                  <a:pt x="4117543" y="27432"/>
                </a:cubicBezTo>
                <a:cubicBezTo>
                  <a:pt x="3860146" y="7279"/>
                  <a:pt x="3773367" y="36569"/>
                  <a:pt x="3466033" y="27432"/>
                </a:cubicBezTo>
                <a:cubicBezTo>
                  <a:pt x="3158699" y="18296"/>
                  <a:pt x="3137854" y="54523"/>
                  <a:pt x="2918765" y="27432"/>
                </a:cubicBezTo>
                <a:cubicBezTo>
                  <a:pt x="2699676" y="341"/>
                  <a:pt x="2536311" y="13149"/>
                  <a:pt x="2423617" y="27432"/>
                </a:cubicBezTo>
                <a:cubicBezTo>
                  <a:pt x="2310923" y="41715"/>
                  <a:pt x="2021228" y="23141"/>
                  <a:pt x="1772107" y="27432"/>
                </a:cubicBezTo>
                <a:cubicBezTo>
                  <a:pt x="1522986" y="31724"/>
                  <a:pt x="1317107" y="20364"/>
                  <a:pt x="1120597" y="27432"/>
                </a:cubicBezTo>
                <a:cubicBezTo>
                  <a:pt x="924087" y="34501"/>
                  <a:pt x="454536" y="8495"/>
                  <a:pt x="0" y="27432"/>
                </a:cubicBezTo>
                <a:cubicBezTo>
                  <a:pt x="-1228" y="21145"/>
                  <a:pt x="-815" y="8816"/>
                  <a:pt x="0" y="0"/>
                </a:cubicBezTo>
                <a:close/>
              </a:path>
              <a:path w="5212080" h="27432" stroke="0" extrusionOk="0">
                <a:moveTo>
                  <a:pt x="0" y="0"/>
                </a:moveTo>
                <a:cubicBezTo>
                  <a:pt x="233695" y="-764"/>
                  <a:pt x="364103" y="24957"/>
                  <a:pt x="547268" y="0"/>
                </a:cubicBezTo>
                <a:cubicBezTo>
                  <a:pt x="730433" y="-24957"/>
                  <a:pt x="937737" y="-21107"/>
                  <a:pt x="1303020" y="0"/>
                </a:cubicBezTo>
                <a:cubicBezTo>
                  <a:pt x="1668303" y="21107"/>
                  <a:pt x="1620404" y="13071"/>
                  <a:pt x="1798168" y="0"/>
                </a:cubicBezTo>
                <a:cubicBezTo>
                  <a:pt x="1975932" y="-13071"/>
                  <a:pt x="2090998" y="4232"/>
                  <a:pt x="2293315" y="0"/>
                </a:cubicBezTo>
                <a:cubicBezTo>
                  <a:pt x="2495632" y="-4232"/>
                  <a:pt x="2738710" y="-17332"/>
                  <a:pt x="2944825" y="0"/>
                </a:cubicBezTo>
                <a:cubicBezTo>
                  <a:pt x="3150940" y="17332"/>
                  <a:pt x="3308101" y="26665"/>
                  <a:pt x="3544214" y="0"/>
                </a:cubicBezTo>
                <a:cubicBezTo>
                  <a:pt x="3780327" y="-26665"/>
                  <a:pt x="4028425" y="-24303"/>
                  <a:pt x="4247845" y="0"/>
                </a:cubicBezTo>
                <a:cubicBezTo>
                  <a:pt x="4467265" y="24303"/>
                  <a:pt x="4779418" y="33057"/>
                  <a:pt x="5212080" y="0"/>
                </a:cubicBezTo>
                <a:cubicBezTo>
                  <a:pt x="5212137" y="6776"/>
                  <a:pt x="5210915" y="20935"/>
                  <a:pt x="5212080" y="27432"/>
                </a:cubicBezTo>
                <a:cubicBezTo>
                  <a:pt x="4921467" y="60248"/>
                  <a:pt x="4631077" y="62273"/>
                  <a:pt x="4456328" y="27432"/>
                </a:cubicBezTo>
                <a:cubicBezTo>
                  <a:pt x="4281579" y="-7409"/>
                  <a:pt x="4048724" y="47667"/>
                  <a:pt x="3856939" y="27432"/>
                </a:cubicBezTo>
                <a:cubicBezTo>
                  <a:pt x="3665154" y="7197"/>
                  <a:pt x="3498754" y="15866"/>
                  <a:pt x="3257550" y="27432"/>
                </a:cubicBezTo>
                <a:cubicBezTo>
                  <a:pt x="3016346" y="38998"/>
                  <a:pt x="2854089" y="39360"/>
                  <a:pt x="2710282" y="27432"/>
                </a:cubicBezTo>
                <a:cubicBezTo>
                  <a:pt x="2566475" y="15504"/>
                  <a:pt x="2336282" y="56792"/>
                  <a:pt x="2110892" y="27432"/>
                </a:cubicBezTo>
                <a:cubicBezTo>
                  <a:pt x="1885502" y="-1928"/>
                  <a:pt x="1825148" y="42061"/>
                  <a:pt x="1615745" y="27432"/>
                </a:cubicBezTo>
                <a:cubicBezTo>
                  <a:pt x="1406342" y="12803"/>
                  <a:pt x="1193655" y="44031"/>
                  <a:pt x="1016356" y="27432"/>
                </a:cubicBezTo>
                <a:cubicBezTo>
                  <a:pt x="839057" y="10833"/>
                  <a:pt x="292902" y="7819"/>
                  <a:pt x="0" y="27432"/>
                </a:cubicBezTo>
                <a:cubicBezTo>
                  <a:pt x="-234" y="21031"/>
                  <a:pt x="-921" y="6323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CA38875-B65F-DA0B-9043-F52B77444D8D}"/>
              </a:ext>
            </a:extLst>
          </p:cNvPr>
          <p:cNvSpPr txBox="1"/>
          <p:nvPr/>
        </p:nvSpPr>
        <p:spPr>
          <a:xfrm>
            <a:off x="184731" y="1714500"/>
            <a:ext cx="12018373" cy="857250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8575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ignificant advancements help in HIV early detection, diagnosis, and treatment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making it easier for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more individuals living with HIV to live better lives 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(Trickey </a:t>
            </a:r>
            <a:r>
              <a:rPr lang="en-US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2017). </a:t>
            </a:r>
          </a:p>
          <a:p>
            <a:pPr marL="5715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Despite all these advancements i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ndividuals with HIV are at a higher risk of developing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age-related comorbidities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which can affect both mental and physical functioning and be made worse by delayed diagnosis(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Guaraldi, Milic and Mussini, 2019).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addition to these physical ailments, the quality of life (QoL) of those living with HIV is also threatened by enduring societal and structural problems such as social isolation, poverty and </a:t>
            </a:r>
            <a:r>
              <a:rPr kumimoji="0" lang="en-US" sz="2000" b="0" i="0" u="none" strike="noStrike" cap="none" normalizeH="0" baseline="0" noProof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stigmatization</a:t>
            </a:r>
            <a:r>
              <a:rPr lang="en-US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Lazarus </a:t>
            </a:r>
            <a:r>
              <a:rPr lang="en-US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pPr marL="28575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Since the advent of highly efficient antiretroviral medication with fewer side effects and an earlier start of therapy, improvements in QoL have been seen (Miners </a:t>
            </a:r>
            <a:r>
              <a:rPr lang="en-US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2014), but multiple coexisting illnesses are common among those living with HIV, shaping the health and social care experience of these people.</a:t>
            </a:r>
          </a:p>
          <a:p>
            <a:pPr marL="28575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most </a:t>
            </a:r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prevalent comorbidity 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among those with HIV is </a:t>
            </a:r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mental illness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which includes severe mental disease (e.g., schizophrenia, bipolar disorder, and psychoses), depression, and anxiety.</a:t>
            </a:r>
          </a:p>
          <a:p>
            <a:pPr marL="28575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According to reports, the prevalence of </a:t>
            </a:r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anxiety and depression 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among individuals living with HIV in the UK ranges from 27% to 47%, respectively. </a:t>
            </a:r>
          </a:p>
          <a:p>
            <a:pPr marL="5715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impact of this compromised mental health higher the risk of </a:t>
            </a:r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greater </a:t>
            </a:r>
            <a:r>
              <a:rPr lang="en-US" sz="2000" b="1" noProof="0" dirty="0" err="1">
                <a:latin typeface="Arial" panose="020B0604020202020204" pitchFamily="34" charset="0"/>
                <a:cs typeface="Arial" panose="020B0604020202020204" pitchFamily="34" charset="0"/>
              </a:rPr>
              <a:t>hospitalisation</a:t>
            </a:r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, worse quality of life, increased comorbidities, and unemployment 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(Bagheri, Taheri and </a:t>
            </a:r>
            <a:r>
              <a:rPr lang="en-US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Motazedian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2019).</a:t>
            </a:r>
          </a:p>
          <a:p>
            <a:pPr marL="5715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Structural and societal factors 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remain central to the experience of people diagnosed with HIV.</a:t>
            </a:r>
          </a:p>
          <a:p>
            <a:pPr marL="5715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Across most demographic factors, including age, ethnicity, gender identity, and exposure, disparities in quality of life, stigma, and access to HIV preventive programs, treatment, and ongoing care are growing.</a:t>
            </a:r>
          </a:p>
        </p:txBody>
      </p:sp>
      <p:pic>
        <p:nvPicPr>
          <p:cNvPr id="27" name="Picture 26" descr="Person using microscope">
            <a:extLst>
              <a:ext uri="{FF2B5EF4-FFF2-40B4-BE49-F238E27FC236}">
                <a16:creationId xmlns:a16="http://schemas.microsoft.com/office/drawing/2014/main" id="{2B386CB0-983B-1B69-A6F3-CF94E23F7E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900" r="33952" b="1"/>
          <a:stretch>
            <a:fillRect/>
          </a:stretch>
        </p:blipFill>
        <p:spPr>
          <a:xfrm>
            <a:off x="12205389" y="10"/>
            <a:ext cx="6080324" cy="10286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21" name="Rectangle 4">
            <a:extLst>
              <a:ext uri="{FF2B5EF4-FFF2-40B4-BE49-F238E27FC236}">
                <a16:creationId xmlns:a16="http://schemas.microsoft.com/office/drawing/2014/main" id="{7E9E2311-E4AF-CB2F-317C-C7C9DA6544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5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2" name="Rectangle 5">
            <a:extLst>
              <a:ext uri="{FF2B5EF4-FFF2-40B4-BE49-F238E27FC236}">
                <a16:creationId xmlns:a16="http://schemas.microsoft.com/office/drawing/2014/main" id="{DAE6AD7F-0D49-1557-E3AD-1D4C49B42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620F5340-CD41-D56C-7460-3A1A723573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5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4" name="Rectangle 7">
            <a:extLst>
              <a:ext uri="{FF2B5EF4-FFF2-40B4-BE49-F238E27FC236}">
                <a16:creationId xmlns:a16="http://schemas.microsoft.com/office/drawing/2014/main" id="{B7954B07-9682-A8AE-864E-4FA29E8C84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5" name="Rectangle 8">
            <a:extLst>
              <a:ext uri="{FF2B5EF4-FFF2-40B4-BE49-F238E27FC236}">
                <a16:creationId xmlns:a16="http://schemas.microsoft.com/office/drawing/2014/main" id="{F4C3FE12-DA5E-A733-10D5-C954418D9A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5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37441D9-92C6-C553-6550-5A262B451330}"/>
              </a:ext>
            </a:extLst>
          </p:cNvPr>
          <p:cNvSpPr txBox="1"/>
          <p:nvPr/>
        </p:nvSpPr>
        <p:spPr>
          <a:xfrm>
            <a:off x="8915401" y="266701"/>
            <a:ext cx="8258418" cy="914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latin typeface="+mj-lt"/>
                <a:ea typeface="+mj-ea"/>
                <a:cs typeface="+mj-cs"/>
                <a:sym typeface="Century Gothic Paneuropean Bold"/>
              </a:rPr>
              <a:t>Literature Review(continued)</a:t>
            </a:r>
          </a:p>
        </p:txBody>
      </p:sp>
      <p:pic>
        <p:nvPicPr>
          <p:cNvPr id="28" name="Picture 27" descr="A top view of books with different cover colours">
            <a:extLst>
              <a:ext uri="{FF2B5EF4-FFF2-40B4-BE49-F238E27FC236}">
                <a16:creationId xmlns:a16="http://schemas.microsoft.com/office/drawing/2014/main" id="{9EB1F1FE-3F0F-6ABC-54EB-7ACFA4BC1C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913" r="-2" b="1288"/>
          <a:stretch>
            <a:fillRect/>
          </a:stretch>
        </p:blipFill>
        <p:spPr>
          <a:xfrm>
            <a:off x="21" y="10"/>
            <a:ext cx="6063648" cy="1028699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19516" y="3521124"/>
            <a:ext cx="2446362" cy="11085393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2878592" y="2878590"/>
            <a:ext cx="10281420" cy="452423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692485" y="6637582"/>
            <a:ext cx="4392908" cy="3649418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0F69C4-D2BB-37F8-3E47-1394FF1E266E}"/>
              </a:ext>
            </a:extLst>
          </p:cNvPr>
          <p:cNvSpPr txBox="1"/>
          <p:nvPr/>
        </p:nvSpPr>
        <p:spPr>
          <a:xfrm>
            <a:off x="6063670" y="1638301"/>
            <a:ext cx="12224310" cy="838199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40005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Health disparities are evident among demographic groups. In 2023, individuals who were 50 years of age or older had the highest percentages of late diagnoses (53% among those aged 50 to 64 and 55% among those aged 65 and above), followed by those who were Black (44%) and Asian (43%) (GOV.UK, 2024a).</a:t>
            </a:r>
          </a:p>
          <a:p>
            <a:pPr marL="40005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It is evident that PLWH's psychosocial needs are now a major focus of care. People with chronic illnesses can benefit greatly from psychosocial care, which can enhance their mental and emotional health.</a:t>
            </a:r>
          </a:p>
          <a:p>
            <a:pPr marL="40005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Higher psychological resource levels among PLWH have been associated with improved health-related quality of life (Burke </a:t>
            </a:r>
            <a:r>
              <a:rPr lang="en-US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marL="28575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impact of HIV-related stigma, which restricts care-seeking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treatment adherence, and engagement with care, as well as being linked to poorer levels of HIV self-management, is also overlooked by assumptions that the effectiveness of ART eliminates the need for community supports and psychosocial care (Tao </a:t>
            </a:r>
            <a:r>
              <a:rPr lang="en-US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2022).</a:t>
            </a:r>
          </a:p>
          <a:p>
            <a:pPr marL="40005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HIV clinics in the UK offer HIV-specific services, such as viral load testing and ART prescriptions.</a:t>
            </a:r>
          </a:p>
          <a:p>
            <a:pPr marL="40005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care plan on the contrary targets only pharmacological treatment excluding mental illnesses.</a:t>
            </a:r>
          </a:p>
          <a:p>
            <a:pPr marL="40005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Individuals who exhibit mental health problems that are not related to ART are either directed to self-refer to mental health services within the National Health Service (NHS) or referred to their general practitioner. </a:t>
            </a:r>
          </a:p>
          <a:p>
            <a:pPr marL="40005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In order to develop effective interventions aimed at reducing mental illness in people living with HIV, it is imperative to target the understanding of a higher burden of mental illness  of people with HIV and how the risk can be reduced through holistic approach (Gooden </a:t>
            </a:r>
            <a:r>
              <a:rPr lang="en-US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2022).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DCD323C7-07E9-6E02-B486-6C0B5C10F0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BBE03568-7E9A-8363-A6A8-3D0CDD38F5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5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4">
            <a:extLst>
              <a:ext uri="{FF2B5EF4-FFF2-40B4-BE49-F238E27FC236}">
                <a16:creationId xmlns:a16="http://schemas.microsoft.com/office/drawing/2014/main" id="{0632AE23-FB6E-75DE-2760-EDDE8976FD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15198F86-6381-A288-E931-1DC860FD55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5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C530436-D36B-6011-9303-9670EE65C8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93108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3428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2"/>
          <p:cNvSpPr txBox="1"/>
          <p:nvPr/>
        </p:nvSpPr>
        <p:spPr>
          <a:xfrm>
            <a:off x="960120" y="488053"/>
            <a:ext cx="6552903" cy="137884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100" b="1" dirty="0">
                <a:latin typeface="+mj-lt"/>
                <a:ea typeface="+mj-ea"/>
                <a:cs typeface="+mj-cs"/>
                <a:sym typeface="Century Gothic Paneuropean Bold"/>
              </a:rPr>
              <a:t>     Rationale</a:t>
            </a:r>
          </a:p>
        </p:txBody>
      </p:sp>
      <p:sp>
        <p:nvSpPr>
          <p:cNvPr id="3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120" y="3880491"/>
            <a:ext cx="5212080" cy="27432"/>
          </a:xfrm>
          <a:custGeom>
            <a:avLst/>
            <a:gdLst>
              <a:gd name="connsiteX0" fmla="*/ 0 w 5212080"/>
              <a:gd name="connsiteY0" fmla="*/ 0 h 27432"/>
              <a:gd name="connsiteX1" fmla="*/ 599389 w 5212080"/>
              <a:gd name="connsiteY1" fmla="*/ 0 h 27432"/>
              <a:gd name="connsiteX2" fmla="*/ 1198778 w 5212080"/>
              <a:gd name="connsiteY2" fmla="*/ 0 h 27432"/>
              <a:gd name="connsiteX3" fmla="*/ 1954530 w 5212080"/>
              <a:gd name="connsiteY3" fmla="*/ 0 h 27432"/>
              <a:gd name="connsiteX4" fmla="*/ 2501798 w 5212080"/>
              <a:gd name="connsiteY4" fmla="*/ 0 h 27432"/>
              <a:gd name="connsiteX5" fmla="*/ 3049067 w 5212080"/>
              <a:gd name="connsiteY5" fmla="*/ 0 h 27432"/>
              <a:gd name="connsiteX6" fmla="*/ 3700577 w 5212080"/>
              <a:gd name="connsiteY6" fmla="*/ 0 h 27432"/>
              <a:gd name="connsiteX7" fmla="*/ 4247845 w 5212080"/>
              <a:gd name="connsiteY7" fmla="*/ 0 h 27432"/>
              <a:gd name="connsiteX8" fmla="*/ 5212080 w 5212080"/>
              <a:gd name="connsiteY8" fmla="*/ 0 h 27432"/>
              <a:gd name="connsiteX9" fmla="*/ 5212080 w 5212080"/>
              <a:gd name="connsiteY9" fmla="*/ 27432 h 27432"/>
              <a:gd name="connsiteX10" fmla="*/ 4664812 w 5212080"/>
              <a:gd name="connsiteY10" fmla="*/ 27432 h 27432"/>
              <a:gd name="connsiteX11" fmla="*/ 4117543 w 5212080"/>
              <a:gd name="connsiteY11" fmla="*/ 27432 h 27432"/>
              <a:gd name="connsiteX12" fmla="*/ 3466033 w 5212080"/>
              <a:gd name="connsiteY12" fmla="*/ 27432 h 27432"/>
              <a:gd name="connsiteX13" fmla="*/ 2918765 w 5212080"/>
              <a:gd name="connsiteY13" fmla="*/ 27432 h 27432"/>
              <a:gd name="connsiteX14" fmla="*/ 2423617 w 5212080"/>
              <a:gd name="connsiteY14" fmla="*/ 27432 h 27432"/>
              <a:gd name="connsiteX15" fmla="*/ 1772107 w 5212080"/>
              <a:gd name="connsiteY15" fmla="*/ 27432 h 27432"/>
              <a:gd name="connsiteX16" fmla="*/ 1120597 w 5212080"/>
              <a:gd name="connsiteY16" fmla="*/ 27432 h 27432"/>
              <a:gd name="connsiteX17" fmla="*/ 0 w 5212080"/>
              <a:gd name="connsiteY17" fmla="*/ 27432 h 27432"/>
              <a:gd name="connsiteX18" fmla="*/ 0 w 5212080"/>
              <a:gd name="connsiteY18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212080" h="27432" fill="none" extrusionOk="0">
                <a:moveTo>
                  <a:pt x="0" y="0"/>
                </a:moveTo>
                <a:cubicBezTo>
                  <a:pt x="128838" y="-11329"/>
                  <a:pt x="306779" y="5198"/>
                  <a:pt x="599389" y="0"/>
                </a:cubicBezTo>
                <a:cubicBezTo>
                  <a:pt x="891999" y="-5198"/>
                  <a:pt x="916635" y="-24425"/>
                  <a:pt x="1198778" y="0"/>
                </a:cubicBezTo>
                <a:cubicBezTo>
                  <a:pt x="1480921" y="24425"/>
                  <a:pt x="1761605" y="-17440"/>
                  <a:pt x="1954530" y="0"/>
                </a:cubicBezTo>
                <a:cubicBezTo>
                  <a:pt x="2147455" y="17440"/>
                  <a:pt x="2239112" y="-16223"/>
                  <a:pt x="2501798" y="0"/>
                </a:cubicBezTo>
                <a:cubicBezTo>
                  <a:pt x="2764484" y="16223"/>
                  <a:pt x="2838074" y="12987"/>
                  <a:pt x="3049067" y="0"/>
                </a:cubicBezTo>
                <a:cubicBezTo>
                  <a:pt x="3260060" y="-12987"/>
                  <a:pt x="3470388" y="-15138"/>
                  <a:pt x="3700577" y="0"/>
                </a:cubicBezTo>
                <a:cubicBezTo>
                  <a:pt x="3930766" y="15138"/>
                  <a:pt x="4052672" y="-14938"/>
                  <a:pt x="4247845" y="0"/>
                </a:cubicBezTo>
                <a:cubicBezTo>
                  <a:pt x="4443018" y="14938"/>
                  <a:pt x="4730158" y="-1623"/>
                  <a:pt x="5212080" y="0"/>
                </a:cubicBezTo>
                <a:cubicBezTo>
                  <a:pt x="5212790" y="9050"/>
                  <a:pt x="5211442" y="21151"/>
                  <a:pt x="5212080" y="27432"/>
                </a:cubicBezTo>
                <a:cubicBezTo>
                  <a:pt x="4991075" y="27722"/>
                  <a:pt x="4932008" y="37429"/>
                  <a:pt x="4664812" y="27432"/>
                </a:cubicBezTo>
                <a:cubicBezTo>
                  <a:pt x="4397616" y="17435"/>
                  <a:pt x="4374940" y="47585"/>
                  <a:pt x="4117543" y="27432"/>
                </a:cubicBezTo>
                <a:cubicBezTo>
                  <a:pt x="3860146" y="7279"/>
                  <a:pt x="3773367" y="36569"/>
                  <a:pt x="3466033" y="27432"/>
                </a:cubicBezTo>
                <a:cubicBezTo>
                  <a:pt x="3158699" y="18296"/>
                  <a:pt x="3137854" y="54523"/>
                  <a:pt x="2918765" y="27432"/>
                </a:cubicBezTo>
                <a:cubicBezTo>
                  <a:pt x="2699676" y="341"/>
                  <a:pt x="2536311" y="13149"/>
                  <a:pt x="2423617" y="27432"/>
                </a:cubicBezTo>
                <a:cubicBezTo>
                  <a:pt x="2310923" y="41715"/>
                  <a:pt x="2021228" y="23141"/>
                  <a:pt x="1772107" y="27432"/>
                </a:cubicBezTo>
                <a:cubicBezTo>
                  <a:pt x="1522986" y="31724"/>
                  <a:pt x="1317107" y="20364"/>
                  <a:pt x="1120597" y="27432"/>
                </a:cubicBezTo>
                <a:cubicBezTo>
                  <a:pt x="924087" y="34501"/>
                  <a:pt x="454536" y="8495"/>
                  <a:pt x="0" y="27432"/>
                </a:cubicBezTo>
                <a:cubicBezTo>
                  <a:pt x="-1228" y="21145"/>
                  <a:pt x="-815" y="8816"/>
                  <a:pt x="0" y="0"/>
                </a:cubicBezTo>
                <a:close/>
              </a:path>
              <a:path w="5212080" h="27432" stroke="0" extrusionOk="0">
                <a:moveTo>
                  <a:pt x="0" y="0"/>
                </a:moveTo>
                <a:cubicBezTo>
                  <a:pt x="233695" y="-764"/>
                  <a:pt x="364103" y="24957"/>
                  <a:pt x="547268" y="0"/>
                </a:cubicBezTo>
                <a:cubicBezTo>
                  <a:pt x="730433" y="-24957"/>
                  <a:pt x="937737" y="-21107"/>
                  <a:pt x="1303020" y="0"/>
                </a:cubicBezTo>
                <a:cubicBezTo>
                  <a:pt x="1668303" y="21107"/>
                  <a:pt x="1620404" y="13071"/>
                  <a:pt x="1798168" y="0"/>
                </a:cubicBezTo>
                <a:cubicBezTo>
                  <a:pt x="1975932" y="-13071"/>
                  <a:pt x="2090998" y="4232"/>
                  <a:pt x="2293315" y="0"/>
                </a:cubicBezTo>
                <a:cubicBezTo>
                  <a:pt x="2495632" y="-4232"/>
                  <a:pt x="2738710" y="-17332"/>
                  <a:pt x="2944825" y="0"/>
                </a:cubicBezTo>
                <a:cubicBezTo>
                  <a:pt x="3150940" y="17332"/>
                  <a:pt x="3308101" y="26665"/>
                  <a:pt x="3544214" y="0"/>
                </a:cubicBezTo>
                <a:cubicBezTo>
                  <a:pt x="3780327" y="-26665"/>
                  <a:pt x="4028425" y="-24303"/>
                  <a:pt x="4247845" y="0"/>
                </a:cubicBezTo>
                <a:cubicBezTo>
                  <a:pt x="4467265" y="24303"/>
                  <a:pt x="4779418" y="33057"/>
                  <a:pt x="5212080" y="0"/>
                </a:cubicBezTo>
                <a:cubicBezTo>
                  <a:pt x="5212137" y="6776"/>
                  <a:pt x="5210915" y="20935"/>
                  <a:pt x="5212080" y="27432"/>
                </a:cubicBezTo>
                <a:cubicBezTo>
                  <a:pt x="4921467" y="60248"/>
                  <a:pt x="4631077" y="62273"/>
                  <a:pt x="4456328" y="27432"/>
                </a:cubicBezTo>
                <a:cubicBezTo>
                  <a:pt x="4281579" y="-7409"/>
                  <a:pt x="4048724" y="47667"/>
                  <a:pt x="3856939" y="27432"/>
                </a:cubicBezTo>
                <a:cubicBezTo>
                  <a:pt x="3665154" y="7197"/>
                  <a:pt x="3498754" y="15866"/>
                  <a:pt x="3257550" y="27432"/>
                </a:cubicBezTo>
                <a:cubicBezTo>
                  <a:pt x="3016346" y="38998"/>
                  <a:pt x="2854089" y="39360"/>
                  <a:pt x="2710282" y="27432"/>
                </a:cubicBezTo>
                <a:cubicBezTo>
                  <a:pt x="2566475" y="15504"/>
                  <a:pt x="2336282" y="56792"/>
                  <a:pt x="2110892" y="27432"/>
                </a:cubicBezTo>
                <a:cubicBezTo>
                  <a:pt x="1885502" y="-1928"/>
                  <a:pt x="1825148" y="42061"/>
                  <a:pt x="1615745" y="27432"/>
                </a:cubicBezTo>
                <a:cubicBezTo>
                  <a:pt x="1406342" y="12803"/>
                  <a:pt x="1193655" y="44031"/>
                  <a:pt x="1016356" y="27432"/>
                </a:cubicBezTo>
                <a:cubicBezTo>
                  <a:pt x="839057" y="10833"/>
                  <a:pt x="292902" y="7819"/>
                  <a:pt x="0" y="27432"/>
                </a:cubicBezTo>
                <a:cubicBezTo>
                  <a:pt x="-234" y="21031"/>
                  <a:pt x="-921" y="6323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F07E7A4C-1F3B-FEF4-1534-0C37D967E34F}"/>
              </a:ext>
            </a:extLst>
          </p:cNvPr>
          <p:cNvSpPr txBox="1">
            <a:spLocks/>
          </p:cNvSpPr>
          <p:nvPr/>
        </p:nvSpPr>
        <p:spPr>
          <a:xfrm>
            <a:off x="4572" y="3086101"/>
            <a:ext cx="9518141" cy="70008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28600">
              <a:lnSpc>
                <a:spcPct val="9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Understanding the factors that influence social, cultural and psychological aspect for addressing the unique challenges people living with HIV face while maintaining their health.</a:t>
            </a:r>
          </a:p>
          <a:p>
            <a:pPr indent="-228600">
              <a:lnSpc>
                <a:spcPct val="9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People living with HIV face high levels of stress, social isolation, stigma and barriers in accessing health services, which may impact their quality of life.</a:t>
            </a:r>
          </a:p>
          <a:p>
            <a:pPr indent="-228600">
              <a:lnSpc>
                <a:spcPct val="9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Additionally, the availability of health and social services and socio-demographic factors such as age, gender, and cultural background may further influence the mental and physical wellbeing of people living with HIV.</a:t>
            </a:r>
          </a:p>
          <a:p>
            <a:pPr indent="-228600">
              <a:lnSpc>
                <a:spcPct val="9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By exploring these factors, this study seeks to provide evidence-based insights by highlighting the importance of holistic care and target the development of targeted interventions and person-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care. </a:t>
            </a:r>
          </a:p>
        </p:txBody>
      </p:sp>
      <p:pic>
        <p:nvPicPr>
          <p:cNvPr id="3" name="Content Placeholder 4" descr="A stethoscope and pills on a binder">
            <a:extLst>
              <a:ext uri="{FF2B5EF4-FFF2-40B4-BE49-F238E27FC236}">
                <a16:creationId xmlns:a16="http://schemas.microsoft.com/office/drawing/2014/main" id="{F6A1E244-6FE5-8807-19D0-03B49F0C0C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358" r="34222"/>
          <a:stretch>
            <a:fillRect/>
          </a:stretch>
        </p:blipFill>
        <p:spPr>
          <a:xfrm>
            <a:off x="9524999" y="3086100"/>
            <a:ext cx="8760715" cy="7200899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C88B6EB-9888-506C-6430-F6443912265A}"/>
              </a:ext>
            </a:extLst>
          </p:cNvPr>
          <p:cNvSpPr txBox="1"/>
          <p:nvPr/>
        </p:nvSpPr>
        <p:spPr>
          <a:xfrm>
            <a:off x="15990575" y="10086945"/>
            <a:ext cx="229742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 defTabSz="457200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scientia.global/professor-tomas-hanke-use-of-experimental-medicine-for-rational-development-of-an-effective-hiv-vaccin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429000" y="-1925"/>
            <a:ext cx="11658599" cy="11994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469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Research Aim And Objectives</a:t>
            </a:r>
            <a:endParaRPr lang="en-US" sz="3200" b="1" dirty="0">
              <a:solidFill>
                <a:srgbClr val="000000"/>
              </a:solidFill>
              <a:latin typeface="Arial" panose="020B0604020202020204" pitchFamily="34" charset="0"/>
              <a:ea typeface="Century Gothic Paneuropean Bold"/>
              <a:cs typeface="Arial" panose="020B0604020202020204" pitchFamily="34" charset="0"/>
              <a:sym typeface="Century Gothic Paneuropean Bold"/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6A307A01-07AC-2779-27F8-BC3C5D356CA8}"/>
              </a:ext>
            </a:extLst>
          </p:cNvPr>
          <p:cNvSpPr txBox="1">
            <a:spLocks/>
          </p:cNvSpPr>
          <p:nvPr/>
        </p:nvSpPr>
        <p:spPr>
          <a:xfrm>
            <a:off x="7239000" y="1689742"/>
            <a:ext cx="10820400" cy="739140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50000"/>
              </a:lnSpc>
              <a:buFont typeface="Arial" pitchFamily="34" charset="0"/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evaluate the impact of HIV on individuals' physical, emotional, and social well-being, and to assess the adequacy of health and social care services in addressing their needs.</a:t>
            </a:r>
          </a:p>
          <a:p>
            <a:pPr marL="0" indent="0" algn="ctr">
              <a:lnSpc>
                <a:spcPct val="150000"/>
              </a:lnSpc>
              <a:buFont typeface="Arial" pitchFamily="34" charset="0"/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</a:p>
          <a:p>
            <a:pPr>
              <a:lnSpc>
                <a:spcPct val="150000"/>
              </a:lnSpc>
            </a:pPr>
            <a:r>
              <a:rPr lang="en-US" altLang="en-US" sz="2000" dirty="0">
                <a:latin typeface="Arial" panose="020B0604020202020204" pitchFamily="34" charset="0"/>
              </a:rPr>
              <a:t>To explore HIV's prevalence and health effects in the United Kingdom. </a:t>
            </a:r>
          </a:p>
          <a:p>
            <a:pPr>
              <a:lnSpc>
                <a:spcPct val="150000"/>
              </a:lnSpc>
            </a:pPr>
            <a:r>
              <a:rPr lang="en-US" altLang="en-US" sz="2000" dirty="0">
                <a:latin typeface="Arial" panose="020B0604020202020204" pitchFamily="34" charset="0"/>
              </a:rPr>
              <a:t>To investigate people's experiences </a:t>
            </a:r>
            <a:r>
              <a:rPr lang="en-GB" sz="2000" noProof="0" dirty="0">
                <a:latin typeface="Arial" panose="020B0604020202020204" pitchFamily="34" charset="0"/>
              </a:rPr>
              <a:t>utilising</a:t>
            </a:r>
            <a:r>
              <a:rPr lang="en-US" altLang="en-US" sz="2000" dirty="0">
                <a:latin typeface="Arial" panose="020B0604020202020204" pitchFamily="34" charset="0"/>
              </a:rPr>
              <a:t> and gaining access to health and social care services. </a:t>
            </a:r>
          </a:p>
          <a:p>
            <a:pPr>
              <a:lnSpc>
                <a:spcPct val="150000"/>
              </a:lnSpc>
            </a:pPr>
            <a:r>
              <a:rPr lang="en-US" altLang="en-US" sz="2000" dirty="0">
                <a:latin typeface="Arial" panose="020B0604020202020204" pitchFamily="34" charset="0"/>
              </a:rPr>
              <a:t>To determine where services are lacking and suggest ways to improve HIV  patient-centered care. </a:t>
            </a:r>
          </a:p>
          <a:p>
            <a:pPr>
              <a:lnSpc>
                <a:spcPct val="150000"/>
              </a:lnSpc>
            </a:pPr>
            <a:r>
              <a:rPr lang="en-US" altLang="en-US" sz="2000" dirty="0">
                <a:latin typeface="Arial" panose="020B0604020202020204" pitchFamily="34" charset="0"/>
              </a:rPr>
              <a:t>To provide evidence that improves health outcomes, lessens stigma, and aids in the creation of more inclusive policies.</a:t>
            </a:r>
          </a:p>
          <a:p>
            <a:pPr algn="ctr"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50000"/>
              </a:lnSpc>
              <a:buFont typeface="Arial" pitchFamily="34" charset="0"/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Research Question</a:t>
            </a:r>
          </a:p>
          <a:p>
            <a:pPr algn="ctr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are the health and social care experiences of individuals with HIV in the UK?</a:t>
            </a:r>
          </a:p>
          <a:p>
            <a:pPr marL="0" indent="0" algn="ctr">
              <a:buFont typeface="Arial" pitchFamily="34" charset="0"/>
              <a:buNone/>
            </a:pPr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AutoShape 2" descr="Long‐term success for people living with HIV: A framework to guide practice  - Lazarus - 2023 - HIV Medicine - Wiley Online Library">
            <a:extLst>
              <a:ext uri="{FF2B5EF4-FFF2-40B4-BE49-F238E27FC236}">
                <a16:creationId xmlns:a16="http://schemas.microsoft.com/office/drawing/2014/main" id="{B3807B57-5DF9-EA9D-7FCD-AD5754BEA77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991600" y="49911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31283E0-2816-E411-74D7-39FE755B1E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709699"/>
            <a:ext cx="7010400" cy="739140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4D6535F3-E7DC-F69A-5604-3E27325116A7}"/>
              </a:ext>
            </a:extLst>
          </p:cNvPr>
          <p:cNvSpPr txBox="1"/>
          <p:nvPr/>
        </p:nvSpPr>
        <p:spPr>
          <a:xfrm>
            <a:off x="1600200" y="9268265"/>
            <a:ext cx="2362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(Lazarus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9" name="Rectangle 10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8283428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6" name="Picture 95" descr="Magnifying glass showing decling performance">
            <a:extLst>
              <a:ext uri="{FF2B5EF4-FFF2-40B4-BE49-F238E27FC236}">
                <a16:creationId xmlns:a16="http://schemas.microsoft.com/office/drawing/2014/main" id="{5FEFD9EE-A97D-6A87-C4A3-6DDD3540AA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4"/>
          <a:stretch>
            <a:fillRect/>
          </a:stretch>
        </p:blipFill>
        <p:spPr>
          <a:xfrm>
            <a:off x="0" y="10"/>
            <a:ext cx="18287997" cy="10286990"/>
          </a:xfrm>
          <a:prstGeom prst="rect">
            <a:avLst/>
          </a:prstGeom>
        </p:spPr>
      </p:pic>
      <p:sp>
        <p:nvSpPr>
          <p:cNvPr id="111" name="Rectangle 1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1085394" cy="10287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2"/>
          <p:cNvSpPr txBox="1"/>
          <p:nvPr/>
        </p:nvSpPr>
        <p:spPr>
          <a:xfrm>
            <a:off x="609600" y="547687"/>
            <a:ext cx="16840200" cy="10144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latin typeface="+mj-lt"/>
                <a:ea typeface="+mj-ea"/>
                <a:cs typeface="+mj-cs"/>
                <a:sym typeface="Century Gothic Paneuropean Bold"/>
              </a:rPr>
              <a:t>Methodology And Ethical Consideration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83B8B2A-7559-5F59-CF61-1DEFDE7C01A7}"/>
              </a:ext>
            </a:extLst>
          </p:cNvPr>
          <p:cNvSpPr txBox="1"/>
          <p:nvPr/>
        </p:nvSpPr>
        <p:spPr>
          <a:xfrm>
            <a:off x="0" y="1943100"/>
            <a:ext cx="17449800" cy="834389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Secondary Data Analysis and Systematic Literature Review</a:t>
            </a:r>
          </a:p>
          <a:p>
            <a:pPr marL="400050" marR="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Existing Literature and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urrent studies on the lived experiences of people with HIV will be </a:t>
            </a:r>
            <a:r>
              <a:rPr kumimoji="0" lang="en-US" sz="2400" b="0" i="0" u="none" strike="noStrike" cap="none" normalizeH="0" baseline="0" noProof="0" dirty="0" err="1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synthesised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through a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qualitative systematic review. </a:t>
            </a:r>
          </a:p>
          <a:p>
            <a:pPr marL="400050" marR="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According to Gow et al. (2024), this approach entails a methodical review, evaluation, and analysis of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qualitative research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that documents individual experiences, obstacles to receiving healthcare, and the societal ramifications of living with HIV. </a:t>
            </a:r>
          </a:p>
          <a:p>
            <a:pPr marL="400050" marR="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o improve comprehension of patients' experiences beyond clinical markers the review will seek to uncover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recurrent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themes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a variety of scenarios. </a:t>
            </a:r>
          </a:p>
          <a:p>
            <a:pPr marL="34290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Data Source: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Google Scholar, PubMed, Scopus, Web Of Science, JSTOR and University Library Database, Government Health reports and surveys, policy documents.</a:t>
            </a:r>
          </a:p>
          <a:p>
            <a:pPr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Search Strategy: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diverse sources to avoid perpetuating assumptions or biases.</a:t>
            </a:r>
          </a:p>
          <a:p>
            <a:pPr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kumimoji="0" lang="en-US" altLang="en-US" sz="24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Keywords: 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HIV, Care, Treatment, UK, Experience, Social Care, Quality Of Life, Mental Wellbeing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Boolean Operators: And, Or</a:t>
            </a:r>
          </a:p>
          <a:p>
            <a:pPr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4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Inclusion Criteria: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Studies published in 2010 to 2025 on health and care of people living with HIV in UK context.</a:t>
            </a:r>
            <a:br>
              <a:rPr kumimoji="0" lang="en-US" altLang="en-US" sz="24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kumimoji="0" lang="en-US" altLang="en-US" sz="24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Ethical Consideration:</a:t>
            </a:r>
            <a:b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o ensure that results are both respectful and socially responsible, ethical practice will involve cultural sensitivity, correct depiction of participants' perspectives, and avoidance of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biased language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(Berardi et al., 2024).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Researchers must ensure transparency in data extraction and synthesis, avoid selective reporting, and meticulously assess the quality of the included study. Cultural literacy is essential when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analysing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narratives from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6" name="Rectangle 6155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7" name="Rectangle 6156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2542" y="-1"/>
            <a:ext cx="18288000" cy="1028699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2"/>
          <p:cNvSpPr txBox="1"/>
          <p:nvPr/>
        </p:nvSpPr>
        <p:spPr>
          <a:xfrm>
            <a:off x="471056" y="0"/>
            <a:ext cx="6628014" cy="17907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latin typeface="+mj-lt"/>
                <a:ea typeface="+mj-ea"/>
                <a:cs typeface="+mj-cs"/>
                <a:sym typeface="Century Gothic Paneuropean Bold"/>
              </a:rPr>
              <a:t>Research Impact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545BF3F-B0A5-458F-691C-A3158581DABE}"/>
              </a:ext>
            </a:extLst>
          </p:cNvPr>
          <p:cNvSpPr txBox="1"/>
          <p:nvPr/>
        </p:nvSpPr>
        <p:spPr>
          <a:xfrm>
            <a:off x="304800" y="3291153"/>
            <a:ext cx="9502460" cy="586287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400050" marR="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Insights from this study could be useful on multiple levels. </a:t>
            </a:r>
          </a:p>
          <a:p>
            <a:pPr marL="57150"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marR="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might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lessen stigma, improve self-advocacy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and highlight the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importance of comprehensive therapy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 each person. </a:t>
            </a:r>
          </a:p>
          <a:p>
            <a:pPr marL="57150"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findings could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help medical practitioners create more patient-centered, inclusive service models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that cater to both clinical and psychological requirements. </a:t>
            </a:r>
          </a:p>
          <a:p>
            <a:pPr marL="28575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findings of the study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could help policymakers create plans to boost HIV prevention and support initiatives, enhance early detection, and lessen health disparities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28575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study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will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bridge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gap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between the lived experiences of HIV-affected individuals in the UK and the progress made in biomedicine.</a:t>
            </a:r>
          </a:p>
        </p:txBody>
      </p:sp>
      <p:pic>
        <p:nvPicPr>
          <p:cNvPr id="6147" name="Picture 3">
            <a:extLst>
              <a:ext uri="{FF2B5EF4-FFF2-40B4-BE49-F238E27FC236}">
                <a16:creationId xmlns:a16="http://schemas.microsoft.com/office/drawing/2014/main" id="{6E2E991C-4080-20A4-B280-A5024C685D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83" r="11712"/>
          <a:stretch>
            <a:fillRect/>
          </a:stretch>
        </p:blipFill>
        <p:spPr bwMode="auto">
          <a:xfrm>
            <a:off x="9829802" y="1"/>
            <a:ext cx="8458198" cy="10286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  <a:solidFill>
            <a:srgbClr val="FFFFFF"/>
          </a:solidFill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E4194F9-23DB-BB97-766E-49774FD8F15A}"/>
              </a:ext>
            </a:extLst>
          </p:cNvPr>
          <p:cNvSpPr txBox="1"/>
          <p:nvPr/>
        </p:nvSpPr>
        <p:spPr>
          <a:xfrm>
            <a:off x="471055" y="9258300"/>
            <a:ext cx="1981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(Dwivedi, 2021)</a:t>
            </a:r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04800" y="-844590"/>
            <a:ext cx="13911037" cy="17366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641"/>
              </a:lnSpc>
            </a:pPr>
            <a:r>
              <a:rPr lang="en-US" sz="4800" b="1" dirty="0">
                <a:solidFill>
                  <a:srgbClr val="000000"/>
                </a:solidFill>
                <a:latin typeface="Arial" panose="020B0604020202020204" pitchFamily="34" charset="0"/>
                <a:ea typeface="Century Gothic Paneuropean Bold"/>
                <a:cs typeface="Arial" panose="020B0604020202020204" pitchFamily="34" charset="0"/>
                <a:sym typeface="Century Gothic Paneuropean Bold"/>
              </a:rPr>
              <a:t>References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BEFBA4D-E1AC-4016-9032-190294724682}"/>
              </a:ext>
            </a:extLst>
          </p:cNvPr>
          <p:cNvSpPr txBox="1"/>
          <p:nvPr/>
        </p:nvSpPr>
        <p:spPr>
          <a:xfrm>
            <a:off x="304800" y="1127016"/>
            <a:ext cx="17373600" cy="96334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Bagheri, Z., Taheri, M. and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Motazedian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N. (2019) ‘The impacts of depression and anxiety on quality of life among patients with HIV/AIDS and their spouses: testing dyadic dynamics using the actor-partner interdependence model’,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AIDS Care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31(12), pp. 1500–1508.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https://doi.org/10.1080/09540121.2019.1595676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 (2024)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‘Research’ process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Bubble Enterprises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https://bubbleenterprises.co.uk/our-services/the-research-process/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Burke, A.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(2025) ‘Identifying barriers and facilitators to psychosocial care for people living with HIV in Ireland: a mixed methods study’,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BMC Public Health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25(1).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https://doi.org/10.1186/s12889-025-21906-1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Dwivedi, R. (2021)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News-Medical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News-Medical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https://www.news-medical.net/news/20210811/Risk-factors-for-hospitalization-among-HIV-patients-infected-with-SARS-CoV-2.aspx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(Accessed: 3 October 2025).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Flint, A.,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Günsche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 and Burns, M. (2022) ‘We Are Still Here: Living with HIV in the UK’,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Medical Anthropology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42(1), pp. 35–47.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https://doi.org/10.1080/01459740.2022.2139182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Gilbert, L. and Walker, L. (2010) ‘“My biggest fear was that people would reject me once they knew my status…”: stigma as experienced by patients in an HIV/AIDS clinic in Johannesburg, South Africa’,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&amp; Social Care in the Community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18(2), pp. 139–146.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https://doi.org/10.1111/j.1365-2524.2009.00881.x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Gooden, T.E.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(2022) ‘The risk of mental illness in people living with HIV in the UK: a propensity score-matched cohort study’,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Lancet HIV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9(3), pp. e172–e181.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https://doi.org/10.1016/S2352-3018(21)00319-2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 (2024a)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HIV prevention barriers and facilitators: findings from qualitative interviews among people diagnosed with HIV, March 2021 to July 2022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https://www.gov.uk/government/publications/hiv-prevention-barriers-and-facilitators-qualitative-findings/hiv-prevention-barriers-and-facilitators-findings-from-qualitative-interviews-among-people-diagnosed-with-hiv-march-2021-to-july-2022#background (Accessed: 3 October 2025).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 (2024b)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HIV testing, </a:t>
            </a:r>
            <a:r>
              <a:rPr kumimoji="0" lang="en-US" altLang="en-U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PrEP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New HIV Diagnoses and Care Outcomes for People Accessing HIV services: 2024 Report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https://www.gov.uk/government/statistics/hiv-annual-data-tables/hiv-testing-prep-new-hiv-diagnoses-and-care-outcomes-for-people-accessing-hiv-services-2024-report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Guaraldi, G., Milic, J. and Mussini, C. (2019) ‘Aging with HIV’,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Current HIV/AIDS Reports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16(6), pp. 475–481.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https://doi.org/10.1007/s11904-019-00464-3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Jelliman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P. and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Porcellato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L. (2017) ‘HIV is Now a Manageable Long-Term Condition, But What Makes it Unique? A Qualitative Study Exploring Views About Distinguishing Features from Multi-Professional HIV Specialists in North West England’,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Journal of the Association of Nurses in AIDS Care: JANAC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28(1), pp. 165–178.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https://doi.org/10.1016/j.jana.2016.09.008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Jhon Hopkins (2025)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HIV/AIDS and Skin Conditions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www.hopkinsmedicine.org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https://www.hopkinsmedicine.org/health/conditions-and-diseases/hiv-and-aids/hivaids-and-skin-conditions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DA5047C-846F-4B24-E3D4-347B2FC2DFCD}"/>
              </a:ext>
            </a:extLst>
          </p:cNvPr>
          <p:cNvSpPr txBox="1"/>
          <p:nvPr/>
        </p:nvSpPr>
        <p:spPr>
          <a:xfrm>
            <a:off x="0" y="0"/>
            <a:ext cx="18059400" cy="103105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References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Kose, S. </a:t>
            </a:r>
            <a:r>
              <a:rPr kumimoji="0" lang="en-US" alt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et al.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(2012) ‘The Social and Health Problems of People Living with HIV/AIDS in Izmir, Turkey’, </a:t>
            </a:r>
            <a:r>
              <a:rPr kumimoji="0" lang="en-US" alt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Eurasian Journal of Medicine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44(1), pp. 32–39. Available at: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2"/>
              </a:rPr>
              <a:t>https://doi.org/10.5152/eajm.2012.07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Lampe, F.C. (2022) ‘Increased risk of mental illness in people with HIV’, </a:t>
            </a:r>
            <a:r>
              <a:rPr kumimoji="0" lang="en-US" alt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Lancet HIV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9(3), pp. e142–e144. Available at: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3"/>
              </a:rPr>
              <a:t>https://doi.org/10.1016/s2352-3018(22)00034-0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Lazarus, J.V. </a:t>
            </a:r>
            <a:r>
              <a:rPr kumimoji="0" lang="en-US" alt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et al.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(2023) ‘Long‐term success for people living with HIV : A framework to guide practice’, </a:t>
            </a:r>
            <a:r>
              <a:rPr kumimoji="0" lang="en-US" alt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HIV Medicine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24(S2), pp. 8–19. Available at: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4"/>
              </a:rPr>
              <a:t>https://doi.org/10.1111/hiv.13460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Miners, A. </a:t>
            </a:r>
            <a:r>
              <a:rPr kumimoji="0" lang="en-US" alt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et al.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(2014) ‘Health-related quality-of-life of people with HIV in the era of combination antiretroviral treatment: a cross-sectional comparison with the general population’, </a:t>
            </a:r>
            <a:r>
              <a:rPr kumimoji="0" lang="en-US" alt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lancet. HIV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1(1), pp. e32-40.  Available at: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5"/>
              </a:rPr>
              <a:t>https://doi.org/10.1016/S2352-3018(14)70018-9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Nakagawa, F. </a:t>
            </a:r>
            <a:r>
              <a:rPr kumimoji="0" lang="en-US" alt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et al.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(2012) ‘Projected life expectancy of people with HIV according to timing of diagnosis’, </a:t>
            </a:r>
            <a:r>
              <a:rPr kumimoji="0" lang="en-US" alt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AIDS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26(3), pp. 335–343. Available at: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6"/>
              </a:rPr>
              <a:t>https://doi.org/10.1097/QAD.0b013e32834dcec9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National AIDS Trust (2024) </a:t>
            </a:r>
            <a:r>
              <a:rPr kumimoji="0" lang="en-US" alt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UK HIV Statistics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kumimoji="0" lang="en-US" alt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National AIDS Trust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Available at: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7"/>
              </a:rPr>
              <a:t>https://nat.org.uk/about-hiv/hiv-statistics/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Tao, Y. </a:t>
            </a:r>
            <a:r>
              <a:rPr kumimoji="0" lang="en-US" alt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et al.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(2022) ‘The relationship between HIV-related stigma and HIV self-management among men who have sex with men: The chain mediating role of social support and self-efficacy’, </a:t>
            </a:r>
            <a:r>
              <a:rPr kumimoji="0" lang="en-US" alt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Frontiers in Psychology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13. Available at: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8"/>
              </a:rPr>
              <a:t>https://doi.org/10.3389/fpsyg.2022.1094575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Trickey, A. </a:t>
            </a:r>
            <a:r>
              <a:rPr kumimoji="0" lang="en-US" alt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et al.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(2017) ‘Survival of HIV-positive patients starting antiretroviral therapy between 1996 and 2013: a collaborative analysis of cohort studies’, </a:t>
            </a:r>
            <a:r>
              <a:rPr kumimoji="0" lang="en-US" alt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Lancet HIV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4(8), pp. e349–e356. Available at: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9"/>
              </a:rPr>
              <a:t>https://doi.org/10.1016/s2352-3018(17)30066-8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UK Health Security Agency (2024) </a:t>
            </a:r>
            <a:r>
              <a:rPr kumimoji="0" lang="en-US" alt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UK’s largest survey of people living with HIV published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kumimoji="0" lang="en-US" alt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GOV.UK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Available at: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10"/>
              </a:rPr>
              <a:t>https://www.gov.uk/government/news/uks-largest-survey-of-people-living-with-hiv-published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UNAIDS (2000) </a:t>
            </a:r>
            <a:r>
              <a:rPr kumimoji="0" lang="en-US" alt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National AIDS </a:t>
            </a:r>
            <a:r>
              <a:rPr kumimoji="0" lang="en-US" altLang="en-US" sz="24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Programmes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Available at: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11"/>
              </a:rPr>
              <a:t>https://www.unaids.org/sites/default/files/media_asset/jc427-mon_ev-full_en_0.pdf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World Health Organization (1948) </a:t>
            </a:r>
            <a:r>
              <a:rPr kumimoji="0" lang="en-US" alt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Constitution of the world health organization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kumimoji="0" lang="en-US" alt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World Health Organization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Available at: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12"/>
              </a:rPr>
              <a:t>https://www.who.int/about/governance/constitution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World Health Organization (2025) </a:t>
            </a:r>
            <a:r>
              <a:rPr kumimoji="0" lang="en-US" alt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HIV and AIDS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kumimoji="0" lang="en-US" alt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World Health </a:t>
            </a:r>
            <a:r>
              <a:rPr kumimoji="0" lang="en-US" altLang="en-US" sz="24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Organisation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Available at: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13"/>
              </a:rPr>
              <a:t>https://www.who.int/news-room/fact-sheets/detail/hiv-aids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7098390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124</TotalTime>
  <Words>3128</Words>
  <Application>Microsoft Office PowerPoint</Application>
  <PresentationFormat>Custom</PresentationFormat>
  <Paragraphs>127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 Display</vt:lpstr>
      <vt:lpstr>Aptos</vt:lpstr>
      <vt:lpstr>Wingdings</vt:lpstr>
      <vt:lpstr>Arial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Black Yellow Modern Minimalist Elegant Presentation</dc:title>
  <dc:creator>Dell</dc:creator>
  <cp:lastModifiedBy>Donna shilunga</cp:lastModifiedBy>
  <cp:revision>13</cp:revision>
  <dcterms:created xsi:type="dcterms:W3CDTF">2006-08-16T00:00:00Z</dcterms:created>
  <dcterms:modified xsi:type="dcterms:W3CDTF">2025-10-09T22:16:45Z</dcterms:modified>
  <dc:identifier>DAG0qun7vGA</dc:identifier>
</cp:coreProperties>
</file>