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3.xml" ContentType="application/vnd.openxmlformats-officedocument.theme+xml"/>
  <Override PartName="/ppt/slideLayouts/slideLayout9.xml" ContentType="application/vnd.openxmlformats-officedocument.presentationml.slideLayout+xml"/>
  <Override PartName="/ppt/theme/theme4.xml" ContentType="application/vnd.openxmlformats-officedocument.theme+xml"/>
  <Override PartName="/ppt/slideLayouts/slideLayout10.xml" ContentType="application/vnd.openxmlformats-officedocument.presentationml.slideLayout+xml"/>
  <Override PartName="/ppt/theme/theme5.xml" ContentType="application/vnd.openxmlformats-officedocument.theme+xml"/>
  <Override PartName="/ppt/slideLayouts/slideLayout11.xml" ContentType="application/vnd.openxmlformats-officedocument.presentationml.slideLayout+xml"/>
  <Override PartName="/ppt/theme/theme6.xml" ContentType="application/vnd.openxmlformats-officedocument.theme+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theme/theme8.xml" ContentType="application/vnd.openxmlformats-officedocument.theme+xml"/>
  <Override PartName="/ppt/slideLayouts/slideLayout14.xml" ContentType="application/vnd.openxmlformats-officedocument.presentationml.slideLayout+xml"/>
  <Override PartName="/ppt/theme/theme9.xml" ContentType="application/vnd.openxmlformats-officedocument.theme+xml"/>
  <Override PartName="/ppt/slideLayouts/slideLayout15.xml" ContentType="application/vnd.openxmlformats-officedocument.presentationml.slideLayout+xml"/>
  <Override PartName="/ppt/theme/theme10.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11.xml" ContentType="application/vnd.openxmlformats-officedocument.theme+xml"/>
  <Override PartName="/ppt/slideLayouts/slideLayout24.xml" ContentType="application/vnd.openxmlformats-officedocument.presentationml.slideLayout+xml"/>
  <Override PartName="/ppt/theme/theme12.xml" ContentType="application/vnd.openxmlformats-officedocument.theme+xml"/>
  <Override PartName="/ppt/slideLayouts/slideLayout25.xml" ContentType="application/vnd.openxmlformats-officedocument.presentationml.slideLayout+xml"/>
  <Override PartName="/ppt/theme/theme13.xml" ContentType="application/vnd.openxmlformats-officedocument.theme+xml"/>
  <Override PartName="/ppt/slideLayouts/slideLayout26.xml" ContentType="application/vnd.openxmlformats-officedocument.presentationml.slideLayout+xml"/>
  <Override PartName="/ppt/theme/theme14.xml" ContentType="application/vnd.openxmlformats-officedocument.theme+xml"/>
  <Override PartName="/ppt/theme/theme1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6" r:id="rId4"/>
    <p:sldMasterId id="2147483657" r:id="rId5"/>
    <p:sldMasterId id="2147483658" r:id="rId6"/>
    <p:sldMasterId id="2147483660" r:id="rId7"/>
    <p:sldMasterId id="2147483659" r:id="rId8"/>
    <p:sldMasterId id="2147483661" r:id="rId9"/>
    <p:sldMasterId id="2147483662" r:id="rId10"/>
    <p:sldMasterId id="2147483663" r:id="rId11"/>
    <p:sldMasterId id="2147483664" r:id="rId12"/>
    <p:sldMasterId id="2147483665" r:id="rId13"/>
    <p:sldMasterId id="2147483666" r:id="rId14"/>
    <p:sldMasterId id="2147483673" r:id="rId15"/>
    <p:sldMasterId id="2147483670" r:id="rId16"/>
    <p:sldMasterId id="2147483671" r:id="rId17"/>
  </p:sldMasterIdLst>
  <p:notesMasterIdLst>
    <p:notesMasterId r:id="rId37"/>
  </p:notesMasterIdLst>
  <p:sldIdLst>
    <p:sldId id="851" r:id="rId18"/>
    <p:sldId id="848" r:id="rId19"/>
    <p:sldId id="513" r:id="rId20"/>
    <p:sldId id="542" r:id="rId21"/>
    <p:sldId id="942" r:id="rId22"/>
    <p:sldId id="534" r:id="rId23"/>
    <p:sldId id="543" r:id="rId24"/>
    <p:sldId id="932" r:id="rId25"/>
    <p:sldId id="937" r:id="rId26"/>
    <p:sldId id="936" r:id="rId27"/>
    <p:sldId id="938" r:id="rId28"/>
    <p:sldId id="352" r:id="rId29"/>
    <p:sldId id="934" r:id="rId30"/>
    <p:sldId id="539" r:id="rId31"/>
    <p:sldId id="541" r:id="rId32"/>
    <p:sldId id="535" r:id="rId33"/>
    <p:sldId id="940" r:id="rId34"/>
    <p:sldId id="532" r:id="rId35"/>
    <p:sldId id="336"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583CB3-6538-44DE-9EED-32F31AE08104}" v="5" dt="2022-11-17T14:58:14.1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04" autoAdjust="0"/>
    <p:restoredTop sz="71058" autoAdjust="0"/>
  </p:normalViewPr>
  <p:slideViewPr>
    <p:cSldViewPr snapToGrid="0">
      <p:cViewPr varScale="1">
        <p:scale>
          <a:sx n="31" d="100"/>
          <a:sy n="31" d="100"/>
        </p:scale>
        <p:origin x="132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 Target="slides/slide1.xml"/><Relationship Id="rId26" Type="http://schemas.openxmlformats.org/officeDocument/2006/relationships/slide" Target="slides/slide9.xml"/><Relationship Id="rId39" Type="http://schemas.openxmlformats.org/officeDocument/2006/relationships/viewProps" Target="viewProps.xml"/><Relationship Id="rId21" Type="http://schemas.openxmlformats.org/officeDocument/2006/relationships/slide" Target="slides/slide4.xml"/><Relationship Id="rId34" Type="http://schemas.openxmlformats.org/officeDocument/2006/relationships/slide" Target="slides/slide17.xml"/><Relationship Id="rId42"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 Target="slides/slide3.xml"/><Relationship Id="rId29" Type="http://schemas.openxmlformats.org/officeDocument/2006/relationships/slide" Target="slides/slide12.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7.xml"/><Relationship Id="rId32" Type="http://schemas.openxmlformats.org/officeDocument/2006/relationships/slide" Target="slides/slide15.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6.xml"/><Relationship Id="rId28" Type="http://schemas.openxmlformats.org/officeDocument/2006/relationships/slide" Target="slides/slide11.xml"/><Relationship Id="rId36" Type="http://schemas.openxmlformats.org/officeDocument/2006/relationships/slide" Target="slides/slide19.xml"/><Relationship Id="rId10" Type="http://schemas.openxmlformats.org/officeDocument/2006/relationships/slideMaster" Target="slideMasters/slideMaster7.xml"/><Relationship Id="rId19" Type="http://schemas.openxmlformats.org/officeDocument/2006/relationships/slide" Target="slides/slide2.xml"/><Relationship Id="rId31"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5.xml"/><Relationship Id="rId27" Type="http://schemas.openxmlformats.org/officeDocument/2006/relationships/slide" Target="slides/slide10.xml"/><Relationship Id="rId30" Type="http://schemas.openxmlformats.org/officeDocument/2006/relationships/slide" Target="slides/slide13.xml"/><Relationship Id="rId35" Type="http://schemas.openxmlformats.org/officeDocument/2006/relationships/slide" Target="slides/slide18.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8.xml"/><Relationship Id="rId33" Type="http://schemas.openxmlformats.org/officeDocument/2006/relationships/slide" Target="slides/slide16.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04830F3-A80D-480A-A476-C3E26DDFE4A1}" type="doc">
      <dgm:prSet loTypeId="urn:microsoft.com/office/officeart/2005/8/layout/pyramid1" loCatId="pyramid" qsTypeId="urn:microsoft.com/office/officeart/2005/8/quickstyle/simple1" qsCatId="simple" csTypeId="urn:microsoft.com/office/officeart/2005/8/colors/accent1_2" csCatId="accent1" phldr="1"/>
      <dgm:spPr/>
    </dgm:pt>
    <dgm:pt modelId="{D7633C27-594B-4937-882F-785737BA2E31}">
      <dgm:prSet phldrT="[Text]" custT="1"/>
      <dgm:spPr/>
      <dgm:t>
        <a:bodyPr/>
        <a:lstStyle/>
        <a:p>
          <a:r>
            <a:rPr lang="en-GB" sz="1800" dirty="0"/>
            <a:t>Gweledigaeth</a:t>
          </a:r>
        </a:p>
      </dgm:t>
    </dgm:pt>
    <dgm:pt modelId="{92F0020C-1D03-482E-B9C5-B0869DB2B0D9}" type="parTrans" cxnId="{F5217E2B-C7B0-40CC-A5B0-97E077CF9934}">
      <dgm:prSet/>
      <dgm:spPr/>
      <dgm:t>
        <a:bodyPr/>
        <a:lstStyle/>
        <a:p>
          <a:endParaRPr lang="en-GB"/>
        </a:p>
      </dgm:t>
    </dgm:pt>
    <dgm:pt modelId="{8E68D21C-8ACF-4BA5-AA57-44F8AFF8A9C6}" type="sibTrans" cxnId="{F5217E2B-C7B0-40CC-A5B0-97E077CF9934}">
      <dgm:prSet/>
      <dgm:spPr/>
      <dgm:t>
        <a:bodyPr/>
        <a:lstStyle/>
        <a:p>
          <a:endParaRPr lang="en-GB"/>
        </a:p>
      </dgm:t>
    </dgm:pt>
    <dgm:pt modelId="{AB876615-364F-46FC-A664-C4AF12D0EBD9}">
      <dgm:prSet phldrT="[Text]"/>
      <dgm:spPr/>
      <dgm:t>
        <a:bodyPr/>
        <a:lstStyle/>
        <a:p>
          <a:r>
            <a:rPr lang="en-GB" dirty="0"/>
            <a:t>Amcanion y sefydliad</a:t>
          </a:r>
        </a:p>
      </dgm:t>
    </dgm:pt>
    <dgm:pt modelId="{CCE90C29-3F81-42E9-A261-9FC8A6ED94AF}" type="parTrans" cxnId="{62C1FEED-637B-47DA-B59D-83E6B4751335}">
      <dgm:prSet/>
      <dgm:spPr/>
      <dgm:t>
        <a:bodyPr/>
        <a:lstStyle/>
        <a:p>
          <a:endParaRPr lang="en-GB"/>
        </a:p>
      </dgm:t>
    </dgm:pt>
    <dgm:pt modelId="{CE55BC39-9EF2-45F1-A3D6-A7440466B3F7}" type="sibTrans" cxnId="{62C1FEED-637B-47DA-B59D-83E6B4751335}">
      <dgm:prSet/>
      <dgm:spPr/>
      <dgm:t>
        <a:bodyPr/>
        <a:lstStyle/>
        <a:p>
          <a:endParaRPr lang="en-GB"/>
        </a:p>
      </dgm:t>
    </dgm:pt>
    <dgm:pt modelId="{5339A18C-95F2-41CE-8758-D747464C74A3}">
      <dgm:prSet phldrT="[Text]"/>
      <dgm:spPr/>
      <dgm:t>
        <a:bodyPr/>
        <a:lstStyle/>
        <a:p>
          <a:r>
            <a:rPr lang="en-GB" dirty="0"/>
            <a:t>Amcanion </a:t>
          </a:r>
          <a:r>
            <a:rPr lang="cy-GB" dirty="0"/>
            <a:t>tîm</a:t>
          </a:r>
          <a:r>
            <a:rPr lang="en-GB" dirty="0"/>
            <a:t> </a:t>
          </a:r>
        </a:p>
      </dgm:t>
    </dgm:pt>
    <dgm:pt modelId="{129A9AFC-314A-47FA-94F1-D9864A94DA3B}" type="parTrans" cxnId="{A334C245-BEA1-4462-BEB6-B483ECDA6019}">
      <dgm:prSet/>
      <dgm:spPr/>
      <dgm:t>
        <a:bodyPr/>
        <a:lstStyle/>
        <a:p>
          <a:endParaRPr lang="en-GB"/>
        </a:p>
      </dgm:t>
    </dgm:pt>
    <dgm:pt modelId="{9B4D436A-45BF-4DA7-8DBC-E3F11C12C946}" type="sibTrans" cxnId="{A334C245-BEA1-4462-BEB6-B483ECDA6019}">
      <dgm:prSet/>
      <dgm:spPr/>
      <dgm:t>
        <a:bodyPr/>
        <a:lstStyle/>
        <a:p>
          <a:endParaRPr lang="en-GB"/>
        </a:p>
      </dgm:t>
    </dgm:pt>
    <dgm:pt modelId="{DE3F3FF9-66BA-4BF0-8E80-9F76FC952F1E}">
      <dgm:prSet/>
      <dgm:spPr/>
      <dgm:t>
        <a:bodyPr/>
        <a:lstStyle/>
        <a:p>
          <a:r>
            <a:rPr lang="en-GB" dirty="0"/>
            <a:t>Amcanion unigol</a:t>
          </a:r>
        </a:p>
      </dgm:t>
    </dgm:pt>
    <dgm:pt modelId="{8CC3A226-6DB5-4145-B1AB-95581D77A529}" type="parTrans" cxnId="{32425FC8-4176-4AAB-99A3-AE2CB2FF8729}">
      <dgm:prSet/>
      <dgm:spPr/>
      <dgm:t>
        <a:bodyPr/>
        <a:lstStyle/>
        <a:p>
          <a:endParaRPr lang="en-GB"/>
        </a:p>
      </dgm:t>
    </dgm:pt>
    <dgm:pt modelId="{6973FFE9-964D-46DB-A441-22E7F66316BB}" type="sibTrans" cxnId="{32425FC8-4176-4AAB-99A3-AE2CB2FF8729}">
      <dgm:prSet/>
      <dgm:spPr/>
      <dgm:t>
        <a:bodyPr/>
        <a:lstStyle/>
        <a:p>
          <a:endParaRPr lang="en-GB"/>
        </a:p>
      </dgm:t>
    </dgm:pt>
    <dgm:pt modelId="{C4B3DED2-1451-4253-9616-25FB7013DA2C}" type="pres">
      <dgm:prSet presAssocID="{204830F3-A80D-480A-A476-C3E26DDFE4A1}" presName="Name0" presStyleCnt="0">
        <dgm:presLayoutVars>
          <dgm:dir/>
          <dgm:animLvl val="lvl"/>
          <dgm:resizeHandles val="exact"/>
        </dgm:presLayoutVars>
      </dgm:prSet>
      <dgm:spPr/>
    </dgm:pt>
    <dgm:pt modelId="{0D0A81DA-5AD0-49FA-B247-947FD3A45A96}" type="pres">
      <dgm:prSet presAssocID="{D7633C27-594B-4937-882F-785737BA2E31}" presName="Name8" presStyleCnt="0"/>
      <dgm:spPr/>
    </dgm:pt>
    <dgm:pt modelId="{5913F264-1CC3-4F68-B53E-746A2FD1DC41}" type="pres">
      <dgm:prSet presAssocID="{D7633C27-594B-4937-882F-785737BA2E31}" presName="level" presStyleLbl="node1" presStyleIdx="0" presStyleCnt="4" custLinFactNeighborX="210" custLinFactNeighborY="1667">
        <dgm:presLayoutVars>
          <dgm:chMax val="1"/>
          <dgm:bulletEnabled val="1"/>
        </dgm:presLayoutVars>
      </dgm:prSet>
      <dgm:spPr/>
    </dgm:pt>
    <dgm:pt modelId="{CC5CD7BB-3A9D-454B-B558-0CFEAEC7D833}" type="pres">
      <dgm:prSet presAssocID="{D7633C27-594B-4937-882F-785737BA2E31}" presName="levelTx" presStyleLbl="revTx" presStyleIdx="0" presStyleCnt="0">
        <dgm:presLayoutVars>
          <dgm:chMax val="1"/>
          <dgm:bulletEnabled val="1"/>
        </dgm:presLayoutVars>
      </dgm:prSet>
      <dgm:spPr/>
    </dgm:pt>
    <dgm:pt modelId="{0487AD85-136B-435F-BDB5-0118995EBDA4}" type="pres">
      <dgm:prSet presAssocID="{AB876615-364F-46FC-A664-C4AF12D0EBD9}" presName="Name8" presStyleCnt="0"/>
      <dgm:spPr/>
    </dgm:pt>
    <dgm:pt modelId="{A38F3D6A-EC24-4242-94AE-9A919F82EB2F}" type="pres">
      <dgm:prSet presAssocID="{AB876615-364F-46FC-A664-C4AF12D0EBD9}" presName="level" presStyleLbl="node1" presStyleIdx="1" presStyleCnt="4">
        <dgm:presLayoutVars>
          <dgm:chMax val="1"/>
          <dgm:bulletEnabled val="1"/>
        </dgm:presLayoutVars>
      </dgm:prSet>
      <dgm:spPr/>
    </dgm:pt>
    <dgm:pt modelId="{1ABF6E74-0481-4A94-AEE2-28DDAADA1A30}" type="pres">
      <dgm:prSet presAssocID="{AB876615-364F-46FC-A664-C4AF12D0EBD9}" presName="levelTx" presStyleLbl="revTx" presStyleIdx="0" presStyleCnt="0">
        <dgm:presLayoutVars>
          <dgm:chMax val="1"/>
          <dgm:bulletEnabled val="1"/>
        </dgm:presLayoutVars>
      </dgm:prSet>
      <dgm:spPr/>
    </dgm:pt>
    <dgm:pt modelId="{E925068C-4B5C-4D9E-8155-8EBB8D825ABB}" type="pres">
      <dgm:prSet presAssocID="{5339A18C-95F2-41CE-8758-D747464C74A3}" presName="Name8" presStyleCnt="0"/>
      <dgm:spPr/>
    </dgm:pt>
    <dgm:pt modelId="{EA971EBC-7D61-4FFD-B704-3DE213DE0241}" type="pres">
      <dgm:prSet presAssocID="{5339A18C-95F2-41CE-8758-D747464C74A3}" presName="level" presStyleLbl="node1" presStyleIdx="2" presStyleCnt="4">
        <dgm:presLayoutVars>
          <dgm:chMax val="1"/>
          <dgm:bulletEnabled val="1"/>
        </dgm:presLayoutVars>
      </dgm:prSet>
      <dgm:spPr/>
    </dgm:pt>
    <dgm:pt modelId="{04D7153E-4B6D-4EF7-8CE1-4B77DAEA0A94}" type="pres">
      <dgm:prSet presAssocID="{5339A18C-95F2-41CE-8758-D747464C74A3}" presName="levelTx" presStyleLbl="revTx" presStyleIdx="0" presStyleCnt="0">
        <dgm:presLayoutVars>
          <dgm:chMax val="1"/>
          <dgm:bulletEnabled val="1"/>
        </dgm:presLayoutVars>
      </dgm:prSet>
      <dgm:spPr/>
    </dgm:pt>
    <dgm:pt modelId="{BE804F66-8BA7-4248-BA9C-E1F378C59D6D}" type="pres">
      <dgm:prSet presAssocID="{DE3F3FF9-66BA-4BF0-8E80-9F76FC952F1E}" presName="Name8" presStyleCnt="0"/>
      <dgm:spPr/>
    </dgm:pt>
    <dgm:pt modelId="{3971CA3E-7783-4BF2-ADA8-DDE646CEEB66}" type="pres">
      <dgm:prSet presAssocID="{DE3F3FF9-66BA-4BF0-8E80-9F76FC952F1E}" presName="level" presStyleLbl="node1" presStyleIdx="3" presStyleCnt="4">
        <dgm:presLayoutVars>
          <dgm:chMax val="1"/>
          <dgm:bulletEnabled val="1"/>
        </dgm:presLayoutVars>
      </dgm:prSet>
      <dgm:spPr/>
    </dgm:pt>
    <dgm:pt modelId="{076235A3-FF06-42D9-9521-BB9FCFBF8AF2}" type="pres">
      <dgm:prSet presAssocID="{DE3F3FF9-66BA-4BF0-8E80-9F76FC952F1E}" presName="levelTx" presStyleLbl="revTx" presStyleIdx="0" presStyleCnt="0">
        <dgm:presLayoutVars>
          <dgm:chMax val="1"/>
          <dgm:bulletEnabled val="1"/>
        </dgm:presLayoutVars>
      </dgm:prSet>
      <dgm:spPr/>
    </dgm:pt>
  </dgm:ptLst>
  <dgm:cxnLst>
    <dgm:cxn modelId="{034BB006-FA36-4EA9-81BA-8D451C888BBB}" type="presOf" srcId="{AB876615-364F-46FC-A664-C4AF12D0EBD9}" destId="{1ABF6E74-0481-4A94-AEE2-28DDAADA1A30}" srcOrd="1" destOrd="0" presId="urn:microsoft.com/office/officeart/2005/8/layout/pyramid1"/>
    <dgm:cxn modelId="{111DE21F-FB67-414D-82B6-9BF834B85482}" type="presOf" srcId="{DE3F3FF9-66BA-4BF0-8E80-9F76FC952F1E}" destId="{076235A3-FF06-42D9-9521-BB9FCFBF8AF2}" srcOrd="1" destOrd="0" presId="urn:microsoft.com/office/officeart/2005/8/layout/pyramid1"/>
    <dgm:cxn modelId="{F5217E2B-C7B0-40CC-A5B0-97E077CF9934}" srcId="{204830F3-A80D-480A-A476-C3E26DDFE4A1}" destId="{D7633C27-594B-4937-882F-785737BA2E31}" srcOrd="0" destOrd="0" parTransId="{92F0020C-1D03-482E-B9C5-B0869DB2B0D9}" sibTransId="{8E68D21C-8ACF-4BA5-AA57-44F8AFF8A9C6}"/>
    <dgm:cxn modelId="{236D8D3B-0077-4384-BF07-C71DAFFD2ED0}" type="presOf" srcId="{AB876615-364F-46FC-A664-C4AF12D0EBD9}" destId="{A38F3D6A-EC24-4242-94AE-9A919F82EB2F}" srcOrd="0" destOrd="0" presId="urn:microsoft.com/office/officeart/2005/8/layout/pyramid1"/>
    <dgm:cxn modelId="{BDD2545C-3609-41D7-959B-F54310832523}" type="presOf" srcId="{D7633C27-594B-4937-882F-785737BA2E31}" destId="{CC5CD7BB-3A9D-454B-B558-0CFEAEC7D833}" srcOrd="1" destOrd="0" presId="urn:microsoft.com/office/officeart/2005/8/layout/pyramid1"/>
    <dgm:cxn modelId="{A334C245-BEA1-4462-BEB6-B483ECDA6019}" srcId="{204830F3-A80D-480A-A476-C3E26DDFE4A1}" destId="{5339A18C-95F2-41CE-8758-D747464C74A3}" srcOrd="2" destOrd="0" parTransId="{129A9AFC-314A-47FA-94F1-D9864A94DA3B}" sibTransId="{9B4D436A-45BF-4DA7-8DBC-E3F11C12C946}"/>
    <dgm:cxn modelId="{E802946B-7E0E-4FF7-84CA-570345E6DA31}" type="presOf" srcId="{5339A18C-95F2-41CE-8758-D747464C74A3}" destId="{04D7153E-4B6D-4EF7-8CE1-4B77DAEA0A94}" srcOrd="1" destOrd="0" presId="urn:microsoft.com/office/officeart/2005/8/layout/pyramid1"/>
    <dgm:cxn modelId="{0853BE6B-DE20-49FE-B6C3-5E926D5A0820}" type="presOf" srcId="{DE3F3FF9-66BA-4BF0-8E80-9F76FC952F1E}" destId="{3971CA3E-7783-4BF2-ADA8-DDE646CEEB66}" srcOrd="0" destOrd="0" presId="urn:microsoft.com/office/officeart/2005/8/layout/pyramid1"/>
    <dgm:cxn modelId="{4C90A075-E576-4467-94A1-26C0AD2407F8}" type="presOf" srcId="{5339A18C-95F2-41CE-8758-D747464C74A3}" destId="{EA971EBC-7D61-4FFD-B704-3DE213DE0241}" srcOrd="0" destOrd="0" presId="urn:microsoft.com/office/officeart/2005/8/layout/pyramid1"/>
    <dgm:cxn modelId="{1EFDE8A8-B478-4E32-A3CA-B22DC51174B5}" type="presOf" srcId="{204830F3-A80D-480A-A476-C3E26DDFE4A1}" destId="{C4B3DED2-1451-4253-9616-25FB7013DA2C}" srcOrd="0" destOrd="0" presId="urn:microsoft.com/office/officeart/2005/8/layout/pyramid1"/>
    <dgm:cxn modelId="{32425FC8-4176-4AAB-99A3-AE2CB2FF8729}" srcId="{204830F3-A80D-480A-A476-C3E26DDFE4A1}" destId="{DE3F3FF9-66BA-4BF0-8E80-9F76FC952F1E}" srcOrd="3" destOrd="0" parTransId="{8CC3A226-6DB5-4145-B1AB-95581D77A529}" sibTransId="{6973FFE9-964D-46DB-A441-22E7F66316BB}"/>
    <dgm:cxn modelId="{A21E6FDE-F577-4D13-B8EA-3854069E9019}" type="presOf" srcId="{D7633C27-594B-4937-882F-785737BA2E31}" destId="{5913F264-1CC3-4F68-B53E-746A2FD1DC41}" srcOrd="0" destOrd="0" presId="urn:microsoft.com/office/officeart/2005/8/layout/pyramid1"/>
    <dgm:cxn modelId="{62C1FEED-637B-47DA-B59D-83E6B4751335}" srcId="{204830F3-A80D-480A-A476-C3E26DDFE4A1}" destId="{AB876615-364F-46FC-A664-C4AF12D0EBD9}" srcOrd="1" destOrd="0" parTransId="{CCE90C29-3F81-42E9-A261-9FC8A6ED94AF}" sibTransId="{CE55BC39-9EF2-45F1-A3D6-A7440466B3F7}"/>
    <dgm:cxn modelId="{2A4AA278-215C-4124-8BBA-92D845BBAF0A}" type="presParOf" srcId="{C4B3DED2-1451-4253-9616-25FB7013DA2C}" destId="{0D0A81DA-5AD0-49FA-B247-947FD3A45A96}" srcOrd="0" destOrd="0" presId="urn:microsoft.com/office/officeart/2005/8/layout/pyramid1"/>
    <dgm:cxn modelId="{081A0D2E-0E76-4513-B577-A7534D05099C}" type="presParOf" srcId="{0D0A81DA-5AD0-49FA-B247-947FD3A45A96}" destId="{5913F264-1CC3-4F68-B53E-746A2FD1DC41}" srcOrd="0" destOrd="0" presId="urn:microsoft.com/office/officeart/2005/8/layout/pyramid1"/>
    <dgm:cxn modelId="{8CCD388D-B502-4250-8ED1-E396A2337E7E}" type="presParOf" srcId="{0D0A81DA-5AD0-49FA-B247-947FD3A45A96}" destId="{CC5CD7BB-3A9D-454B-B558-0CFEAEC7D833}" srcOrd="1" destOrd="0" presId="urn:microsoft.com/office/officeart/2005/8/layout/pyramid1"/>
    <dgm:cxn modelId="{FDA518B5-4141-4AD5-B0CF-8C25540C0A3D}" type="presParOf" srcId="{C4B3DED2-1451-4253-9616-25FB7013DA2C}" destId="{0487AD85-136B-435F-BDB5-0118995EBDA4}" srcOrd="1" destOrd="0" presId="urn:microsoft.com/office/officeart/2005/8/layout/pyramid1"/>
    <dgm:cxn modelId="{C5252CFB-0F6A-43CA-B2A8-BD02052E200A}" type="presParOf" srcId="{0487AD85-136B-435F-BDB5-0118995EBDA4}" destId="{A38F3D6A-EC24-4242-94AE-9A919F82EB2F}" srcOrd="0" destOrd="0" presId="urn:microsoft.com/office/officeart/2005/8/layout/pyramid1"/>
    <dgm:cxn modelId="{ADF3C853-B996-4131-BDAF-BEFB351422BD}" type="presParOf" srcId="{0487AD85-136B-435F-BDB5-0118995EBDA4}" destId="{1ABF6E74-0481-4A94-AEE2-28DDAADA1A30}" srcOrd="1" destOrd="0" presId="urn:microsoft.com/office/officeart/2005/8/layout/pyramid1"/>
    <dgm:cxn modelId="{34FB0C94-A653-4DDA-AC1A-3FDA0505A833}" type="presParOf" srcId="{C4B3DED2-1451-4253-9616-25FB7013DA2C}" destId="{E925068C-4B5C-4D9E-8155-8EBB8D825ABB}" srcOrd="2" destOrd="0" presId="urn:microsoft.com/office/officeart/2005/8/layout/pyramid1"/>
    <dgm:cxn modelId="{BAF3C303-EAF7-4CFA-AB46-2264A9EC0627}" type="presParOf" srcId="{E925068C-4B5C-4D9E-8155-8EBB8D825ABB}" destId="{EA971EBC-7D61-4FFD-B704-3DE213DE0241}" srcOrd="0" destOrd="0" presId="urn:microsoft.com/office/officeart/2005/8/layout/pyramid1"/>
    <dgm:cxn modelId="{1D474BEC-4F88-4137-9F35-14DB514316E7}" type="presParOf" srcId="{E925068C-4B5C-4D9E-8155-8EBB8D825ABB}" destId="{04D7153E-4B6D-4EF7-8CE1-4B77DAEA0A94}" srcOrd="1" destOrd="0" presId="urn:microsoft.com/office/officeart/2005/8/layout/pyramid1"/>
    <dgm:cxn modelId="{23BBC9C9-EC6F-4619-8538-2D073FD89584}" type="presParOf" srcId="{C4B3DED2-1451-4253-9616-25FB7013DA2C}" destId="{BE804F66-8BA7-4248-BA9C-E1F378C59D6D}" srcOrd="3" destOrd="0" presId="urn:microsoft.com/office/officeart/2005/8/layout/pyramid1"/>
    <dgm:cxn modelId="{3F36A105-5A12-4441-8B76-D53A23FAB60B}" type="presParOf" srcId="{BE804F66-8BA7-4248-BA9C-E1F378C59D6D}" destId="{3971CA3E-7783-4BF2-ADA8-DDE646CEEB66}" srcOrd="0" destOrd="0" presId="urn:microsoft.com/office/officeart/2005/8/layout/pyramid1"/>
    <dgm:cxn modelId="{23258894-9BA8-4C09-B2AD-B23C33FAE5BD}" type="presParOf" srcId="{BE804F66-8BA7-4248-BA9C-E1F378C59D6D}" destId="{076235A3-FF06-42D9-9521-BB9FCFBF8AF2}" srcOrd="1" destOrd="0" presId="urn:microsoft.com/office/officeart/2005/8/layout/pyramid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13F264-1CC3-4F68-B53E-746A2FD1DC41}">
      <dsp:nvSpPr>
        <dsp:cNvPr id="0" name=""/>
        <dsp:cNvSpPr/>
      </dsp:nvSpPr>
      <dsp:spPr>
        <a:xfrm>
          <a:off x="2022127" y="16596"/>
          <a:ext cx="1346200" cy="995611"/>
        </a:xfrm>
        <a:prstGeom prst="trapezoid">
          <a:avLst>
            <a:gd name="adj" fmla="val 67607"/>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Gweledigaeth</a:t>
          </a:r>
        </a:p>
      </dsp:txBody>
      <dsp:txXfrm>
        <a:off x="2022127" y="16596"/>
        <a:ext cx="1346200" cy="995611"/>
      </dsp:txXfrm>
    </dsp:sp>
    <dsp:sp modelId="{A38F3D6A-EC24-4242-94AE-9A919F82EB2F}">
      <dsp:nvSpPr>
        <dsp:cNvPr id="0" name=""/>
        <dsp:cNvSpPr/>
      </dsp:nvSpPr>
      <dsp:spPr>
        <a:xfrm>
          <a:off x="1346200" y="995611"/>
          <a:ext cx="2692400" cy="995611"/>
        </a:xfrm>
        <a:prstGeom prst="trapezoid">
          <a:avLst>
            <a:gd name="adj" fmla="val 67607"/>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r>
            <a:rPr lang="en-GB" sz="3000" kern="1200" dirty="0"/>
            <a:t>Amcanion y sefydliad</a:t>
          </a:r>
        </a:p>
      </dsp:txBody>
      <dsp:txXfrm>
        <a:off x="1817370" y="995611"/>
        <a:ext cx="1750060" cy="995611"/>
      </dsp:txXfrm>
    </dsp:sp>
    <dsp:sp modelId="{EA971EBC-7D61-4FFD-B704-3DE213DE0241}">
      <dsp:nvSpPr>
        <dsp:cNvPr id="0" name=""/>
        <dsp:cNvSpPr/>
      </dsp:nvSpPr>
      <dsp:spPr>
        <a:xfrm>
          <a:off x="673100" y="1991222"/>
          <a:ext cx="4038600" cy="995611"/>
        </a:xfrm>
        <a:prstGeom prst="trapezoid">
          <a:avLst>
            <a:gd name="adj" fmla="val 67607"/>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r>
            <a:rPr lang="en-GB" sz="3000" kern="1200" dirty="0"/>
            <a:t>Amcanion </a:t>
          </a:r>
          <a:r>
            <a:rPr lang="cy-GB" sz="3000" kern="1200" dirty="0"/>
            <a:t>tîm</a:t>
          </a:r>
          <a:r>
            <a:rPr lang="en-GB" sz="3000" kern="1200" dirty="0"/>
            <a:t> </a:t>
          </a:r>
        </a:p>
      </dsp:txBody>
      <dsp:txXfrm>
        <a:off x="1379854" y="1991222"/>
        <a:ext cx="2625090" cy="995611"/>
      </dsp:txXfrm>
    </dsp:sp>
    <dsp:sp modelId="{3971CA3E-7783-4BF2-ADA8-DDE646CEEB66}">
      <dsp:nvSpPr>
        <dsp:cNvPr id="0" name=""/>
        <dsp:cNvSpPr/>
      </dsp:nvSpPr>
      <dsp:spPr>
        <a:xfrm>
          <a:off x="0" y="2986833"/>
          <a:ext cx="5384800" cy="995611"/>
        </a:xfrm>
        <a:prstGeom prst="trapezoid">
          <a:avLst>
            <a:gd name="adj" fmla="val 67607"/>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r>
            <a:rPr lang="en-GB" sz="3000" kern="1200" dirty="0"/>
            <a:t>Amcanion unigol</a:t>
          </a:r>
        </a:p>
      </dsp:txBody>
      <dsp:txXfrm>
        <a:off x="942339" y="2986833"/>
        <a:ext cx="3500120" cy="995611"/>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D5F032-5F8F-FE40-B2B4-2970B147A59F}" type="datetimeFigureOut">
              <a:rPr lang="en-GB" smtClean="0"/>
              <a:t>18/11/2022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3B316D-00FF-AA49-9284-97CB249A2A53}" type="slidenum">
              <a:rPr lang="en-GB" smtClean="0"/>
              <a:t>‹#›</a:t>
            </a:fld>
            <a:endParaRPr lang="en-GB" dirty="0"/>
          </a:p>
        </p:txBody>
      </p:sp>
    </p:spTree>
    <p:extLst>
      <p:ext uri="{BB962C8B-B14F-4D97-AF65-F5344CB8AC3E}">
        <p14:creationId xmlns:p14="http://schemas.microsoft.com/office/powerpoint/2010/main" val="33205239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Introductions</a:t>
            </a:r>
          </a:p>
          <a:p>
            <a:r>
              <a:rPr lang="en-GB" dirty="0"/>
              <a:t>Take them to the Moodle page</a:t>
            </a:r>
          </a:p>
        </p:txBody>
      </p:sp>
      <p:sp>
        <p:nvSpPr>
          <p:cNvPr id="4" name="Slide Number Placeholder 3"/>
          <p:cNvSpPr>
            <a:spLocks noGrp="1"/>
          </p:cNvSpPr>
          <p:nvPr>
            <p:ph type="sldNum" sz="quarter" idx="10"/>
          </p:nvPr>
        </p:nvSpPr>
        <p:spPr/>
        <p:txBody>
          <a:bodyPr/>
          <a:lstStyle/>
          <a:p>
            <a:fld id="{2892395D-BC1B-4D1D-949A-52A1A007E086}" type="slidenum">
              <a:rPr lang="en-GB" smtClean="0"/>
              <a:t>1</a:t>
            </a:fld>
            <a:endParaRPr lang="en-GB" dirty="0"/>
          </a:p>
        </p:txBody>
      </p:sp>
    </p:spTree>
    <p:extLst>
      <p:ext uri="{BB962C8B-B14F-4D97-AF65-F5344CB8AC3E}">
        <p14:creationId xmlns:p14="http://schemas.microsoft.com/office/powerpoint/2010/main" val="12121066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pre-work:</a:t>
            </a:r>
          </a:p>
          <a:p>
            <a:pPr marL="171450" indent="-171450">
              <a:buFontTx/>
              <a:buChar char="-"/>
            </a:pPr>
            <a:r>
              <a:rPr lang="en-GB" dirty="0"/>
              <a:t>Equality and Diversity module</a:t>
            </a:r>
          </a:p>
          <a:p>
            <a:pPr marL="171450" indent="-171450">
              <a:buFontTx/>
              <a:buChar char="-"/>
            </a:pPr>
            <a:r>
              <a:rPr lang="en-GB" dirty="0"/>
              <a:t>Challenging Unconscious Bias module</a:t>
            </a:r>
          </a:p>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553B316D-00FF-AA49-9284-97CB249A2A53}" type="slidenum">
              <a:rPr lang="en-GB" smtClean="0"/>
              <a:t>2</a:t>
            </a:fld>
            <a:endParaRPr lang="en-GB" dirty="0"/>
          </a:p>
        </p:txBody>
      </p:sp>
    </p:spTree>
    <p:extLst>
      <p:ext uri="{BB962C8B-B14F-4D97-AF65-F5344CB8AC3E}">
        <p14:creationId xmlns:p14="http://schemas.microsoft.com/office/powerpoint/2010/main" val="24104363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0102">
              <a:defRPr/>
            </a:pPr>
            <a:r>
              <a:rPr lang="en-GB" b="1" baseline="0" dirty="0"/>
              <a:t>Let’s reflect for a moment on what motivates and engages people at work</a:t>
            </a:r>
            <a:r>
              <a:rPr lang="en-GB" b="0" baseline="0" dirty="0"/>
              <a:t>.  </a:t>
            </a:r>
            <a:r>
              <a:rPr lang="en-GB" b="1" dirty="0"/>
              <a:t>The Gallup Q12 Index can be helpful reflective tool for line managers.</a:t>
            </a:r>
          </a:p>
          <a:p>
            <a:r>
              <a:rPr lang="en-GB" dirty="0"/>
              <a:t>Gallup's employee engagement work is based on more than 30 years of in-depth behavioural economic research involving more than 17 million employees. Through rigorous research, Gallup has identified 12 core elements -- the Q12 -- that link powerfully to key business outcomes. These 12 statements emerged as those that best predict employee and workgroup performance.  </a:t>
            </a:r>
          </a:p>
          <a:p>
            <a:endParaRPr lang="en-GB" b="1" u="sng" dirty="0"/>
          </a:p>
          <a:p>
            <a:endParaRPr lang="en-GB" dirty="0"/>
          </a:p>
        </p:txBody>
      </p:sp>
      <p:sp>
        <p:nvSpPr>
          <p:cNvPr id="4" name="Slide Number Placeholder 3"/>
          <p:cNvSpPr>
            <a:spLocks noGrp="1"/>
          </p:cNvSpPr>
          <p:nvPr>
            <p:ph type="sldNum" sz="quarter" idx="10"/>
          </p:nvPr>
        </p:nvSpPr>
        <p:spPr/>
        <p:txBody>
          <a:bodyPr/>
          <a:lstStyle/>
          <a:p>
            <a:fld id="{2892395D-BC1B-4D1D-949A-52A1A007E086}" type="slidenum">
              <a:rPr lang="en-GB" smtClean="0"/>
              <a:t>3</a:t>
            </a:fld>
            <a:endParaRPr lang="en-GB" dirty="0"/>
          </a:p>
        </p:txBody>
      </p:sp>
    </p:spTree>
    <p:extLst>
      <p:ext uri="{BB962C8B-B14F-4D97-AF65-F5344CB8AC3E}">
        <p14:creationId xmlns:p14="http://schemas.microsoft.com/office/powerpoint/2010/main" val="6388020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3B316D-00FF-AA49-9284-97CB249A2A53}" type="slidenum">
              <a:rPr lang="en-GB" smtClean="0"/>
              <a:t>4</a:t>
            </a:fld>
            <a:endParaRPr lang="en-GB" dirty="0"/>
          </a:p>
        </p:txBody>
      </p:sp>
    </p:spTree>
    <p:extLst>
      <p:ext uri="{BB962C8B-B14F-4D97-AF65-F5344CB8AC3E}">
        <p14:creationId xmlns:p14="http://schemas.microsoft.com/office/powerpoint/2010/main" val="37852433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Golden thread</a:t>
            </a:r>
          </a:p>
          <a:p>
            <a:endParaRPr lang="en-GB" b="1" u="sng"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u="sng" dirty="0"/>
              <a:t>Breakout exercise: </a:t>
            </a:r>
            <a:r>
              <a:rPr lang="en-GB" dirty="0"/>
              <a:t>What management processes</a:t>
            </a:r>
            <a:r>
              <a:rPr lang="en-GB" baseline="0" dirty="0"/>
              <a:t> or approaches do you/can you use to help with this? (each group feeds back 3 ideas)</a:t>
            </a:r>
          </a:p>
          <a:p>
            <a:endParaRPr lang="en-GB" baseline="0" dirty="0"/>
          </a:p>
          <a:p>
            <a:pPr marL="172239" indent="-172239">
              <a:buFontTx/>
              <a:buChar char="-"/>
            </a:pPr>
            <a:r>
              <a:rPr lang="en-GB" baseline="0" dirty="0"/>
              <a:t>Induction</a:t>
            </a:r>
          </a:p>
          <a:p>
            <a:pPr marL="172239" indent="-172239">
              <a:buFontTx/>
              <a:buChar char="-"/>
            </a:pPr>
            <a:r>
              <a:rPr lang="en-GB" baseline="0" dirty="0"/>
              <a:t>Policies e.g. probationary policy</a:t>
            </a:r>
          </a:p>
          <a:p>
            <a:pPr marL="172239" indent="-172239">
              <a:buFontTx/>
              <a:buChar char="-"/>
            </a:pPr>
            <a:r>
              <a:rPr lang="en-GB" baseline="0" dirty="0"/>
              <a:t>Strategic Plan / Unit Plan</a:t>
            </a:r>
          </a:p>
          <a:p>
            <a:pPr marL="172239" indent="-172239">
              <a:buFontTx/>
              <a:buChar char="-"/>
            </a:pPr>
            <a:r>
              <a:rPr lang="en-GB" baseline="0" dirty="0"/>
              <a:t>PDR</a:t>
            </a:r>
          </a:p>
          <a:p>
            <a:pPr marL="172239" indent="-172239">
              <a:buFontTx/>
              <a:buChar char="-"/>
            </a:pPr>
            <a:r>
              <a:rPr lang="en-GB" baseline="0" dirty="0"/>
              <a:t>Regular one-to-one meetings</a:t>
            </a:r>
          </a:p>
          <a:p>
            <a:pPr marL="172239" indent="-172239">
              <a:buFontTx/>
              <a:buChar char="-"/>
            </a:pPr>
            <a:r>
              <a:rPr lang="en-GB" baseline="0" dirty="0"/>
              <a:t>Team meetings</a:t>
            </a:r>
          </a:p>
          <a:p>
            <a:pPr marL="172239" indent="-172239">
              <a:buFontTx/>
              <a:buChar char="-"/>
            </a:pPr>
            <a:r>
              <a:rPr lang="en-GB" baseline="0" dirty="0"/>
              <a:t>Team planning or development days</a:t>
            </a:r>
          </a:p>
          <a:p>
            <a:pPr marL="172239" indent="-172239">
              <a:buFontTx/>
              <a:buChar char="-"/>
            </a:pPr>
            <a:r>
              <a:rPr lang="en-GB" baseline="0" dirty="0"/>
              <a:t>Induction/probation</a:t>
            </a:r>
          </a:p>
          <a:p>
            <a:pPr marL="172239" indent="-172239">
              <a:buFontTx/>
              <a:buChar char="-"/>
            </a:pPr>
            <a:r>
              <a:rPr lang="en-GB" baseline="0" dirty="0"/>
              <a:t>Smart objectives</a:t>
            </a:r>
          </a:p>
          <a:p>
            <a:endParaRPr lang="en-GB" dirty="0"/>
          </a:p>
        </p:txBody>
      </p:sp>
      <p:sp>
        <p:nvSpPr>
          <p:cNvPr id="4" name="Slide Number Placeholder 3"/>
          <p:cNvSpPr>
            <a:spLocks noGrp="1"/>
          </p:cNvSpPr>
          <p:nvPr>
            <p:ph type="sldNum" sz="quarter" idx="5"/>
          </p:nvPr>
        </p:nvSpPr>
        <p:spPr/>
        <p:txBody>
          <a:bodyPr/>
          <a:lstStyle/>
          <a:p>
            <a:fld id="{553B316D-00FF-AA49-9284-97CB249A2A53}" type="slidenum">
              <a:rPr lang="en-GB" smtClean="0"/>
              <a:t>5</a:t>
            </a:fld>
            <a:endParaRPr lang="en-GB" dirty="0"/>
          </a:p>
        </p:txBody>
      </p:sp>
    </p:spTree>
    <p:extLst>
      <p:ext uri="{BB962C8B-B14F-4D97-AF65-F5344CB8AC3E}">
        <p14:creationId xmlns:p14="http://schemas.microsoft.com/office/powerpoint/2010/main" val="35739240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So typically what are the potential reasons for the poor performance.  </a:t>
            </a:r>
            <a:r>
              <a:rPr lang="en-GB" b="1" baseline="0" dirty="0"/>
              <a:t>The improvement solutions will differ depending on the underlying cause e.g. </a:t>
            </a:r>
          </a:p>
          <a:p>
            <a:r>
              <a:rPr lang="en-GB" b="1" baseline="0" dirty="0"/>
              <a:t>Capacity</a:t>
            </a:r>
            <a:r>
              <a:rPr lang="en-GB" baseline="0" dirty="0"/>
              <a:t> – Does the individual have the skills and capability to perform well? improvement solutions could be training/mentoring/coaching/counselling</a:t>
            </a:r>
          </a:p>
          <a:p>
            <a:r>
              <a:rPr lang="en-GB" b="1" dirty="0"/>
              <a:t>Opportunity </a:t>
            </a:r>
            <a:r>
              <a:rPr lang="en-GB" dirty="0"/>
              <a:t>– Does the individual have the tools and resources to perform well? process review, review</a:t>
            </a:r>
            <a:r>
              <a:rPr lang="en-GB" baseline="0" dirty="0"/>
              <a:t> of working conditions, access to resources</a:t>
            </a:r>
          </a:p>
          <a:p>
            <a:r>
              <a:rPr lang="en-GB" b="1" baseline="0" dirty="0"/>
              <a:t>Willingness</a:t>
            </a:r>
            <a:r>
              <a:rPr lang="en-GB" baseline="0" dirty="0"/>
              <a:t> – Does the individual have the motivation and attitude needed to perform well? identify cause of de-motivation (personal or work), reflect on own management style</a:t>
            </a:r>
          </a:p>
          <a:p>
            <a:endParaRPr lang="en-GB" baseline="0" dirty="0"/>
          </a:p>
          <a:p>
            <a:r>
              <a:rPr lang="en-GB" baseline="0" dirty="0"/>
              <a:t>Remember importance of unconscious bias and the impact of our own personal perspectives on standards, values, norms, expectations on our perceptions of what is acceptable and unacceptable levels of performance. – easy to make assumptions or jump to conclusions.</a:t>
            </a:r>
          </a:p>
          <a:p>
            <a:endParaRPr lang="en-GB" baseline="0" dirty="0"/>
          </a:p>
        </p:txBody>
      </p:sp>
      <p:sp>
        <p:nvSpPr>
          <p:cNvPr id="4" name="Slide Number Placeholder 3"/>
          <p:cNvSpPr>
            <a:spLocks noGrp="1"/>
          </p:cNvSpPr>
          <p:nvPr>
            <p:ph type="sldNum" sz="quarter" idx="10"/>
          </p:nvPr>
        </p:nvSpPr>
        <p:spPr/>
        <p:txBody>
          <a:bodyPr/>
          <a:lstStyle/>
          <a:p>
            <a:fld id="{2892395D-BC1B-4D1D-949A-52A1A007E086}" type="slidenum">
              <a:rPr lang="en-GB" smtClean="0"/>
              <a:t>6</a:t>
            </a:fld>
            <a:endParaRPr lang="en-GB" dirty="0"/>
          </a:p>
        </p:txBody>
      </p:sp>
    </p:spTree>
    <p:extLst>
      <p:ext uri="{BB962C8B-B14F-4D97-AF65-F5344CB8AC3E}">
        <p14:creationId xmlns:p14="http://schemas.microsoft.com/office/powerpoint/2010/main" val="13733568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self-assessment on Moodle page –Which of these areas do you find most challenging?</a:t>
            </a:r>
          </a:p>
          <a:p>
            <a:r>
              <a:rPr lang="en-GB" dirty="0"/>
              <a:t>PM is a continuous collaborative process between managers and team member.</a:t>
            </a:r>
          </a:p>
          <a:p>
            <a:endParaRPr lang="en-GB" dirty="0"/>
          </a:p>
          <a:p>
            <a:r>
              <a:rPr lang="en-GB" dirty="0"/>
              <a:t>Signpost to Performance Management playlist on </a:t>
            </a:r>
            <a:r>
              <a:rPr lang="en-GB" dirty="0" err="1"/>
              <a:t>MyMentor</a:t>
            </a:r>
            <a:r>
              <a:rPr lang="en-GB" dirty="0"/>
              <a:t> - all topics are addressed there.</a:t>
            </a:r>
          </a:p>
        </p:txBody>
      </p:sp>
      <p:sp>
        <p:nvSpPr>
          <p:cNvPr id="4" name="Slide Number Placeholder 3"/>
          <p:cNvSpPr>
            <a:spLocks noGrp="1"/>
          </p:cNvSpPr>
          <p:nvPr>
            <p:ph type="sldNum" sz="quarter" idx="5"/>
          </p:nvPr>
        </p:nvSpPr>
        <p:spPr/>
        <p:txBody>
          <a:bodyPr/>
          <a:lstStyle/>
          <a:p>
            <a:fld id="{2892395D-BC1B-4D1D-949A-52A1A007E086}" type="slidenum">
              <a:rPr lang="en-GB" smtClean="0"/>
              <a:t>7</a:t>
            </a:fld>
            <a:endParaRPr lang="en-GB" dirty="0"/>
          </a:p>
        </p:txBody>
      </p:sp>
    </p:spTree>
    <p:extLst>
      <p:ext uri="{BB962C8B-B14F-4D97-AF65-F5344CB8AC3E}">
        <p14:creationId xmlns:p14="http://schemas.microsoft.com/office/powerpoint/2010/main" val="6681809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Direct to PDR training session</a:t>
            </a:r>
          </a:p>
        </p:txBody>
      </p:sp>
      <p:sp>
        <p:nvSpPr>
          <p:cNvPr id="4" name="Slide Number Placeholder 3"/>
          <p:cNvSpPr>
            <a:spLocks noGrp="1"/>
          </p:cNvSpPr>
          <p:nvPr>
            <p:ph type="sldNum" sz="quarter" idx="5"/>
          </p:nvPr>
        </p:nvSpPr>
        <p:spPr/>
        <p:txBody>
          <a:bodyPr/>
          <a:lstStyle/>
          <a:p>
            <a:fld id="{553B316D-00FF-AA49-9284-97CB249A2A53}" type="slidenum">
              <a:rPr lang="en-GB" smtClean="0"/>
              <a:t>8</a:t>
            </a:fld>
            <a:endParaRPr lang="en-GB" dirty="0"/>
          </a:p>
        </p:txBody>
      </p:sp>
    </p:spTree>
    <p:extLst>
      <p:ext uri="{BB962C8B-B14F-4D97-AF65-F5344CB8AC3E}">
        <p14:creationId xmlns:p14="http://schemas.microsoft.com/office/powerpoint/2010/main" val="42636980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3B316D-00FF-AA49-9284-97CB249A2A53}" type="slidenum">
              <a:rPr lang="en-GB" smtClean="0"/>
              <a:t>9</a:t>
            </a:fld>
            <a:endParaRPr lang="en-GB" dirty="0"/>
          </a:p>
        </p:txBody>
      </p:sp>
    </p:spTree>
    <p:extLst>
      <p:ext uri="{BB962C8B-B14F-4D97-AF65-F5344CB8AC3E}">
        <p14:creationId xmlns:p14="http://schemas.microsoft.com/office/powerpoint/2010/main" val="32906681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4289">
              <a:defRPr/>
            </a:pPr>
            <a:r>
              <a:rPr lang="en-GB" dirty="0"/>
              <a:t>Examples of </a:t>
            </a:r>
            <a:r>
              <a:rPr lang="en-GB" b="1" dirty="0"/>
              <a:t>misconduct</a:t>
            </a:r>
            <a:r>
              <a:rPr lang="en-GB" dirty="0"/>
              <a:t> include lateness and absenteeism, insubordination, and falsification.  Cases of misconduct will be covered by the University’s disciplinary procedures</a:t>
            </a:r>
          </a:p>
          <a:p>
            <a:pPr defTabSz="914289">
              <a:defRPr/>
            </a:pPr>
            <a:endParaRPr lang="en-GB" dirty="0"/>
          </a:p>
          <a:p>
            <a:pPr defTabSz="914289">
              <a:defRPr/>
            </a:pPr>
            <a:r>
              <a:rPr lang="en-GB" b="1" dirty="0"/>
              <a:t>Poor performance </a:t>
            </a:r>
            <a:r>
              <a:rPr lang="en-GB" dirty="0"/>
              <a:t>- The acceptable level is usually, but not always, documented in written performance standards and is typically defined in terms of quality, quantity, or timeliness. </a:t>
            </a:r>
            <a:r>
              <a:rPr lang="en-GB" dirty="0">
                <a:solidFill>
                  <a:schemeClr val="tx2"/>
                </a:solidFill>
                <a:ea typeface="Tahoma" pitchFamily="34" charset="0"/>
                <a:cs typeface="Tahoma" pitchFamily="34" charset="0"/>
              </a:rPr>
              <a:t>Poor performance is when</a:t>
            </a:r>
            <a:r>
              <a:rPr lang="en-GB" baseline="0" dirty="0">
                <a:solidFill>
                  <a:schemeClr val="tx2"/>
                </a:solidFill>
                <a:ea typeface="Tahoma" pitchFamily="34" charset="0"/>
                <a:cs typeface="Tahoma" pitchFamily="34" charset="0"/>
              </a:rPr>
              <a:t> </a:t>
            </a:r>
            <a:r>
              <a:rPr lang="en-GB" dirty="0"/>
              <a:t>the individual does not meet minimum standards in terms of activity or quality examples below…</a:t>
            </a:r>
          </a:p>
          <a:p>
            <a:pPr>
              <a:spcAft>
                <a:spcPts val="600"/>
              </a:spcAft>
            </a:pPr>
            <a:r>
              <a:rPr lang="en-GB" dirty="0"/>
              <a:t>Not teaching prescribed courses</a:t>
            </a:r>
          </a:p>
          <a:p>
            <a:pPr>
              <a:spcAft>
                <a:spcPts val="600"/>
              </a:spcAft>
            </a:pPr>
            <a:r>
              <a:rPr lang="en-GB" dirty="0"/>
              <a:t>Producing poor quality reports</a:t>
            </a:r>
          </a:p>
          <a:p>
            <a:pPr>
              <a:spcAft>
                <a:spcPts val="600"/>
              </a:spcAft>
            </a:pPr>
            <a:r>
              <a:rPr lang="en-GB" dirty="0"/>
              <a:t>Failing to give students feedback on their work</a:t>
            </a:r>
          </a:p>
          <a:p>
            <a:pPr>
              <a:spcAft>
                <a:spcPts val="600"/>
              </a:spcAft>
            </a:pPr>
            <a:r>
              <a:rPr lang="en-GB" dirty="0"/>
              <a:t>Other.. Unacceptable behaviours?</a:t>
            </a:r>
          </a:p>
          <a:p>
            <a:endParaRPr lang="en-GB" dirty="0"/>
          </a:p>
        </p:txBody>
      </p:sp>
      <p:sp>
        <p:nvSpPr>
          <p:cNvPr id="4" name="Slide Number Placeholder 3"/>
          <p:cNvSpPr>
            <a:spLocks noGrp="1"/>
          </p:cNvSpPr>
          <p:nvPr>
            <p:ph type="sldNum" sz="quarter" idx="5"/>
          </p:nvPr>
        </p:nvSpPr>
        <p:spPr/>
        <p:txBody>
          <a:bodyPr/>
          <a:lstStyle/>
          <a:p>
            <a:fld id="{553B316D-00FF-AA49-9284-97CB249A2A53}" type="slidenum">
              <a:rPr lang="en-GB" smtClean="0"/>
              <a:t>10</a:t>
            </a:fld>
            <a:endParaRPr lang="en-GB" dirty="0"/>
          </a:p>
        </p:txBody>
      </p:sp>
    </p:spTree>
    <p:extLst>
      <p:ext uri="{BB962C8B-B14F-4D97-AF65-F5344CB8AC3E}">
        <p14:creationId xmlns:p14="http://schemas.microsoft.com/office/powerpoint/2010/main" val="837141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dirty="0"/>
              <a:t>Setting the new employee up for success</a:t>
            </a:r>
          </a:p>
          <a:p>
            <a:pPr marL="0" indent="0">
              <a:buNone/>
            </a:pPr>
            <a:r>
              <a:rPr lang="en-GB" dirty="0"/>
              <a:t>Good performance starts right at the beginning of the employment relationship – does</a:t>
            </a:r>
            <a:r>
              <a:rPr lang="en-GB" baseline="0" dirty="0"/>
              <a:t> the job description clearly describe the purpose of the post and the duties? In any performance discussion the JD is the starting point so getting this right from the start is key.</a:t>
            </a:r>
          </a:p>
          <a:p>
            <a:pPr marL="0" indent="0">
              <a:buNone/>
            </a:pPr>
            <a:r>
              <a:rPr lang="en-GB" baseline="0" dirty="0"/>
              <a:t>Selection process – ensure the new employee knows the role and you have tested their ability to do the job fully</a:t>
            </a:r>
          </a:p>
          <a:p>
            <a:pPr marL="0" indent="0">
              <a:buNone/>
            </a:pPr>
            <a:endParaRPr lang="en-GB" dirty="0"/>
          </a:p>
          <a:p>
            <a:pPr marL="0" indent="0">
              <a:buNone/>
            </a:pPr>
            <a:r>
              <a:rPr lang="en-GB" b="1" dirty="0"/>
              <a:t>Induction</a:t>
            </a:r>
          </a:p>
          <a:p>
            <a:pPr marL="0" indent="0">
              <a:buNone/>
            </a:pPr>
            <a:r>
              <a:rPr lang="en-GB" dirty="0"/>
              <a:t>From day one ensure the new</a:t>
            </a:r>
            <a:r>
              <a:rPr lang="en-GB" baseline="0" dirty="0"/>
              <a:t> starter has clarity on the role, behaviours, expectations and values of UWTSD</a:t>
            </a:r>
          </a:p>
          <a:p>
            <a:pPr marL="0" indent="0">
              <a:buNone/>
            </a:pPr>
            <a:endParaRPr lang="en-GB" dirty="0"/>
          </a:p>
          <a:p>
            <a:pPr marL="0" indent="0">
              <a:buNone/>
            </a:pPr>
            <a:r>
              <a:rPr lang="en-GB" b="1" dirty="0"/>
              <a:t>Probation</a:t>
            </a:r>
          </a:p>
          <a:p>
            <a:pPr marL="0" indent="0">
              <a:buNone/>
            </a:pPr>
            <a:r>
              <a:rPr lang="en-GB" dirty="0"/>
              <a:t>Setting clear standards and objectives through the probation period and ensuring the meetings take place and honest conversations identify where the employee</a:t>
            </a:r>
            <a:r>
              <a:rPr lang="en-GB" baseline="0" dirty="0"/>
              <a:t> is doing well and where there is a development need</a:t>
            </a:r>
            <a:endParaRPr lang="en-GB" dirty="0"/>
          </a:p>
          <a:p>
            <a:pPr marL="0" indent="0">
              <a:buNone/>
            </a:pPr>
            <a:endParaRPr lang="en-GB" dirty="0"/>
          </a:p>
          <a:p>
            <a:pPr marL="0" indent="0">
              <a:buNone/>
            </a:pPr>
            <a:r>
              <a:rPr lang="en-GB" b="1" dirty="0"/>
              <a:t>PDR</a:t>
            </a:r>
          </a:p>
          <a:p>
            <a:pPr marL="0" indent="0">
              <a:buNone/>
            </a:pPr>
            <a:r>
              <a:rPr lang="en-GB" dirty="0"/>
              <a:t>An annual opportunity to discuss performance – recognise excellent performance and challenge where there is room for development </a:t>
            </a:r>
          </a:p>
          <a:p>
            <a:pPr marL="0" indent="0">
              <a:buNone/>
            </a:pPr>
            <a:endParaRPr lang="en-GB" b="1" dirty="0"/>
          </a:p>
          <a:p>
            <a:pPr marL="0" indent="0">
              <a:buNone/>
            </a:pPr>
            <a:r>
              <a:rPr lang="en-GB" b="1" dirty="0"/>
              <a:t>Capability</a:t>
            </a:r>
          </a:p>
          <a:p>
            <a:r>
              <a:rPr lang="en-US" sz="1200" b="0" i="0" u="none" strike="noStrike" kern="1200" baseline="0" dirty="0">
                <a:solidFill>
                  <a:schemeClr val="tx1"/>
                </a:solidFill>
                <a:latin typeface="+mn-lt"/>
                <a:ea typeface="+mn-ea"/>
                <a:cs typeface="+mn-cs"/>
              </a:rPr>
              <a:t>Section 98(3) of the Employment Rights Act 1996 defines capability as:</a:t>
            </a:r>
          </a:p>
          <a:p>
            <a:r>
              <a:rPr lang="en-US" sz="1200" b="0" i="0" u="none" strike="noStrike" kern="1200" baseline="0" dirty="0">
                <a:solidFill>
                  <a:schemeClr val="tx1"/>
                </a:solidFill>
                <a:latin typeface="+mn-lt"/>
                <a:ea typeface="+mn-ea"/>
                <a:cs typeface="+mn-cs"/>
              </a:rPr>
              <a:t>“capability means capability assessed by reference to skills, aptitude, health or any other physical</a:t>
            </a:r>
          </a:p>
          <a:p>
            <a:r>
              <a:rPr lang="en-GB" sz="1200" b="0" i="0" u="none" strike="noStrike" kern="1200" baseline="0" dirty="0">
                <a:solidFill>
                  <a:schemeClr val="tx1"/>
                </a:solidFill>
                <a:latin typeface="+mn-lt"/>
                <a:ea typeface="+mn-ea"/>
                <a:cs typeface="+mn-cs"/>
              </a:rPr>
              <a:t>or mental quality”</a:t>
            </a:r>
            <a:endParaRPr lang="en-GB" dirty="0"/>
          </a:p>
          <a:p>
            <a:pPr marL="0" indent="0">
              <a:buNone/>
            </a:pPr>
            <a:endParaRPr lang="en-GB" dirty="0"/>
          </a:p>
          <a:p>
            <a:pPr marL="0" indent="0">
              <a:buNone/>
            </a:pPr>
            <a:r>
              <a:rPr lang="en-US" dirty="0"/>
              <a:t>This Policy is designed to assist, encourage and support all employees to achieve and to</a:t>
            </a:r>
          </a:p>
          <a:p>
            <a:pPr marL="0" indent="0">
              <a:buNone/>
            </a:pPr>
            <a:r>
              <a:rPr lang="en-US" dirty="0"/>
              <a:t>maintain acceptable performance standards in the work that they have been employed to</a:t>
            </a:r>
          </a:p>
          <a:p>
            <a:pPr marL="0" indent="0">
              <a:buNone/>
            </a:pPr>
            <a:r>
              <a:rPr lang="en-US" dirty="0"/>
              <a:t>undertake. It is acknowledged that each case will be different and will need to be</a:t>
            </a:r>
          </a:p>
          <a:p>
            <a:pPr marL="0" indent="0">
              <a:buNone/>
            </a:pPr>
            <a:r>
              <a:rPr lang="en-US" dirty="0"/>
              <a:t>considered on an individual basis. </a:t>
            </a:r>
          </a:p>
          <a:p>
            <a:pPr marL="0" indent="0">
              <a:buNone/>
            </a:pPr>
            <a:r>
              <a:rPr lang="en-US" dirty="0"/>
              <a:t>It is recognised that concerns about capability could arise from a number of factors e.g.</a:t>
            </a:r>
          </a:p>
          <a:p>
            <a:pPr marL="0" indent="0">
              <a:buNone/>
            </a:pPr>
            <a:r>
              <a:rPr lang="en-US" dirty="0"/>
              <a:t>• The absence of facilities crucial to the individual’s effective performance;</a:t>
            </a:r>
          </a:p>
          <a:p>
            <a:pPr marL="0" indent="0">
              <a:buNone/>
            </a:pPr>
            <a:r>
              <a:rPr lang="en-US" dirty="0"/>
              <a:t>• An individual’s lack of proficiency;</a:t>
            </a:r>
          </a:p>
          <a:p>
            <a:pPr marL="0" indent="0">
              <a:buNone/>
            </a:pPr>
            <a:r>
              <a:rPr lang="en-US" dirty="0"/>
              <a:t>• An individual’s lack of academic knowledge and understanding;</a:t>
            </a:r>
          </a:p>
          <a:p>
            <a:pPr marL="0" indent="0">
              <a:buNone/>
            </a:pPr>
            <a:r>
              <a:rPr lang="en-US" dirty="0"/>
              <a:t>• An individual’s poor organisation of workload priorities.</a:t>
            </a:r>
          </a:p>
          <a:p>
            <a:pPr marL="0" indent="0">
              <a:buNone/>
            </a:pPr>
            <a:r>
              <a:rPr lang="en-US" dirty="0"/>
              <a:t>• An individual’s lack of aptitude, skill or experience;</a:t>
            </a:r>
          </a:p>
          <a:p>
            <a:pPr marL="0" indent="0">
              <a:buNone/>
            </a:pPr>
            <a:r>
              <a:rPr lang="en-US" dirty="0"/>
              <a:t>• Reorganisation or redefinition of role;</a:t>
            </a:r>
          </a:p>
          <a:p>
            <a:pPr marL="0" indent="0">
              <a:buNone/>
            </a:pPr>
            <a:r>
              <a:rPr lang="en-US" dirty="0"/>
              <a:t>• Personal difficulties</a:t>
            </a:r>
            <a:endParaRPr lang="en-GB" dirty="0"/>
          </a:p>
          <a:p>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Performance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is designed to highlight areas of poor performance and put in place a plan to improve.</a:t>
            </a:r>
          </a:p>
          <a:p>
            <a:endParaRPr lang="en-GB" baseline="0" dirty="0"/>
          </a:p>
          <a:p>
            <a:r>
              <a:rPr lang="en-GB" b="1" baseline="0" dirty="0"/>
              <a:t>Disciplinary</a:t>
            </a:r>
          </a:p>
          <a:p>
            <a:r>
              <a:rPr lang="en-GB" sz="1200" b="0" i="0" u="none" strike="noStrike" kern="1200" baseline="0" dirty="0">
                <a:solidFill>
                  <a:schemeClr val="tx1"/>
                </a:solidFill>
                <a:latin typeface="+mn-lt"/>
                <a:ea typeface="+mn-ea"/>
                <a:cs typeface="+mn-cs"/>
              </a:rPr>
              <a:t>Once the </a:t>
            </a:r>
            <a:r>
              <a:rPr lang="en-US" sz="1200" b="0" i="0" u="none" strike="noStrike" kern="1200" baseline="0" dirty="0">
                <a:solidFill>
                  <a:schemeClr val="tx1"/>
                </a:solidFill>
                <a:latin typeface="+mn-lt"/>
                <a:ea typeface="+mn-ea"/>
                <a:cs typeface="+mn-cs"/>
              </a:rPr>
              <a:t>University has exhausted all attempts to improve the employee’s performance or find the employee an alternative role, then the matter will proceed to the Formal stages of the </a:t>
            </a:r>
            <a:r>
              <a:rPr lang="en-GB" sz="1200" b="0" i="0" u="none" strike="noStrike" kern="1200" baseline="0" dirty="0">
                <a:solidFill>
                  <a:schemeClr val="tx1"/>
                </a:solidFill>
                <a:latin typeface="+mn-lt"/>
                <a:ea typeface="+mn-ea"/>
                <a:cs typeface="+mn-cs"/>
              </a:rPr>
              <a:t>University’s Disciplinary policy.</a:t>
            </a:r>
            <a:endParaRPr lang="en-GB" baseline="0" dirty="0"/>
          </a:p>
          <a:p>
            <a:endParaRPr lang="en-GB" dirty="0"/>
          </a:p>
        </p:txBody>
      </p:sp>
      <p:sp>
        <p:nvSpPr>
          <p:cNvPr id="4" name="Slide Number Placeholder 3"/>
          <p:cNvSpPr>
            <a:spLocks noGrp="1"/>
          </p:cNvSpPr>
          <p:nvPr>
            <p:ph type="sldNum" sz="quarter" idx="5"/>
          </p:nvPr>
        </p:nvSpPr>
        <p:spPr/>
        <p:txBody>
          <a:bodyPr/>
          <a:lstStyle/>
          <a:p>
            <a:fld id="{553B316D-00FF-AA49-9284-97CB249A2A53}" type="slidenum">
              <a:rPr lang="en-GB" smtClean="0"/>
              <a:t>11</a:t>
            </a:fld>
            <a:endParaRPr lang="en-GB" dirty="0"/>
          </a:p>
        </p:txBody>
      </p:sp>
    </p:spTree>
    <p:extLst>
      <p:ext uri="{BB962C8B-B14F-4D97-AF65-F5344CB8AC3E}">
        <p14:creationId xmlns:p14="http://schemas.microsoft.com/office/powerpoint/2010/main" val="17920269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Comfort break</a:t>
            </a:r>
          </a:p>
        </p:txBody>
      </p:sp>
      <p:sp>
        <p:nvSpPr>
          <p:cNvPr id="4" name="Slide Number Placeholder 3"/>
          <p:cNvSpPr>
            <a:spLocks noGrp="1"/>
          </p:cNvSpPr>
          <p:nvPr>
            <p:ph type="sldNum" sz="quarter" idx="10"/>
          </p:nvPr>
        </p:nvSpPr>
        <p:spPr/>
        <p:txBody>
          <a:bodyPr/>
          <a:lstStyle/>
          <a:p>
            <a:fld id="{2892395D-BC1B-4D1D-949A-52A1A007E086}" type="slidenum">
              <a:rPr lang="en-GB" smtClean="0"/>
              <a:t>12</a:t>
            </a:fld>
            <a:endParaRPr lang="en-GB" dirty="0"/>
          </a:p>
        </p:txBody>
      </p:sp>
    </p:spTree>
    <p:extLst>
      <p:ext uri="{BB962C8B-B14F-4D97-AF65-F5344CB8AC3E}">
        <p14:creationId xmlns:p14="http://schemas.microsoft.com/office/powerpoint/2010/main" val="28922158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FC1FCAF-7433-4F53-A6BD-3D96BE2E0243}" type="slidenum">
              <a:rPr lang="en-GB"/>
              <a:pPr/>
              <a:t>14</a:t>
            </a:fld>
            <a:endParaRPr lang="en-GB" dirty="0"/>
          </a:p>
        </p:txBody>
      </p:sp>
      <p:sp>
        <p:nvSpPr>
          <p:cNvPr id="111618" name="Rectangle 2"/>
          <p:cNvSpPr>
            <a:spLocks noGrp="1" noRot="1" noChangeAspect="1" noChangeArrowheads="1" noTextEdit="1"/>
          </p:cNvSpPr>
          <p:nvPr>
            <p:ph type="sldImg"/>
          </p:nvPr>
        </p:nvSpPr>
        <p:spPr>
          <a:ln/>
        </p:spPr>
      </p:sp>
      <p:sp>
        <p:nvSpPr>
          <p:cNvPr id="111619" name="Rectangle 3"/>
          <p:cNvSpPr>
            <a:spLocks noGrp="1" noChangeArrowheads="1"/>
          </p:cNvSpPr>
          <p:nvPr>
            <p:ph type="body" idx="1"/>
          </p:nvPr>
        </p:nvSpPr>
        <p:spPr/>
        <p:txBody>
          <a:bodyPr/>
          <a:lstStyle/>
          <a:p>
            <a:r>
              <a:rPr lang="en-US" dirty="0"/>
              <a:t>Refer to the Acas</a:t>
            </a:r>
            <a:r>
              <a:rPr lang="en-US" baseline="0" dirty="0"/>
              <a:t> Guidance for holding a performance related conversation</a:t>
            </a:r>
          </a:p>
          <a:p>
            <a:endParaRPr lang="en-US" baseline="0" dirty="0"/>
          </a:p>
          <a:p>
            <a:pPr lvl="1">
              <a:buFont typeface="Arial" pitchFamily="34" charset="0"/>
              <a:buChar char="•"/>
            </a:pPr>
            <a:r>
              <a:rPr lang="en-GB" sz="2000" dirty="0"/>
              <a:t>To clarify the expectations of the employees’ role and standard of performance required.</a:t>
            </a:r>
          </a:p>
          <a:p>
            <a:pPr lvl="1">
              <a:buFont typeface="Arial" pitchFamily="34" charset="0"/>
              <a:buChar char="•"/>
            </a:pPr>
            <a:r>
              <a:rPr lang="en-GB" sz="2000" dirty="0"/>
              <a:t>To ensure that the employee is clear on the key organisational objectives and their part in contributing to the delivery of these.</a:t>
            </a:r>
          </a:p>
          <a:p>
            <a:pPr lvl="1">
              <a:buFont typeface="Arial" pitchFamily="34" charset="0"/>
              <a:buChar char="•"/>
            </a:pPr>
            <a:r>
              <a:rPr lang="en-GB" sz="2000" dirty="0"/>
              <a:t>To provide the appropriate support, feedback, coaching and skilling to enable the individual to perform to their maximum &amp; remove the barriers that prevent an individual from performing.</a:t>
            </a:r>
          </a:p>
          <a:p>
            <a:pPr lvl="1">
              <a:buFont typeface="Arial" pitchFamily="34" charset="0"/>
              <a:buChar char="•"/>
            </a:pPr>
            <a:r>
              <a:rPr lang="en-GB" sz="2000" dirty="0"/>
              <a:t>To ensure that employees who perform well are recognised and those who underperform are challenged</a:t>
            </a:r>
            <a:r>
              <a:rPr lang="en-GB" dirty="0"/>
              <a:t>.</a:t>
            </a:r>
          </a:p>
          <a:p>
            <a:endParaRPr lang="en-US" baseline="0" dirty="0"/>
          </a:p>
          <a:p>
            <a:endParaRPr lang="en-US" baseline="0" dirty="0"/>
          </a:p>
          <a:p>
            <a:endParaRPr lang="en-US" dirty="0"/>
          </a:p>
        </p:txBody>
      </p:sp>
    </p:spTree>
    <p:extLst>
      <p:ext uri="{BB962C8B-B14F-4D97-AF65-F5344CB8AC3E}">
        <p14:creationId xmlns:p14="http://schemas.microsoft.com/office/powerpoint/2010/main" val="4330909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892395D-BC1B-4D1D-949A-52A1A007E086}" type="slidenum">
              <a:rPr lang="en-GB" smtClean="0"/>
              <a:t>15</a:t>
            </a:fld>
            <a:endParaRPr lang="en-GB" dirty="0"/>
          </a:p>
        </p:txBody>
      </p:sp>
    </p:spTree>
    <p:extLst>
      <p:ext uri="{BB962C8B-B14F-4D97-AF65-F5344CB8AC3E}">
        <p14:creationId xmlns:p14="http://schemas.microsoft.com/office/powerpoint/2010/main" val="42935473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r>
              <a:rPr lang="en-GB" altLang="en-US" sz="1100" b="1" dirty="0"/>
              <a:t>Can you dismiss for poor performance ?</a:t>
            </a:r>
          </a:p>
          <a:p>
            <a:pPr>
              <a:lnSpc>
                <a:spcPct val="90000"/>
              </a:lnSpc>
            </a:pPr>
            <a:r>
              <a:rPr lang="en-GB" altLang="en-US" sz="1100" dirty="0"/>
              <a:t>Yes  - but you must manage the legal and other risks</a:t>
            </a:r>
          </a:p>
          <a:p>
            <a:pPr>
              <a:lnSpc>
                <a:spcPct val="90000"/>
              </a:lnSpc>
            </a:pPr>
            <a:endParaRPr lang="en-GB" altLang="en-US" sz="1100" dirty="0"/>
          </a:p>
          <a:p>
            <a:r>
              <a:rPr lang="en-US" sz="1200" b="1" i="0" kern="1200" dirty="0">
                <a:solidFill>
                  <a:schemeClr val="tx1"/>
                </a:solidFill>
                <a:effectLst/>
                <a:latin typeface="+mn-lt"/>
                <a:ea typeface="+mn-ea"/>
                <a:cs typeface="+mn-cs"/>
              </a:rPr>
              <a:t>Fair and unfair dismissals</a:t>
            </a:r>
          </a:p>
          <a:p>
            <a:r>
              <a:rPr lang="en-US" sz="1200" b="1" i="0" kern="1200" dirty="0">
                <a:solidFill>
                  <a:schemeClr val="tx1"/>
                </a:solidFill>
                <a:effectLst/>
                <a:latin typeface="+mn-lt"/>
                <a:ea typeface="+mn-ea"/>
                <a:cs typeface="+mn-cs"/>
              </a:rPr>
              <a:t>When is a dismissal fair?</a:t>
            </a:r>
          </a:p>
          <a:p>
            <a:r>
              <a:rPr lang="en-US" sz="1200" b="0" i="0" kern="1200" dirty="0">
                <a:solidFill>
                  <a:schemeClr val="tx1"/>
                </a:solidFill>
                <a:effectLst/>
                <a:latin typeface="+mn-lt"/>
                <a:ea typeface="+mn-ea"/>
                <a:cs typeface="+mn-cs"/>
              </a:rPr>
              <a:t>Dismissal is normally fair if an employer can show that it is for one of the following reasons:</a:t>
            </a:r>
          </a:p>
          <a:p>
            <a:pPr marL="228600" indent="-228600">
              <a:buFont typeface="+mj-lt"/>
              <a:buAutoNum type="arabicPeriod"/>
            </a:pPr>
            <a:r>
              <a:rPr lang="en-US" sz="1200" b="0" i="0" kern="1200" dirty="0">
                <a:solidFill>
                  <a:schemeClr val="tx1"/>
                </a:solidFill>
                <a:effectLst/>
                <a:latin typeface="+mn-lt"/>
                <a:ea typeface="+mn-ea"/>
                <a:cs typeface="+mn-cs"/>
              </a:rPr>
              <a:t>a reason related to an employee's </a:t>
            </a:r>
            <a:r>
              <a:rPr lang="en-US" sz="1200" b="1" i="0" kern="1200" dirty="0">
                <a:solidFill>
                  <a:schemeClr val="tx1"/>
                </a:solidFill>
                <a:effectLst/>
                <a:latin typeface="+mn-lt"/>
                <a:ea typeface="+mn-ea"/>
                <a:cs typeface="+mn-cs"/>
              </a:rPr>
              <a:t>conduct</a:t>
            </a:r>
          </a:p>
          <a:p>
            <a:pPr marL="228600" indent="-228600">
              <a:buFont typeface="+mj-lt"/>
              <a:buAutoNum type="arabicPeriod"/>
            </a:pPr>
            <a:r>
              <a:rPr lang="en-US" sz="1200" b="0" i="0" kern="1200" dirty="0">
                <a:solidFill>
                  <a:schemeClr val="tx1"/>
                </a:solidFill>
                <a:effectLst/>
                <a:latin typeface="+mn-lt"/>
                <a:ea typeface="+mn-ea"/>
                <a:cs typeface="+mn-cs"/>
              </a:rPr>
              <a:t>a reason related to an employee's </a:t>
            </a:r>
            <a:r>
              <a:rPr lang="en-US" sz="1200" b="1" i="0" kern="1200" dirty="0">
                <a:solidFill>
                  <a:schemeClr val="tx1"/>
                </a:solidFill>
                <a:effectLst/>
                <a:latin typeface="+mn-lt"/>
                <a:ea typeface="+mn-ea"/>
                <a:cs typeface="+mn-cs"/>
              </a:rPr>
              <a:t>capability</a:t>
            </a:r>
            <a:r>
              <a:rPr lang="en-US" sz="1200" b="0" i="0" kern="1200" dirty="0">
                <a:solidFill>
                  <a:schemeClr val="tx1"/>
                </a:solidFill>
                <a:effectLst/>
                <a:latin typeface="+mn-lt"/>
                <a:ea typeface="+mn-ea"/>
                <a:cs typeface="+mn-cs"/>
              </a:rPr>
              <a:t> or qualifications for the job</a:t>
            </a:r>
          </a:p>
          <a:p>
            <a:pPr marL="228600" indent="-228600">
              <a:buFont typeface="+mj-lt"/>
              <a:buAutoNum type="arabicPeriod"/>
            </a:pPr>
            <a:r>
              <a:rPr lang="en-US" sz="1200" b="0" i="0" kern="1200" dirty="0">
                <a:solidFill>
                  <a:schemeClr val="tx1"/>
                </a:solidFill>
                <a:effectLst/>
                <a:latin typeface="+mn-lt"/>
                <a:ea typeface="+mn-ea"/>
                <a:cs typeface="+mn-cs"/>
              </a:rPr>
              <a:t>because of a </a:t>
            </a:r>
            <a:r>
              <a:rPr lang="en-US" sz="1200" b="1" i="0" kern="1200" dirty="0">
                <a:solidFill>
                  <a:schemeClr val="tx1"/>
                </a:solidFill>
                <a:effectLst/>
                <a:latin typeface="+mn-lt"/>
                <a:ea typeface="+mn-ea"/>
                <a:cs typeface="+mn-cs"/>
              </a:rPr>
              <a:t>redundancy</a:t>
            </a:r>
          </a:p>
          <a:p>
            <a:pPr marL="228600" indent="-228600">
              <a:buFont typeface="+mj-lt"/>
              <a:buAutoNum type="arabicPeriod"/>
            </a:pPr>
            <a:r>
              <a:rPr lang="en-US" sz="1200" b="0" i="0" kern="1200" dirty="0">
                <a:solidFill>
                  <a:schemeClr val="tx1"/>
                </a:solidFill>
                <a:effectLst/>
                <a:latin typeface="+mn-lt"/>
                <a:ea typeface="+mn-ea"/>
                <a:cs typeface="+mn-cs"/>
              </a:rPr>
              <a:t>because a </a:t>
            </a:r>
            <a:r>
              <a:rPr lang="en-US" sz="1200" b="1" i="0" kern="1200" dirty="0">
                <a:solidFill>
                  <a:schemeClr val="tx1"/>
                </a:solidFill>
                <a:effectLst/>
                <a:latin typeface="+mn-lt"/>
                <a:ea typeface="+mn-ea"/>
                <a:cs typeface="+mn-cs"/>
              </a:rPr>
              <a:t>statutory duty </a:t>
            </a:r>
            <a:r>
              <a:rPr lang="en-US" sz="1200" b="0" i="0" kern="1200" dirty="0">
                <a:solidFill>
                  <a:schemeClr val="tx1"/>
                </a:solidFill>
                <a:effectLst/>
                <a:latin typeface="+mn-lt"/>
                <a:ea typeface="+mn-ea"/>
                <a:cs typeface="+mn-cs"/>
              </a:rPr>
              <a:t>or restriction prohibited the employment being continued</a:t>
            </a:r>
          </a:p>
          <a:p>
            <a:pPr marL="228600" indent="-228600">
              <a:buFont typeface="+mj-lt"/>
              <a:buAutoNum type="arabicPeriod"/>
            </a:pPr>
            <a:r>
              <a:rPr lang="en-US" sz="1200" b="1" i="0" kern="1200" dirty="0">
                <a:solidFill>
                  <a:schemeClr val="tx1"/>
                </a:solidFill>
                <a:effectLst/>
                <a:latin typeface="+mn-lt"/>
                <a:ea typeface="+mn-ea"/>
                <a:cs typeface="+mn-cs"/>
              </a:rPr>
              <a:t>some other substantial reason </a:t>
            </a:r>
            <a:r>
              <a:rPr lang="en-US" sz="1200" b="0" i="0" kern="1200" dirty="0">
                <a:solidFill>
                  <a:schemeClr val="tx1"/>
                </a:solidFill>
                <a:effectLst/>
                <a:latin typeface="+mn-lt"/>
                <a:ea typeface="+mn-ea"/>
                <a:cs typeface="+mn-cs"/>
              </a:rPr>
              <a:t>of a kind which justifies the dismissal.</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And that they acted reasonably in treating that reason as sufficient for dismissal.</a:t>
            </a:r>
          </a:p>
          <a:p>
            <a:pPr>
              <a:lnSpc>
                <a:spcPct val="90000"/>
              </a:lnSpc>
            </a:pPr>
            <a:endParaRPr lang="en-GB" altLang="en-US" sz="1100" dirty="0"/>
          </a:p>
          <a:p>
            <a:pPr>
              <a:lnSpc>
                <a:spcPct val="90000"/>
              </a:lnSpc>
            </a:pPr>
            <a:r>
              <a:rPr lang="en-GB" altLang="en-US" sz="1100" dirty="0"/>
              <a:t>Check – is it a capability reason ?</a:t>
            </a:r>
          </a:p>
          <a:p>
            <a:pPr>
              <a:lnSpc>
                <a:spcPct val="90000"/>
              </a:lnSpc>
            </a:pPr>
            <a:r>
              <a:rPr lang="en-GB" altLang="en-US" sz="1100" dirty="0"/>
              <a:t>Risk an unfair dismissal if wrong diagnosis</a:t>
            </a:r>
          </a:p>
          <a:p>
            <a:pPr>
              <a:lnSpc>
                <a:spcPct val="90000"/>
              </a:lnSpc>
            </a:pPr>
            <a:r>
              <a:rPr lang="en-GB" altLang="en-US" sz="1100" dirty="0"/>
              <a:t>For example … </a:t>
            </a:r>
          </a:p>
          <a:p>
            <a:pPr lvl="1">
              <a:lnSpc>
                <a:spcPct val="90000"/>
              </a:lnSpc>
            </a:pPr>
            <a:r>
              <a:rPr lang="en-GB" altLang="en-US" sz="1100" dirty="0"/>
              <a:t>“can’t” or “won’t”?</a:t>
            </a:r>
          </a:p>
          <a:p>
            <a:pPr lvl="1">
              <a:lnSpc>
                <a:spcPct val="90000"/>
              </a:lnSpc>
            </a:pPr>
            <a:r>
              <a:rPr lang="en-GB" altLang="en-US" sz="1100" dirty="0"/>
              <a:t>is health an issue? (Disability?)</a:t>
            </a:r>
          </a:p>
          <a:p>
            <a:pPr lvl="1">
              <a:lnSpc>
                <a:spcPct val="90000"/>
              </a:lnSpc>
            </a:pPr>
            <a:r>
              <a:rPr lang="en-GB" altLang="en-US" sz="1100" dirty="0"/>
              <a:t>Lawful &amp; reasonable instruction? </a:t>
            </a:r>
            <a:r>
              <a:rPr lang="en-GB" altLang="en-US" sz="1100" dirty="0">
                <a:latin typeface="Arial" panose="020B0604020202020204" pitchFamily="34" charset="0"/>
                <a:cs typeface="Arial" panose="020B0604020202020204" pitchFamily="34" charset="0"/>
              </a:rPr>
              <a:t>i.e. unfavourably disadvantage any of the protected characteristics</a:t>
            </a:r>
            <a:endParaRPr lang="en-GB" altLang="en-US" sz="1100" dirty="0"/>
          </a:p>
          <a:p>
            <a:pPr lvl="1"/>
            <a:r>
              <a:rPr lang="en-GB" altLang="en-US" sz="1100" dirty="0"/>
              <a:t>Have we diagnosed the situation correctly?</a:t>
            </a:r>
          </a:p>
          <a:p>
            <a:pPr lvl="1"/>
            <a:r>
              <a:rPr lang="en-GB" altLang="en-US" sz="1100" dirty="0"/>
              <a:t>Have we followed a fair/statutory procedure? </a:t>
            </a:r>
          </a:p>
          <a:p>
            <a:pPr lvl="1"/>
            <a:r>
              <a:rPr lang="en-GB" altLang="en-US" sz="1100" dirty="0"/>
              <a:t>Have we acted as a reasonable employer? Are the performance measures put in place non-discriminatory i.e. unfavourably disadvantage any of the protected characteristics.</a:t>
            </a:r>
          </a:p>
          <a:p>
            <a:pPr lvl="1"/>
            <a:r>
              <a:rPr lang="en-GB" altLang="en-US" sz="1100" dirty="0"/>
              <a:t>Have we assessed any risks we are taking?</a:t>
            </a:r>
          </a:p>
          <a:p>
            <a:pPr lvl="1"/>
            <a:r>
              <a:rPr lang="en-GB" altLang="en-US" sz="1100" dirty="0"/>
              <a:t>Have we documented the facts / evidence to support our decisions?</a:t>
            </a:r>
          </a:p>
          <a:p>
            <a:endParaRPr lang="en-GB" altLang="en-US" sz="1100" dirty="0"/>
          </a:p>
          <a:p>
            <a:r>
              <a:rPr lang="en-GB" altLang="en-US" sz="1100" b="1" dirty="0"/>
              <a:t>Common procedural failures (employment tribunals)</a:t>
            </a:r>
          </a:p>
          <a:p>
            <a:pPr marL="170644" indent="-170644">
              <a:buFont typeface="Arial" panose="020B0604020202020204" pitchFamily="34" charset="0"/>
              <a:buChar char="•"/>
            </a:pPr>
            <a:r>
              <a:rPr lang="en-GB" altLang="en-US" sz="1100" dirty="0"/>
              <a:t>Failure to give warnings when shortcomings first emerge</a:t>
            </a:r>
          </a:p>
          <a:p>
            <a:pPr marL="170644" indent="-170644">
              <a:buFont typeface="Arial" panose="020B0604020202020204" pitchFamily="34" charset="0"/>
              <a:buChar char="•"/>
            </a:pPr>
            <a:r>
              <a:rPr lang="en-GB" altLang="en-US" sz="1100" dirty="0"/>
              <a:t>Failure to explain clearly to employee how/why performance is unacceptable</a:t>
            </a:r>
          </a:p>
          <a:p>
            <a:pPr marL="170644" indent="-170644">
              <a:buFont typeface="Arial" panose="020B0604020202020204" pitchFamily="34" charset="0"/>
              <a:buChar char="•"/>
            </a:pPr>
            <a:r>
              <a:rPr lang="en-GB" altLang="en-US" sz="1100" dirty="0"/>
              <a:t>Lack of objective evidence and inconsistent treatment</a:t>
            </a:r>
          </a:p>
          <a:p>
            <a:pPr marL="170644" indent="-170644">
              <a:buFont typeface="Arial" panose="020B0604020202020204" pitchFamily="34" charset="0"/>
              <a:buChar char="•"/>
            </a:pPr>
            <a:r>
              <a:rPr lang="en-GB" altLang="en-US" sz="1100" dirty="0"/>
              <a:t>Failure to consider support and training</a:t>
            </a:r>
          </a:p>
          <a:p>
            <a:pPr marL="170644" indent="-170644">
              <a:buFont typeface="Arial" panose="020B0604020202020204" pitchFamily="34" charset="0"/>
              <a:buChar char="•"/>
            </a:pPr>
            <a:r>
              <a:rPr lang="en-GB" altLang="en-US" sz="1100" dirty="0"/>
              <a:t>Setting unreasonable time-scales to improve</a:t>
            </a:r>
          </a:p>
          <a:p>
            <a:pPr marL="170644" indent="-170644">
              <a:buFont typeface="Arial" panose="020B0604020202020204" pitchFamily="34" charset="0"/>
              <a:buChar char="•"/>
            </a:pPr>
            <a:r>
              <a:rPr lang="en-GB" altLang="en-US" sz="1100" dirty="0"/>
              <a:t>Setting unrealistic performance targets</a:t>
            </a:r>
          </a:p>
          <a:p>
            <a:pPr marL="170644" indent="-170644">
              <a:buFont typeface="Arial" panose="020B0604020202020204" pitchFamily="34" charset="0"/>
              <a:buChar char="•"/>
            </a:pPr>
            <a:r>
              <a:rPr lang="en-GB" altLang="en-US" sz="1100" dirty="0"/>
              <a:t>Delays in the process</a:t>
            </a:r>
          </a:p>
          <a:p>
            <a:pPr marL="170644" indent="-170644">
              <a:buFont typeface="Arial" panose="020B0604020202020204" pitchFamily="34" charset="0"/>
              <a:buChar char="•"/>
            </a:pPr>
            <a:r>
              <a:rPr lang="en-GB" altLang="en-US" sz="1100" dirty="0"/>
              <a:t>Insufficient monitoring</a:t>
            </a:r>
          </a:p>
          <a:p>
            <a:pPr marL="170644" indent="-170644">
              <a:buFont typeface="Arial" panose="020B0604020202020204" pitchFamily="34" charset="0"/>
              <a:buChar char="•"/>
            </a:pPr>
            <a:endParaRPr lang="en-GB" altLang="en-US" sz="1100" dirty="0"/>
          </a:p>
          <a:p>
            <a:r>
              <a:rPr lang="en-US" sz="1100" b="1" i="0" kern="1200" dirty="0">
                <a:solidFill>
                  <a:schemeClr val="tx1"/>
                </a:solidFill>
                <a:effectLst/>
                <a:latin typeface="+mn-lt"/>
                <a:ea typeface="+mn-ea"/>
                <a:cs typeface="+mn-cs"/>
              </a:rPr>
              <a:t>Unfair dismissal</a:t>
            </a:r>
          </a:p>
          <a:p>
            <a:r>
              <a:rPr lang="en-US" sz="1100" b="0" i="0" kern="1200" dirty="0">
                <a:solidFill>
                  <a:schemeClr val="tx1"/>
                </a:solidFill>
                <a:effectLst/>
                <a:latin typeface="+mn-lt"/>
                <a:ea typeface="+mn-ea"/>
                <a:cs typeface="+mn-cs"/>
              </a:rPr>
              <a:t>Dismissals are classed as 'automatically unfair' if the reason for dismissal is connected with an employee exercising specific rights relating to:</a:t>
            </a:r>
          </a:p>
          <a:p>
            <a:pPr marL="171450" indent="-171450">
              <a:buFont typeface="Arial" panose="020B0604020202020204" pitchFamily="34" charset="0"/>
              <a:buChar char="•"/>
            </a:pPr>
            <a:r>
              <a:rPr lang="en-US" sz="1100" b="0" i="0" kern="1200" dirty="0">
                <a:solidFill>
                  <a:schemeClr val="tx1"/>
                </a:solidFill>
                <a:effectLst/>
                <a:latin typeface="+mn-lt"/>
                <a:ea typeface="+mn-ea"/>
                <a:cs typeface="+mn-cs"/>
              </a:rPr>
              <a:t>pregnancy: including all reasons relating to maternity</a:t>
            </a:r>
          </a:p>
          <a:p>
            <a:pPr marL="171450" indent="-171450">
              <a:buFont typeface="Arial" panose="020B0604020202020204" pitchFamily="34" charset="0"/>
              <a:buChar char="•"/>
            </a:pPr>
            <a:r>
              <a:rPr lang="en-US" sz="1100" b="0" i="0" kern="1200" dirty="0">
                <a:solidFill>
                  <a:schemeClr val="tx1"/>
                </a:solidFill>
                <a:effectLst/>
                <a:latin typeface="+mn-lt"/>
                <a:ea typeface="+mn-ea"/>
                <a:cs typeface="+mn-cs"/>
              </a:rPr>
              <a:t>family reasons: including parental leave, paternity leave (birth and adoption), adoption leave or time off for dependants</a:t>
            </a:r>
          </a:p>
          <a:p>
            <a:pPr marL="171450" indent="-171450">
              <a:buFont typeface="Arial" panose="020B0604020202020204" pitchFamily="34" charset="0"/>
              <a:buChar char="•"/>
            </a:pPr>
            <a:r>
              <a:rPr lang="en-US" sz="1100" b="0" i="0" kern="1200" dirty="0">
                <a:solidFill>
                  <a:schemeClr val="tx1"/>
                </a:solidFill>
                <a:effectLst/>
                <a:latin typeface="+mn-lt"/>
                <a:ea typeface="+mn-ea"/>
                <a:cs typeface="+mn-cs"/>
              </a:rPr>
              <a:t>representation: including acting as an employee representative</a:t>
            </a:r>
          </a:p>
          <a:p>
            <a:pPr marL="171450" indent="-171450">
              <a:buFont typeface="Arial" panose="020B0604020202020204" pitchFamily="34" charset="0"/>
              <a:buChar char="•"/>
            </a:pPr>
            <a:r>
              <a:rPr lang="en-US" sz="1100" b="0" i="0" kern="1200" dirty="0">
                <a:solidFill>
                  <a:schemeClr val="tx1"/>
                </a:solidFill>
                <a:effectLst/>
                <a:latin typeface="+mn-lt"/>
                <a:ea typeface="+mn-ea"/>
                <a:cs typeface="+mn-cs"/>
              </a:rPr>
              <a:t>trade union membership grounds and union recognition</a:t>
            </a:r>
          </a:p>
          <a:p>
            <a:pPr marL="171450" indent="-171450">
              <a:buFont typeface="Arial" panose="020B0604020202020204" pitchFamily="34" charset="0"/>
              <a:buChar char="•"/>
            </a:pPr>
            <a:r>
              <a:rPr lang="en-US" sz="1100" b="0" i="0" kern="1200" dirty="0">
                <a:solidFill>
                  <a:schemeClr val="tx1"/>
                </a:solidFill>
                <a:effectLst/>
                <a:latin typeface="+mn-lt"/>
                <a:ea typeface="+mn-ea"/>
                <a:cs typeface="+mn-cs"/>
              </a:rPr>
              <a:t>part-time and fixed-term employees</a:t>
            </a:r>
          </a:p>
          <a:p>
            <a:pPr marL="171450" indent="-171450">
              <a:buFont typeface="Arial" panose="020B0604020202020204" pitchFamily="34" charset="0"/>
              <a:buChar char="•"/>
            </a:pPr>
            <a:r>
              <a:rPr lang="en-US" sz="1100" b="0" i="0" kern="1200" dirty="0">
                <a:solidFill>
                  <a:schemeClr val="tx1"/>
                </a:solidFill>
                <a:effectLst/>
                <a:latin typeface="+mn-lt"/>
                <a:ea typeface="+mn-ea"/>
                <a:cs typeface="+mn-cs"/>
              </a:rPr>
              <a:t>pay and working hours: including the Working Time Regulations, annual leave and the National Minimum Wage.</a:t>
            </a:r>
          </a:p>
          <a:p>
            <a:pPr marL="170644" indent="-170644">
              <a:buFont typeface="Arial" panose="020B0604020202020204" pitchFamily="34" charset="0"/>
              <a:buChar char="•"/>
            </a:pPr>
            <a:endParaRPr lang="en-GB" altLang="en-US" sz="1100" dirty="0"/>
          </a:p>
          <a:p>
            <a:pPr marL="170644" indent="-170644">
              <a:buFont typeface="Arial" panose="020B0604020202020204" pitchFamily="34" charset="0"/>
              <a:buChar char="•"/>
            </a:pPr>
            <a:endParaRPr lang="en-GB" sz="1100" dirty="0"/>
          </a:p>
        </p:txBody>
      </p:sp>
      <p:sp>
        <p:nvSpPr>
          <p:cNvPr id="4" name="Slide Number Placeholder 3"/>
          <p:cNvSpPr>
            <a:spLocks noGrp="1"/>
          </p:cNvSpPr>
          <p:nvPr>
            <p:ph type="sldNum" sz="quarter" idx="10"/>
          </p:nvPr>
        </p:nvSpPr>
        <p:spPr/>
        <p:txBody>
          <a:bodyPr/>
          <a:lstStyle/>
          <a:p>
            <a:fld id="{2892395D-BC1B-4D1D-949A-52A1A007E086}" type="slidenum">
              <a:rPr lang="en-GB" smtClean="0"/>
              <a:t>16</a:t>
            </a:fld>
            <a:endParaRPr lang="en-GB" dirty="0"/>
          </a:p>
        </p:txBody>
      </p:sp>
    </p:spTree>
    <p:extLst>
      <p:ext uri="{BB962C8B-B14F-4D97-AF65-F5344CB8AC3E}">
        <p14:creationId xmlns:p14="http://schemas.microsoft.com/office/powerpoint/2010/main" val="18410285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3B316D-00FF-AA49-9284-97CB249A2A53}" type="slidenum">
              <a:rPr lang="en-GB" smtClean="0"/>
              <a:t>17</a:t>
            </a:fld>
            <a:endParaRPr lang="en-GB" dirty="0"/>
          </a:p>
        </p:txBody>
      </p:sp>
    </p:spTree>
    <p:extLst>
      <p:ext uri="{BB962C8B-B14F-4D97-AF65-F5344CB8AC3E}">
        <p14:creationId xmlns:p14="http://schemas.microsoft.com/office/powerpoint/2010/main" val="35549317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spcAft>
                <a:spcPts val="600"/>
              </a:spcAft>
            </a:pPr>
            <a:endParaRPr lang="en-GB" sz="2200" dirty="0"/>
          </a:p>
          <a:p>
            <a:endParaRPr lang="en-GB" dirty="0"/>
          </a:p>
        </p:txBody>
      </p:sp>
      <p:sp>
        <p:nvSpPr>
          <p:cNvPr id="4" name="Slide Number Placeholder 3"/>
          <p:cNvSpPr>
            <a:spLocks noGrp="1"/>
          </p:cNvSpPr>
          <p:nvPr>
            <p:ph type="sldNum" sz="quarter" idx="10"/>
          </p:nvPr>
        </p:nvSpPr>
        <p:spPr/>
        <p:txBody>
          <a:bodyPr/>
          <a:lstStyle/>
          <a:p>
            <a:fld id="{2892395D-BC1B-4D1D-949A-52A1A007E086}" type="slidenum">
              <a:rPr lang="en-GB" smtClean="0"/>
              <a:t>18</a:t>
            </a:fld>
            <a:endParaRPr lang="en-GB" dirty="0"/>
          </a:p>
        </p:txBody>
      </p:sp>
    </p:spTree>
    <p:extLst>
      <p:ext uri="{BB962C8B-B14F-4D97-AF65-F5344CB8AC3E}">
        <p14:creationId xmlns:p14="http://schemas.microsoft.com/office/powerpoint/2010/main" val="39401521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endParaRPr lang="en-GB" altLang="en-US" dirty="0">
              <a:solidFill>
                <a:schemeClr val="tx2"/>
              </a:solidFill>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2892395D-BC1B-4D1D-949A-52A1A007E086}" type="slidenum">
              <a:rPr lang="en-GB" smtClean="0"/>
              <a:t>19</a:t>
            </a:fld>
            <a:endParaRPr lang="en-GB" dirty="0"/>
          </a:p>
        </p:txBody>
      </p:sp>
    </p:spTree>
    <p:extLst>
      <p:ext uri="{BB962C8B-B14F-4D97-AF65-F5344CB8AC3E}">
        <p14:creationId xmlns:p14="http://schemas.microsoft.com/office/powerpoint/2010/main" val="4956971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18/11/2022</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37460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18/11/2022</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6940150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18/11/2022</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4315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18/11/2022</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310936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18/11/2022</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0871499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theme" Target="../theme/theme3.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9.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10.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6.xml"/><Relationship Id="rId1" Type="http://schemas.openxmlformats.org/officeDocument/2006/relationships/slideLayout" Target="../slideLayouts/slideLayout11.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2.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3.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4.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0.xml"/><Relationship Id="rId1" Type="http://schemas.openxmlformats.org/officeDocument/2006/relationships/slideLayout" Target="../slideLayouts/slideLayout15.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23.xml"/><Relationship Id="rId3" Type="http://schemas.openxmlformats.org/officeDocument/2006/relationships/slideLayout" Target="../slideLayouts/slideLayout18.xml"/><Relationship Id="rId7" Type="http://schemas.openxmlformats.org/officeDocument/2006/relationships/slideLayout" Target="../slideLayouts/slideLayout22.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5" Type="http://schemas.openxmlformats.org/officeDocument/2006/relationships/slideLayout" Target="../slideLayouts/slideLayout20.xml"/><Relationship Id="rId4" Type="http://schemas.openxmlformats.org/officeDocument/2006/relationships/slideLayout" Target="../slideLayouts/slideLayout19.xml"/><Relationship Id="rId9"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2.xml"/><Relationship Id="rId1" Type="http://schemas.openxmlformats.org/officeDocument/2006/relationships/slideLayout" Target="../slideLayouts/slideLayout24.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3.xml"/><Relationship Id="rId1" Type="http://schemas.openxmlformats.org/officeDocument/2006/relationships/slideLayout" Target="../slideLayouts/slideLayout25.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4.xml"/><Relationship Id="rId1"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0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7" r:id="rId2"/>
    <p:sldLayoutId id="2147483709" r:id="rId3"/>
    <p:sldLayoutId id="2147483711" r:id="rId4"/>
    <p:sldLayoutId id="2147483712"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hyperlink" Target="https://moodle.uwtsd.ac.uk/course/view.php?id=5349"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2.pn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5.xml"/><Relationship Id="rId5" Type="http://schemas.openxmlformats.org/officeDocument/2006/relationships/hyperlink" Target="https://www.facebook.com/acasorguk/videos/having-difficult-conversations/748067131915897/" TargetMode="External"/><Relationship Id="rId4" Type="http://schemas.openxmlformats.org/officeDocument/2006/relationships/image" Target="../media/image26.jpeg"/></Relationships>
</file>

<file path=ppt/slides/_rels/slide18.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8" Type="http://schemas.openxmlformats.org/officeDocument/2006/relationships/hyperlink" Target="https://uowtsd.sharepoint.com/datblygiadstaff/SitePages/Cartref.aspx" TargetMode="External"/><Relationship Id="rId3" Type="http://schemas.openxmlformats.org/officeDocument/2006/relationships/hyperlink" Target="https://uowtsd.sharepoint.com/HR/SitePages/Home.aspx" TargetMode="External"/><Relationship Id="rId7" Type="http://schemas.openxmlformats.org/officeDocument/2006/relationships/hyperlink" Target="https://app.mindtools.com/share/uwtsd/playlists/8bb33c6c-d70f-011c-9310-97e33e143a9e" TargetMode="External"/><Relationship Id="rId2" Type="http://schemas.openxmlformats.org/officeDocument/2006/relationships/notesSlide" Target="../notesSlides/notesSlide18.xml"/><Relationship Id="rId1" Type="http://schemas.openxmlformats.org/officeDocument/2006/relationships/slideLayout" Target="../slideLayouts/slideLayout6.xml"/><Relationship Id="rId6" Type="http://schemas.openxmlformats.org/officeDocument/2006/relationships/hyperlink" Target="https://uowtsd.sharepoint.com/staffdevelopment/SitePages/Home.aspx" TargetMode="External"/><Relationship Id="rId5" Type="http://schemas.openxmlformats.org/officeDocument/2006/relationships/hyperlink" Target="https://moodle.uwtsd.ac.uk/course/view.php?id=5349" TargetMode="External"/><Relationship Id="rId4" Type="http://schemas.openxmlformats.org/officeDocument/2006/relationships/hyperlink" Target="https://uowtsd.sharepoint.com/HR/SitePages/Home.aspx?RootFolder=%2FHR%2FShared%20Documents%2FPerformance%20and%20Development%20Review%20%2D%20Adolygiad%20Perfformiad%20a%20Datblygiad&amp;FolderCTID=0x01200061AD1DF0E459D1409C9C28EE63B10294&amp;View=%7BC1EDA8C9%2DD955%2D45EE%2D8AF1%2DD038E186D549%7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8140" y="1390222"/>
            <a:ext cx="5891404" cy="1496669"/>
          </a:xfrm>
        </p:spPr>
        <p:txBody>
          <a:bodyPr>
            <a:normAutofit fontScale="90000"/>
          </a:bodyPr>
          <a:lstStyle/>
          <a:p>
            <a:r>
              <a:rPr lang="cy-GB" b="1" i="1" dirty="0">
                <a:solidFill>
                  <a:schemeClr val="bg1"/>
                </a:solidFill>
                <a:effectLst/>
                <a:latin typeface="Calibri Light" panose="020F0302020204030204" pitchFamily="34" charset="0"/>
                <a:ea typeface="DengXian" panose="02010600030101010101" pitchFamily="2" charset="-122"/>
                <a:cs typeface="Calibri Light" panose="020F0302020204030204" pitchFamily="34" charset="0"/>
              </a:rPr>
              <a:t>Hanfodion Rheoli Pobl</a:t>
            </a:r>
            <a:r>
              <a:rPr lang="cy-GB" i="1" dirty="0">
                <a:solidFill>
                  <a:schemeClr val="bg1"/>
                </a:solidFill>
                <a:effectLst/>
                <a:latin typeface="Calibri Light" panose="020F0302020204030204" pitchFamily="34" charset="0"/>
                <a:ea typeface="DengXian" panose="02010600030101010101" pitchFamily="2" charset="-122"/>
                <a:cs typeface="Calibri Light" panose="020F0302020204030204" pitchFamily="34" charset="0"/>
              </a:rPr>
              <a:t> </a:t>
            </a:r>
            <a:br>
              <a:rPr lang="en-GB" i="1" dirty="0">
                <a:solidFill>
                  <a:schemeClr val="bg1"/>
                </a:solidFill>
              </a:rPr>
            </a:br>
            <a:br>
              <a:rPr lang="en-GB" i="1" dirty="0">
                <a:solidFill>
                  <a:schemeClr val="bg1"/>
                </a:solidFill>
              </a:rPr>
            </a:br>
            <a:r>
              <a:rPr lang="en-GB" i="1" dirty="0">
                <a:solidFill>
                  <a:schemeClr val="bg1"/>
                </a:solidFill>
              </a:rPr>
              <a:t>People Management Essentials</a:t>
            </a:r>
            <a:br>
              <a:rPr lang="en-GB" i="1" dirty="0">
                <a:solidFill>
                  <a:schemeClr val="bg1"/>
                </a:solidFill>
              </a:rPr>
            </a:br>
            <a:br>
              <a:rPr lang="en-GB" i="1" dirty="0">
                <a:solidFill>
                  <a:schemeClr val="bg1"/>
                </a:solidFill>
              </a:rPr>
            </a:br>
            <a:br>
              <a:rPr lang="en-GB" i="1" dirty="0">
                <a:solidFill>
                  <a:schemeClr val="bg1"/>
                </a:solidFill>
              </a:rPr>
            </a:br>
            <a:endParaRPr lang="en-GB" dirty="0">
              <a:solidFill>
                <a:schemeClr val="bg1"/>
              </a:solidFill>
            </a:endParaRPr>
          </a:p>
        </p:txBody>
      </p:sp>
      <p:sp>
        <p:nvSpPr>
          <p:cNvPr id="5" name="Title 1"/>
          <p:cNvSpPr txBox="1">
            <a:spLocks/>
          </p:cNvSpPr>
          <p:nvPr/>
        </p:nvSpPr>
        <p:spPr>
          <a:xfrm>
            <a:off x="6566208" y="1555685"/>
            <a:ext cx="5891404" cy="1496669"/>
          </a:xfrm>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solidFill>
                <a:schemeClr val="bg1"/>
              </a:solidFill>
            </a:endParaRPr>
          </a:p>
        </p:txBody>
      </p:sp>
      <p:sp>
        <p:nvSpPr>
          <p:cNvPr id="9" name="Title 1"/>
          <p:cNvSpPr txBox="1">
            <a:spLocks/>
          </p:cNvSpPr>
          <p:nvPr/>
        </p:nvSpPr>
        <p:spPr>
          <a:xfrm>
            <a:off x="5913064" y="2138556"/>
            <a:ext cx="5891404" cy="1496669"/>
          </a:xfrm>
        </p:spPr>
        <p:txBody>
          <a:bodyPr>
            <a:normAutofit fontScale="6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5300" b="1" i="1" dirty="0">
                <a:solidFill>
                  <a:schemeClr val="bg1"/>
                </a:solidFill>
                <a:effectLst/>
                <a:latin typeface="Calibri" panose="020F0502020204030204" pitchFamily="34" charset="0"/>
                <a:ea typeface="DengXian" panose="02010600030101010101" pitchFamily="2" charset="-122"/>
                <a:cs typeface="Calibri" panose="020F0502020204030204" pitchFamily="34" charset="0"/>
              </a:rPr>
              <a:t>Rheoli Perfformiad a Datblygiad</a:t>
            </a:r>
            <a:endParaRPr lang="en-GB" sz="5300" b="1" i="1" dirty="0">
              <a:solidFill>
                <a:schemeClr val="bg1"/>
              </a:solidFill>
              <a:effectLst/>
              <a:latin typeface="Calibri" panose="020F0502020204030204" pitchFamily="34" charset="0"/>
              <a:ea typeface="DengXian" panose="02010600030101010101" pitchFamily="2" charset="-122"/>
              <a:cs typeface="Calibri" panose="020F0502020204030204" pitchFamily="34" charset="0"/>
            </a:endParaRPr>
          </a:p>
          <a:p>
            <a:endParaRPr lang="en-GB" sz="5300" i="1" dirty="0">
              <a:solidFill>
                <a:schemeClr val="bg1"/>
              </a:solidFill>
              <a:latin typeface="Calibri Light" panose="020F0302020204030204" pitchFamily="34" charset="0"/>
              <a:cs typeface="Calibri Light" panose="020F0302020204030204" pitchFamily="34" charset="0"/>
            </a:endParaRPr>
          </a:p>
          <a:p>
            <a:r>
              <a:rPr lang="en-GB" sz="5300" b="1" i="1" dirty="0">
                <a:solidFill>
                  <a:schemeClr val="bg1"/>
                </a:solidFill>
              </a:rPr>
              <a:t>Managing Performance and Development</a:t>
            </a:r>
          </a:p>
        </p:txBody>
      </p:sp>
      <p:sp>
        <p:nvSpPr>
          <p:cNvPr id="11" name="Rectangle 5"/>
          <p:cNvSpPr>
            <a:spLocks noChangeArrowheads="1"/>
          </p:cNvSpPr>
          <p:nvPr/>
        </p:nvSpPr>
        <p:spPr bwMode="auto">
          <a:xfrm>
            <a:off x="0" y="107728"/>
            <a:ext cx="65" cy="24174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7457" rIns="0" bIns="-17457"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579702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Rheoli Perfformiad a Datblygiad</a:t>
            </a:r>
            <a:br>
              <a:rPr lang="en-GB" sz="1800" dirty="0">
                <a:effectLst/>
                <a:latin typeface="Calibri" panose="020F0502020204030204" pitchFamily="34" charset="0"/>
                <a:ea typeface="DengXian" panose="02010600030101010101" pitchFamily="2" charset="-122"/>
                <a:cs typeface="Times New Roman" panose="02020603050405020304" pitchFamily="18" charset="0"/>
              </a:rPr>
            </a:br>
            <a:r>
              <a:rPr lang="en-GB" sz="3200" b="1" dirty="0">
                <a:solidFill>
                  <a:schemeClr val="tx2"/>
                </a:solidFill>
                <a:latin typeface="Arial" panose="020B0604020202020204" pitchFamily="34" charset="0"/>
                <a:ea typeface="DengXian" panose="02010600030101010101" pitchFamily="2" charset="-122"/>
                <a:cs typeface="Arial" panose="020B0604020202020204" pitchFamily="34" charset="0"/>
              </a:rPr>
              <a:t>Managing Performance and Development</a:t>
            </a:r>
            <a:endParaRPr lang="en-GB" sz="3200" b="1" dirty="0">
              <a:solidFill>
                <a:schemeClr val="tx2"/>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rmAutofit fontScale="92500"/>
          </a:bodyPr>
          <a:lstStyle/>
          <a:p>
            <a:pPr marL="342900" lvl="0" indent="-342900">
              <a:lnSpc>
                <a:spcPct val="107000"/>
              </a:lnSpc>
              <a:spcAft>
                <a:spcPts val="800"/>
              </a:spcAft>
              <a:buFont typeface="Arial" panose="020B0604020202020204" pitchFamily="34" charset="0"/>
              <a:buChar char="•"/>
              <a:tabLst>
                <a:tab pos="457200" algn="l"/>
              </a:tabLst>
            </a:pPr>
            <a:r>
              <a:rPr lang="cy-GB" sz="2400" dirty="0">
                <a:effectLst/>
                <a:latin typeface="Arial" panose="020B0604020202020204" pitchFamily="34" charset="0"/>
                <a:ea typeface="DengXian" panose="02010600030101010101" pitchFamily="2" charset="-122"/>
                <a:cs typeface="Arial" panose="020B0604020202020204" pitchFamily="34" charset="0"/>
              </a:rPr>
              <a:t>Y ffactorau sy’n sbarduno lefelau uchel o ymgysylltiad a pherfformiad ymhlith y staff</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400" dirty="0">
                <a:effectLst/>
                <a:latin typeface="Arial" panose="020B0604020202020204" pitchFamily="34" charset="0"/>
                <a:ea typeface="DengXian" panose="02010600030101010101" pitchFamily="2" charset="-122"/>
                <a:cs typeface="Arial" panose="020B0604020202020204" pitchFamily="34" charset="0"/>
              </a:rPr>
              <a:t>Mynd i’r afael â pherfformiad gwael – y fframwaith cyfreithiol a pholisi</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400" dirty="0">
                <a:effectLst/>
                <a:latin typeface="Arial" panose="020B0604020202020204" pitchFamily="34" charset="0"/>
                <a:ea typeface="DengXian" panose="02010600030101010101" pitchFamily="2" charset="-122"/>
                <a:cs typeface="Arial" panose="020B0604020202020204" pitchFamily="34" charset="0"/>
              </a:rPr>
              <a:t>Dulliau ymarferol o reoli perfformiad a datblygu unigolion</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400" dirty="0">
                <a:effectLst/>
                <a:latin typeface="Arial" panose="020B0604020202020204" pitchFamily="34" charset="0"/>
                <a:ea typeface="DengXian" panose="02010600030101010101" pitchFamily="2" charset="-122"/>
                <a:cs typeface="Arial" panose="020B0604020202020204" pitchFamily="34" charset="0"/>
              </a:rPr>
              <a:t>Rôl y rheolwr pobl</a:t>
            </a:r>
            <a:endParaRPr lang="en-GB" sz="20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normAutofit fontScale="92500"/>
          </a:bodyPr>
          <a:lstStyle/>
          <a:p>
            <a:pPr>
              <a:lnSpc>
                <a:spcPct val="107000"/>
              </a:lnSpc>
            </a:pPr>
            <a:r>
              <a:rPr lang="en-GB" sz="2400" dirty="0">
                <a:effectLst/>
                <a:latin typeface="Arial" panose="020B0604020202020204" pitchFamily="34" charset="0"/>
                <a:ea typeface="DengXian" panose="02010600030101010101" pitchFamily="2" charset="-122"/>
                <a:cs typeface="Times New Roman" panose="02020603050405020304" pitchFamily="18" charset="0"/>
              </a:rPr>
              <a:t>The drivers of staff engagement and high performance</a:t>
            </a:r>
            <a:endParaRPr lang="en-GB" sz="2400" dirty="0">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2400" dirty="0">
                <a:effectLst/>
                <a:latin typeface="Arial" panose="020B0604020202020204" pitchFamily="34" charset="0"/>
                <a:ea typeface="DengXian" panose="02010600030101010101" pitchFamily="2" charset="-122"/>
                <a:cs typeface="Times New Roman" panose="02020603050405020304" pitchFamily="18" charset="0"/>
              </a:rPr>
              <a:t>Tackling poor performance – the legal and policy framework</a:t>
            </a:r>
            <a:endParaRPr lang="en-GB" sz="2400" dirty="0">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2400" dirty="0">
                <a:effectLst/>
                <a:latin typeface="Arial" panose="020B0604020202020204" pitchFamily="34" charset="0"/>
                <a:ea typeface="DengXian" panose="02010600030101010101" pitchFamily="2" charset="-122"/>
                <a:cs typeface="Times New Roman" panose="02020603050405020304" pitchFamily="18" charset="0"/>
              </a:rPr>
              <a:t>Practical approaches to managing performance and developing individuals</a:t>
            </a:r>
            <a:endParaRPr lang="en-GB" sz="2400" dirty="0">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pPr>
            <a:r>
              <a:rPr lang="en-GB" sz="2400" dirty="0">
                <a:effectLst/>
                <a:latin typeface="Arial" panose="020B0604020202020204" pitchFamily="34" charset="0"/>
                <a:ea typeface="DengXian" panose="02010600030101010101" pitchFamily="2" charset="-122"/>
              </a:rPr>
              <a:t>Role of the people manager</a:t>
            </a:r>
          </a:p>
          <a:p>
            <a:pPr marL="0" indent="0">
              <a:lnSpc>
                <a:spcPct val="107000"/>
              </a:lnSpc>
              <a:buNone/>
            </a:pPr>
            <a:r>
              <a:rPr lang="en-GB" sz="2000" dirty="0">
                <a:hlinkClick r:id="rId3"/>
              </a:rPr>
              <a:t>https://moodle.uwtsd.ac.uk/course/view.php?id=5349</a:t>
            </a:r>
            <a:endParaRPr lang="en-GB" sz="2000" dirty="0"/>
          </a:p>
          <a:p>
            <a:pPr marL="0" indent="0">
              <a:lnSpc>
                <a:spcPct val="107000"/>
              </a:lnSpc>
              <a:buNone/>
            </a:pPr>
            <a:endParaRPr lang="en-GB" sz="2000" dirty="0"/>
          </a:p>
        </p:txBody>
      </p:sp>
    </p:spTree>
    <p:extLst>
      <p:ext uri="{BB962C8B-B14F-4D97-AF65-F5344CB8AC3E}">
        <p14:creationId xmlns:p14="http://schemas.microsoft.com/office/powerpoint/2010/main" val="10229215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28613" y="1"/>
            <a:ext cx="8363388" cy="5775158"/>
          </a:xfrm>
          <a:prstGeom prst="rect">
            <a:avLst/>
          </a:prstGeom>
        </p:spPr>
      </p:pic>
      <p:sp>
        <p:nvSpPr>
          <p:cNvPr id="5" name="TextBox 4"/>
          <p:cNvSpPr txBox="1"/>
          <p:nvPr/>
        </p:nvSpPr>
        <p:spPr>
          <a:xfrm>
            <a:off x="217714" y="471534"/>
            <a:ext cx="3441032" cy="4832092"/>
          </a:xfrm>
          <a:prstGeom prst="rect">
            <a:avLst/>
          </a:prstGeom>
          <a:noFill/>
        </p:spPr>
        <p:txBody>
          <a:bodyPr wrap="square" rtlCol="0">
            <a:spAutoFit/>
          </a:bodyPr>
          <a:lstStyle/>
          <a:p>
            <a:r>
              <a:rPr lang="cy-GB" sz="28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Beth yw rôl y rheolwr llinell o ran galluogi pobl i ffynnu/lwyddo yn y gwaith?</a:t>
            </a:r>
          </a:p>
          <a:p>
            <a:endParaRPr lang="en-GB" sz="2800" dirty="0">
              <a:effectLst/>
              <a:latin typeface="Arial" panose="020B0604020202020204" pitchFamily="34" charset="0"/>
              <a:ea typeface="DengXian" panose="02010600030101010101" pitchFamily="2" charset="-122"/>
              <a:cs typeface="Arial" panose="020B0604020202020204" pitchFamily="34" charset="0"/>
            </a:endParaRPr>
          </a:p>
          <a:p>
            <a:r>
              <a:rPr lang="en-GB" sz="2800" b="1" dirty="0">
                <a:solidFill>
                  <a:schemeClr val="tx2"/>
                </a:solidFill>
                <a:latin typeface="Arial" panose="020B0604020202020204" pitchFamily="34" charset="0"/>
                <a:cs typeface="Arial" panose="020B0604020202020204" pitchFamily="34" charset="0"/>
              </a:rPr>
              <a:t>What is the role of the line manager in enabling people to thrive/flourish at work?</a:t>
            </a:r>
            <a:endParaRPr lang="en-GB" sz="28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932566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CEA13-5EFA-499C-9617-95A455566187}"/>
              </a:ext>
            </a:extLst>
          </p:cNvPr>
          <p:cNvSpPr>
            <a:spLocks noGrp="1"/>
          </p:cNvSpPr>
          <p:nvPr>
            <p:ph type="title"/>
          </p:nvPr>
        </p:nvSpPr>
        <p:spPr/>
        <p:txBody>
          <a:bodyPr>
            <a:normAutofit/>
          </a:bodyPr>
          <a:lstStyle/>
          <a:p>
            <a:r>
              <a:rPr lang="cy-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Beth yw rheoli perfformiad?</a:t>
            </a:r>
            <a:br>
              <a:rPr lang="en-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br>
            <a:r>
              <a:rPr lang="en-GB" sz="3200" b="1" dirty="0">
                <a:solidFill>
                  <a:schemeClr val="tx2"/>
                </a:solidFill>
                <a:latin typeface="Arial" panose="020B0604020202020204" pitchFamily="34" charset="0"/>
                <a:cs typeface="Arial" panose="020B0604020202020204" pitchFamily="34" charset="0"/>
              </a:rPr>
              <a:t>What is performance management?</a:t>
            </a:r>
          </a:p>
        </p:txBody>
      </p:sp>
      <p:sp>
        <p:nvSpPr>
          <p:cNvPr id="3" name="Content Placeholder 2">
            <a:extLst>
              <a:ext uri="{FF2B5EF4-FFF2-40B4-BE49-F238E27FC236}">
                <a16:creationId xmlns:a16="http://schemas.microsoft.com/office/drawing/2014/main" id="{61E8E207-BA65-4386-99FC-414ED3A5DE40}"/>
              </a:ext>
            </a:extLst>
          </p:cNvPr>
          <p:cNvSpPr>
            <a:spLocks noGrp="1"/>
          </p:cNvSpPr>
          <p:nvPr>
            <p:ph sz="half" idx="1"/>
          </p:nvPr>
        </p:nvSpPr>
        <p:spPr/>
        <p:txBody>
          <a:bodyPr/>
          <a:lstStyle/>
          <a:p>
            <a:pPr marL="0" indent="0">
              <a:buNone/>
            </a:pPr>
            <a:r>
              <a:rPr lang="cy-GB" dirty="0">
                <a:effectLst/>
                <a:latin typeface="Arial" panose="020B0604020202020204" pitchFamily="34" charset="0"/>
                <a:ea typeface="DengXian" panose="02010600030101010101" pitchFamily="2" charset="-122"/>
                <a:cs typeface="Arial" panose="020B0604020202020204" pitchFamily="34" charset="0"/>
              </a:rPr>
              <a:t>Cylch parhaus o weithgareddau sy’n alinio amcanion a datblygiad unigolion â pherfformiad cyffredinol y sefydliad a’i nodau hirdymor. </a:t>
            </a:r>
            <a:endParaRPr lang="en-GB"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FA14DE90-5CFD-4C70-801C-4671C0B799A0}"/>
              </a:ext>
            </a:extLst>
          </p:cNvPr>
          <p:cNvSpPr>
            <a:spLocks noGrp="1"/>
          </p:cNvSpPr>
          <p:nvPr>
            <p:ph sz="half" idx="2"/>
          </p:nvPr>
        </p:nvSpPr>
        <p:spPr/>
        <p:txBody>
          <a:bodyPr/>
          <a:lstStyle/>
          <a:p>
            <a:pPr marL="0" indent="0">
              <a:buNone/>
            </a:pPr>
            <a:r>
              <a:rPr lang="en-GB" dirty="0">
                <a:latin typeface="Arial" panose="020B0604020202020204" pitchFamily="34" charset="0"/>
                <a:cs typeface="Arial" panose="020B0604020202020204" pitchFamily="34" charset="0"/>
              </a:rPr>
              <a:t>A constant cycle of activities that aligns the objectives and development of individuals with the overall performance of the organisation and its long term goals.</a:t>
            </a:r>
          </a:p>
          <a:p>
            <a:endParaRPr lang="en-GB" dirty="0"/>
          </a:p>
        </p:txBody>
      </p:sp>
      <p:pic>
        <p:nvPicPr>
          <p:cNvPr id="5" name="Picture 4">
            <a:extLst>
              <a:ext uri="{FF2B5EF4-FFF2-40B4-BE49-F238E27FC236}">
                <a16:creationId xmlns:a16="http://schemas.microsoft.com/office/drawing/2014/main" id="{EF92AA3C-578A-4929-AE57-56D6E0501914}"/>
              </a:ext>
            </a:extLst>
          </p:cNvPr>
          <p:cNvPicPr>
            <a:picLocks noChangeAspect="1"/>
          </p:cNvPicPr>
          <p:nvPr/>
        </p:nvPicPr>
        <p:blipFill>
          <a:blip r:embed="rId3"/>
          <a:stretch>
            <a:fillRect/>
          </a:stretch>
        </p:blipFill>
        <p:spPr>
          <a:xfrm>
            <a:off x="8205157" y="3960746"/>
            <a:ext cx="3986843" cy="2594106"/>
          </a:xfrm>
          <a:prstGeom prst="rect">
            <a:avLst/>
          </a:prstGeom>
          <a:ln>
            <a:noFill/>
          </a:ln>
          <a:effectLst>
            <a:softEdge rad="112500"/>
          </a:effectLst>
        </p:spPr>
      </p:pic>
    </p:spTree>
    <p:extLst>
      <p:ext uri="{BB962C8B-B14F-4D97-AF65-F5344CB8AC3E}">
        <p14:creationId xmlns:p14="http://schemas.microsoft.com/office/powerpoint/2010/main" val="591618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81B7F-1D9B-45D1-BAE5-E781C3907472}"/>
              </a:ext>
            </a:extLst>
          </p:cNvPr>
          <p:cNvSpPr>
            <a:spLocks noGrp="1"/>
          </p:cNvSpPr>
          <p:nvPr>
            <p:ph type="title"/>
          </p:nvPr>
        </p:nvSpPr>
        <p:spPr/>
        <p:txBody>
          <a:bodyPr>
            <a:normAutofit/>
          </a:bodyPr>
          <a:lstStyle/>
          <a:p>
            <a:r>
              <a:rPr lang="cy-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Darparu cyfeiriad a phennu nodau</a:t>
            </a:r>
            <a:br>
              <a:rPr lang="en-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br>
            <a:r>
              <a:rPr lang="en-GB" sz="3200" b="1" dirty="0">
                <a:solidFill>
                  <a:schemeClr val="tx2"/>
                </a:solidFill>
                <a:latin typeface="Arial" panose="020B0604020202020204" pitchFamily="34" charset="0"/>
                <a:cs typeface="Arial" panose="020B0604020202020204" pitchFamily="34" charset="0"/>
              </a:rPr>
              <a:t>Providing direction and goal setting</a:t>
            </a:r>
            <a:endParaRPr lang="en-GB" sz="3200" dirty="0"/>
          </a:p>
        </p:txBody>
      </p:sp>
      <p:pic>
        <p:nvPicPr>
          <p:cNvPr id="8" name="Content Placeholder 7">
            <a:extLst>
              <a:ext uri="{FF2B5EF4-FFF2-40B4-BE49-F238E27FC236}">
                <a16:creationId xmlns:a16="http://schemas.microsoft.com/office/drawing/2014/main" id="{04B3A79C-134D-4648-A692-941FB7ABAA1D}"/>
              </a:ext>
            </a:extLst>
          </p:cNvPr>
          <p:cNvPicPr>
            <a:picLocks noGrp="1" noChangeAspect="1"/>
          </p:cNvPicPr>
          <p:nvPr>
            <p:ph sz="half" idx="1"/>
          </p:nvPr>
        </p:nvPicPr>
        <p:blipFill>
          <a:blip r:embed="rId3"/>
          <a:stretch>
            <a:fillRect/>
          </a:stretch>
        </p:blipFill>
        <p:spPr>
          <a:xfrm>
            <a:off x="6276821" y="1468394"/>
            <a:ext cx="5384800" cy="3982445"/>
          </a:xfrm>
          <a:prstGeom prst="rect">
            <a:avLst/>
          </a:prstGeom>
        </p:spPr>
      </p:pic>
      <p:graphicFrame>
        <p:nvGraphicFramePr>
          <p:cNvPr id="5" name="Content Placeholder 4">
            <a:extLst>
              <a:ext uri="{FF2B5EF4-FFF2-40B4-BE49-F238E27FC236}">
                <a16:creationId xmlns:a16="http://schemas.microsoft.com/office/drawing/2014/main" id="{0360C3F5-D10F-4B90-9AAA-B0DB500AE755}"/>
              </a:ext>
            </a:extLst>
          </p:cNvPr>
          <p:cNvGraphicFramePr>
            <a:graphicFrameLocks noGrp="1"/>
          </p:cNvGraphicFramePr>
          <p:nvPr>
            <p:ph sz="half" idx="2"/>
            <p:extLst>
              <p:ext uri="{D42A27DB-BD31-4B8C-83A1-F6EECF244321}">
                <p14:modId xmlns:p14="http://schemas.microsoft.com/office/powerpoint/2010/main" val="3293019192"/>
              </p:ext>
            </p:extLst>
          </p:nvPr>
        </p:nvGraphicFramePr>
        <p:xfrm>
          <a:off x="-50800" y="1426621"/>
          <a:ext cx="5384800" cy="39824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9" name="Arrow: Down 8">
            <a:extLst>
              <a:ext uri="{FF2B5EF4-FFF2-40B4-BE49-F238E27FC236}">
                <a16:creationId xmlns:a16="http://schemas.microsoft.com/office/drawing/2014/main" id="{9BB038B3-0292-480F-B7D8-7BCDE1150FDA}"/>
              </a:ext>
            </a:extLst>
          </p:cNvPr>
          <p:cNvSpPr/>
          <p:nvPr/>
        </p:nvSpPr>
        <p:spPr>
          <a:xfrm>
            <a:off x="5845268" y="1690688"/>
            <a:ext cx="625443" cy="3537857"/>
          </a:xfrm>
          <a:prstGeom prst="downArrow">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Arrow: Up 9">
            <a:extLst>
              <a:ext uri="{FF2B5EF4-FFF2-40B4-BE49-F238E27FC236}">
                <a16:creationId xmlns:a16="http://schemas.microsoft.com/office/drawing/2014/main" id="{5E70C4C0-F242-4D01-803F-A276802060EA}"/>
              </a:ext>
            </a:extLst>
          </p:cNvPr>
          <p:cNvSpPr/>
          <p:nvPr/>
        </p:nvSpPr>
        <p:spPr>
          <a:xfrm>
            <a:off x="5334000" y="1600200"/>
            <a:ext cx="625443" cy="3628345"/>
          </a:xfrm>
          <a:prstGeom prst="upArrow">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4645610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6"/>
          <p:cNvGrpSpPr/>
          <p:nvPr/>
        </p:nvGrpSpPr>
        <p:grpSpPr>
          <a:xfrm>
            <a:off x="207963" y="522902"/>
            <a:ext cx="4826000" cy="3849687"/>
            <a:chOff x="1762125" y="1557338"/>
            <a:chExt cx="4826000" cy="3849687"/>
          </a:xfrm>
          <a:solidFill>
            <a:schemeClr val="accent1">
              <a:lumMod val="20000"/>
              <a:lumOff val="80000"/>
            </a:schemeClr>
          </a:solidFill>
        </p:grpSpPr>
        <p:sp>
          <p:nvSpPr>
            <p:cNvPr id="133126" name="AutoShape 6"/>
            <p:cNvSpPr>
              <a:spLocks noChangeArrowheads="1"/>
            </p:cNvSpPr>
            <p:nvPr/>
          </p:nvSpPr>
          <p:spPr bwMode="auto">
            <a:xfrm>
              <a:off x="3459671" y="3440811"/>
              <a:ext cx="1427162" cy="792163"/>
            </a:xfrm>
            <a:prstGeom prst="roundRect">
              <a:avLst>
                <a:gd name="adj" fmla="val 16667"/>
              </a:avLst>
            </a:prstGeom>
            <a:solidFill>
              <a:schemeClr val="tx2">
                <a:lumMod val="40000"/>
                <a:lumOff val="60000"/>
              </a:schemeClr>
            </a:solidFill>
            <a:ln w="9525">
              <a:solidFill>
                <a:schemeClr val="accent1">
                  <a:lumMod val="75000"/>
                </a:schemeClr>
              </a:solidFill>
              <a:round/>
              <a:headEnd/>
              <a:tailEnd/>
            </a:ln>
            <a:effectLst/>
          </p:spPr>
          <p:txBody>
            <a:bodyPr wrap="none" anchor="ctr"/>
            <a:lstStyle/>
            <a:p>
              <a:pPr algn="ctr"/>
              <a:r>
                <a:rPr lang="en-GB" sz="1400" b="1" dirty="0">
                  <a:solidFill>
                    <a:schemeClr val="accent4">
                      <a:lumMod val="50000"/>
                    </a:schemeClr>
                  </a:solidFill>
                </a:rPr>
                <a:t>Work</a:t>
              </a:r>
            </a:p>
            <a:p>
              <a:pPr algn="ctr"/>
              <a:r>
                <a:rPr lang="en-GB" sz="1400" b="1" dirty="0">
                  <a:solidFill>
                    <a:schemeClr val="accent4">
                      <a:lumMod val="50000"/>
                    </a:schemeClr>
                  </a:solidFill>
                </a:rPr>
                <a:t>Performance</a:t>
              </a:r>
            </a:p>
          </p:txBody>
        </p:sp>
        <p:sp>
          <p:nvSpPr>
            <p:cNvPr id="133127" name="Oval 7"/>
            <p:cNvSpPr>
              <a:spLocks noChangeArrowheads="1"/>
            </p:cNvSpPr>
            <p:nvPr/>
          </p:nvSpPr>
          <p:spPr bwMode="auto">
            <a:xfrm>
              <a:off x="3478213" y="1557338"/>
              <a:ext cx="1439862" cy="1439862"/>
            </a:xfrm>
            <a:prstGeom prst="ellipse">
              <a:avLst/>
            </a:prstGeom>
            <a:grpFill/>
            <a:ln w="38100">
              <a:solidFill>
                <a:schemeClr val="accent1">
                  <a:lumMod val="75000"/>
                </a:schemeClr>
              </a:solidFill>
              <a:round/>
              <a:headEnd/>
              <a:tailEnd/>
            </a:ln>
            <a:effectLst/>
          </p:spPr>
          <p:txBody>
            <a:bodyPr wrap="none" anchor="ctr"/>
            <a:lstStyle/>
            <a:p>
              <a:pPr algn="ctr"/>
              <a:r>
                <a:rPr lang="en-GB" sz="1600" b="1" dirty="0">
                  <a:solidFill>
                    <a:schemeClr val="accent4">
                      <a:lumMod val="50000"/>
                    </a:schemeClr>
                  </a:solidFill>
                </a:rPr>
                <a:t>Capacity</a:t>
              </a:r>
            </a:p>
          </p:txBody>
        </p:sp>
        <p:sp>
          <p:nvSpPr>
            <p:cNvPr id="133128" name="Oval 8"/>
            <p:cNvSpPr>
              <a:spLocks noChangeArrowheads="1"/>
            </p:cNvSpPr>
            <p:nvPr/>
          </p:nvSpPr>
          <p:spPr bwMode="auto">
            <a:xfrm>
              <a:off x="5148263" y="3967163"/>
              <a:ext cx="1439862" cy="1439862"/>
            </a:xfrm>
            <a:prstGeom prst="ellipse">
              <a:avLst/>
            </a:prstGeom>
            <a:grpFill/>
            <a:ln w="38100">
              <a:solidFill>
                <a:schemeClr val="accent1">
                  <a:lumMod val="75000"/>
                </a:schemeClr>
              </a:solidFill>
              <a:round/>
              <a:headEnd/>
              <a:tailEnd/>
            </a:ln>
            <a:effectLst/>
          </p:spPr>
          <p:txBody>
            <a:bodyPr wrap="none" anchor="ctr"/>
            <a:lstStyle/>
            <a:p>
              <a:pPr algn="ctr"/>
              <a:r>
                <a:rPr lang="en-GB" sz="1600" b="1" dirty="0">
                  <a:solidFill>
                    <a:schemeClr val="accent4">
                      <a:lumMod val="50000"/>
                    </a:schemeClr>
                  </a:solidFill>
                </a:rPr>
                <a:t>Opportunity</a:t>
              </a:r>
            </a:p>
          </p:txBody>
        </p:sp>
        <p:sp>
          <p:nvSpPr>
            <p:cNvPr id="133129" name="Oval 9"/>
            <p:cNvSpPr>
              <a:spLocks noChangeArrowheads="1"/>
            </p:cNvSpPr>
            <p:nvPr/>
          </p:nvSpPr>
          <p:spPr bwMode="auto">
            <a:xfrm>
              <a:off x="1762125" y="3967163"/>
              <a:ext cx="1439863" cy="1439862"/>
            </a:xfrm>
            <a:prstGeom prst="ellipse">
              <a:avLst/>
            </a:prstGeom>
            <a:grpFill/>
            <a:ln w="38100">
              <a:solidFill>
                <a:schemeClr val="accent1">
                  <a:lumMod val="75000"/>
                </a:schemeClr>
              </a:solidFill>
              <a:round/>
              <a:headEnd/>
              <a:tailEnd/>
            </a:ln>
            <a:effectLst/>
          </p:spPr>
          <p:txBody>
            <a:bodyPr wrap="none" anchor="ctr"/>
            <a:lstStyle/>
            <a:p>
              <a:pPr algn="ctr"/>
              <a:r>
                <a:rPr lang="en-GB" sz="1600" b="1" dirty="0">
                  <a:solidFill>
                    <a:schemeClr val="accent4">
                      <a:lumMod val="50000"/>
                    </a:schemeClr>
                  </a:solidFill>
                </a:rPr>
                <a:t>Willingness</a:t>
              </a:r>
            </a:p>
          </p:txBody>
        </p:sp>
        <p:cxnSp>
          <p:nvCxnSpPr>
            <p:cNvPr id="133134" name="AutoShape 14"/>
            <p:cNvCxnSpPr>
              <a:cxnSpLocks noChangeShapeType="1"/>
              <a:stCxn id="133129" idx="6"/>
              <a:endCxn id="133128" idx="2"/>
            </p:cNvCxnSpPr>
            <p:nvPr/>
          </p:nvCxnSpPr>
          <p:spPr bwMode="auto">
            <a:xfrm>
              <a:off x="3221038" y="4687888"/>
              <a:ext cx="1908175" cy="0"/>
            </a:xfrm>
            <a:prstGeom prst="straightConnector1">
              <a:avLst/>
            </a:prstGeom>
            <a:grpFill/>
            <a:ln w="38100">
              <a:solidFill>
                <a:schemeClr val="accent1">
                  <a:lumMod val="75000"/>
                </a:schemeClr>
              </a:solidFill>
              <a:round/>
              <a:headEnd type="triangle" w="med" len="med"/>
              <a:tailEnd type="triangle" w="med" len="med"/>
            </a:ln>
            <a:effectLst/>
          </p:spPr>
        </p:cxnSp>
        <p:cxnSp>
          <p:nvCxnSpPr>
            <p:cNvPr id="133135" name="AutoShape 15"/>
            <p:cNvCxnSpPr>
              <a:cxnSpLocks noChangeShapeType="1"/>
              <a:stCxn id="133127" idx="3"/>
              <a:endCxn id="133129" idx="7"/>
            </p:cNvCxnSpPr>
            <p:nvPr/>
          </p:nvCxnSpPr>
          <p:spPr bwMode="auto">
            <a:xfrm flipH="1">
              <a:off x="2990850" y="2805113"/>
              <a:ext cx="698500" cy="1354137"/>
            </a:xfrm>
            <a:prstGeom prst="straightConnector1">
              <a:avLst/>
            </a:prstGeom>
            <a:grpFill/>
            <a:ln w="38100">
              <a:solidFill>
                <a:schemeClr val="accent1">
                  <a:lumMod val="75000"/>
                </a:schemeClr>
              </a:solidFill>
              <a:round/>
              <a:headEnd type="triangle" w="med" len="med"/>
              <a:tailEnd type="triangle" w="med" len="med"/>
            </a:ln>
            <a:effectLst/>
          </p:spPr>
        </p:cxnSp>
        <p:cxnSp>
          <p:nvCxnSpPr>
            <p:cNvPr id="133136" name="AutoShape 16"/>
            <p:cNvCxnSpPr>
              <a:cxnSpLocks noChangeShapeType="1"/>
              <a:stCxn id="133127" idx="5"/>
              <a:endCxn id="133128" idx="1"/>
            </p:cNvCxnSpPr>
            <p:nvPr/>
          </p:nvCxnSpPr>
          <p:spPr bwMode="auto">
            <a:xfrm>
              <a:off x="4706938" y="2805113"/>
              <a:ext cx="652462" cy="1354137"/>
            </a:xfrm>
            <a:prstGeom prst="straightConnector1">
              <a:avLst/>
            </a:prstGeom>
            <a:grpFill/>
            <a:ln w="38100">
              <a:solidFill>
                <a:schemeClr val="accent1">
                  <a:lumMod val="75000"/>
                </a:schemeClr>
              </a:solidFill>
              <a:round/>
              <a:headEnd type="triangle" w="med" len="med"/>
              <a:tailEnd type="triangle" w="med" len="med"/>
            </a:ln>
            <a:effectLst/>
          </p:spPr>
        </p:cxnSp>
      </p:grpSp>
      <p:sp>
        <p:nvSpPr>
          <p:cNvPr id="133122" name="Rectangle 2"/>
          <p:cNvSpPr>
            <a:spLocks noGrp="1" noChangeArrowheads="1"/>
          </p:cNvSpPr>
          <p:nvPr>
            <p:ph type="title"/>
          </p:nvPr>
        </p:nvSpPr>
        <p:spPr>
          <a:xfrm>
            <a:off x="6534151" y="627677"/>
            <a:ext cx="5569741" cy="1143000"/>
          </a:xfrm>
        </p:spPr>
        <p:txBody>
          <a:bodyPr>
            <a:normAutofit fontScale="90000"/>
          </a:bodyPr>
          <a:lstStyle/>
          <a:p>
            <a:br>
              <a:rPr lang="cy-GB" sz="36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br>
            <a:br>
              <a:rPr lang="cy-GB" sz="36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br>
            <a:br>
              <a:rPr lang="cy-GB" sz="36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br>
            <a:br>
              <a:rPr lang="cy-GB" sz="36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br>
            <a:r>
              <a:rPr lang="cy-GB" sz="36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Beth sy’n Pennu Perfformiad?</a:t>
            </a:r>
            <a:br>
              <a:rPr lang="en-GB" sz="36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br>
            <a:br>
              <a:rPr lang="en-GB" sz="36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br>
            <a:r>
              <a:rPr lang="en-GB" sz="3600" b="1" dirty="0">
                <a:solidFill>
                  <a:schemeClr val="tx2"/>
                </a:solidFill>
                <a:latin typeface="Arial" panose="020B0604020202020204" pitchFamily="34" charset="0"/>
                <a:cs typeface="Arial" panose="020B0604020202020204" pitchFamily="34" charset="0"/>
              </a:rPr>
              <a:t>What Determines Performance?</a:t>
            </a:r>
          </a:p>
        </p:txBody>
      </p:sp>
      <p:sp>
        <p:nvSpPr>
          <p:cNvPr id="133131" name="Text Box 11"/>
          <p:cNvSpPr txBox="1">
            <a:spLocks noChangeArrowheads="1"/>
          </p:cNvSpPr>
          <p:nvPr/>
        </p:nvSpPr>
        <p:spPr bwMode="auto">
          <a:xfrm>
            <a:off x="3558735" y="807300"/>
            <a:ext cx="2099116" cy="1077218"/>
          </a:xfrm>
          <a:prstGeom prst="rect">
            <a:avLst/>
          </a:prstGeom>
          <a:noFill/>
          <a:ln w="9525">
            <a:noFill/>
            <a:miter lim="800000"/>
            <a:headEnd/>
            <a:tailEnd/>
          </a:ln>
          <a:effectLst/>
        </p:spPr>
        <p:txBody>
          <a:bodyPr wrap="square">
            <a:spAutoFit/>
          </a:bodyPr>
          <a:lstStyle/>
          <a:p>
            <a:r>
              <a:rPr lang="en-GB" sz="1600" dirty="0">
                <a:latin typeface="Tahoma" pitchFamily="34" charset="0"/>
                <a:ea typeface="Tahoma" pitchFamily="34" charset="0"/>
                <a:cs typeface="Tahoma" pitchFamily="34" charset="0"/>
              </a:rPr>
              <a:t>Does the individual have the skills and capacity to perform well?</a:t>
            </a:r>
          </a:p>
        </p:txBody>
      </p:sp>
      <p:sp>
        <p:nvSpPr>
          <p:cNvPr id="133132" name="Text Box 12"/>
          <p:cNvSpPr txBox="1">
            <a:spLocks noChangeArrowheads="1"/>
          </p:cNvSpPr>
          <p:nvPr/>
        </p:nvSpPr>
        <p:spPr bwMode="auto">
          <a:xfrm>
            <a:off x="4459379" y="4372589"/>
            <a:ext cx="2609053" cy="830997"/>
          </a:xfrm>
          <a:prstGeom prst="rect">
            <a:avLst/>
          </a:prstGeom>
          <a:noFill/>
          <a:ln w="9525">
            <a:noFill/>
            <a:miter lim="800000"/>
            <a:headEnd/>
            <a:tailEnd/>
          </a:ln>
          <a:effectLst/>
        </p:spPr>
        <p:txBody>
          <a:bodyPr wrap="square">
            <a:spAutoFit/>
          </a:bodyPr>
          <a:lstStyle/>
          <a:p>
            <a:r>
              <a:rPr lang="en-GB" sz="1600" dirty="0">
                <a:latin typeface="Tahoma" pitchFamily="34" charset="0"/>
                <a:ea typeface="Tahoma" pitchFamily="34" charset="0"/>
                <a:cs typeface="Tahoma" pitchFamily="34" charset="0"/>
              </a:rPr>
              <a:t>Does the individual have the tools and resources to perform well?</a:t>
            </a:r>
          </a:p>
        </p:txBody>
      </p:sp>
      <p:sp>
        <p:nvSpPr>
          <p:cNvPr id="133133" name="Text Box 13"/>
          <p:cNvSpPr txBox="1">
            <a:spLocks noChangeArrowheads="1"/>
          </p:cNvSpPr>
          <p:nvPr/>
        </p:nvSpPr>
        <p:spPr bwMode="auto">
          <a:xfrm>
            <a:off x="316620" y="4372589"/>
            <a:ext cx="1908175" cy="1323439"/>
          </a:xfrm>
          <a:prstGeom prst="rect">
            <a:avLst/>
          </a:prstGeom>
          <a:noFill/>
          <a:ln w="9525">
            <a:noFill/>
            <a:miter lim="800000"/>
            <a:headEnd/>
            <a:tailEnd/>
          </a:ln>
          <a:effectLst/>
        </p:spPr>
        <p:txBody>
          <a:bodyPr wrap="square">
            <a:spAutoFit/>
          </a:bodyPr>
          <a:lstStyle/>
          <a:p>
            <a:r>
              <a:rPr lang="en-GB" sz="1600" dirty="0">
                <a:latin typeface="Tahoma" pitchFamily="34" charset="0"/>
                <a:ea typeface="Tahoma" pitchFamily="34" charset="0"/>
                <a:cs typeface="Tahoma" pitchFamily="34" charset="0"/>
              </a:rPr>
              <a:t>Does the individual have the motivation and attitude needed to perform well?</a:t>
            </a:r>
          </a:p>
        </p:txBody>
      </p:sp>
    </p:spTree>
    <p:extLst>
      <p:ext uri="{BB962C8B-B14F-4D97-AF65-F5344CB8AC3E}">
        <p14:creationId xmlns:p14="http://schemas.microsoft.com/office/powerpoint/2010/main" val="14034471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DE53B-AFB8-4DA1-A6B5-19B6DE2BF5A9}"/>
              </a:ext>
            </a:extLst>
          </p:cNvPr>
          <p:cNvSpPr>
            <a:spLocks noGrp="1"/>
          </p:cNvSpPr>
          <p:nvPr>
            <p:ph type="title"/>
          </p:nvPr>
        </p:nvSpPr>
        <p:spPr/>
        <p:txBody>
          <a:bodyPr>
            <a:normAutofit/>
          </a:bodyPr>
          <a:lstStyle/>
          <a:p>
            <a:r>
              <a:rPr lang="cy-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Pa sgiliau sy’n berthnasol ar gyfer rheolwyr pobl?</a:t>
            </a:r>
            <a:br>
              <a:rPr lang="en-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br>
            <a:r>
              <a:rPr lang="en-GB" sz="3200" b="1" dirty="0">
                <a:solidFill>
                  <a:schemeClr val="tx2"/>
                </a:solidFill>
                <a:latin typeface="Arial" panose="020B0604020202020204" pitchFamily="34" charset="0"/>
                <a:cs typeface="Arial" panose="020B0604020202020204" pitchFamily="34" charset="0"/>
              </a:rPr>
              <a:t>What skills are involved for people managers?</a:t>
            </a:r>
          </a:p>
        </p:txBody>
      </p:sp>
      <p:sp>
        <p:nvSpPr>
          <p:cNvPr id="3" name="Content Placeholder 2">
            <a:extLst>
              <a:ext uri="{FF2B5EF4-FFF2-40B4-BE49-F238E27FC236}">
                <a16:creationId xmlns:a16="http://schemas.microsoft.com/office/drawing/2014/main" id="{B34DC0EA-B131-4B6C-AC3E-9B3AB5115C86}"/>
              </a:ext>
            </a:extLst>
          </p:cNvPr>
          <p:cNvSpPr>
            <a:spLocks noGrp="1"/>
          </p:cNvSpPr>
          <p:nvPr>
            <p:ph sz="half" idx="1"/>
          </p:nvPr>
        </p:nvSpPr>
        <p:spPr/>
        <p:txBody>
          <a:bodyPr>
            <a:normAutofit lnSpcReduction="10000"/>
          </a:bodyPr>
          <a:lstStyle/>
          <a:p>
            <a:pPr marL="342900" lvl="0" indent="-342900">
              <a:lnSpc>
                <a:spcPct val="107000"/>
              </a:lnSpc>
              <a:spcAft>
                <a:spcPts val="800"/>
              </a:spcAft>
              <a:buFont typeface="Arial" panose="020B0604020202020204" pitchFamily="34" charset="0"/>
              <a:buChar char="•"/>
              <a:tabLst>
                <a:tab pos="457200" algn="l"/>
              </a:tabLst>
            </a:pPr>
            <a:r>
              <a:rPr lang="cy-GB" sz="3200" dirty="0">
                <a:effectLst/>
                <a:latin typeface="Arial" panose="020B0604020202020204" pitchFamily="34" charset="0"/>
                <a:ea typeface="DengXian" panose="02010600030101010101" pitchFamily="2" charset="-122"/>
                <a:cs typeface="Arial" panose="020B0604020202020204" pitchFamily="34" charset="0"/>
              </a:rPr>
              <a:t>Darparu cyfeiriad</a:t>
            </a:r>
            <a:endParaRPr lang="en-GB" sz="32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3200" dirty="0">
                <a:effectLst/>
                <a:latin typeface="Arial" panose="020B0604020202020204" pitchFamily="34" charset="0"/>
                <a:ea typeface="DengXian" panose="02010600030101010101" pitchFamily="2" charset="-122"/>
                <a:cs typeface="Arial" panose="020B0604020202020204" pitchFamily="34" charset="0"/>
              </a:rPr>
              <a:t>Pennu amcanion a nodau</a:t>
            </a:r>
            <a:endParaRPr lang="en-GB" sz="32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3200" dirty="0">
                <a:effectLst/>
                <a:latin typeface="Arial" panose="020B0604020202020204" pitchFamily="34" charset="0"/>
                <a:ea typeface="DengXian" panose="02010600030101010101" pitchFamily="2" charset="-122"/>
                <a:cs typeface="Arial" panose="020B0604020202020204" pitchFamily="34" charset="0"/>
              </a:rPr>
              <a:t>Rhoi adborth</a:t>
            </a:r>
            <a:endParaRPr lang="en-GB" sz="32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3200" dirty="0">
                <a:effectLst/>
                <a:latin typeface="Arial" panose="020B0604020202020204" pitchFamily="34" charset="0"/>
                <a:ea typeface="DengXian" panose="02010600030101010101" pitchFamily="2" charset="-122"/>
                <a:cs typeface="Arial" panose="020B0604020202020204" pitchFamily="34" charset="0"/>
              </a:rPr>
              <a:t>Nodi anghenion datblygu</a:t>
            </a:r>
            <a:endParaRPr lang="en-GB" sz="32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3200" dirty="0">
                <a:effectLst/>
                <a:latin typeface="Arial" panose="020B0604020202020204" pitchFamily="34" charset="0"/>
                <a:ea typeface="DengXian" panose="02010600030101010101" pitchFamily="2" charset="-122"/>
                <a:cs typeface="Arial" panose="020B0604020202020204" pitchFamily="34" charset="0"/>
              </a:rPr>
              <a:t>Mynd i’r afael â pherfformiad gwael</a:t>
            </a:r>
            <a:endParaRPr lang="en-GB" sz="32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E72E4F17-20A8-4BD8-95A8-665CC2040518}"/>
              </a:ext>
            </a:extLst>
          </p:cNvPr>
          <p:cNvSpPr>
            <a:spLocks noGrp="1"/>
          </p:cNvSpPr>
          <p:nvPr>
            <p:ph sz="half" idx="2"/>
          </p:nvPr>
        </p:nvSpPr>
        <p:spPr/>
        <p:txBody>
          <a:bodyPr>
            <a:normAutofit lnSpcReduction="10000"/>
          </a:bodyPr>
          <a:lstStyle/>
          <a:p>
            <a:r>
              <a:rPr lang="en-GB" sz="3200" dirty="0">
                <a:latin typeface="Arial" panose="020B0604020202020204" pitchFamily="34" charset="0"/>
                <a:cs typeface="Arial" panose="020B0604020202020204" pitchFamily="34" charset="0"/>
              </a:rPr>
              <a:t>Providing direction</a:t>
            </a:r>
          </a:p>
          <a:p>
            <a:r>
              <a:rPr lang="en-GB" sz="3200" dirty="0">
                <a:latin typeface="Arial" panose="020B0604020202020204" pitchFamily="34" charset="0"/>
                <a:cs typeface="Arial" panose="020B0604020202020204" pitchFamily="34" charset="0"/>
              </a:rPr>
              <a:t>Objective and goal setting</a:t>
            </a:r>
          </a:p>
          <a:p>
            <a:r>
              <a:rPr lang="en-GB" sz="3200" dirty="0">
                <a:latin typeface="Arial" panose="020B0604020202020204" pitchFamily="34" charset="0"/>
                <a:cs typeface="Arial" panose="020B0604020202020204" pitchFamily="34" charset="0"/>
              </a:rPr>
              <a:t>Giving feedback</a:t>
            </a:r>
          </a:p>
          <a:p>
            <a:r>
              <a:rPr lang="en-GB" sz="3200" dirty="0">
                <a:latin typeface="Arial" panose="020B0604020202020204" pitchFamily="34" charset="0"/>
                <a:cs typeface="Arial" panose="020B0604020202020204" pitchFamily="34" charset="0"/>
              </a:rPr>
              <a:t>Identifying development needs</a:t>
            </a:r>
          </a:p>
          <a:p>
            <a:r>
              <a:rPr lang="en-GB" sz="3200" dirty="0">
                <a:latin typeface="Arial" panose="020B0604020202020204" pitchFamily="34" charset="0"/>
                <a:cs typeface="Arial" panose="020B0604020202020204" pitchFamily="34" charset="0"/>
              </a:rPr>
              <a:t>Addressing poor performance</a:t>
            </a:r>
          </a:p>
        </p:txBody>
      </p:sp>
    </p:spTree>
    <p:extLst>
      <p:ext uri="{BB962C8B-B14F-4D97-AF65-F5344CB8AC3E}">
        <p14:creationId xmlns:p14="http://schemas.microsoft.com/office/powerpoint/2010/main" val="31025335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4F7FA-233D-406A-936E-08481D016596}"/>
              </a:ext>
            </a:extLst>
          </p:cNvPr>
          <p:cNvSpPr>
            <a:spLocks noGrp="1"/>
          </p:cNvSpPr>
          <p:nvPr>
            <p:ph type="title"/>
          </p:nvPr>
        </p:nvSpPr>
        <p:spPr>
          <a:xfrm>
            <a:off x="355076" y="87432"/>
            <a:ext cx="11481847" cy="1325563"/>
          </a:xfrm>
        </p:spPr>
        <p:txBody>
          <a:bodyPr>
            <a:normAutofit/>
          </a:bodyPr>
          <a:lstStyle/>
          <a:p>
            <a:r>
              <a:rPr lang="cy-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Nodi anghenion datblygu</a:t>
            </a:r>
            <a:br>
              <a:rPr lang="en-GB" sz="1800" dirty="0">
                <a:effectLst/>
                <a:latin typeface="Calibri" panose="020F0502020204030204" pitchFamily="34" charset="0"/>
                <a:ea typeface="DengXian" panose="02010600030101010101" pitchFamily="2" charset="-122"/>
                <a:cs typeface="Times New Roman" panose="02020603050405020304" pitchFamily="18" charset="0"/>
              </a:rPr>
            </a:br>
            <a:r>
              <a:rPr lang="en-GB" sz="3200" b="1" dirty="0">
                <a:solidFill>
                  <a:schemeClr val="tx2"/>
                </a:solidFill>
                <a:latin typeface="Arial" panose="020B0604020202020204" pitchFamily="34" charset="0"/>
                <a:cs typeface="Arial" panose="020B0604020202020204" pitchFamily="34" charset="0"/>
              </a:rPr>
              <a:t>Identifying development needs</a:t>
            </a:r>
          </a:p>
        </p:txBody>
      </p:sp>
      <p:sp>
        <p:nvSpPr>
          <p:cNvPr id="3" name="Content Placeholder 2">
            <a:extLst>
              <a:ext uri="{FF2B5EF4-FFF2-40B4-BE49-F238E27FC236}">
                <a16:creationId xmlns:a16="http://schemas.microsoft.com/office/drawing/2014/main" id="{281AA754-7B6E-4C19-9557-ABDDA95226A4}"/>
              </a:ext>
            </a:extLst>
          </p:cNvPr>
          <p:cNvSpPr>
            <a:spLocks noGrp="1"/>
          </p:cNvSpPr>
          <p:nvPr>
            <p:ph sz="half" idx="1"/>
          </p:nvPr>
        </p:nvSpPr>
        <p:spPr>
          <a:xfrm>
            <a:off x="609599" y="1358566"/>
            <a:ext cx="5900057" cy="4832683"/>
          </a:xfrm>
        </p:spPr>
        <p:txBody>
          <a:bodyPr>
            <a:normAutofit fontScale="85000" lnSpcReduction="20000"/>
          </a:bodyPr>
          <a:lstStyle/>
          <a:p>
            <a:pPr marL="342900" lvl="0" indent="-342900">
              <a:lnSpc>
                <a:spcPct val="107000"/>
              </a:lnSpc>
              <a:spcAft>
                <a:spcPts val="800"/>
              </a:spcAft>
              <a:buFont typeface="Symbol" panose="05050102010706020507" pitchFamily="18" charset="2"/>
              <a:buChar char=""/>
            </a:pPr>
            <a:r>
              <a:rPr lang="cy-GB" sz="2300" dirty="0">
                <a:effectLst/>
                <a:latin typeface="Arial" panose="020B0604020202020204" pitchFamily="34" charset="0"/>
                <a:ea typeface="DengXian" panose="02010600030101010101" pitchFamily="2" charset="-122"/>
                <a:cs typeface="Arial" panose="020B0604020202020204" pitchFamily="34" charset="0"/>
              </a:rPr>
              <a:t>yn glir ynghylch yr hyn y mae angen </a:t>
            </a:r>
            <a:r>
              <a:rPr lang="cy-GB" sz="2300" dirty="0">
                <a:latin typeface="Arial" panose="020B0604020202020204" pitchFamily="34" charset="0"/>
                <a:ea typeface="DengXian" panose="02010600030101010101" pitchFamily="2" charset="-122"/>
                <a:cs typeface="Arial" panose="020B0604020202020204" pitchFamily="34" charset="0"/>
              </a:rPr>
              <a:t>i’r Byddwchsefydliad</a:t>
            </a:r>
            <a:r>
              <a:rPr lang="cy-GB" sz="2300" dirty="0">
                <a:effectLst/>
                <a:latin typeface="Arial" panose="020B0604020202020204" pitchFamily="34" charset="0"/>
                <a:ea typeface="DengXian" panose="02010600030101010101" pitchFamily="2" charset="-122"/>
                <a:cs typeface="Arial" panose="020B0604020202020204" pitchFamily="34" charset="0"/>
              </a:rPr>
              <a:t>/tîm ei gyflawni</a:t>
            </a:r>
            <a:endParaRPr lang="en-GB" sz="23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300" dirty="0">
                <a:effectLst/>
                <a:latin typeface="Arial" panose="020B0604020202020204" pitchFamily="34" charset="0"/>
                <a:ea typeface="DengXian" panose="02010600030101010101" pitchFamily="2" charset="-122"/>
                <a:cs typeface="Arial" panose="020B0604020202020204" pitchFamily="34" charset="0"/>
              </a:rPr>
              <a:t>Ystyriwch ddoniau, diddordebau a nodau datblygu gyrfa’r unigolyn</a:t>
            </a:r>
            <a:endParaRPr lang="en-GB" sz="23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300" dirty="0">
                <a:effectLst/>
                <a:latin typeface="Arial" panose="020B0604020202020204" pitchFamily="34" charset="0"/>
                <a:ea typeface="DengXian" panose="02010600030101010101" pitchFamily="2" charset="-122"/>
                <a:cs typeface="Arial" panose="020B0604020202020204" pitchFamily="34" charset="0"/>
              </a:rPr>
              <a:t>Cynhaliwch drafodaeth ddatblygu e.e. APD</a:t>
            </a:r>
            <a:endParaRPr lang="en-GB" sz="23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300" dirty="0">
                <a:effectLst/>
                <a:latin typeface="Arial" panose="020B0604020202020204" pitchFamily="34" charset="0"/>
                <a:ea typeface="DengXian" panose="02010600030101010101" pitchFamily="2" charset="-122"/>
                <a:cs typeface="Arial" panose="020B0604020202020204" pitchFamily="34" charset="0"/>
              </a:rPr>
              <a:t>Meddyliwch y tu hwnt i gyrsiau ffurfiol e.e. dirprwyo, darllen deunyddiau, dysgu ar-lein, gwaith prosiect, mentora ac ati</a:t>
            </a:r>
            <a:endParaRPr lang="en-GB" sz="23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300" dirty="0">
                <a:effectLst/>
                <a:latin typeface="Arial" panose="020B0604020202020204" pitchFamily="34" charset="0"/>
                <a:ea typeface="DengXian" panose="02010600030101010101" pitchFamily="2" charset="-122"/>
                <a:cs typeface="Arial" panose="020B0604020202020204" pitchFamily="34" charset="0"/>
              </a:rPr>
              <a:t>Manteisiwch ar yr hyn a ddysgwyd i’w drosglwyddo i’ch gwaith a gweld pa gymorth ychwanegol sydd ei angen</a:t>
            </a:r>
            <a:endParaRPr lang="en-GB" sz="23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en-GB" sz="2100" dirty="0">
                <a:solidFill>
                  <a:srgbClr val="FFFFFF"/>
                </a:solidFill>
                <a:effectLst/>
                <a:latin typeface="Arial" panose="020B0604020202020204" pitchFamily="34" charset="0"/>
                <a:ea typeface="DengXian" panose="02010600030101010101" pitchFamily="2" charset="-122"/>
                <a:cs typeface="Arial" panose="020B0604020202020204" pitchFamily="34" charset="0"/>
              </a:rPr>
              <a:t> </a:t>
            </a:r>
            <a:endParaRPr lang="en-GB" sz="2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01265882-F342-4EA7-94AC-E3BC378F4103}"/>
              </a:ext>
            </a:extLst>
          </p:cNvPr>
          <p:cNvSpPr>
            <a:spLocks noGrp="1"/>
          </p:cNvSpPr>
          <p:nvPr>
            <p:ph sz="half" idx="2"/>
          </p:nvPr>
        </p:nvSpPr>
        <p:spPr>
          <a:xfrm>
            <a:off x="6667500" y="666750"/>
            <a:ext cx="4914900" cy="4922491"/>
          </a:xfrm>
        </p:spPr>
        <p:txBody>
          <a:bodyPr>
            <a:noAutofit/>
          </a:bodyPr>
          <a:lstStyle/>
          <a:p>
            <a:r>
              <a:rPr lang="en-GB" sz="2000" dirty="0">
                <a:latin typeface="Arial" panose="020B0604020202020204" pitchFamily="34" charset="0"/>
                <a:cs typeface="Arial" panose="020B0604020202020204" pitchFamily="34" charset="0"/>
              </a:rPr>
              <a:t>Be clear on what the organisation/team needs to achieve</a:t>
            </a:r>
          </a:p>
          <a:p>
            <a:r>
              <a:rPr lang="en-GB" sz="2000" dirty="0">
                <a:latin typeface="Arial" panose="020B0604020202020204" pitchFamily="34" charset="0"/>
                <a:cs typeface="Arial" panose="020B0604020202020204" pitchFamily="34" charset="0"/>
              </a:rPr>
              <a:t>Consider the individual’s talents, interests and career development goals</a:t>
            </a:r>
          </a:p>
          <a:p>
            <a:r>
              <a:rPr lang="en-GB" sz="2000" dirty="0">
                <a:latin typeface="Arial" panose="020B0604020202020204" pitchFamily="34" charset="0"/>
                <a:cs typeface="Arial" panose="020B0604020202020204" pitchFamily="34" charset="0"/>
              </a:rPr>
              <a:t>Hold a development discussion e.g. PDR</a:t>
            </a:r>
          </a:p>
          <a:p>
            <a:r>
              <a:rPr lang="en-GB" sz="2000" dirty="0">
                <a:latin typeface="Arial" panose="020B0604020202020204" pitchFamily="34" charset="0"/>
                <a:cs typeface="Arial" panose="020B0604020202020204" pitchFamily="34" charset="0"/>
              </a:rPr>
              <a:t>Think beyond formal courses e.g. delegation, reading materials, online learning, project work, mentoring etc.</a:t>
            </a:r>
          </a:p>
          <a:p>
            <a:r>
              <a:rPr lang="en-GB" sz="2000" dirty="0">
                <a:latin typeface="Arial" panose="020B0604020202020204" pitchFamily="34" charset="0"/>
                <a:cs typeface="Arial" panose="020B0604020202020204" pitchFamily="34" charset="0"/>
              </a:rPr>
              <a:t>Follow-up learning to aid transfer into work and additional support required.</a:t>
            </a:r>
          </a:p>
        </p:txBody>
      </p:sp>
    </p:spTree>
    <p:extLst>
      <p:ext uri="{BB962C8B-B14F-4D97-AF65-F5344CB8AC3E}">
        <p14:creationId xmlns:p14="http://schemas.microsoft.com/office/powerpoint/2010/main" val="5485109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4F7FA-233D-406A-936E-08481D016596}"/>
              </a:ext>
            </a:extLst>
          </p:cNvPr>
          <p:cNvSpPr>
            <a:spLocks noGrp="1"/>
          </p:cNvSpPr>
          <p:nvPr>
            <p:ph type="title"/>
          </p:nvPr>
        </p:nvSpPr>
        <p:spPr/>
        <p:txBody>
          <a:bodyPr>
            <a:normAutofit/>
          </a:bodyPr>
          <a:lstStyle/>
          <a:p>
            <a:r>
              <a:rPr lang="cy-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Ein Rhagdybiaethau Gwaith</a:t>
            </a:r>
            <a:br>
              <a:rPr lang="en-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br>
            <a:r>
              <a:rPr lang="en-GB" sz="3200" b="1" dirty="0">
                <a:solidFill>
                  <a:schemeClr val="tx2"/>
                </a:solidFill>
                <a:latin typeface="Arial" panose="020B0604020202020204" pitchFamily="34" charset="0"/>
                <a:cs typeface="Arial" panose="020B0604020202020204" pitchFamily="34" charset="0"/>
              </a:rPr>
              <a:t>Our Working Assumptions</a:t>
            </a:r>
          </a:p>
        </p:txBody>
      </p:sp>
      <p:pic>
        <p:nvPicPr>
          <p:cNvPr id="5" name="Content Placeholder 4">
            <a:extLst>
              <a:ext uri="{FF2B5EF4-FFF2-40B4-BE49-F238E27FC236}">
                <a16:creationId xmlns:a16="http://schemas.microsoft.com/office/drawing/2014/main" id="{E8BA6AA2-B2A3-43E3-AC79-F77F1F8EFEFD}"/>
              </a:ext>
            </a:extLst>
          </p:cNvPr>
          <p:cNvPicPr>
            <a:picLocks noGrp="1" noChangeAspect="1"/>
          </p:cNvPicPr>
          <p:nvPr>
            <p:ph sz="half" idx="1"/>
          </p:nvPr>
        </p:nvPicPr>
        <p:blipFill>
          <a:blip r:embed="rId3"/>
          <a:stretch>
            <a:fillRect/>
          </a:stretch>
        </p:blipFill>
        <p:spPr>
          <a:xfrm>
            <a:off x="4337932" y="4528445"/>
            <a:ext cx="3097036" cy="2121592"/>
          </a:xfrm>
          <a:prstGeom prst="rect">
            <a:avLst/>
          </a:prstGeom>
          <a:ln>
            <a:noFill/>
          </a:ln>
          <a:effectLst>
            <a:softEdge rad="112500"/>
          </a:effectLst>
        </p:spPr>
      </p:pic>
      <p:sp>
        <p:nvSpPr>
          <p:cNvPr id="4" name="Content Placeholder 3">
            <a:extLst>
              <a:ext uri="{FF2B5EF4-FFF2-40B4-BE49-F238E27FC236}">
                <a16:creationId xmlns:a16="http://schemas.microsoft.com/office/drawing/2014/main" id="{01265882-F342-4EA7-94AC-E3BC378F4103}"/>
              </a:ext>
            </a:extLst>
          </p:cNvPr>
          <p:cNvSpPr>
            <a:spLocks noGrp="1"/>
          </p:cNvSpPr>
          <p:nvPr>
            <p:ph sz="half" idx="2"/>
          </p:nvPr>
        </p:nvSpPr>
        <p:spPr>
          <a:xfrm>
            <a:off x="6534150" y="1600201"/>
            <a:ext cx="5048250" cy="3989040"/>
          </a:xfrm>
        </p:spPr>
        <p:txBody>
          <a:bodyPr>
            <a:noAutofit/>
          </a:bodyPr>
          <a:lstStyle/>
          <a:p>
            <a:pPr>
              <a:spcBef>
                <a:spcPts val="0"/>
              </a:spcBef>
              <a:spcAft>
                <a:spcPts val="600"/>
              </a:spcAft>
              <a:tabLst>
                <a:tab pos="687705" algn="l"/>
              </a:tabLst>
            </a:pPr>
            <a:r>
              <a:rPr lang="en-GB" sz="2400" dirty="0">
                <a:latin typeface="Arial" panose="020B0604020202020204" pitchFamily="34" charset="0"/>
                <a:ea typeface="Calibri"/>
                <a:cs typeface="Arial" panose="020B0604020202020204" pitchFamily="34" charset="0"/>
              </a:rPr>
              <a:t>The manager is responsible for dealing with performance problems ‘in partnership’ with the member of staff</a:t>
            </a:r>
          </a:p>
          <a:p>
            <a:pPr marL="0" indent="0">
              <a:spcBef>
                <a:spcPts val="0"/>
              </a:spcBef>
              <a:spcAft>
                <a:spcPts val="600"/>
              </a:spcAft>
              <a:buNone/>
              <a:tabLst>
                <a:tab pos="687705" algn="l"/>
              </a:tabLst>
            </a:pPr>
            <a:endParaRPr lang="en-GB" sz="2400" dirty="0">
              <a:latin typeface="Arial" panose="020B0604020202020204" pitchFamily="34" charset="0"/>
              <a:ea typeface="Calibri"/>
              <a:cs typeface="Arial" panose="020B0604020202020204" pitchFamily="34" charset="0"/>
            </a:endParaRPr>
          </a:p>
          <a:p>
            <a:pPr>
              <a:spcBef>
                <a:spcPts val="0"/>
              </a:spcBef>
              <a:spcAft>
                <a:spcPts val="600"/>
              </a:spcAft>
              <a:tabLst>
                <a:tab pos="687705" algn="l"/>
              </a:tabLst>
            </a:pPr>
            <a:r>
              <a:rPr lang="en-GB" sz="2400" dirty="0">
                <a:latin typeface="Arial" panose="020B0604020202020204" pitchFamily="34" charset="0"/>
                <a:ea typeface="Calibri"/>
                <a:cs typeface="Arial" panose="020B0604020202020204" pitchFamily="34" charset="0"/>
              </a:rPr>
              <a:t>90% of performance problems can be resolved using an ‘informal’ process</a:t>
            </a:r>
          </a:p>
          <a:p>
            <a:pPr marL="0" indent="0">
              <a:buNone/>
            </a:pPr>
            <a:endParaRPr lang="en-GB" sz="22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0E8AA76F-BF6A-499E-B6B4-A96E1B4019EF}"/>
              </a:ext>
            </a:extLst>
          </p:cNvPr>
          <p:cNvSpPr txBox="1"/>
          <p:nvPr/>
        </p:nvSpPr>
        <p:spPr>
          <a:xfrm rot="10800000" flipV="1">
            <a:off x="914399" y="1643159"/>
            <a:ext cx="5048248" cy="2932406"/>
          </a:xfrm>
          <a:prstGeom prst="rect">
            <a:avLst/>
          </a:prstGeom>
          <a:noFill/>
        </p:spPr>
        <p:txBody>
          <a:bodyPr wrap="square">
            <a:spAutoFit/>
          </a:bodyPr>
          <a:lstStyle/>
          <a:p>
            <a:pPr marL="342900" lvl="0" indent="-342900">
              <a:lnSpc>
                <a:spcPct val="107000"/>
              </a:lnSpc>
              <a:spcAft>
                <a:spcPts val="800"/>
              </a:spcAft>
              <a:buFont typeface="Symbol" panose="05050102010706020507" pitchFamily="18" charset="2"/>
              <a:buChar char=""/>
            </a:pPr>
            <a:r>
              <a:rPr lang="cy-GB" sz="2400" dirty="0">
                <a:effectLst/>
                <a:latin typeface="Arial" panose="020B0604020202020204" pitchFamily="34" charset="0"/>
                <a:ea typeface="DengXian" panose="02010600030101010101" pitchFamily="2" charset="-122"/>
                <a:cs typeface="Arial" panose="020B0604020202020204" pitchFamily="34" charset="0"/>
              </a:rPr>
              <a:t>Mae’r rheolwr yn gyfrifol am ddelio â phroblemau perfformiad ‘mewn partneriaeth’ â’r aelod o staff</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400" dirty="0">
                <a:effectLst/>
                <a:latin typeface="Arial" panose="020B0604020202020204" pitchFamily="34" charset="0"/>
                <a:ea typeface="DengXian" panose="02010600030101010101" pitchFamily="2" charset="-122"/>
                <a:cs typeface="Arial" panose="020B0604020202020204" pitchFamily="34" charset="0"/>
              </a:rPr>
              <a:t>Gellir datrys 90% o broblemau perfformiad gan ddefnyddio proses ‘anffurfiol’</a:t>
            </a:r>
            <a:endParaRPr lang="en-GB" sz="2400" dirty="0">
              <a:effectLst/>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41076006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4F7FA-233D-406A-936E-08481D016596}"/>
              </a:ext>
            </a:extLst>
          </p:cNvPr>
          <p:cNvSpPr>
            <a:spLocks noGrp="1"/>
          </p:cNvSpPr>
          <p:nvPr>
            <p:ph type="title"/>
          </p:nvPr>
        </p:nvSpPr>
        <p:spPr/>
        <p:txBody>
          <a:bodyPr>
            <a:normAutofit/>
          </a:bodyPr>
          <a:lstStyle/>
          <a:p>
            <a:r>
              <a:rPr lang="cy-GB" sz="36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Perfformiad gwael vs. Camymddwyn</a:t>
            </a:r>
            <a:br>
              <a:rPr lang="en-GB" sz="3600" b="1" dirty="0">
                <a:solidFill>
                  <a:schemeClr val="tx2"/>
                </a:solidFill>
                <a:effectLst/>
                <a:latin typeface="Calibri" panose="020F0502020204030204" pitchFamily="34" charset="0"/>
                <a:ea typeface="DengXian" panose="02010600030101010101" pitchFamily="2" charset="-122"/>
                <a:cs typeface="Times New Roman" panose="02020603050405020304" pitchFamily="18" charset="0"/>
              </a:rPr>
            </a:br>
            <a:r>
              <a:rPr lang="en-GB" sz="3600" b="1" dirty="0">
                <a:solidFill>
                  <a:schemeClr val="tx2"/>
                </a:solidFill>
                <a:latin typeface="Arial" panose="020B0604020202020204" pitchFamily="34" charset="0"/>
                <a:cs typeface="Arial" panose="020B0604020202020204" pitchFamily="34" charset="0"/>
              </a:rPr>
              <a:t>Poor Performance vs. Misconduct</a:t>
            </a:r>
          </a:p>
        </p:txBody>
      </p:sp>
      <p:sp>
        <p:nvSpPr>
          <p:cNvPr id="3" name="Content Placeholder 2">
            <a:extLst>
              <a:ext uri="{FF2B5EF4-FFF2-40B4-BE49-F238E27FC236}">
                <a16:creationId xmlns:a16="http://schemas.microsoft.com/office/drawing/2014/main" id="{281AA754-7B6E-4C19-9557-ABDDA95226A4}"/>
              </a:ext>
            </a:extLst>
          </p:cNvPr>
          <p:cNvSpPr>
            <a:spLocks noGrp="1"/>
          </p:cNvSpPr>
          <p:nvPr>
            <p:ph sz="half" idx="1"/>
          </p:nvPr>
        </p:nvSpPr>
        <p:spPr/>
        <p:txBody>
          <a:bodyPr>
            <a:normAutofit fontScale="92500" lnSpcReduction="10000"/>
          </a:bodyPr>
          <a:lstStyle/>
          <a:p>
            <a:pPr marL="342900" lvl="0" indent="-342900">
              <a:lnSpc>
                <a:spcPct val="107000"/>
              </a:lnSpc>
              <a:spcAft>
                <a:spcPts val="800"/>
              </a:spcAft>
              <a:buFont typeface="Arial" panose="020B0604020202020204" pitchFamily="34" charset="0"/>
              <a:buChar char="•"/>
              <a:tabLst>
                <a:tab pos="457200" algn="l"/>
              </a:tabLst>
            </a:pPr>
            <a:r>
              <a:rPr lang="cy-GB" sz="2400" dirty="0">
                <a:effectLst/>
                <a:latin typeface="Arial" panose="020B0604020202020204" pitchFamily="34" charset="0"/>
                <a:ea typeface="DengXian" panose="02010600030101010101" pitchFamily="2" charset="-122"/>
                <a:cs typeface="Arial" panose="020B0604020202020204" pitchFamily="34" charset="0"/>
              </a:rPr>
              <a:t>Camymddwyn - yn gyffredinol, methiant i ddilyn rheol gweithle (boed yn ysgrifenedig neu’n anysgrifenedig)</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400" dirty="0">
                <a:effectLst/>
                <a:latin typeface="Arial" panose="020B0604020202020204" pitchFamily="34" charset="0"/>
                <a:ea typeface="DengXian" panose="02010600030101010101" pitchFamily="2" charset="-122"/>
                <a:cs typeface="Arial" panose="020B0604020202020204" pitchFamily="34" charset="0"/>
              </a:rPr>
              <a:t>Perfformiad gwael - methiant aelod o staff i wneud y gwaith ar lefel dderbyniol</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400" dirty="0">
                <a:effectLst/>
                <a:latin typeface="Arial" panose="020B0604020202020204" pitchFamily="34" charset="0"/>
                <a:ea typeface="DengXian" panose="02010600030101010101" pitchFamily="2" charset="-122"/>
                <a:cs typeface="Arial" panose="020B0604020202020204" pitchFamily="34" charset="0"/>
              </a:rPr>
              <a:t>Mae’n beth normal i berfformiad a chamymddwyn gael eu cyd-gysylltu – mae’n bwysig cydnabod y gwahaniaeth rhwng y ddau</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01265882-F342-4EA7-94AC-E3BC378F4103}"/>
              </a:ext>
            </a:extLst>
          </p:cNvPr>
          <p:cNvSpPr>
            <a:spLocks noGrp="1"/>
          </p:cNvSpPr>
          <p:nvPr>
            <p:ph sz="half" idx="2"/>
          </p:nvPr>
        </p:nvSpPr>
        <p:spPr>
          <a:xfrm>
            <a:off x="6459783" y="1570384"/>
            <a:ext cx="4914900" cy="4922491"/>
          </a:xfrm>
        </p:spPr>
        <p:txBody>
          <a:bodyPr>
            <a:noAutofit/>
          </a:bodyPr>
          <a:lstStyle/>
          <a:p>
            <a:pPr>
              <a:spcAft>
                <a:spcPts val="600"/>
              </a:spcAft>
            </a:pPr>
            <a:r>
              <a:rPr lang="en-GB" sz="2200" dirty="0">
                <a:latin typeface="Arial" panose="020B0604020202020204" pitchFamily="34" charset="0"/>
                <a:cs typeface="Arial" panose="020B0604020202020204" pitchFamily="34" charset="0"/>
              </a:rPr>
              <a:t>Misconduct, generally a failure to follow a workplace rule (whether written or unwritten)</a:t>
            </a:r>
          </a:p>
          <a:p>
            <a:pPr>
              <a:spcAft>
                <a:spcPts val="600"/>
              </a:spcAft>
            </a:pPr>
            <a:r>
              <a:rPr lang="en-GB" sz="2200" dirty="0">
                <a:latin typeface="Arial" panose="020B0604020202020204" pitchFamily="34" charset="0"/>
                <a:cs typeface="Arial" panose="020B0604020202020204" pitchFamily="34" charset="0"/>
              </a:rPr>
              <a:t>Poor performance, the failure of a member of staff to do the job at an acceptable level</a:t>
            </a:r>
          </a:p>
          <a:p>
            <a:pPr>
              <a:spcAft>
                <a:spcPts val="600"/>
              </a:spcAft>
            </a:pPr>
            <a:r>
              <a:rPr lang="en-GB" sz="2200" dirty="0">
                <a:latin typeface="Arial" panose="020B0604020202020204" pitchFamily="34" charset="0"/>
                <a:cs typeface="Arial" panose="020B0604020202020204" pitchFamily="34" charset="0"/>
              </a:rPr>
              <a:t>Normal for performance and misconduct to be interrelated - important to recognise the difference between the two.</a:t>
            </a:r>
          </a:p>
          <a:p>
            <a:pPr marL="0" indent="0">
              <a:buNone/>
            </a:pPr>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21091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4F7FA-233D-406A-936E-08481D016596}"/>
              </a:ext>
            </a:extLst>
          </p:cNvPr>
          <p:cNvSpPr>
            <a:spLocks noGrp="1"/>
          </p:cNvSpPr>
          <p:nvPr>
            <p:ph type="title"/>
          </p:nvPr>
        </p:nvSpPr>
        <p:spPr>
          <a:xfrm>
            <a:off x="358219" y="365125"/>
            <a:ext cx="11481847" cy="1325563"/>
          </a:xfrm>
        </p:spPr>
        <p:txBody>
          <a:bodyPr>
            <a:normAutofit/>
          </a:bodyPr>
          <a:lstStyle/>
          <a:p>
            <a:r>
              <a:rPr lang="cy-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Fframwaith Polisi PCYDDS</a:t>
            </a:r>
            <a:br>
              <a:rPr lang="en-GB" sz="1800" dirty="0">
                <a:effectLst/>
                <a:latin typeface="Calibri" panose="020F0502020204030204" pitchFamily="34" charset="0"/>
                <a:ea typeface="DengXian" panose="02010600030101010101" pitchFamily="2" charset="-122"/>
                <a:cs typeface="Times New Roman" panose="02020603050405020304" pitchFamily="18" charset="0"/>
              </a:rPr>
            </a:br>
            <a:r>
              <a:rPr lang="en-GB" sz="3200" b="1" dirty="0">
                <a:solidFill>
                  <a:schemeClr val="tx2"/>
                </a:solidFill>
                <a:latin typeface="Arial" panose="020B0604020202020204" pitchFamily="34" charset="0"/>
                <a:cs typeface="Arial" panose="020B0604020202020204" pitchFamily="34" charset="0"/>
              </a:rPr>
              <a:t>UWTSD Policy Framework</a:t>
            </a:r>
          </a:p>
        </p:txBody>
      </p:sp>
      <p:sp>
        <p:nvSpPr>
          <p:cNvPr id="3" name="Content Placeholder 2">
            <a:extLst>
              <a:ext uri="{FF2B5EF4-FFF2-40B4-BE49-F238E27FC236}">
                <a16:creationId xmlns:a16="http://schemas.microsoft.com/office/drawing/2014/main" id="{281AA754-7B6E-4C19-9557-ABDDA95226A4}"/>
              </a:ext>
            </a:extLst>
          </p:cNvPr>
          <p:cNvSpPr>
            <a:spLocks noGrp="1"/>
          </p:cNvSpPr>
          <p:nvPr>
            <p:ph sz="half" idx="1"/>
          </p:nvPr>
        </p:nvSpPr>
        <p:spPr/>
        <p:txBody>
          <a:bodyPr>
            <a:normAutofit fontScale="92500" lnSpcReduction="20000"/>
          </a:bodyPr>
          <a:lstStyle/>
          <a:p>
            <a:pPr marL="342900" lvl="0" indent="-342900">
              <a:lnSpc>
                <a:spcPct val="107000"/>
              </a:lnSpc>
              <a:spcAft>
                <a:spcPts val="800"/>
              </a:spcAft>
              <a:buFont typeface="Arial" panose="020B0604020202020204" pitchFamily="34" charset="0"/>
              <a:buChar char="•"/>
              <a:tabLst>
                <a:tab pos="457200" algn="l"/>
              </a:tabLst>
            </a:pPr>
            <a:r>
              <a:rPr lang="cy-GB" sz="3000" dirty="0">
                <a:effectLst/>
                <a:latin typeface="Arial" panose="020B0604020202020204" pitchFamily="34" charset="0"/>
                <a:ea typeface="DengXian" panose="02010600030101010101" pitchFamily="2" charset="-122"/>
                <a:cs typeface="Arial" panose="020B0604020202020204" pitchFamily="34" charset="0"/>
              </a:rPr>
              <a:t>Cynefino</a:t>
            </a:r>
            <a:endParaRPr lang="en-GB" sz="30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3000" dirty="0">
                <a:effectLst/>
                <a:latin typeface="Arial" panose="020B0604020202020204" pitchFamily="34" charset="0"/>
                <a:ea typeface="DengXian" panose="02010600030101010101" pitchFamily="2" charset="-122"/>
                <a:cs typeface="Arial" panose="020B0604020202020204" pitchFamily="34" charset="0"/>
              </a:rPr>
              <a:t>Prawf</a:t>
            </a:r>
            <a:endParaRPr lang="en-GB" sz="30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3000" dirty="0">
                <a:effectLst/>
                <a:latin typeface="Arial" panose="020B0604020202020204" pitchFamily="34" charset="0"/>
                <a:ea typeface="DengXian" panose="02010600030101010101" pitchFamily="2" charset="-122"/>
                <a:cs typeface="Arial" panose="020B0604020202020204" pitchFamily="34" charset="0"/>
              </a:rPr>
              <a:t>Adolygu Perfformiad a Datblygiad (ADP)</a:t>
            </a:r>
            <a:endParaRPr lang="en-GB" sz="30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3000" dirty="0">
                <a:effectLst/>
                <a:latin typeface="Arial" panose="020B0604020202020204" pitchFamily="34" charset="0"/>
                <a:ea typeface="DengXian" panose="02010600030101010101" pitchFamily="2" charset="-122"/>
                <a:cs typeface="Arial" panose="020B0604020202020204" pitchFamily="34" charset="0"/>
              </a:rPr>
              <a:t>Galluogrwydd</a:t>
            </a:r>
            <a:endParaRPr lang="en-GB" sz="30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3000" dirty="0">
                <a:effectLst/>
                <a:latin typeface="Arial" panose="020B0604020202020204" pitchFamily="34" charset="0"/>
                <a:ea typeface="DengXian" panose="02010600030101010101" pitchFamily="2" charset="-122"/>
                <a:cs typeface="Arial" panose="020B0604020202020204" pitchFamily="34" charset="0"/>
              </a:rPr>
              <a:t>Rheoli Perfformiad</a:t>
            </a:r>
            <a:endParaRPr lang="en-GB" sz="30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3000" dirty="0">
                <a:effectLst/>
                <a:latin typeface="Arial" panose="020B0604020202020204" pitchFamily="34" charset="0"/>
                <a:ea typeface="DengXian" panose="02010600030101010101" pitchFamily="2" charset="-122"/>
                <a:cs typeface="Arial" panose="020B0604020202020204" pitchFamily="34" charset="0"/>
              </a:rPr>
              <a:t>Disgyblu</a:t>
            </a:r>
            <a:endParaRPr lang="en-GB" sz="30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01265882-F342-4EA7-94AC-E3BC378F4103}"/>
              </a:ext>
            </a:extLst>
          </p:cNvPr>
          <p:cNvSpPr>
            <a:spLocks noGrp="1"/>
          </p:cNvSpPr>
          <p:nvPr>
            <p:ph sz="half" idx="2"/>
          </p:nvPr>
        </p:nvSpPr>
        <p:spPr>
          <a:xfrm>
            <a:off x="6459783" y="1570384"/>
            <a:ext cx="4914900" cy="4922491"/>
          </a:xfrm>
        </p:spPr>
        <p:txBody>
          <a:bodyPr>
            <a:noAutofit/>
          </a:bodyPr>
          <a:lstStyle/>
          <a:p>
            <a:r>
              <a:rPr lang="en-GB" dirty="0">
                <a:latin typeface="Arial" panose="020B0604020202020204" pitchFamily="34" charset="0"/>
                <a:cs typeface="Arial" panose="020B0604020202020204" pitchFamily="34" charset="0"/>
              </a:rPr>
              <a:t>Induction</a:t>
            </a:r>
          </a:p>
          <a:p>
            <a:r>
              <a:rPr lang="en-GB" dirty="0">
                <a:latin typeface="Arial" panose="020B0604020202020204" pitchFamily="34" charset="0"/>
                <a:cs typeface="Arial" panose="020B0604020202020204" pitchFamily="34" charset="0"/>
              </a:rPr>
              <a:t>Probation</a:t>
            </a:r>
          </a:p>
          <a:p>
            <a:r>
              <a:rPr lang="en-GB" dirty="0">
                <a:latin typeface="Arial" panose="020B0604020202020204" pitchFamily="34" charset="0"/>
                <a:cs typeface="Arial" panose="020B0604020202020204" pitchFamily="34" charset="0"/>
              </a:rPr>
              <a:t>Performance and Development Review (PDR)</a:t>
            </a:r>
          </a:p>
          <a:p>
            <a:r>
              <a:rPr lang="en-GB" dirty="0">
                <a:latin typeface="Arial" panose="020B0604020202020204" pitchFamily="34" charset="0"/>
                <a:cs typeface="Arial" panose="020B0604020202020204" pitchFamily="34" charset="0"/>
              </a:rPr>
              <a:t>Capability</a:t>
            </a:r>
          </a:p>
          <a:p>
            <a:r>
              <a:rPr lang="en-GB" dirty="0">
                <a:latin typeface="Arial" panose="020B0604020202020204" pitchFamily="34" charset="0"/>
                <a:cs typeface="Arial" panose="020B0604020202020204" pitchFamily="34" charset="0"/>
              </a:rPr>
              <a:t>Performance Management</a:t>
            </a:r>
          </a:p>
          <a:p>
            <a:r>
              <a:rPr lang="en-GB" dirty="0">
                <a:latin typeface="Arial" panose="020B0604020202020204" pitchFamily="34" charset="0"/>
                <a:cs typeface="Arial" panose="020B0604020202020204" pitchFamily="34" charset="0"/>
              </a:rPr>
              <a:t>Disciplinary</a:t>
            </a:r>
          </a:p>
          <a:p>
            <a:pPr marL="0" indent="0">
              <a:buNone/>
            </a:pPr>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00836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33900" y="1020866"/>
            <a:ext cx="7658100" cy="4816267"/>
          </a:xfrm>
          <a:prstGeom prst="rect">
            <a:avLst/>
          </a:prstGeom>
        </p:spPr>
      </p:pic>
      <p:sp>
        <p:nvSpPr>
          <p:cNvPr id="2" name="TextBox 1">
            <a:extLst>
              <a:ext uri="{FF2B5EF4-FFF2-40B4-BE49-F238E27FC236}">
                <a16:creationId xmlns:a16="http://schemas.microsoft.com/office/drawing/2014/main" id="{CE878E7B-B60C-46C4-B580-CE14AAF520D6}"/>
              </a:ext>
            </a:extLst>
          </p:cNvPr>
          <p:cNvSpPr txBox="1"/>
          <p:nvPr/>
        </p:nvSpPr>
        <p:spPr>
          <a:xfrm>
            <a:off x="419100" y="209549"/>
            <a:ext cx="3771900" cy="2062103"/>
          </a:xfrm>
          <a:prstGeom prst="rect">
            <a:avLst/>
          </a:prstGeom>
          <a:noFill/>
        </p:spPr>
        <p:txBody>
          <a:bodyPr wrap="square" rtlCol="0">
            <a:spAutoFit/>
          </a:bodyPr>
          <a:lstStyle/>
          <a:p>
            <a:r>
              <a:rPr lang="cy-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Egwyl o 5 munud</a:t>
            </a:r>
            <a:endParaRPr lang="en-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endParaRPr>
          </a:p>
          <a:p>
            <a:endParaRPr lang="en-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endParaRPr>
          </a:p>
          <a:p>
            <a:r>
              <a:rPr lang="en-GB" sz="3200" b="1" dirty="0">
                <a:solidFill>
                  <a:schemeClr val="tx2"/>
                </a:solidFill>
                <a:latin typeface="Arial" panose="020B0604020202020204" pitchFamily="34" charset="0"/>
                <a:cs typeface="Arial" panose="020B0604020202020204" pitchFamily="34" charset="0"/>
              </a:rPr>
              <a:t>5 mins Comfort Break</a:t>
            </a:r>
          </a:p>
        </p:txBody>
      </p:sp>
    </p:spTree>
    <p:extLst>
      <p:ext uri="{BB962C8B-B14F-4D97-AF65-F5344CB8AC3E}">
        <p14:creationId xmlns:p14="http://schemas.microsoft.com/office/powerpoint/2010/main" val="3799187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72831-FD81-45F2-9CF7-2B8B28F86462}"/>
              </a:ext>
            </a:extLst>
          </p:cNvPr>
          <p:cNvSpPr>
            <a:spLocks noGrp="1"/>
          </p:cNvSpPr>
          <p:nvPr>
            <p:ph type="title"/>
          </p:nvPr>
        </p:nvSpPr>
        <p:spPr/>
        <p:txBody>
          <a:bodyPr>
            <a:normAutofit/>
          </a:bodyPr>
          <a:lstStyle/>
          <a:p>
            <a:r>
              <a:rPr lang="cy-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Mynd i’r afael â pherfformiad gwael</a:t>
            </a:r>
            <a:br>
              <a:rPr lang="en-GB" sz="1800" dirty="0">
                <a:effectLst/>
                <a:latin typeface="Calibri" panose="020F0502020204030204" pitchFamily="34" charset="0"/>
                <a:ea typeface="DengXian" panose="02010600030101010101" pitchFamily="2" charset="-122"/>
                <a:cs typeface="Times New Roman" panose="02020603050405020304" pitchFamily="18" charset="0"/>
              </a:rPr>
            </a:br>
            <a:r>
              <a:rPr lang="en-GB" sz="3200" b="1" dirty="0">
                <a:solidFill>
                  <a:schemeClr val="tx2"/>
                </a:solidFill>
                <a:latin typeface="Arial" panose="020B0604020202020204" pitchFamily="34" charset="0"/>
                <a:cs typeface="Arial" panose="020B0604020202020204" pitchFamily="34" charset="0"/>
              </a:rPr>
              <a:t>Addressing poor performance</a:t>
            </a:r>
          </a:p>
        </p:txBody>
      </p:sp>
      <p:sp>
        <p:nvSpPr>
          <p:cNvPr id="3" name="Content Placeholder 2">
            <a:extLst>
              <a:ext uri="{FF2B5EF4-FFF2-40B4-BE49-F238E27FC236}">
                <a16:creationId xmlns:a16="http://schemas.microsoft.com/office/drawing/2014/main" id="{A638E52A-548C-4636-AACD-8CBCC21F1A58}"/>
              </a:ext>
            </a:extLst>
          </p:cNvPr>
          <p:cNvSpPr>
            <a:spLocks noGrp="1"/>
          </p:cNvSpPr>
          <p:nvPr>
            <p:ph sz="half" idx="1"/>
          </p:nvPr>
        </p:nvSpPr>
        <p:spPr/>
        <p:txBody>
          <a:bodyPr>
            <a:normAutofit fontScale="85000" lnSpcReduction="20000"/>
          </a:bodyPr>
          <a:lstStyle/>
          <a:p>
            <a:pPr marL="342900" lvl="0" indent="-342900">
              <a:lnSpc>
                <a:spcPct val="107000"/>
              </a:lnSpc>
              <a:spcAft>
                <a:spcPts val="800"/>
              </a:spcAft>
              <a:buFont typeface="Arial" panose="020B0604020202020204" pitchFamily="34" charset="0"/>
              <a:buChar char="•"/>
              <a:tabLst>
                <a:tab pos="457200" algn="l"/>
              </a:tabLst>
            </a:pPr>
            <a:r>
              <a:rPr lang="cy-GB" dirty="0">
                <a:latin typeface="Arial" panose="020B0604020202020204" pitchFamily="34" charset="0"/>
                <a:cs typeface="Arial" panose="020B0604020202020204" pitchFamily="34" charset="0"/>
              </a:rPr>
              <a:t>Nodi perfformiad neu ymddygiad anfoddhaol / annerbyniol</a:t>
            </a:r>
            <a:endParaRPr lang="en-GB" dirty="0">
              <a:latin typeface="Arial" panose="020B0604020202020204" pitchFamily="34" charset="0"/>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dirty="0">
                <a:latin typeface="Arial" panose="020B0604020202020204" pitchFamily="34" charset="0"/>
                <a:cs typeface="Arial" panose="020B0604020202020204" pitchFamily="34" charset="0"/>
              </a:rPr>
              <a:t>Ymchwilio a chasglu tystiolaeth</a:t>
            </a:r>
            <a:endParaRPr lang="en-GB" dirty="0">
              <a:latin typeface="Arial" panose="020B0604020202020204" pitchFamily="34" charset="0"/>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dirty="0">
                <a:latin typeface="Arial" panose="020B0604020202020204" pitchFamily="34" charset="0"/>
                <a:cs typeface="Arial" panose="020B0604020202020204" pitchFamily="34" charset="0"/>
              </a:rPr>
              <a:t>Penderfynu ar y camau gweithredu (ymddygiad neu alluogrwydd)</a:t>
            </a:r>
            <a:endParaRPr lang="en-GB" dirty="0">
              <a:latin typeface="Arial" panose="020B0604020202020204" pitchFamily="34" charset="0"/>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dirty="0">
                <a:latin typeface="Arial" panose="020B0604020202020204" pitchFamily="34" charset="0"/>
                <a:cs typeface="Arial" panose="020B0604020202020204" pitchFamily="34" charset="0"/>
              </a:rPr>
              <a:t>Cwrdd i drafod y mater</a:t>
            </a:r>
            <a:endParaRPr lang="en-GB" dirty="0">
              <a:latin typeface="Arial" panose="020B0604020202020204" pitchFamily="34" charset="0"/>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dirty="0">
                <a:latin typeface="Arial" panose="020B0604020202020204" pitchFamily="34" charset="0"/>
                <a:cs typeface="Arial" panose="020B0604020202020204" pitchFamily="34" charset="0"/>
              </a:rPr>
              <a:t>Cytuno ar y camau gweithredu</a:t>
            </a:r>
            <a:endParaRPr lang="en-GB" dirty="0">
              <a:latin typeface="Arial" panose="020B0604020202020204" pitchFamily="34" charset="0"/>
              <a:cs typeface="Arial" panose="020B0604020202020204" pitchFamily="34" charset="0"/>
            </a:endParaRPr>
          </a:p>
          <a:p>
            <a:r>
              <a:rPr lang="cy-GB" dirty="0">
                <a:latin typeface="Arial" panose="020B0604020202020204" pitchFamily="34" charset="0"/>
                <a:cs typeface="Arial" panose="020B0604020202020204" pitchFamily="34" charset="0"/>
              </a:rPr>
              <a:t>Adolygu cynnydd</a:t>
            </a:r>
            <a:endParaRPr lang="en-GB" dirty="0">
              <a:latin typeface="Arial" panose="020B0604020202020204" pitchFamily="34" charset="0"/>
              <a:cs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07E61C1C-7801-4E7E-88AB-D7F9439CB163}"/>
              </a:ext>
            </a:extLst>
          </p:cNvPr>
          <p:cNvSpPr>
            <a:spLocks noGrp="1"/>
          </p:cNvSpPr>
          <p:nvPr>
            <p:ph sz="half" idx="2"/>
          </p:nvPr>
        </p:nvSpPr>
        <p:spPr/>
        <p:txBody>
          <a:bodyPr>
            <a:noAutofit/>
          </a:bodyPr>
          <a:lstStyle/>
          <a:p>
            <a:r>
              <a:rPr lang="en-GB" sz="2400" dirty="0">
                <a:latin typeface="Arial" panose="020B0604020202020204" pitchFamily="34" charset="0"/>
                <a:cs typeface="Arial" panose="020B0604020202020204" pitchFamily="34" charset="0"/>
              </a:rPr>
              <a:t>Identify unsatisfactory/ unacceptable performance or behaviour</a:t>
            </a:r>
          </a:p>
          <a:p>
            <a:r>
              <a:rPr lang="en-GB" sz="2400" dirty="0">
                <a:latin typeface="Arial" panose="020B0604020202020204" pitchFamily="34" charset="0"/>
                <a:cs typeface="Arial" panose="020B0604020202020204" pitchFamily="34" charset="0"/>
              </a:rPr>
              <a:t>Investigate and gather evidence</a:t>
            </a:r>
          </a:p>
          <a:p>
            <a:r>
              <a:rPr lang="en-GB" sz="2400" dirty="0">
                <a:latin typeface="Arial" panose="020B0604020202020204" pitchFamily="34" charset="0"/>
                <a:cs typeface="Arial" panose="020B0604020202020204" pitchFamily="34" charset="0"/>
              </a:rPr>
              <a:t>Decide on course of action (conduct or capability)</a:t>
            </a:r>
          </a:p>
          <a:p>
            <a:r>
              <a:rPr lang="en-GB" sz="2400" dirty="0">
                <a:latin typeface="Arial" panose="020B0604020202020204" pitchFamily="34" charset="0"/>
                <a:cs typeface="Arial" panose="020B0604020202020204" pitchFamily="34" charset="0"/>
              </a:rPr>
              <a:t>Meet to discuss issue</a:t>
            </a:r>
          </a:p>
          <a:p>
            <a:r>
              <a:rPr lang="en-GB" sz="2400" dirty="0">
                <a:latin typeface="Arial" panose="020B0604020202020204" pitchFamily="34" charset="0"/>
                <a:cs typeface="Arial" panose="020B0604020202020204" pitchFamily="34" charset="0"/>
              </a:rPr>
              <a:t>Agree course of action</a:t>
            </a:r>
          </a:p>
          <a:p>
            <a:r>
              <a:rPr lang="en-GB" sz="2400" dirty="0">
                <a:latin typeface="Arial" panose="020B0604020202020204" pitchFamily="34" charset="0"/>
                <a:cs typeface="Arial" panose="020B0604020202020204" pitchFamily="34" charset="0"/>
              </a:rPr>
              <a:t>Review progress</a:t>
            </a:r>
          </a:p>
        </p:txBody>
      </p:sp>
    </p:spTree>
    <p:extLst>
      <p:ext uri="{BB962C8B-B14F-4D97-AF65-F5344CB8AC3E}">
        <p14:creationId xmlns:p14="http://schemas.microsoft.com/office/powerpoint/2010/main" val="22273059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normAutofit/>
          </a:bodyPr>
          <a:lstStyle/>
          <a:p>
            <a:r>
              <a:rPr lang="cy-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Proses y Cyfarfod Perfformiad</a:t>
            </a:r>
            <a:br>
              <a:rPr lang="en-GB" sz="1800" dirty="0">
                <a:effectLst/>
                <a:latin typeface="Calibri" panose="020F0502020204030204" pitchFamily="34" charset="0"/>
                <a:ea typeface="DengXian" panose="02010600030101010101" pitchFamily="2" charset="-122"/>
                <a:cs typeface="Times New Roman" panose="02020603050405020304" pitchFamily="18" charset="0"/>
              </a:rPr>
            </a:br>
            <a:r>
              <a:rPr lang="en-GB" sz="3200" b="1" dirty="0">
                <a:solidFill>
                  <a:schemeClr val="tx2"/>
                </a:solidFill>
                <a:latin typeface="Arial" panose="020B0604020202020204" pitchFamily="34" charset="0"/>
                <a:cs typeface="Arial" panose="020B0604020202020204" pitchFamily="34" charset="0"/>
              </a:rPr>
              <a:t>The Performance Meeting Process</a:t>
            </a:r>
          </a:p>
        </p:txBody>
      </p:sp>
      <p:sp>
        <p:nvSpPr>
          <p:cNvPr id="80902" name="AutoShape 6"/>
          <p:cNvSpPr>
            <a:spLocks noChangeArrowheads="1"/>
          </p:cNvSpPr>
          <p:nvPr/>
        </p:nvSpPr>
        <p:spPr bwMode="auto">
          <a:xfrm>
            <a:off x="1355726" y="3644901"/>
            <a:ext cx="1749425" cy="1800225"/>
          </a:xfrm>
          <a:prstGeom prst="homePlate">
            <a:avLst>
              <a:gd name="adj" fmla="val 25000"/>
            </a:avLst>
          </a:prstGeom>
          <a:ln>
            <a:headEnd/>
            <a:tailEnd/>
          </a:ln>
        </p:spPr>
        <p:style>
          <a:lnRef idx="2">
            <a:schemeClr val="accent1"/>
          </a:lnRef>
          <a:fillRef idx="1">
            <a:schemeClr val="lt1"/>
          </a:fillRef>
          <a:effectRef idx="0">
            <a:schemeClr val="accent1"/>
          </a:effectRef>
          <a:fontRef idx="minor">
            <a:schemeClr val="dk1"/>
          </a:fontRef>
        </p:style>
        <p:txBody>
          <a:bodyPr wrap="none" anchor="ctr"/>
          <a:lstStyle/>
          <a:p>
            <a:pPr algn="ctr"/>
            <a:r>
              <a:rPr lang="en-GB" sz="1400" b="1" dirty="0">
                <a:latin typeface="Tahoma" pitchFamily="34" charset="0"/>
                <a:ea typeface="Tahoma" pitchFamily="34" charset="0"/>
                <a:cs typeface="Tahoma" pitchFamily="34" charset="0"/>
              </a:rPr>
              <a:t>Set the context</a:t>
            </a:r>
          </a:p>
        </p:txBody>
      </p:sp>
      <p:sp>
        <p:nvSpPr>
          <p:cNvPr id="80903" name="AutoShape 7"/>
          <p:cNvSpPr>
            <a:spLocks noChangeArrowheads="1"/>
          </p:cNvSpPr>
          <p:nvPr/>
        </p:nvSpPr>
        <p:spPr bwMode="auto">
          <a:xfrm>
            <a:off x="3257551" y="3644901"/>
            <a:ext cx="1749425" cy="1800225"/>
          </a:xfrm>
          <a:prstGeom prst="homePlate">
            <a:avLst>
              <a:gd name="adj" fmla="val 25000"/>
            </a:avLst>
          </a:prstGeom>
          <a:ln>
            <a:headEnd/>
            <a:tailEnd/>
          </a:ln>
        </p:spPr>
        <p:style>
          <a:lnRef idx="2">
            <a:schemeClr val="accent1"/>
          </a:lnRef>
          <a:fillRef idx="1">
            <a:schemeClr val="lt1"/>
          </a:fillRef>
          <a:effectRef idx="0">
            <a:schemeClr val="accent1"/>
          </a:effectRef>
          <a:fontRef idx="minor">
            <a:schemeClr val="dk1"/>
          </a:fontRef>
        </p:style>
        <p:txBody>
          <a:bodyPr wrap="none" anchor="ctr"/>
          <a:lstStyle/>
          <a:p>
            <a:pPr algn="ctr"/>
            <a:r>
              <a:rPr lang="en-GB" sz="1400" b="1" dirty="0">
                <a:latin typeface="Tahoma" pitchFamily="34" charset="0"/>
                <a:ea typeface="Tahoma" pitchFamily="34" charset="0"/>
                <a:cs typeface="Tahoma" pitchFamily="34" charset="0"/>
              </a:rPr>
              <a:t>Agree on the</a:t>
            </a:r>
          </a:p>
          <a:p>
            <a:pPr algn="ctr"/>
            <a:r>
              <a:rPr lang="en-GB" sz="1400" b="1" dirty="0">
                <a:latin typeface="Tahoma" pitchFamily="34" charset="0"/>
                <a:ea typeface="Tahoma" pitchFamily="34" charset="0"/>
                <a:cs typeface="Tahoma" pitchFamily="34" charset="0"/>
              </a:rPr>
              <a:t>performance</a:t>
            </a:r>
          </a:p>
          <a:p>
            <a:pPr algn="ctr"/>
            <a:r>
              <a:rPr lang="en-GB" sz="1400" b="1" dirty="0">
                <a:latin typeface="Tahoma" pitchFamily="34" charset="0"/>
                <a:ea typeface="Tahoma" pitchFamily="34" charset="0"/>
                <a:cs typeface="Tahoma" pitchFamily="34" charset="0"/>
              </a:rPr>
              <a:t>standard</a:t>
            </a:r>
          </a:p>
        </p:txBody>
      </p:sp>
      <p:sp>
        <p:nvSpPr>
          <p:cNvPr id="80904" name="AutoShape 8"/>
          <p:cNvSpPr>
            <a:spLocks noChangeArrowheads="1"/>
          </p:cNvSpPr>
          <p:nvPr/>
        </p:nvSpPr>
        <p:spPr bwMode="auto">
          <a:xfrm>
            <a:off x="5006976" y="3644900"/>
            <a:ext cx="1749425" cy="1800225"/>
          </a:xfrm>
          <a:prstGeom prst="homePlate">
            <a:avLst>
              <a:gd name="adj" fmla="val 25000"/>
            </a:avLst>
          </a:prstGeom>
          <a:ln>
            <a:headEnd/>
            <a:tailEnd/>
          </a:ln>
        </p:spPr>
        <p:style>
          <a:lnRef idx="2">
            <a:schemeClr val="accent1"/>
          </a:lnRef>
          <a:fillRef idx="1">
            <a:schemeClr val="lt1"/>
          </a:fillRef>
          <a:effectRef idx="0">
            <a:schemeClr val="accent1"/>
          </a:effectRef>
          <a:fontRef idx="minor">
            <a:schemeClr val="dk1"/>
          </a:fontRef>
        </p:style>
        <p:txBody>
          <a:bodyPr wrap="none" anchor="ctr"/>
          <a:lstStyle/>
          <a:p>
            <a:pPr algn="ctr"/>
            <a:r>
              <a:rPr lang="en-GB" sz="1400" b="1" dirty="0">
                <a:latin typeface="Tahoma" pitchFamily="34" charset="0"/>
                <a:ea typeface="Tahoma" pitchFamily="34" charset="0"/>
                <a:cs typeface="Tahoma" pitchFamily="34" charset="0"/>
              </a:rPr>
              <a:t>Agree on the</a:t>
            </a:r>
          </a:p>
          <a:p>
            <a:pPr algn="ctr"/>
            <a:r>
              <a:rPr lang="en-GB" sz="1400" b="1" dirty="0">
                <a:latin typeface="Tahoma" pitchFamily="34" charset="0"/>
                <a:ea typeface="Tahoma" pitchFamily="34" charset="0"/>
                <a:cs typeface="Tahoma" pitchFamily="34" charset="0"/>
              </a:rPr>
              <a:t>Actual</a:t>
            </a:r>
          </a:p>
          <a:p>
            <a:pPr algn="ctr"/>
            <a:r>
              <a:rPr lang="en-GB" sz="1400" b="1" dirty="0">
                <a:latin typeface="Tahoma" pitchFamily="34" charset="0"/>
                <a:ea typeface="Tahoma" pitchFamily="34" charset="0"/>
                <a:cs typeface="Tahoma" pitchFamily="34" charset="0"/>
              </a:rPr>
              <a:t>performance</a:t>
            </a:r>
          </a:p>
        </p:txBody>
      </p:sp>
      <p:sp>
        <p:nvSpPr>
          <p:cNvPr id="80905" name="AutoShape 9"/>
          <p:cNvSpPr>
            <a:spLocks noChangeArrowheads="1"/>
          </p:cNvSpPr>
          <p:nvPr/>
        </p:nvSpPr>
        <p:spPr bwMode="auto">
          <a:xfrm>
            <a:off x="6756401" y="3644901"/>
            <a:ext cx="1749425" cy="1800225"/>
          </a:xfrm>
          <a:prstGeom prst="homePlate">
            <a:avLst>
              <a:gd name="adj" fmla="val 25000"/>
            </a:avLst>
          </a:prstGeom>
          <a:ln>
            <a:headEnd/>
            <a:tailEnd/>
          </a:ln>
        </p:spPr>
        <p:style>
          <a:lnRef idx="2">
            <a:schemeClr val="accent1"/>
          </a:lnRef>
          <a:fillRef idx="1">
            <a:schemeClr val="lt1"/>
          </a:fillRef>
          <a:effectRef idx="0">
            <a:schemeClr val="accent1"/>
          </a:effectRef>
          <a:fontRef idx="minor">
            <a:schemeClr val="dk1"/>
          </a:fontRef>
        </p:style>
        <p:txBody>
          <a:bodyPr wrap="none" anchor="ctr"/>
          <a:lstStyle/>
          <a:p>
            <a:pPr algn="ctr"/>
            <a:r>
              <a:rPr lang="en-GB" sz="1400" b="1" dirty="0">
                <a:latin typeface="Tahoma" pitchFamily="34" charset="0"/>
                <a:ea typeface="Tahoma" pitchFamily="34" charset="0"/>
                <a:cs typeface="Tahoma" pitchFamily="34" charset="0"/>
              </a:rPr>
              <a:t>Determine</a:t>
            </a:r>
          </a:p>
          <a:p>
            <a:pPr algn="ctr"/>
            <a:r>
              <a:rPr lang="en-GB" sz="1400" b="1" dirty="0">
                <a:latin typeface="Tahoma" pitchFamily="34" charset="0"/>
                <a:ea typeface="Tahoma" pitchFamily="34" charset="0"/>
                <a:cs typeface="Tahoma" pitchFamily="34" charset="0"/>
              </a:rPr>
              <a:t>The cause</a:t>
            </a:r>
          </a:p>
        </p:txBody>
      </p:sp>
      <p:sp>
        <p:nvSpPr>
          <p:cNvPr id="80906" name="AutoShape 10"/>
          <p:cNvSpPr>
            <a:spLocks noChangeArrowheads="1"/>
          </p:cNvSpPr>
          <p:nvPr/>
        </p:nvSpPr>
        <p:spPr bwMode="auto">
          <a:xfrm>
            <a:off x="8505826" y="3644901"/>
            <a:ext cx="1749425" cy="1800225"/>
          </a:xfrm>
          <a:prstGeom prst="homePlate">
            <a:avLst>
              <a:gd name="adj" fmla="val 25000"/>
            </a:avLst>
          </a:prstGeom>
          <a:ln>
            <a:headEnd/>
            <a:tailEnd/>
          </a:ln>
        </p:spPr>
        <p:style>
          <a:lnRef idx="2">
            <a:schemeClr val="accent1"/>
          </a:lnRef>
          <a:fillRef idx="1">
            <a:schemeClr val="lt1"/>
          </a:fillRef>
          <a:effectRef idx="0">
            <a:schemeClr val="accent1"/>
          </a:effectRef>
          <a:fontRef idx="minor">
            <a:schemeClr val="dk1"/>
          </a:fontRef>
        </p:style>
        <p:txBody>
          <a:bodyPr wrap="none" anchor="ctr"/>
          <a:lstStyle/>
          <a:p>
            <a:pPr algn="ctr"/>
            <a:r>
              <a:rPr lang="en-GB" sz="1400" b="1" dirty="0">
                <a:latin typeface="Tahoma" pitchFamily="34" charset="0"/>
                <a:ea typeface="Tahoma" pitchFamily="34" charset="0"/>
                <a:cs typeface="Tahoma" pitchFamily="34" charset="0"/>
              </a:rPr>
              <a:t>Agree</a:t>
            </a:r>
          </a:p>
          <a:p>
            <a:pPr algn="ctr"/>
            <a:r>
              <a:rPr lang="en-GB" sz="1400" b="1" dirty="0">
                <a:latin typeface="Tahoma" pitchFamily="34" charset="0"/>
                <a:ea typeface="Tahoma" pitchFamily="34" charset="0"/>
                <a:cs typeface="Tahoma" pitchFamily="34" charset="0"/>
              </a:rPr>
              <a:t>action</a:t>
            </a:r>
          </a:p>
        </p:txBody>
      </p:sp>
      <p:sp>
        <p:nvSpPr>
          <p:cNvPr id="8" name="AutoShape 6">
            <a:extLst>
              <a:ext uri="{FF2B5EF4-FFF2-40B4-BE49-F238E27FC236}">
                <a16:creationId xmlns:a16="http://schemas.microsoft.com/office/drawing/2014/main" id="{B7ABC0DC-1AB4-4380-99B1-B2BA7BC5B6FE}"/>
              </a:ext>
            </a:extLst>
          </p:cNvPr>
          <p:cNvSpPr>
            <a:spLocks noChangeArrowheads="1"/>
          </p:cNvSpPr>
          <p:nvPr/>
        </p:nvSpPr>
        <p:spPr bwMode="auto">
          <a:xfrm>
            <a:off x="1355726" y="1628775"/>
            <a:ext cx="1749425" cy="1800225"/>
          </a:xfrm>
          <a:prstGeom prst="homePlate">
            <a:avLst>
              <a:gd name="adj" fmla="val 25000"/>
            </a:avLst>
          </a:prstGeom>
          <a:ln>
            <a:headEnd/>
            <a:tailEnd/>
          </a:ln>
        </p:spPr>
        <p:style>
          <a:lnRef idx="2">
            <a:schemeClr val="accent1"/>
          </a:lnRef>
          <a:fillRef idx="1">
            <a:schemeClr val="lt1"/>
          </a:fillRef>
          <a:effectRef idx="0">
            <a:schemeClr val="accent1"/>
          </a:effectRef>
          <a:fontRef idx="minor">
            <a:schemeClr val="dk1"/>
          </a:fontRef>
        </p:style>
        <p:txBody>
          <a:bodyPr wrap="none" anchor="ctr"/>
          <a:lstStyle/>
          <a:p>
            <a:pPr lvl="0">
              <a:lnSpc>
                <a:spcPct val="107000"/>
              </a:lnSpc>
              <a:spcAft>
                <a:spcPts val="800"/>
              </a:spcAft>
            </a:pPr>
            <a:r>
              <a:rPr lang="cy-GB" sz="1800" b="1" dirty="0">
                <a:effectLst/>
                <a:latin typeface="Calibri" panose="020F0502020204030204" pitchFamily="34" charset="0"/>
                <a:ea typeface="DengXian" panose="02010600030101010101" pitchFamily="2" charset="-122"/>
                <a:cs typeface="Times New Roman" panose="02020603050405020304" pitchFamily="18" charset="0"/>
              </a:rPr>
              <a:t>Gosod y cyd-</a:t>
            </a:r>
          </a:p>
          <a:p>
            <a:pPr lvl="0">
              <a:lnSpc>
                <a:spcPct val="107000"/>
              </a:lnSpc>
              <a:spcAft>
                <a:spcPts val="800"/>
              </a:spcAft>
            </a:pPr>
            <a:r>
              <a:rPr lang="cy-GB" sz="1800" b="1" dirty="0">
                <a:effectLst/>
                <a:latin typeface="Calibri" panose="020F0502020204030204" pitchFamily="34" charset="0"/>
                <a:ea typeface="DengXian" panose="02010600030101010101" pitchFamily="2" charset="-122"/>
                <a:cs typeface="Times New Roman" panose="02020603050405020304" pitchFamily="18" charset="0"/>
              </a:rPr>
              <a:t>destun </a:t>
            </a:r>
            <a:endParaRPr lang="en-GB" sz="1800" b="1"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9" name="AutoShape 7">
            <a:extLst>
              <a:ext uri="{FF2B5EF4-FFF2-40B4-BE49-F238E27FC236}">
                <a16:creationId xmlns:a16="http://schemas.microsoft.com/office/drawing/2014/main" id="{AFAE0AD7-C15D-4D94-8220-E152ADF9A950}"/>
              </a:ext>
            </a:extLst>
          </p:cNvPr>
          <p:cNvSpPr>
            <a:spLocks noChangeArrowheads="1"/>
          </p:cNvSpPr>
          <p:nvPr/>
        </p:nvSpPr>
        <p:spPr bwMode="auto">
          <a:xfrm>
            <a:off x="3227945" y="1659732"/>
            <a:ext cx="1749425" cy="1800225"/>
          </a:xfrm>
          <a:prstGeom prst="homePlate">
            <a:avLst>
              <a:gd name="adj" fmla="val 25000"/>
            </a:avLst>
          </a:prstGeom>
          <a:ln>
            <a:headEnd/>
            <a:tailEnd/>
          </a:ln>
        </p:spPr>
        <p:style>
          <a:lnRef idx="2">
            <a:schemeClr val="accent1"/>
          </a:lnRef>
          <a:fillRef idx="1">
            <a:schemeClr val="lt1"/>
          </a:fillRef>
          <a:effectRef idx="0">
            <a:schemeClr val="accent1"/>
          </a:effectRef>
          <a:fontRef idx="minor">
            <a:schemeClr val="dk1"/>
          </a:fontRef>
        </p:style>
        <p:txBody>
          <a:bodyPr wrap="none" anchor="ctr"/>
          <a:lstStyle/>
          <a:p>
            <a:pPr lvl="0" algn="ctr">
              <a:lnSpc>
                <a:spcPct val="107000"/>
              </a:lnSpc>
              <a:spcAft>
                <a:spcPts val="800"/>
              </a:spcAft>
            </a:pPr>
            <a:r>
              <a:rPr lang="cy-GB" sz="1800" b="1" dirty="0">
                <a:effectLst/>
                <a:latin typeface="Calibri" panose="020F0502020204030204" pitchFamily="34" charset="0"/>
                <a:ea typeface="DengXian" panose="02010600030101010101" pitchFamily="2" charset="-122"/>
                <a:cs typeface="Times New Roman" panose="02020603050405020304" pitchFamily="18" charset="0"/>
              </a:rPr>
              <a:t>Cytuno ar safon</a:t>
            </a:r>
          </a:p>
          <a:p>
            <a:pPr lvl="0" algn="ctr">
              <a:lnSpc>
                <a:spcPct val="107000"/>
              </a:lnSpc>
              <a:spcAft>
                <a:spcPts val="800"/>
              </a:spcAft>
            </a:pPr>
            <a:r>
              <a:rPr lang="cy-GB" sz="1800" b="1" dirty="0">
                <a:effectLst/>
                <a:latin typeface="Calibri" panose="020F0502020204030204" pitchFamily="34" charset="0"/>
                <a:ea typeface="DengXian" panose="02010600030101010101" pitchFamily="2" charset="-122"/>
                <a:cs typeface="Times New Roman" panose="02020603050405020304" pitchFamily="18" charset="0"/>
              </a:rPr>
              <a:t> y perfformiad</a:t>
            </a:r>
            <a:endParaRPr lang="en-GB" sz="1800" b="1"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10" name="AutoShape 8">
            <a:extLst>
              <a:ext uri="{FF2B5EF4-FFF2-40B4-BE49-F238E27FC236}">
                <a16:creationId xmlns:a16="http://schemas.microsoft.com/office/drawing/2014/main" id="{6B681352-6B37-4325-970F-14B102039512}"/>
              </a:ext>
            </a:extLst>
          </p:cNvPr>
          <p:cNvSpPr>
            <a:spLocks noChangeArrowheads="1"/>
          </p:cNvSpPr>
          <p:nvPr/>
        </p:nvSpPr>
        <p:spPr bwMode="auto">
          <a:xfrm>
            <a:off x="4977370" y="1659731"/>
            <a:ext cx="1749425" cy="1800225"/>
          </a:xfrm>
          <a:prstGeom prst="homePlate">
            <a:avLst>
              <a:gd name="adj" fmla="val 25000"/>
            </a:avLst>
          </a:prstGeom>
          <a:ln>
            <a:headEnd/>
            <a:tailEnd/>
          </a:ln>
        </p:spPr>
        <p:style>
          <a:lnRef idx="2">
            <a:schemeClr val="accent1"/>
          </a:lnRef>
          <a:fillRef idx="1">
            <a:schemeClr val="lt1"/>
          </a:fillRef>
          <a:effectRef idx="0">
            <a:schemeClr val="accent1"/>
          </a:effectRef>
          <a:fontRef idx="minor">
            <a:schemeClr val="dk1"/>
          </a:fontRef>
        </p:style>
        <p:txBody>
          <a:bodyPr wrap="none" anchor="ctr"/>
          <a:lstStyle/>
          <a:p>
            <a:pPr lvl="0" algn="ctr">
              <a:lnSpc>
                <a:spcPct val="107000"/>
              </a:lnSpc>
              <a:spcAft>
                <a:spcPts val="800"/>
              </a:spcAft>
            </a:pPr>
            <a:r>
              <a:rPr lang="cy-GB" sz="1800" b="1" dirty="0">
                <a:effectLst/>
                <a:latin typeface="Calibri" panose="020F0502020204030204" pitchFamily="34" charset="0"/>
                <a:ea typeface="DengXian" panose="02010600030101010101" pitchFamily="2" charset="-122"/>
                <a:cs typeface="Times New Roman" panose="02020603050405020304" pitchFamily="18" charset="0"/>
              </a:rPr>
              <a:t>Cytuno ar y </a:t>
            </a:r>
          </a:p>
          <a:p>
            <a:pPr lvl="0" algn="ctr">
              <a:lnSpc>
                <a:spcPct val="107000"/>
              </a:lnSpc>
              <a:spcAft>
                <a:spcPts val="800"/>
              </a:spcAft>
            </a:pPr>
            <a:r>
              <a:rPr lang="cy-GB" sz="1800" b="1" dirty="0">
                <a:effectLst/>
                <a:latin typeface="Calibri" panose="020F0502020204030204" pitchFamily="34" charset="0"/>
                <a:ea typeface="DengXian" panose="02010600030101010101" pitchFamily="2" charset="-122"/>
                <a:cs typeface="Times New Roman" panose="02020603050405020304" pitchFamily="18" charset="0"/>
              </a:rPr>
              <a:t>perfformiad ei </a:t>
            </a:r>
          </a:p>
          <a:p>
            <a:pPr lvl="0" algn="ctr">
              <a:lnSpc>
                <a:spcPct val="107000"/>
              </a:lnSpc>
              <a:spcAft>
                <a:spcPts val="800"/>
              </a:spcAft>
            </a:pPr>
            <a:r>
              <a:rPr lang="cy-GB" sz="1800" b="1" dirty="0">
                <a:effectLst/>
                <a:latin typeface="Calibri" panose="020F0502020204030204" pitchFamily="34" charset="0"/>
                <a:ea typeface="DengXian" panose="02010600030101010101" pitchFamily="2" charset="-122"/>
                <a:cs typeface="Times New Roman" panose="02020603050405020304" pitchFamily="18" charset="0"/>
              </a:rPr>
              <a:t>hun</a:t>
            </a:r>
            <a:endParaRPr lang="en-GB" sz="1800" b="1"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11" name="AutoShape 9">
            <a:extLst>
              <a:ext uri="{FF2B5EF4-FFF2-40B4-BE49-F238E27FC236}">
                <a16:creationId xmlns:a16="http://schemas.microsoft.com/office/drawing/2014/main" id="{8301C814-77ED-4B44-B1EC-4A93C39DAB2D}"/>
              </a:ext>
            </a:extLst>
          </p:cNvPr>
          <p:cNvSpPr>
            <a:spLocks noChangeArrowheads="1"/>
          </p:cNvSpPr>
          <p:nvPr/>
        </p:nvSpPr>
        <p:spPr bwMode="auto">
          <a:xfrm>
            <a:off x="6726795" y="1628774"/>
            <a:ext cx="1749425" cy="1800225"/>
          </a:xfrm>
          <a:prstGeom prst="homePlate">
            <a:avLst>
              <a:gd name="adj" fmla="val 25000"/>
            </a:avLst>
          </a:prstGeom>
          <a:ln>
            <a:headEnd/>
            <a:tailEnd/>
          </a:ln>
        </p:spPr>
        <p:style>
          <a:lnRef idx="2">
            <a:schemeClr val="accent1"/>
          </a:lnRef>
          <a:fillRef idx="1">
            <a:schemeClr val="lt1"/>
          </a:fillRef>
          <a:effectRef idx="0">
            <a:schemeClr val="accent1"/>
          </a:effectRef>
          <a:fontRef idx="minor">
            <a:schemeClr val="dk1"/>
          </a:fontRef>
        </p:style>
        <p:txBody>
          <a:bodyPr wrap="none" anchor="ctr"/>
          <a:lstStyle/>
          <a:p>
            <a:pPr lvl="0" algn="ctr">
              <a:lnSpc>
                <a:spcPct val="107000"/>
              </a:lnSpc>
              <a:spcAft>
                <a:spcPts val="800"/>
              </a:spcAft>
            </a:pPr>
            <a:r>
              <a:rPr lang="cy-GB" sz="1800" b="1" dirty="0">
                <a:effectLst/>
                <a:latin typeface="Calibri" panose="020F0502020204030204" pitchFamily="34" charset="0"/>
                <a:ea typeface="DengXian" panose="02010600030101010101" pitchFamily="2" charset="-122"/>
                <a:cs typeface="Times New Roman" panose="02020603050405020304" pitchFamily="18" charset="0"/>
              </a:rPr>
              <a:t>Penderfynu ar </a:t>
            </a:r>
          </a:p>
          <a:p>
            <a:pPr lvl="0" algn="ctr">
              <a:lnSpc>
                <a:spcPct val="107000"/>
              </a:lnSpc>
              <a:spcAft>
                <a:spcPts val="800"/>
              </a:spcAft>
            </a:pPr>
            <a:r>
              <a:rPr lang="cy-GB" sz="1800" b="1" dirty="0">
                <a:effectLst/>
                <a:latin typeface="Calibri" panose="020F0502020204030204" pitchFamily="34" charset="0"/>
                <a:ea typeface="DengXian" panose="02010600030101010101" pitchFamily="2" charset="-122"/>
                <a:cs typeface="Times New Roman" panose="02020603050405020304" pitchFamily="18" charset="0"/>
              </a:rPr>
              <a:t>yr achos</a:t>
            </a:r>
            <a:endParaRPr lang="en-GB" sz="1800" b="1"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12" name="AutoShape 10">
            <a:extLst>
              <a:ext uri="{FF2B5EF4-FFF2-40B4-BE49-F238E27FC236}">
                <a16:creationId xmlns:a16="http://schemas.microsoft.com/office/drawing/2014/main" id="{5BA5C266-DB0A-48A8-89F5-4A1914605430}"/>
              </a:ext>
            </a:extLst>
          </p:cNvPr>
          <p:cNvSpPr>
            <a:spLocks noChangeArrowheads="1"/>
          </p:cNvSpPr>
          <p:nvPr/>
        </p:nvSpPr>
        <p:spPr bwMode="auto">
          <a:xfrm>
            <a:off x="8505826" y="1617662"/>
            <a:ext cx="1749425" cy="1800225"/>
          </a:xfrm>
          <a:prstGeom prst="homePlate">
            <a:avLst>
              <a:gd name="adj" fmla="val 25000"/>
            </a:avLst>
          </a:prstGeom>
          <a:ln>
            <a:headEnd/>
            <a:tailEnd/>
          </a:ln>
        </p:spPr>
        <p:style>
          <a:lnRef idx="2">
            <a:schemeClr val="accent1"/>
          </a:lnRef>
          <a:fillRef idx="1">
            <a:schemeClr val="lt1"/>
          </a:fillRef>
          <a:effectRef idx="0">
            <a:schemeClr val="accent1"/>
          </a:effectRef>
          <a:fontRef idx="minor">
            <a:schemeClr val="dk1"/>
          </a:fontRef>
        </p:style>
        <p:txBody>
          <a:bodyPr wrap="none" anchor="ctr"/>
          <a:lstStyle/>
          <a:p>
            <a:pPr lvl="0" algn="ctr">
              <a:lnSpc>
                <a:spcPct val="107000"/>
              </a:lnSpc>
              <a:spcAft>
                <a:spcPts val="800"/>
              </a:spcAft>
            </a:pPr>
            <a:r>
              <a:rPr lang="cy-GB" sz="1800" b="1" dirty="0">
                <a:effectLst/>
                <a:latin typeface="Calibri" panose="020F0502020204030204" pitchFamily="34" charset="0"/>
                <a:ea typeface="DengXian" panose="02010600030101010101" pitchFamily="2" charset="-122"/>
                <a:cs typeface="Times New Roman" panose="02020603050405020304" pitchFamily="18" charset="0"/>
              </a:rPr>
              <a:t>Cytuno ar</a:t>
            </a:r>
          </a:p>
          <a:p>
            <a:pPr lvl="0" algn="ctr">
              <a:lnSpc>
                <a:spcPct val="107000"/>
              </a:lnSpc>
              <a:spcAft>
                <a:spcPts val="800"/>
              </a:spcAft>
            </a:pPr>
            <a:r>
              <a:rPr lang="cy-GB" sz="1800" b="1" dirty="0">
                <a:effectLst/>
                <a:latin typeface="Calibri" panose="020F0502020204030204" pitchFamily="34" charset="0"/>
                <a:ea typeface="DengXian" panose="02010600030101010101" pitchFamily="2" charset="-122"/>
                <a:cs typeface="Times New Roman" panose="02020603050405020304" pitchFamily="18" charset="0"/>
              </a:rPr>
              <a:t> gamau </a:t>
            </a:r>
          </a:p>
          <a:p>
            <a:pPr lvl="0" algn="ctr">
              <a:lnSpc>
                <a:spcPct val="107000"/>
              </a:lnSpc>
              <a:spcAft>
                <a:spcPts val="800"/>
              </a:spcAft>
            </a:pPr>
            <a:r>
              <a:rPr lang="cy-GB" sz="1800" b="1" dirty="0">
                <a:effectLst/>
                <a:latin typeface="Calibri" panose="020F0502020204030204" pitchFamily="34" charset="0"/>
                <a:ea typeface="DengXian" panose="02010600030101010101" pitchFamily="2" charset="-122"/>
                <a:cs typeface="Times New Roman" panose="02020603050405020304" pitchFamily="18" charset="0"/>
              </a:rPr>
              <a:t>gweithredu</a:t>
            </a:r>
            <a:endParaRPr lang="en-GB" sz="1800" b="1"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0781801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 y="274638"/>
            <a:ext cx="10020300" cy="850106"/>
          </a:xfrm>
        </p:spPr>
        <p:txBody>
          <a:bodyPr>
            <a:normAutofit fontScale="90000"/>
          </a:bodyPr>
          <a:lstStyle/>
          <a:p>
            <a:r>
              <a:rPr lang="cy-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Cynllun Gwella Perfformiad</a:t>
            </a:r>
            <a:br>
              <a:rPr lang="en-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br>
            <a:r>
              <a:rPr lang="en-GB" sz="3200" b="1" dirty="0">
                <a:solidFill>
                  <a:schemeClr val="tx2"/>
                </a:solidFill>
                <a:latin typeface="Arial" panose="020B0604020202020204" pitchFamily="34" charset="0"/>
                <a:cs typeface="Arial" panose="020B0604020202020204" pitchFamily="34" charset="0"/>
              </a:rPr>
              <a:t>Performance Improvement Plan</a:t>
            </a:r>
          </a:p>
        </p:txBody>
      </p:sp>
      <p:graphicFrame>
        <p:nvGraphicFramePr>
          <p:cNvPr id="3" name="Table 2"/>
          <p:cNvGraphicFramePr>
            <a:graphicFrameLocks noGrp="1"/>
          </p:cNvGraphicFramePr>
          <p:nvPr/>
        </p:nvGraphicFramePr>
        <p:xfrm>
          <a:off x="1981200" y="1268761"/>
          <a:ext cx="8352928" cy="4150933"/>
        </p:xfrm>
        <a:graphic>
          <a:graphicData uri="http://schemas.openxmlformats.org/drawingml/2006/table">
            <a:tbl>
              <a:tblPr firstRow="1" firstCol="1" bandRow="1">
                <a:tableStyleId>{5C22544A-7EE6-4342-B048-85BDC9FD1C3A}</a:tableStyleId>
              </a:tblPr>
              <a:tblGrid>
                <a:gridCol w="2170334">
                  <a:extLst>
                    <a:ext uri="{9D8B030D-6E8A-4147-A177-3AD203B41FA5}">
                      <a16:colId xmlns:a16="http://schemas.microsoft.com/office/drawing/2014/main" val="20000"/>
                    </a:ext>
                  </a:extLst>
                </a:gridCol>
                <a:gridCol w="1838386">
                  <a:extLst>
                    <a:ext uri="{9D8B030D-6E8A-4147-A177-3AD203B41FA5}">
                      <a16:colId xmlns:a16="http://schemas.microsoft.com/office/drawing/2014/main" val="20001"/>
                    </a:ext>
                  </a:extLst>
                </a:gridCol>
                <a:gridCol w="1335456">
                  <a:extLst>
                    <a:ext uri="{9D8B030D-6E8A-4147-A177-3AD203B41FA5}">
                      <a16:colId xmlns:a16="http://schemas.microsoft.com/office/drawing/2014/main" val="20002"/>
                    </a:ext>
                  </a:extLst>
                </a:gridCol>
                <a:gridCol w="1086641">
                  <a:extLst>
                    <a:ext uri="{9D8B030D-6E8A-4147-A177-3AD203B41FA5}">
                      <a16:colId xmlns:a16="http://schemas.microsoft.com/office/drawing/2014/main" val="20003"/>
                    </a:ext>
                  </a:extLst>
                </a:gridCol>
                <a:gridCol w="1922111">
                  <a:extLst>
                    <a:ext uri="{9D8B030D-6E8A-4147-A177-3AD203B41FA5}">
                      <a16:colId xmlns:a16="http://schemas.microsoft.com/office/drawing/2014/main" val="20004"/>
                    </a:ext>
                  </a:extLst>
                </a:gridCol>
              </a:tblGrid>
              <a:tr h="756265">
                <a:tc>
                  <a:txBody>
                    <a:bodyPr/>
                    <a:lstStyle/>
                    <a:p>
                      <a:pPr>
                        <a:spcAft>
                          <a:spcPts val="0"/>
                        </a:spcAft>
                      </a:pPr>
                      <a:r>
                        <a:rPr lang="en-GB" sz="1800" dirty="0">
                          <a:effectLst/>
                        </a:rPr>
                        <a:t>Area identified for improvement</a:t>
                      </a:r>
                    </a:p>
                    <a:p>
                      <a:pPr>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48684" marR="48684" marT="0" marB="0"/>
                </a:tc>
                <a:tc>
                  <a:txBody>
                    <a:bodyPr/>
                    <a:lstStyle/>
                    <a:p>
                      <a:pPr>
                        <a:spcAft>
                          <a:spcPts val="0"/>
                        </a:spcAft>
                      </a:pPr>
                      <a:r>
                        <a:rPr lang="en-GB" sz="1800" dirty="0">
                          <a:effectLst/>
                        </a:rPr>
                        <a:t>Actions to be taken</a:t>
                      </a:r>
                    </a:p>
                    <a:p>
                      <a:pPr>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48684" marR="48684" marT="0" marB="0"/>
                </a:tc>
                <a:tc>
                  <a:txBody>
                    <a:bodyPr/>
                    <a:lstStyle/>
                    <a:p>
                      <a:pPr>
                        <a:spcAft>
                          <a:spcPts val="0"/>
                        </a:spcAft>
                      </a:pPr>
                      <a:r>
                        <a:rPr lang="en-GB" sz="1800" dirty="0">
                          <a:effectLst/>
                        </a:rPr>
                        <a:t>By Whom</a:t>
                      </a:r>
                    </a:p>
                    <a:p>
                      <a:pPr>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48684" marR="48684" marT="0" marB="0"/>
                </a:tc>
                <a:tc>
                  <a:txBody>
                    <a:bodyPr/>
                    <a:lstStyle/>
                    <a:p>
                      <a:pPr>
                        <a:spcAft>
                          <a:spcPts val="0"/>
                        </a:spcAft>
                      </a:pPr>
                      <a:r>
                        <a:rPr lang="en-GB" sz="1800" dirty="0">
                          <a:effectLst/>
                        </a:rPr>
                        <a:t>By When</a:t>
                      </a:r>
                    </a:p>
                    <a:p>
                      <a:pPr>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48684" marR="48684" marT="0" marB="0"/>
                </a:tc>
                <a:tc>
                  <a:txBody>
                    <a:bodyPr/>
                    <a:lstStyle/>
                    <a:p>
                      <a:pPr>
                        <a:spcAft>
                          <a:spcPts val="0"/>
                        </a:spcAft>
                      </a:pPr>
                      <a:r>
                        <a:rPr lang="en-GB" sz="1800" dirty="0">
                          <a:effectLst/>
                        </a:rPr>
                        <a:t>How will this be measured</a:t>
                      </a:r>
                    </a:p>
                    <a:p>
                      <a:pPr>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48684" marR="48684" marT="0" marB="0"/>
                </a:tc>
                <a:extLst>
                  <a:ext uri="{0D108BD9-81ED-4DB2-BD59-A6C34878D82A}">
                    <a16:rowId xmlns:a16="http://schemas.microsoft.com/office/drawing/2014/main" val="10000"/>
                  </a:ext>
                </a:extLst>
              </a:tr>
              <a:tr h="1061502">
                <a:tc>
                  <a:txBody>
                    <a:bodyPr/>
                    <a:lstStyle/>
                    <a:p>
                      <a:pPr>
                        <a:spcAft>
                          <a:spcPts val="0"/>
                        </a:spcAft>
                      </a:pPr>
                      <a:r>
                        <a:rPr lang="en-GB" sz="800" dirty="0">
                          <a:effectLst/>
                        </a:rPr>
                        <a:t> </a:t>
                      </a:r>
                    </a:p>
                    <a:p>
                      <a:pPr>
                        <a:spcAft>
                          <a:spcPts val="0"/>
                        </a:spcAft>
                      </a:pPr>
                      <a:r>
                        <a:rPr lang="en-GB" sz="800" dirty="0">
                          <a:effectLst/>
                        </a:rPr>
                        <a:t> </a:t>
                      </a:r>
                    </a:p>
                    <a:p>
                      <a:pPr>
                        <a:spcAft>
                          <a:spcPts val="0"/>
                        </a:spcAft>
                      </a:pPr>
                      <a:r>
                        <a:rPr lang="en-GB" sz="800" dirty="0">
                          <a:effectLst/>
                        </a:rPr>
                        <a:t> </a:t>
                      </a:r>
                    </a:p>
                    <a:p>
                      <a:pPr>
                        <a:spcAft>
                          <a:spcPts val="0"/>
                        </a:spcAft>
                      </a:pPr>
                      <a:r>
                        <a:rPr lang="en-GB" sz="800" dirty="0">
                          <a:effectLst/>
                        </a:rPr>
                        <a:t> </a:t>
                      </a:r>
                    </a:p>
                    <a:p>
                      <a:pPr>
                        <a:spcAft>
                          <a:spcPts val="0"/>
                        </a:spcAft>
                      </a:pPr>
                      <a:r>
                        <a:rPr lang="en-GB" sz="800" dirty="0">
                          <a:effectLst/>
                        </a:rPr>
                        <a:t> </a:t>
                      </a:r>
                    </a:p>
                    <a:p>
                      <a:pPr>
                        <a:spcAft>
                          <a:spcPts val="0"/>
                        </a:spcAft>
                      </a:pPr>
                      <a:r>
                        <a:rPr lang="en-GB" sz="800" dirty="0">
                          <a:effectLst/>
                        </a:rPr>
                        <a:t> </a:t>
                      </a:r>
                    </a:p>
                    <a:p>
                      <a:pPr>
                        <a:spcAft>
                          <a:spcPts val="0"/>
                        </a:spcAft>
                      </a:pPr>
                      <a:r>
                        <a:rPr lang="en-GB" sz="800" dirty="0">
                          <a:effectLst/>
                        </a:rPr>
                        <a:t> </a:t>
                      </a:r>
                    </a:p>
                    <a:p>
                      <a:pPr>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8684" marR="48684" marT="0" marB="0"/>
                </a:tc>
                <a:tc>
                  <a:txBody>
                    <a:bodyPr/>
                    <a:lstStyle/>
                    <a:p>
                      <a:pPr>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8684" marR="48684" marT="0" marB="0"/>
                </a:tc>
                <a:tc>
                  <a:txBody>
                    <a:bodyPr/>
                    <a:lstStyle/>
                    <a:p>
                      <a:pPr>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8684" marR="48684" marT="0" marB="0"/>
                </a:tc>
                <a:tc>
                  <a:txBody>
                    <a:bodyPr/>
                    <a:lstStyle/>
                    <a:p>
                      <a:pPr>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8684" marR="48684" marT="0" marB="0"/>
                </a:tc>
                <a:tc>
                  <a:txBody>
                    <a:bodyPr/>
                    <a:lstStyle/>
                    <a:p>
                      <a:pPr>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8684" marR="48684" marT="0" marB="0"/>
                </a:tc>
                <a:extLst>
                  <a:ext uri="{0D108BD9-81ED-4DB2-BD59-A6C34878D82A}">
                    <a16:rowId xmlns:a16="http://schemas.microsoft.com/office/drawing/2014/main" val="10001"/>
                  </a:ext>
                </a:extLst>
              </a:tr>
              <a:tr h="928814">
                <a:tc>
                  <a:txBody>
                    <a:bodyPr/>
                    <a:lstStyle/>
                    <a:p>
                      <a:pPr>
                        <a:spcAft>
                          <a:spcPts val="0"/>
                        </a:spcAft>
                      </a:pPr>
                      <a:r>
                        <a:rPr lang="en-GB" sz="800" dirty="0">
                          <a:effectLst/>
                        </a:rPr>
                        <a:t> </a:t>
                      </a:r>
                    </a:p>
                    <a:p>
                      <a:pPr>
                        <a:spcAft>
                          <a:spcPts val="0"/>
                        </a:spcAft>
                      </a:pPr>
                      <a:r>
                        <a:rPr lang="en-GB" sz="800" dirty="0">
                          <a:effectLst/>
                        </a:rPr>
                        <a:t> </a:t>
                      </a:r>
                    </a:p>
                    <a:p>
                      <a:pPr>
                        <a:spcAft>
                          <a:spcPts val="0"/>
                        </a:spcAft>
                      </a:pPr>
                      <a:r>
                        <a:rPr lang="en-GB" sz="800" dirty="0">
                          <a:effectLst/>
                        </a:rPr>
                        <a:t> </a:t>
                      </a:r>
                    </a:p>
                    <a:p>
                      <a:pPr>
                        <a:spcAft>
                          <a:spcPts val="0"/>
                        </a:spcAft>
                      </a:pPr>
                      <a:r>
                        <a:rPr lang="en-GB" sz="800" dirty="0">
                          <a:effectLst/>
                        </a:rPr>
                        <a:t> </a:t>
                      </a:r>
                    </a:p>
                    <a:p>
                      <a:pPr>
                        <a:spcAft>
                          <a:spcPts val="0"/>
                        </a:spcAft>
                      </a:pPr>
                      <a:r>
                        <a:rPr lang="en-GB" sz="800" dirty="0">
                          <a:effectLst/>
                        </a:rPr>
                        <a:t> </a:t>
                      </a:r>
                    </a:p>
                    <a:p>
                      <a:pPr>
                        <a:spcAft>
                          <a:spcPts val="0"/>
                        </a:spcAft>
                      </a:pPr>
                      <a:r>
                        <a:rPr lang="en-GB" sz="800" dirty="0">
                          <a:effectLst/>
                        </a:rPr>
                        <a:t> </a:t>
                      </a:r>
                    </a:p>
                    <a:p>
                      <a:pPr>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8684" marR="48684" marT="0" marB="0"/>
                </a:tc>
                <a:tc>
                  <a:txBody>
                    <a:bodyPr/>
                    <a:lstStyle/>
                    <a:p>
                      <a:pPr>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8684" marR="48684" marT="0" marB="0"/>
                </a:tc>
                <a:tc>
                  <a:txBody>
                    <a:bodyPr/>
                    <a:lstStyle/>
                    <a:p>
                      <a:pPr>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8684" marR="48684" marT="0" marB="0"/>
                </a:tc>
                <a:tc>
                  <a:txBody>
                    <a:bodyPr/>
                    <a:lstStyle/>
                    <a:p>
                      <a:pPr>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8684" marR="48684" marT="0" marB="0"/>
                </a:tc>
                <a:tc>
                  <a:txBody>
                    <a:bodyPr/>
                    <a:lstStyle/>
                    <a:p>
                      <a:pPr>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8684" marR="48684" marT="0" marB="0"/>
                </a:tc>
                <a:extLst>
                  <a:ext uri="{0D108BD9-81ED-4DB2-BD59-A6C34878D82A}">
                    <a16:rowId xmlns:a16="http://schemas.microsoft.com/office/drawing/2014/main" val="10002"/>
                  </a:ext>
                </a:extLst>
              </a:tr>
              <a:tr h="1337657">
                <a:tc>
                  <a:txBody>
                    <a:bodyPr/>
                    <a:lstStyle/>
                    <a:p>
                      <a:pPr>
                        <a:spcAft>
                          <a:spcPts val="0"/>
                        </a:spcAft>
                      </a:pPr>
                      <a:r>
                        <a:rPr lang="en-GB" sz="800" dirty="0">
                          <a:effectLst/>
                        </a:rPr>
                        <a:t> </a:t>
                      </a:r>
                    </a:p>
                    <a:p>
                      <a:pPr>
                        <a:spcAft>
                          <a:spcPts val="0"/>
                        </a:spcAft>
                      </a:pPr>
                      <a:r>
                        <a:rPr lang="en-GB" sz="800" dirty="0">
                          <a:effectLst/>
                        </a:rPr>
                        <a:t> </a:t>
                      </a:r>
                    </a:p>
                    <a:p>
                      <a:pPr>
                        <a:spcAft>
                          <a:spcPts val="0"/>
                        </a:spcAft>
                      </a:pPr>
                      <a:r>
                        <a:rPr lang="en-GB" sz="800" dirty="0">
                          <a:effectLst/>
                        </a:rPr>
                        <a:t> </a:t>
                      </a:r>
                    </a:p>
                    <a:p>
                      <a:pPr>
                        <a:spcAft>
                          <a:spcPts val="0"/>
                        </a:spcAft>
                      </a:pPr>
                      <a:r>
                        <a:rPr lang="en-GB" sz="800" dirty="0">
                          <a:effectLst/>
                        </a:rPr>
                        <a:t> </a:t>
                      </a:r>
                    </a:p>
                    <a:p>
                      <a:pPr>
                        <a:spcAft>
                          <a:spcPts val="0"/>
                        </a:spcAft>
                      </a:pPr>
                      <a:r>
                        <a:rPr lang="en-GB" sz="800" dirty="0">
                          <a:effectLst/>
                        </a:rPr>
                        <a:t> </a:t>
                      </a:r>
                    </a:p>
                    <a:p>
                      <a:pPr>
                        <a:spcAft>
                          <a:spcPts val="0"/>
                        </a:spcAft>
                      </a:pPr>
                      <a:r>
                        <a:rPr lang="en-GB" sz="800" dirty="0">
                          <a:effectLst/>
                        </a:rPr>
                        <a:t> </a:t>
                      </a:r>
                    </a:p>
                    <a:p>
                      <a:pPr>
                        <a:spcAft>
                          <a:spcPts val="0"/>
                        </a:spcAft>
                      </a:pPr>
                      <a:r>
                        <a:rPr lang="en-GB" sz="800" dirty="0">
                          <a:effectLst/>
                        </a:rPr>
                        <a:t> </a:t>
                      </a:r>
                    </a:p>
                    <a:p>
                      <a:pPr>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8684" marR="48684" marT="0" marB="0"/>
                </a:tc>
                <a:tc>
                  <a:txBody>
                    <a:bodyPr/>
                    <a:lstStyle/>
                    <a:p>
                      <a:pPr>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8684" marR="48684" marT="0" marB="0"/>
                </a:tc>
                <a:tc>
                  <a:txBody>
                    <a:bodyPr/>
                    <a:lstStyle/>
                    <a:p>
                      <a:pPr>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8684" marR="48684" marT="0" marB="0"/>
                </a:tc>
                <a:tc>
                  <a:txBody>
                    <a:bodyPr/>
                    <a:lstStyle/>
                    <a:p>
                      <a:pPr>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8684" marR="48684" marT="0" marB="0"/>
                </a:tc>
                <a:tc>
                  <a:txBody>
                    <a:bodyPr/>
                    <a:lstStyle/>
                    <a:p>
                      <a:pPr>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8684" marR="48684" marT="0" marB="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8170477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sz="31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Y Fframwaith Cyfreithiol</a:t>
            </a:r>
            <a:r>
              <a:rPr lang="en-GB" sz="3100" b="1" dirty="0">
                <a:solidFill>
                  <a:schemeClr val="tx2"/>
                </a:solidFill>
                <a:latin typeface="Calibri" panose="020F0502020204030204" pitchFamily="34" charset="0"/>
                <a:ea typeface="DengXian" panose="02010600030101010101" pitchFamily="2" charset="-122"/>
                <a:cs typeface="Times New Roman" panose="02020603050405020304" pitchFamily="18" charset="0"/>
              </a:rPr>
              <a:t> / </a:t>
            </a:r>
            <a:r>
              <a:rPr lang="en-GB" sz="3100" b="1" dirty="0">
                <a:solidFill>
                  <a:schemeClr val="tx2"/>
                </a:solidFill>
                <a:latin typeface="Arial" panose="020B0604020202020204" pitchFamily="34" charset="0"/>
                <a:cs typeface="Arial" panose="020B0604020202020204" pitchFamily="34" charset="0"/>
              </a:rPr>
              <a:t>The Legal Framework</a:t>
            </a:r>
            <a:br>
              <a:rPr lang="en-GB" sz="3200" b="1" dirty="0">
                <a:solidFill>
                  <a:schemeClr val="tx2"/>
                </a:solidFill>
                <a:latin typeface="Arial" panose="020B0604020202020204" pitchFamily="34" charset="0"/>
                <a:cs typeface="Arial" panose="020B0604020202020204" pitchFamily="34" charset="0"/>
              </a:rPr>
            </a:br>
            <a:r>
              <a:rPr lang="cy-GB" sz="2700" dirty="0">
                <a:solidFill>
                  <a:schemeClr val="tx2"/>
                </a:solidFill>
                <a:effectLst/>
                <a:latin typeface="Arial" panose="020B0604020202020204" pitchFamily="34" charset="0"/>
                <a:ea typeface="DengXian" panose="02010600030101010101" pitchFamily="2" charset="-122"/>
                <a:cs typeface="Arial" panose="020B0604020202020204" pitchFamily="34" charset="0"/>
              </a:rPr>
              <a:t>Allwch chi ddiswyddo rhywun am berfformiad gwael? </a:t>
            </a:r>
            <a:r>
              <a:rPr lang="en-GB" sz="2700" dirty="0">
                <a:solidFill>
                  <a:schemeClr val="tx2"/>
                </a:solidFill>
                <a:latin typeface="Arial" panose="020B0604020202020204" pitchFamily="34" charset="0"/>
                <a:cs typeface="Arial" panose="020B0604020202020204" pitchFamily="34" charset="0"/>
              </a:rPr>
              <a:t>Can you dismiss for poor performance?</a:t>
            </a:r>
            <a:br>
              <a:rPr lang="en-GB" sz="3200" dirty="0">
                <a:solidFill>
                  <a:schemeClr val="tx2"/>
                </a:solidFill>
                <a:latin typeface="Arial" panose="020B0604020202020204" pitchFamily="34" charset="0"/>
                <a:cs typeface="Arial" panose="020B0604020202020204" pitchFamily="34" charset="0"/>
              </a:rPr>
            </a:br>
            <a:endParaRPr lang="en-GB" sz="3200" b="1" dirty="0">
              <a:solidFill>
                <a:schemeClr val="tx2"/>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0C6F39CB-E8AD-4BF8-9251-A33AC59F68A9}"/>
              </a:ext>
            </a:extLst>
          </p:cNvPr>
          <p:cNvSpPr>
            <a:spLocks noGrp="1"/>
          </p:cNvSpPr>
          <p:nvPr>
            <p:ph sz="half" idx="2"/>
          </p:nvPr>
        </p:nvSpPr>
        <p:spPr>
          <a:xfrm>
            <a:off x="6096000" y="1295400"/>
            <a:ext cx="5486400" cy="4293841"/>
          </a:xfrm>
        </p:spPr>
        <p:txBody>
          <a:bodyPr>
            <a:normAutofit/>
          </a:bodyPr>
          <a:lstStyle/>
          <a:p>
            <a:pPr marL="0" indent="0">
              <a:buNone/>
            </a:pPr>
            <a:r>
              <a:rPr lang="en-GB" sz="1900" dirty="0">
                <a:latin typeface="Arial" panose="020B0604020202020204" pitchFamily="34" charset="0"/>
                <a:cs typeface="Arial" panose="020B0604020202020204" pitchFamily="34" charset="0"/>
              </a:rPr>
              <a:t>Yes but we must act reasonably or risk unfair dismissal:</a:t>
            </a:r>
          </a:p>
          <a:p>
            <a:r>
              <a:rPr lang="en-GB" altLang="en-US" sz="1900" dirty="0">
                <a:latin typeface="Arial" panose="020B0604020202020204" pitchFamily="34" charset="0"/>
                <a:cs typeface="Arial" panose="020B0604020202020204" pitchFamily="34" charset="0"/>
              </a:rPr>
              <a:t>Have we diagnosed the situation correctly?</a:t>
            </a:r>
          </a:p>
          <a:p>
            <a:r>
              <a:rPr lang="en-GB" altLang="en-US" sz="1900" dirty="0">
                <a:latin typeface="Arial" panose="020B0604020202020204" pitchFamily="34" charset="0"/>
                <a:cs typeface="Arial" panose="020B0604020202020204" pitchFamily="34" charset="0"/>
              </a:rPr>
              <a:t>Have we followed a fair/statutory procedure?</a:t>
            </a:r>
          </a:p>
          <a:p>
            <a:r>
              <a:rPr lang="en-GB" altLang="en-US" sz="1900" dirty="0">
                <a:latin typeface="Arial" panose="020B0604020202020204" pitchFamily="34" charset="0"/>
                <a:cs typeface="Arial" panose="020B0604020202020204" pitchFamily="34" charset="0"/>
              </a:rPr>
              <a:t>Are the performance measures put in place reasonable and non-discriminatory? </a:t>
            </a:r>
          </a:p>
          <a:p>
            <a:r>
              <a:rPr lang="en-GB" altLang="en-US" sz="1900" dirty="0">
                <a:latin typeface="Arial" panose="020B0604020202020204" pitchFamily="34" charset="0"/>
                <a:cs typeface="Arial" panose="020B0604020202020204" pitchFamily="34" charset="0"/>
              </a:rPr>
              <a:t>Have we assessed any risks we are taking?</a:t>
            </a:r>
          </a:p>
          <a:p>
            <a:r>
              <a:rPr lang="en-GB" altLang="en-US" sz="1900" dirty="0">
                <a:latin typeface="Arial" panose="020B0604020202020204" pitchFamily="34" charset="0"/>
                <a:cs typeface="Arial" panose="020B0604020202020204" pitchFamily="34" charset="0"/>
              </a:rPr>
              <a:t>Have we documented the facts / evidence to support our decisions?</a:t>
            </a:r>
          </a:p>
          <a:p>
            <a:r>
              <a:rPr lang="en-GB" altLang="en-US" sz="1900" dirty="0">
                <a:latin typeface="Arial" panose="020B0604020202020204" pitchFamily="34" charset="0"/>
                <a:cs typeface="Arial" panose="020B0604020202020204" pitchFamily="34" charset="0"/>
              </a:rPr>
              <a:t>Is health an issue (disability)?</a:t>
            </a:r>
          </a:p>
          <a:p>
            <a:endParaRPr lang="en-GB" dirty="0"/>
          </a:p>
          <a:p>
            <a:endParaRPr lang="en-GB" dirty="0"/>
          </a:p>
        </p:txBody>
      </p:sp>
      <p:sp>
        <p:nvSpPr>
          <p:cNvPr id="5" name="Content Placeholder 3">
            <a:extLst>
              <a:ext uri="{FF2B5EF4-FFF2-40B4-BE49-F238E27FC236}">
                <a16:creationId xmlns:a16="http://schemas.microsoft.com/office/drawing/2014/main" id="{E5E137F2-395C-48E8-B67C-C1CE5F3DE18C}"/>
              </a:ext>
            </a:extLst>
          </p:cNvPr>
          <p:cNvSpPr txBox="1">
            <a:spLocks/>
          </p:cNvSpPr>
          <p:nvPr/>
        </p:nvSpPr>
        <p:spPr>
          <a:xfrm>
            <a:off x="351934" y="1600201"/>
            <a:ext cx="5384800" cy="398904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a:p>
            <a:endParaRPr lang="en-GB" dirty="0"/>
          </a:p>
        </p:txBody>
      </p:sp>
      <p:sp>
        <p:nvSpPr>
          <p:cNvPr id="8" name="TextBox 7">
            <a:extLst>
              <a:ext uri="{FF2B5EF4-FFF2-40B4-BE49-F238E27FC236}">
                <a16:creationId xmlns:a16="http://schemas.microsoft.com/office/drawing/2014/main" id="{9FE4B217-1A7E-493B-838C-CD7CF81ABCE7}"/>
              </a:ext>
            </a:extLst>
          </p:cNvPr>
          <p:cNvSpPr txBox="1"/>
          <p:nvPr/>
        </p:nvSpPr>
        <p:spPr>
          <a:xfrm>
            <a:off x="534710" y="1295400"/>
            <a:ext cx="5384800" cy="3946401"/>
          </a:xfrm>
          <a:prstGeom prst="rect">
            <a:avLst/>
          </a:prstGeom>
          <a:noFill/>
        </p:spPr>
        <p:txBody>
          <a:bodyPr wrap="square">
            <a:spAutoFit/>
          </a:bodyPr>
          <a:lstStyle/>
          <a:p>
            <a:pPr>
              <a:lnSpc>
                <a:spcPct val="107000"/>
              </a:lnSpc>
              <a:spcAft>
                <a:spcPts val="800"/>
              </a:spcAft>
            </a:pPr>
            <a:r>
              <a:rPr lang="cy-GB" dirty="0">
                <a:effectLst/>
                <a:latin typeface="Arial" panose="020B0604020202020204" pitchFamily="34" charset="0"/>
                <a:ea typeface="DengXian" panose="02010600030101010101" pitchFamily="2" charset="-122"/>
                <a:cs typeface="Arial" panose="020B0604020202020204" pitchFamily="34" charset="0"/>
              </a:rPr>
              <a:t>Gallwch ond mae’n rhaid i ni weithredu’n rhesymol neu bydd risg o ddiswyddo’n annheg:</a:t>
            </a:r>
            <a:endParaRPr lang="en-GB"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dirty="0">
                <a:effectLst/>
                <a:latin typeface="Arial" panose="020B0604020202020204" pitchFamily="34" charset="0"/>
                <a:ea typeface="DengXian" panose="02010600030101010101" pitchFamily="2" charset="-122"/>
                <a:cs typeface="Arial" panose="020B0604020202020204" pitchFamily="34" charset="0"/>
              </a:rPr>
              <a:t>Ydyn ni wedi dehongli’r sefyllfa’n gywir?</a:t>
            </a:r>
            <a:endParaRPr lang="en-GB"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dirty="0">
                <a:effectLst/>
                <a:latin typeface="Arial" panose="020B0604020202020204" pitchFamily="34" charset="0"/>
                <a:ea typeface="DengXian" panose="02010600030101010101" pitchFamily="2" charset="-122"/>
                <a:cs typeface="Arial" panose="020B0604020202020204" pitchFamily="34" charset="0"/>
              </a:rPr>
              <a:t>Ydyn ni wedi dilyn gweithdrefn deg/statudol?</a:t>
            </a:r>
            <a:endParaRPr lang="en-GB"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dirty="0">
                <a:effectLst/>
                <a:latin typeface="Arial" panose="020B0604020202020204" pitchFamily="34" charset="0"/>
                <a:ea typeface="DengXian" panose="02010600030101010101" pitchFamily="2" charset="-122"/>
                <a:cs typeface="Arial" panose="020B0604020202020204" pitchFamily="34" charset="0"/>
              </a:rPr>
              <a:t>A yw’r mesurau perfformiad sydd ar waith yn rhesymol ac yn anwahaniaethol? </a:t>
            </a:r>
            <a:endParaRPr lang="en-GB"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dirty="0">
                <a:effectLst/>
                <a:latin typeface="Arial" panose="020B0604020202020204" pitchFamily="34" charset="0"/>
                <a:ea typeface="DengXian" panose="02010600030101010101" pitchFamily="2" charset="-122"/>
                <a:cs typeface="Arial" panose="020B0604020202020204" pitchFamily="34" charset="0"/>
              </a:rPr>
              <a:t>Ydyn ni wedi asesu unrhyw risgiau rydyn ni’n eu cymryd?</a:t>
            </a:r>
            <a:endParaRPr lang="en-GB"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dirty="0">
                <a:effectLst/>
                <a:latin typeface="Arial" panose="020B0604020202020204" pitchFamily="34" charset="0"/>
                <a:ea typeface="DengXian" panose="02010600030101010101" pitchFamily="2" charset="-122"/>
                <a:cs typeface="Arial" panose="020B0604020202020204" pitchFamily="34" charset="0"/>
              </a:rPr>
              <a:t>Ydyn ni wedi cofnodi’r ffeithiau / tystiolaeth i gefnogi ein penderfyniadau?</a:t>
            </a:r>
            <a:endParaRPr lang="en-GB"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dirty="0">
                <a:effectLst/>
                <a:latin typeface="Arial" panose="020B0604020202020204" pitchFamily="34" charset="0"/>
                <a:ea typeface="DengXian" panose="02010600030101010101" pitchFamily="2" charset="-122"/>
                <a:cs typeface="Arial" panose="020B0604020202020204" pitchFamily="34" charset="0"/>
              </a:rPr>
              <a:t>A yw iechyd yn broblem (anabledd)?</a:t>
            </a:r>
            <a:endParaRPr lang="en-GB" dirty="0">
              <a:effectLst/>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4346822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2A4D0-8EBC-4835-83B4-7462F0592C3E}"/>
              </a:ext>
            </a:extLst>
          </p:cNvPr>
          <p:cNvSpPr>
            <a:spLocks noGrp="1"/>
          </p:cNvSpPr>
          <p:nvPr>
            <p:ph type="title" idx="4294967295"/>
          </p:nvPr>
        </p:nvSpPr>
        <p:spPr>
          <a:xfrm>
            <a:off x="711200" y="365125"/>
            <a:ext cx="11480800" cy="1325563"/>
          </a:xfrm>
        </p:spPr>
        <p:txBody>
          <a:bodyPr>
            <a:normAutofit/>
          </a:bodyPr>
          <a:lstStyle/>
          <a:p>
            <a:r>
              <a:rPr lang="en-GB" sz="2800" b="1" dirty="0" err="1">
                <a:solidFill>
                  <a:schemeClr val="tx2"/>
                </a:solidFill>
                <a:latin typeface="Arial" panose="020B0604020202020204" pitchFamily="34" charset="0"/>
                <a:cs typeface="Arial" panose="020B0604020202020204" pitchFamily="34" charset="0"/>
              </a:rPr>
              <a:t>Strwythuro</a:t>
            </a:r>
            <a:r>
              <a:rPr lang="en-GB" sz="2800" b="1" dirty="0">
                <a:solidFill>
                  <a:schemeClr val="tx2"/>
                </a:solidFill>
                <a:latin typeface="Arial" panose="020B0604020202020204" pitchFamily="34" charset="0"/>
                <a:cs typeface="Arial" panose="020B0604020202020204" pitchFamily="34" charset="0"/>
              </a:rPr>
              <a:t> </a:t>
            </a:r>
            <a:r>
              <a:rPr lang="en-GB" sz="2800" b="1" dirty="0" err="1">
                <a:solidFill>
                  <a:schemeClr val="tx2"/>
                </a:solidFill>
                <a:latin typeface="Arial" panose="020B0604020202020204" pitchFamily="34" charset="0"/>
                <a:cs typeface="Arial" panose="020B0604020202020204" pitchFamily="34" charset="0"/>
              </a:rPr>
              <a:t>Sgyrsiau</a:t>
            </a:r>
            <a:r>
              <a:rPr lang="en-GB" sz="2800" b="1" dirty="0">
                <a:solidFill>
                  <a:schemeClr val="tx2"/>
                </a:solidFill>
                <a:latin typeface="Arial" panose="020B0604020202020204" pitchFamily="34" charset="0"/>
                <a:cs typeface="Arial" panose="020B0604020202020204" pitchFamily="34" charset="0"/>
              </a:rPr>
              <a:t> </a:t>
            </a:r>
            <a:r>
              <a:rPr lang="en-GB" sz="2800" b="1" dirty="0" err="1">
                <a:solidFill>
                  <a:schemeClr val="tx2"/>
                </a:solidFill>
                <a:latin typeface="Arial" panose="020B0604020202020204" pitchFamily="34" charset="0"/>
                <a:cs typeface="Arial" panose="020B0604020202020204" pitchFamily="34" charset="0"/>
              </a:rPr>
              <a:t>Perfformiad</a:t>
            </a:r>
            <a:r>
              <a:rPr lang="en-GB" sz="2800" b="1" dirty="0">
                <a:solidFill>
                  <a:schemeClr val="tx2"/>
                </a:solidFill>
                <a:latin typeface="Arial" panose="020B0604020202020204" pitchFamily="34" charset="0"/>
                <a:cs typeface="Arial" panose="020B0604020202020204" pitchFamily="34" charset="0"/>
              </a:rPr>
              <a:t>/ Structuring Performance Conversations</a:t>
            </a:r>
          </a:p>
        </p:txBody>
      </p:sp>
      <p:pic>
        <p:nvPicPr>
          <p:cNvPr id="5" name="Picture 4">
            <a:extLst>
              <a:ext uri="{FF2B5EF4-FFF2-40B4-BE49-F238E27FC236}">
                <a16:creationId xmlns:a16="http://schemas.microsoft.com/office/drawing/2014/main" id="{DF434042-BF91-4EBF-84BF-A0F0569F1426}"/>
              </a:ext>
            </a:extLst>
          </p:cNvPr>
          <p:cNvPicPr>
            <a:picLocks noChangeAspect="1"/>
          </p:cNvPicPr>
          <p:nvPr/>
        </p:nvPicPr>
        <p:blipFill>
          <a:blip r:embed="rId3"/>
          <a:stretch>
            <a:fillRect/>
          </a:stretch>
        </p:blipFill>
        <p:spPr>
          <a:xfrm>
            <a:off x="1193799" y="1419968"/>
            <a:ext cx="4330701" cy="5328645"/>
          </a:xfrm>
          <a:prstGeom prst="rect">
            <a:avLst/>
          </a:prstGeom>
        </p:spPr>
      </p:pic>
      <p:pic>
        <p:nvPicPr>
          <p:cNvPr id="2050" name="Picture 2" descr="Being Super-Busy: The Modern Excuse for Not Coaching Staff">
            <a:extLst>
              <a:ext uri="{FF2B5EF4-FFF2-40B4-BE49-F238E27FC236}">
                <a16:creationId xmlns:a16="http://schemas.microsoft.com/office/drawing/2014/main" id="{149B4B12-4E53-4E8A-8CFE-F2BE9670D1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5999" y="1868514"/>
            <a:ext cx="5524501" cy="324305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4647FF7-86C3-4DED-AE5C-CC51F133D06A}"/>
              </a:ext>
            </a:extLst>
          </p:cNvPr>
          <p:cNvSpPr txBox="1"/>
          <p:nvPr/>
        </p:nvSpPr>
        <p:spPr>
          <a:xfrm>
            <a:off x="6095999" y="5111566"/>
            <a:ext cx="6096000" cy="923330"/>
          </a:xfrm>
          <a:prstGeom prst="rect">
            <a:avLst/>
          </a:prstGeom>
          <a:noFill/>
        </p:spPr>
        <p:txBody>
          <a:bodyPr wrap="square">
            <a:spAutoFit/>
          </a:bodyPr>
          <a:lstStyle/>
          <a:p>
            <a:r>
              <a:rPr lang="en-GB" dirty="0">
                <a:hlinkClick r:id="rId5"/>
              </a:rPr>
              <a:t>https://www.facebook.com/acasorguk/videos/having-difficult-conversations/748067131915897/</a:t>
            </a:r>
            <a:endParaRPr lang="en-GB" dirty="0"/>
          </a:p>
          <a:p>
            <a:endParaRPr lang="en-GB" dirty="0"/>
          </a:p>
        </p:txBody>
      </p:sp>
    </p:spTree>
    <p:extLst>
      <p:ext uri="{BB962C8B-B14F-4D97-AF65-F5344CB8AC3E}">
        <p14:creationId xmlns:p14="http://schemas.microsoft.com/office/powerpoint/2010/main" val="32903341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91808" y="0"/>
            <a:ext cx="6300192" cy="4449511"/>
          </a:xfrm>
          <a:prstGeom prst="rect">
            <a:avLst/>
          </a:prstGeom>
        </p:spPr>
      </p:pic>
      <p:sp>
        <p:nvSpPr>
          <p:cNvPr id="2" name="Title 1"/>
          <p:cNvSpPr>
            <a:spLocks noGrp="1"/>
          </p:cNvSpPr>
          <p:nvPr>
            <p:ph type="title" idx="4294967295"/>
          </p:nvPr>
        </p:nvSpPr>
        <p:spPr>
          <a:xfrm>
            <a:off x="1991544" y="260648"/>
            <a:ext cx="8229600" cy="1143000"/>
          </a:xfrm>
        </p:spPr>
        <p:txBody>
          <a:bodyPr>
            <a:normAutofit fontScale="90000"/>
          </a:bodyPr>
          <a:lstStyle/>
          <a:p>
            <a:br>
              <a:rPr lang="en-GB" dirty="0"/>
            </a:br>
            <a:br>
              <a:rPr lang="en-GB" dirty="0"/>
            </a:br>
            <a:br>
              <a:rPr lang="en-GB" dirty="0"/>
            </a:br>
            <a:br>
              <a:rPr lang="en-GB" dirty="0"/>
            </a:br>
            <a:br>
              <a:rPr lang="en-GB" dirty="0"/>
            </a:br>
            <a:br>
              <a:rPr lang="en-GB" dirty="0"/>
            </a:br>
            <a:endParaRPr lang="en-GB" sz="6000" dirty="0"/>
          </a:p>
        </p:txBody>
      </p:sp>
      <p:sp>
        <p:nvSpPr>
          <p:cNvPr id="5" name="TextBox 4"/>
          <p:cNvSpPr txBox="1"/>
          <p:nvPr/>
        </p:nvSpPr>
        <p:spPr>
          <a:xfrm>
            <a:off x="549186" y="1223951"/>
            <a:ext cx="6069327" cy="3785652"/>
          </a:xfrm>
          <a:prstGeom prst="rect">
            <a:avLst/>
          </a:prstGeom>
          <a:noFill/>
        </p:spPr>
        <p:txBody>
          <a:bodyPr wrap="square" rtlCol="0">
            <a:spAutoFit/>
          </a:bodyPr>
          <a:lstStyle/>
          <a:p>
            <a:r>
              <a:rPr lang="cy-GB" sz="6000" b="1" dirty="0">
                <a:solidFill>
                  <a:schemeClr val="tx2"/>
                </a:solidFill>
                <a:effectLst/>
                <a:latin typeface="Calibri" panose="020F0502020204030204" pitchFamily="34" charset="0"/>
                <a:ea typeface="DengXian" panose="02010600030101010101" pitchFamily="2" charset="-122"/>
                <a:cs typeface="Times New Roman" panose="02020603050405020304" pitchFamily="18" charset="0"/>
              </a:rPr>
              <a:t>Astudiaethau Achos</a:t>
            </a:r>
            <a:endParaRPr lang="en-GB" sz="6000" b="1" dirty="0">
              <a:solidFill>
                <a:schemeClr val="tx2"/>
              </a:solidFill>
              <a:effectLst/>
              <a:latin typeface="Calibri" panose="020F0502020204030204" pitchFamily="34" charset="0"/>
              <a:ea typeface="DengXian" panose="02010600030101010101" pitchFamily="2" charset="-122"/>
              <a:cs typeface="Times New Roman" panose="02020603050405020304" pitchFamily="18" charset="0"/>
            </a:endParaRPr>
          </a:p>
          <a:p>
            <a:endParaRPr lang="en-GB" sz="6000" b="1" dirty="0">
              <a:solidFill>
                <a:schemeClr val="tx2"/>
              </a:solidFill>
            </a:endParaRPr>
          </a:p>
          <a:p>
            <a:r>
              <a:rPr lang="en-GB" sz="6000" b="1" dirty="0">
                <a:solidFill>
                  <a:schemeClr val="tx2"/>
                </a:solidFill>
              </a:rPr>
              <a:t>Case Studies</a:t>
            </a:r>
          </a:p>
        </p:txBody>
      </p:sp>
    </p:spTree>
    <p:extLst>
      <p:ext uri="{BB962C8B-B14F-4D97-AF65-F5344CB8AC3E}">
        <p14:creationId xmlns:p14="http://schemas.microsoft.com/office/powerpoint/2010/main" val="24444914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36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Cymorth Ychwanegol</a:t>
            </a:r>
            <a:br>
              <a:rPr lang="en-GB" sz="1800" dirty="0">
                <a:effectLst/>
                <a:latin typeface="Calibri" panose="020F0502020204030204" pitchFamily="34" charset="0"/>
                <a:ea typeface="DengXian" panose="02010600030101010101" pitchFamily="2" charset="-122"/>
                <a:cs typeface="Times New Roman" panose="02020603050405020304" pitchFamily="18" charset="0"/>
              </a:rPr>
            </a:br>
            <a:r>
              <a:rPr lang="en-GB" sz="3600" b="1" dirty="0">
                <a:solidFill>
                  <a:schemeClr val="tx2"/>
                </a:solidFill>
                <a:latin typeface="Arial" panose="020B0604020202020204" pitchFamily="34" charset="0"/>
                <a:cs typeface="Arial" panose="020B0604020202020204" pitchFamily="34" charset="0"/>
              </a:rPr>
              <a:t>Additional Support</a:t>
            </a:r>
          </a:p>
        </p:txBody>
      </p:sp>
      <p:sp>
        <p:nvSpPr>
          <p:cNvPr id="3" name="Content Placeholder 2"/>
          <p:cNvSpPr>
            <a:spLocks noGrp="1"/>
          </p:cNvSpPr>
          <p:nvPr>
            <p:ph idx="1"/>
          </p:nvPr>
        </p:nvSpPr>
        <p:spPr>
          <a:xfrm>
            <a:off x="6856333" y="1491951"/>
            <a:ext cx="5274983" cy="3874097"/>
          </a:xfrm>
        </p:spPr>
        <p:txBody>
          <a:bodyPr>
            <a:normAutofit fontScale="92500" lnSpcReduction="10000"/>
          </a:bodyPr>
          <a:lstStyle/>
          <a:p>
            <a:r>
              <a:rPr lang="en-GB" sz="2600" dirty="0">
                <a:latin typeface="Arial" panose="020B0604020202020204" pitchFamily="34" charset="0"/>
                <a:cs typeface="Arial" panose="020B0604020202020204" pitchFamily="34" charset="0"/>
              </a:rPr>
              <a:t>HR Business Partners and </a:t>
            </a:r>
            <a:r>
              <a:rPr lang="en-GB" sz="2600" dirty="0">
                <a:latin typeface="Arial" panose="020B0604020202020204" pitchFamily="34" charset="0"/>
                <a:cs typeface="Arial" panose="020B0604020202020204" pitchFamily="34" charset="0"/>
                <a:hlinkClick r:id="rId3"/>
              </a:rPr>
              <a:t>Guidance</a:t>
            </a:r>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hlinkClick r:id="rId4"/>
              </a:rPr>
              <a:t>Performance and Development Review (PDR)</a:t>
            </a:r>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hlinkClick r:id="rId5"/>
              </a:rPr>
              <a:t>People Management Essentials Moodle</a:t>
            </a:r>
            <a:r>
              <a:rPr lang="en-GB" sz="2600" u="sng" dirty="0">
                <a:latin typeface="Arial" panose="020B0604020202020204" pitchFamily="34" charset="0"/>
                <a:cs typeface="Arial" panose="020B0604020202020204" pitchFamily="34" charset="0"/>
                <a:hlinkClick r:id="rId5"/>
              </a:rPr>
              <a:t> </a:t>
            </a:r>
            <a:r>
              <a:rPr lang="en-GB" sz="2600" dirty="0">
                <a:latin typeface="Arial" panose="020B0604020202020204" pitchFamily="34" charset="0"/>
                <a:cs typeface="Arial" panose="020B0604020202020204" pitchFamily="34" charset="0"/>
              </a:rPr>
              <a:t>site (enrolment key: essentials2018) </a:t>
            </a:r>
          </a:p>
          <a:p>
            <a:r>
              <a:rPr lang="en-GB" sz="2600" dirty="0">
                <a:latin typeface="Arial" panose="020B0604020202020204" pitchFamily="34" charset="0"/>
                <a:cs typeface="Arial" panose="020B0604020202020204" pitchFamily="34" charset="0"/>
                <a:hlinkClick r:id="rId6"/>
              </a:rPr>
              <a:t>Staff Development Hub</a:t>
            </a:r>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MyMentor (</a:t>
            </a:r>
            <a:r>
              <a:rPr lang="en-GB" sz="2600" dirty="0">
                <a:latin typeface="Arial" panose="020B0604020202020204" pitchFamily="34" charset="0"/>
                <a:cs typeface="Arial" panose="020B0604020202020204" pitchFamily="34" charset="0"/>
                <a:hlinkClick r:id="rId7"/>
              </a:rPr>
              <a:t>Performance and Development playlist</a:t>
            </a:r>
            <a:r>
              <a:rPr lang="en-GB" sz="2600" dirty="0">
                <a:latin typeface="Arial" panose="020B0604020202020204" pitchFamily="34" charset="0"/>
                <a:cs typeface="Arial" panose="020B0604020202020204" pitchFamily="34" charset="0"/>
              </a:rPr>
              <a:t>)</a:t>
            </a:r>
          </a:p>
          <a:p>
            <a:pPr marL="0" indent="0">
              <a:buNone/>
            </a:pPr>
            <a:endParaRPr lang="en-GB" dirty="0"/>
          </a:p>
        </p:txBody>
      </p:sp>
      <p:sp>
        <p:nvSpPr>
          <p:cNvPr id="5" name="Content Placeholder 2">
            <a:extLst>
              <a:ext uri="{FF2B5EF4-FFF2-40B4-BE49-F238E27FC236}">
                <a16:creationId xmlns:a16="http://schemas.microsoft.com/office/drawing/2014/main" id="{6604D137-F17C-4FBA-81B2-9792C1AB8D40}"/>
              </a:ext>
            </a:extLst>
          </p:cNvPr>
          <p:cNvSpPr txBox="1">
            <a:spLocks/>
          </p:cNvSpPr>
          <p:nvPr/>
        </p:nvSpPr>
        <p:spPr>
          <a:xfrm>
            <a:off x="496183" y="1581224"/>
            <a:ext cx="5486400" cy="422183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6" name="TextBox 5">
            <a:extLst>
              <a:ext uri="{FF2B5EF4-FFF2-40B4-BE49-F238E27FC236}">
                <a16:creationId xmlns:a16="http://schemas.microsoft.com/office/drawing/2014/main" id="{4D3BB4E9-ECD9-48F8-9806-D191898D1F08}"/>
              </a:ext>
            </a:extLst>
          </p:cNvPr>
          <p:cNvSpPr txBox="1"/>
          <p:nvPr/>
        </p:nvSpPr>
        <p:spPr>
          <a:xfrm>
            <a:off x="60684" y="1690688"/>
            <a:ext cx="6148735" cy="3240182"/>
          </a:xfrm>
          <a:prstGeom prst="rect">
            <a:avLst/>
          </a:prstGeom>
          <a:noFill/>
        </p:spPr>
        <p:txBody>
          <a:bodyPr wrap="square">
            <a:spAutoFit/>
          </a:bodyPr>
          <a:lstStyle/>
          <a:p>
            <a:pPr marL="342900" lvl="0" indent="-342900">
              <a:lnSpc>
                <a:spcPct val="107000"/>
              </a:lnSpc>
              <a:spcAft>
                <a:spcPts val="800"/>
              </a:spcAft>
              <a:buFont typeface="Arial" panose="020B0604020202020204" pitchFamily="34" charset="0"/>
              <a:buChar char="•"/>
              <a:tabLst>
                <a:tab pos="457200" algn="l"/>
              </a:tabLst>
            </a:pPr>
            <a:r>
              <a:rPr lang="cy-GB" sz="2400" dirty="0">
                <a:latin typeface="Arial" panose="020B0604020202020204" pitchFamily="34" charset="0"/>
                <a:cs typeface="Arial" panose="020B0604020202020204" pitchFamily="34" charset="0"/>
              </a:rPr>
              <a:t>Partneriaid Busnes a</a:t>
            </a:r>
            <a:r>
              <a:rPr lang="cy-GB" sz="2400" dirty="0">
                <a:latin typeface="Arial" panose="020B0604020202020204" pitchFamily="34" charset="0"/>
                <a:cs typeface="Arial" panose="020B0604020202020204" pitchFamily="34" charset="0"/>
                <a:hlinkClick r:id="rId3"/>
              </a:rPr>
              <a:t> Chanllawiau </a:t>
            </a:r>
            <a:r>
              <a:rPr lang="cy-GB" sz="2400" dirty="0">
                <a:latin typeface="Arial" panose="020B0604020202020204" pitchFamily="34" charset="0"/>
                <a:cs typeface="Arial" panose="020B0604020202020204" pitchFamily="34" charset="0"/>
              </a:rPr>
              <a:t>Adnoddau Dynol</a:t>
            </a:r>
          </a:p>
          <a:p>
            <a:pPr marL="342900" lvl="0" indent="-342900">
              <a:lnSpc>
                <a:spcPct val="107000"/>
              </a:lnSpc>
              <a:spcAft>
                <a:spcPts val="800"/>
              </a:spcAft>
              <a:buFont typeface="Arial" panose="020B0604020202020204" pitchFamily="34" charset="0"/>
              <a:buChar char="•"/>
              <a:tabLst>
                <a:tab pos="457200" algn="l"/>
              </a:tabLst>
            </a:pPr>
            <a:r>
              <a:rPr lang="en-GB" sz="2400" dirty="0">
                <a:latin typeface="Arial" panose="020B0604020202020204" pitchFamily="34" charset="0"/>
                <a:cs typeface="Arial" panose="020B0604020202020204" pitchFamily="34" charset="0"/>
                <a:hlinkClick r:id="rId4"/>
              </a:rPr>
              <a:t>Adolygu Perfformiad a Datblygiad (APD)</a:t>
            </a:r>
            <a:endParaRPr lang="en-GB" sz="2400" dirty="0">
              <a:latin typeface="Arial" panose="020B0604020202020204" pitchFamily="34" charset="0"/>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400" dirty="0">
                <a:latin typeface="Arial" panose="020B0604020202020204" pitchFamily="34" charset="0"/>
                <a:cs typeface="Arial" panose="020B0604020202020204" pitchFamily="34" charset="0"/>
                <a:hlinkClick r:id="rId5"/>
              </a:rPr>
              <a:t>Safle Moodle, Hanfodion Rheoli Pobl</a:t>
            </a:r>
            <a:endParaRPr lang="en-GB" sz="2400" dirty="0">
              <a:latin typeface="Arial" panose="020B0604020202020204" pitchFamily="34" charset="0"/>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400" dirty="0">
                <a:latin typeface="Arial" panose="020B0604020202020204" pitchFamily="34" charset="0"/>
                <a:cs typeface="Arial" panose="020B0604020202020204" pitchFamily="34" charset="0"/>
                <a:hlinkClick r:id="rId8"/>
              </a:rPr>
              <a:t>Hwb Datblygiad Staff</a:t>
            </a:r>
            <a:endParaRPr lang="en-GB" sz="2400" dirty="0">
              <a:latin typeface="Arial" panose="020B0604020202020204" pitchFamily="34" charset="0"/>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400" dirty="0">
                <a:latin typeface="Arial" panose="020B0604020202020204" pitchFamily="34" charset="0"/>
                <a:cs typeface="Arial" panose="020B0604020202020204" pitchFamily="34" charset="0"/>
              </a:rPr>
              <a:t>FyMentor </a:t>
            </a:r>
            <a:r>
              <a:rPr lang="cy-GB" sz="2400" dirty="0">
                <a:latin typeface="Arial" panose="020B0604020202020204" pitchFamily="34" charset="0"/>
                <a:cs typeface="Arial" panose="020B0604020202020204" pitchFamily="34" charset="0"/>
                <a:hlinkClick r:id="rId7"/>
              </a:rPr>
              <a:t>(rhestr chwarae yn ymwneud â pherfformiad a datblygiad)</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60286738"/>
      </p:ext>
    </p:extLst>
  </p:cSld>
  <p:clrMapOvr>
    <a:masterClrMapping/>
  </p:clrMapOvr>
</p:sld>
</file>

<file path=ppt/theme/theme1.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528A8CD7-EBCA-474C-BBDD-1C7B3CFB99B3}"/>
    </a:ext>
  </a:extLst>
</a:theme>
</file>

<file path=ppt/theme/theme2.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301D9F0C-1E53-B443-B6DD-D4A3D073EB39}"/>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94EC666A-FA25-D24B-B8B7-6B0849826C0B}"/>
    </a:ext>
  </a:extLst>
</a:theme>
</file>

<file path=ppt/theme/theme4.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F1ADBF0E-F7DE-6D48-B6B1-F4ACFAC8CFA2}"/>
    </a:ext>
  </a:extLst>
</a:theme>
</file>

<file path=ppt/theme/theme5.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4341099A-2CA7-0F40-A0C2-DBA79B04F616}"/>
    </a:ext>
  </a:extLst>
</a:theme>
</file>

<file path=ppt/theme/theme6.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72950A46-5D0F-5B45-80BF-FAFD76489183}"/>
    </a:ext>
  </a:extLst>
</a:theme>
</file>

<file path=ppt/theme/theme7.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B30EAF06-3EF0-8540-B8D5-0747FE69DD58}"/>
    </a:ext>
  </a:extLst>
</a:theme>
</file>

<file path=ppt/theme/theme8.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1787B570-DB7E-7F48-91B0-9E6F516EB757}"/>
    </a:ext>
  </a:extLst>
</a:theme>
</file>

<file path=ppt/theme/theme9.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E3F083FC-65F2-424A-9F85-833A03E8FF54}"/>
    </a:ext>
  </a:extLst>
</a:theme>
</file>

<file path=ppt/theme/theme10.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49C99445-741D-5047-BFCA-64ECBB6BA174}"/>
    </a:ext>
  </a:extLst>
</a:theme>
</file>

<file path=ppt/theme/theme11.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89BACAB5-2572-9144-A176-AFC2C60610C4}"/>
    </a:ext>
  </a:extLst>
</a:theme>
</file>

<file path=ppt/theme/theme12.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419F581F-3CB0-AE43-8364-3377CBF8888D}"/>
    </a:ext>
  </a:extLst>
</a:theme>
</file>

<file path=ppt/theme/theme13.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020DD798-A37E-9F46-B530-A57568EA56DA}"/>
    </a:ext>
  </a:extLst>
</a:theme>
</file>

<file path=ppt/theme/theme14.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CB6882F1-7989-8244-B21D-72534426F38B}"/>
    </a:ext>
  </a:extLst>
</a:theme>
</file>

<file path=ppt/theme/theme1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AppVersion xmlns="831d9468-d593-433a-a441-e02726f32cad" xsi:nil="true"/>
    <TeamsChannelId xmlns="831d9468-d593-433a-a441-e02726f32cad" xsi:nil="true"/>
    <IsNotebookLocked xmlns="831d9468-d593-433a-a441-e02726f32cad" xsi:nil="true"/>
    <Invited_Members xmlns="831d9468-d593-433a-a441-e02726f32cad" xsi:nil="true"/>
    <Math_Settings xmlns="831d9468-d593-433a-a441-e02726f32cad" xsi:nil="true"/>
    <Templates xmlns="831d9468-d593-433a-a441-e02726f32cad" xsi:nil="true"/>
    <Has_Leaders_Only_SectionGroup xmlns="831d9468-d593-433a-a441-e02726f32cad" xsi:nil="true"/>
    <Distribution_Groups xmlns="831d9468-d593-433a-a441-e02726f32cad" xsi:nil="true"/>
    <Invited_Leaders xmlns="831d9468-d593-433a-a441-e02726f32cad" xsi:nil="true"/>
    <DefaultSectionNames xmlns="831d9468-d593-433a-a441-e02726f32cad" xsi:nil="true"/>
    <Is_Collaboration_Space_Locked xmlns="831d9468-d593-433a-a441-e02726f32cad" xsi:nil="true"/>
    <LMS_Mappings xmlns="831d9468-d593-433a-a441-e02726f32cad" xsi:nil="true"/>
    <Member_Groups xmlns="831d9468-d593-433a-a441-e02726f32cad">
      <UserInfo>
        <DisplayName/>
        <AccountId xsi:nil="true"/>
        <AccountType/>
      </UserInfo>
    </Member_Groups>
    <Self_Registration_Enabled xmlns="831d9468-d593-433a-a441-e02726f32cad" xsi:nil="true"/>
    <Members xmlns="831d9468-d593-433a-a441-e02726f32cad">
      <UserInfo>
        <DisplayName/>
        <AccountId xsi:nil="true"/>
        <AccountType/>
      </UserInfo>
    </Members>
    <NotebookType xmlns="831d9468-d593-433a-a441-e02726f32cad" xsi:nil="true"/>
    <Leaders xmlns="831d9468-d593-433a-a441-e02726f32cad">
      <UserInfo>
        <DisplayName/>
        <AccountId xsi:nil="true"/>
        <AccountType/>
      </UserInfo>
    </Leaders>
    <FolderType xmlns="831d9468-d593-433a-a441-e02726f32cad" xsi:nil="true"/>
    <CultureName xmlns="831d9468-d593-433a-a441-e02726f32cad" xsi:nil="true"/>
    <Owner xmlns="831d9468-d593-433a-a441-e02726f32cad">
      <UserInfo>
        <DisplayName/>
        <AccountId xsi:nil="true"/>
        <AccountType/>
      </UserInfo>
    </Owner>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E48B690BE33E14EBE5BF167DDFCD847" ma:contentTypeVersion="25" ma:contentTypeDescription="Create a new document." ma:contentTypeScope="" ma:versionID="9a7857ae5b95f6a0773fbbb56034551a">
  <xsd:schema xmlns:xsd="http://www.w3.org/2001/XMLSchema" xmlns:xs="http://www.w3.org/2001/XMLSchema" xmlns:p="http://schemas.microsoft.com/office/2006/metadata/properties" xmlns:ns2="831d9468-d593-433a-a441-e02726f32cad" targetNamespace="http://schemas.microsoft.com/office/2006/metadata/properties" ma:root="true" ma:fieldsID="93d3939b392b60122ae8ae2d57372e67" ns2:_="">
    <xsd:import namespace="831d9468-d593-433a-a441-e02726f32cad"/>
    <xsd:element name="properties">
      <xsd:complexType>
        <xsd:sequence>
          <xsd:element name="documentManagement">
            <xsd:complexType>
              <xsd:all>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Leaders" minOccurs="0"/>
                <xsd:element ref="ns2:Members" minOccurs="0"/>
                <xsd:element ref="ns2:Member_Groups" minOccurs="0"/>
                <xsd:element ref="ns2:Distribution_Groups" minOccurs="0"/>
                <xsd:element ref="ns2:LMS_Mappings" minOccurs="0"/>
                <xsd:element ref="ns2:Invited_Leaders" minOccurs="0"/>
                <xsd:element ref="ns2:Invited_Members" minOccurs="0"/>
                <xsd:element ref="ns2:Self_Registration_Enabled" minOccurs="0"/>
                <xsd:element ref="ns2:Has_Leaders_Only_SectionGroup" minOccurs="0"/>
                <xsd:element ref="ns2:Is_Collaboration_Space_Locked" minOccurs="0"/>
                <xsd:element ref="ns2:IsNotebookLocked" minOccurs="0"/>
                <xsd:element ref="ns2:MediaServiceMetadata" minOccurs="0"/>
                <xsd:element ref="ns2:MediaServiceFastMetadata" minOccurs="0"/>
                <xsd:element ref="ns2:MediaServiceAutoKeyPoints" minOccurs="0"/>
                <xsd:element ref="ns2:MediaServiceKeyPoint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31d9468-d593-433a-a441-e02726f32cad" elementFormDefault="qualified">
    <xsd:import namespace="http://schemas.microsoft.com/office/2006/documentManagement/types"/>
    <xsd:import namespace="http://schemas.microsoft.com/office/infopath/2007/PartnerControls"/>
    <xsd:element name="NotebookType" ma:index="8" nillable="true" ma:displayName="Notebook Type" ma:internalName="NotebookType">
      <xsd:simpleType>
        <xsd:restriction base="dms:Text"/>
      </xsd:simpleType>
    </xsd:element>
    <xsd:element name="FolderType" ma:index="9" nillable="true" ma:displayName="Folder Type" ma:internalName="FolderType">
      <xsd:simpleType>
        <xsd:restriction base="dms:Text"/>
      </xsd:simpleType>
    </xsd:element>
    <xsd:element name="CultureName" ma:index="10" nillable="true" ma:displayName="Culture Name" ma:internalName="CultureName">
      <xsd:simpleType>
        <xsd:restriction base="dms:Text"/>
      </xsd:simpleType>
    </xsd:element>
    <xsd:element name="AppVersion" ma:index="11" nillable="true" ma:displayName="App Version" ma:internalName="AppVersion">
      <xsd:simpleType>
        <xsd:restriction base="dms:Text"/>
      </xsd:simpleType>
    </xsd:element>
    <xsd:element name="TeamsChannelId" ma:index="12" nillable="true" ma:displayName="Teams Channel Id" ma:internalName="TeamsChannelId">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14" nillable="true" ma:displayName="Math Settings" ma:internalName="Math_Settings">
      <xsd:simpleType>
        <xsd:restriction base="dms:Text"/>
      </xsd:simpleType>
    </xsd:element>
    <xsd:element name="DefaultSectionNames" ma:index="15" nillable="true" ma:displayName="Default Section Names" ma:internalName="DefaultSectionNames">
      <xsd:simpleType>
        <xsd:restriction base="dms:Note">
          <xsd:maxLength value="255"/>
        </xsd:restriction>
      </xsd:simpleType>
    </xsd:element>
    <xsd:element name="Templates" ma:index="16" nillable="true" ma:displayName="Templates" ma:internalName="Templates">
      <xsd:simpleType>
        <xsd:restriction base="dms:Note">
          <xsd:maxLength value="255"/>
        </xsd:restriction>
      </xsd:simpleType>
    </xsd:element>
    <xsd:element name="Leaders" ma:index="17" nillable="true" ma:displayName="Leaders" ma:internalName="Lead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s" ma:index="18" nillable="true" ma:displayName="Members" ma:internalName="Memb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_Groups" ma:index="19" nillable="true" ma:displayName="Member Groups" ma:internalName="Member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0" nillable="true" ma:displayName="Distribution Groups" ma:internalName="Distribution_Groups">
      <xsd:simpleType>
        <xsd:restriction base="dms:Note">
          <xsd:maxLength value="255"/>
        </xsd:restriction>
      </xsd:simpleType>
    </xsd:element>
    <xsd:element name="LMS_Mappings" ma:index="21" nillable="true" ma:displayName="LMS Mappings" ma:internalName="LMS_Mappings">
      <xsd:simpleType>
        <xsd:restriction base="dms:Note">
          <xsd:maxLength value="255"/>
        </xsd:restriction>
      </xsd:simpleType>
    </xsd:element>
    <xsd:element name="Invited_Leaders" ma:index="22" nillable="true" ma:displayName="Invited Leaders" ma:internalName="Invited_Leaders">
      <xsd:simpleType>
        <xsd:restriction base="dms:Note">
          <xsd:maxLength value="255"/>
        </xsd:restriction>
      </xsd:simpleType>
    </xsd:element>
    <xsd:element name="Invited_Members" ma:index="23" nillable="true" ma:displayName="Invited Members" ma:internalName="Invited_Members">
      <xsd:simpleType>
        <xsd:restriction base="dms:Note">
          <xsd:maxLength value="255"/>
        </xsd:restriction>
      </xsd:simpleType>
    </xsd:element>
    <xsd:element name="Self_Registration_Enabled" ma:index="24" nillable="true" ma:displayName="Self Registration Enabled" ma:internalName="Self_Registration_Enabled">
      <xsd:simpleType>
        <xsd:restriction base="dms:Boolean"/>
      </xsd:simpleType>
    </xsd:element>
    <xsd:element name="Has_Leaders_Only_SectionGroup" ma:index="25" nillable="true" ma:displayName="Has Leaders Only SectionGroup" ma:internalName="Has_Leaders_Only_SectionGroup">
      <xsd:simpleType>
        <xsd:restriction base="dms:Boolean"/>
      </xsd:simpleType>
    </xsd:element>
    <xsd:element name="Is_Collaboration_Space_Locked" ma:index="26" nillable="true" ma:displayName="Is Collaboration Space Locked" ma:internalName="Is_Collaboration_Space_Locked">
      <xsd:simpleType>
        <xsd:restriction base="dms:Boolean"/>
      </xsd:simpleType>
    </xsd:element>
    <xsd:element name="IsNotebookLocked" ma:index="27" nillable="true" ma:displayName="Is Notebook Locked" ma:internalName="IsNotebookLocked">
      <xsd:simpleType>
        <xsd:restriction base="dms:Boolean"/>
      </xsd:simpleType>
    </xsd:element>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AutoKeyPoints" ma:index="30" nillable="true" ma:displayName="MediaServiceAutoKeyPoints" ma:hidden="true" ma:internalName="MediaServiceAutoKeyPoints" ma:readOnly="true">
      <xsd:simpleType>
        <xsd:restriction base="dms:Note"/>
      </xsd:simpleType>
    </xsd:element>
    <xsd:element name="MediaServiceKeyPoints" ma:index="31" nillable="true" ma:displayName="KeyPoints" ma:internalName="MediaServiceKeyPoints" ma:readOnly="true">
      <xsd:simpleType>
        <xsd:restriction base="dms:Note">
          <xsd:maxLength value="255"/>
        </xsd:restriction>
      </xsd:simpleType>
    </xsd:element>
    <xsd:element name="MediaServiceSearchProperties" ma:index="3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http://purl.org/dc/dcmitype/"/>
    <ds:schemaRef ds:uri="http://schemas.openxmlformats.org/package/2006/metadata/core-properties"/>
    <ds:schemaRef ds:uri="http://schemas.microsoft.com/office/2006/documentManagement/types"/>
    <ds:schemaRef ds:uri="831d9468-d593-433a-a441-e02726f32cad"/>
    <ds:schemaRef ds:uri="http://schemas.microsoft.com/office/2006/metadata/properties"/>
    <ds:schemaRef ds:uri="http://purl.org/dc/elements/1.1/"/>
    <ds:schemaRef ds:uri="http://schemas.microsoft.com/office/infopath/2007/PartnerControls"/>
    <ds:schemaRef ds:uri="http://www.w3.org/XML/1998/namespace"/>
    <ds:schemaRef ds:uri="http://purl.org/dc/terms/"/>
  </ds:schemaRefs>
</ds:datastoreItem>
</file>

<file path=customXml/itemProps3.xml><?xml version="1.0" encoding="utf-8"?>
<ds:datastoreItem xmlns:ds="http://schemas.openxmlformats.org/officeDocument/2006/customXml" ds:itemID="{BDA4F01D-4FA5-419C-B4CB-335EDE3308F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31d9468-d593-433a-a441-e02726f32ca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200_Subtitle 3</Template>
  <TotalTime>1270</TotalTime>
  <Words>2467</Words>
  <Application>Microsoft Office PowerPoint</Application>
  <PresentationFormat>Widescreen</PresentationFormat>
  <Paragraphs>345</Paragraphs>
  <Slides>19</Slides>
  <Notes>18</Notes>
  <HiddenSlides>0</HiddenSlides>
  <MMClips>0</MMClips>
  <ScaleCrop>false</ScaleCrop>
  <HeadingPairs>
    <vt:vector size="6" baseType="variant">
      <vt:variant>
        <vt:lpstr>Fonts Used</vt:lpstr>
      </vt:variant>
      <vt:variant>
        <vt:i4>5</vt:i4>
      </vt:variant>
      <vt:variant>
        <vt:lpstr>Theme</vt:lpstr>
      </vt:variant>
      <vt:variant>
        <vt:i4>14</vt:i4>
      </vt:variant>
      <vt:variant>
        <vt:lpstr>Slide Titles</vt:lpstr>
      </vt:variant>
      <vt:variant>
        <vt:i4>19</vt:i4>
      </vt:variant>
    </vt:vector>
  </HeadingPairs>
  <TitlesOfParts>
    <vt:vector size="38" baseType="lpstr">
      <vt:lpstr>Arial</vt:lpstr>
      <vt:lpstr>Calibri</vt:lpstr>
      <vt:lpstr>Calibri Light</vt:lpstr>
      <vt:lpstr>Symbol</vt:lpstr>
      <vt:lpstr>Tahoma</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Hanfodion Rheoli Pobl   People Management Essentials   </vt:lpstr>
      <vt:lpstr>Rheoli Perfformiad a Datblygiad Managing Performance and Development</vt:lpstr>
      <vt:lpstr>PowerPoint Presentation</vt:lpstr>
      <vt:lpstr>Beth yw rheoli perfformiad? What is performance management?</vt:lpstr>
      <vt:lpstr>Darparu cyfeiriad a phennu nodau Providing direction and goal setting</vt:lpstr>
      <vt:lpstr>    Beth sy’n Pennu Perfformiad?  What Determines Performance?</vt:lpstr>
      <vt:lpstr>Pa sgiliau sy’n berthnasol ar gyfer rheolwyr pobl? What skills are involved for people managers?</vt:lpstr>
      <vt:lpstr>Nodi anghenion datblygu Identifying development needs</vt:lpstr>
      <vt:lpstr>Ein Rhagdybiaethau Gwaith Our Working Assumptions</vt:lpstr>
      <vt:lpstr>Perfformiad gwael vs. Camymddwyn Poor Performance vs. Misconduct</vt:lpstr>
      <vt:lpstr>Fframwaith Polisi PCYDDS UWTSD Policy Framework</vt:lpstr>
      <vt:lpstr>PowerPoint Presentation</vt:lpstr>
      <vt:lpstr>Mynd i’r afael â pherfformiad gwael Addressing poor performance</vt:lpstr>
      <vt:lpstr>Proses y Cyfarfod Perfformiad The Performance Meeting Process</vt:lpstr>
      <vt:lpstr>Cynllun Gwella Perfformiad Performance Improvement Plan</vt:lpstr>
      <vt:lpstr>Y Fframwaith Cyfreithiol / The Legal Framework Allwch chi ddiswyddo rhywun am berfformiad gwael? Can you dismiss for poor performance? </vt:lpstr>
      <vt:lpstr>Strwythuro Sgyrsiau Perfformiad/ Structuring Performance Conversations</vt:lpstr>
      <vt:lpstr>      </vt:lpstr>
      <vt:lpstr>Cymorth Ychwanegol Additional Support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Ian Walsh</dc:creator>
  <cp:lastModifiedBy>Sara Mills</cp:lastModifiedBy>
  <cp:revision>36</cp:revision>
  <dcterms:created xsi:type="dcterms:W3CDTF">2021-03-29T10:52:19Z</dcterms:created>
  <dcterms:modified xsi:type="dcterms:W3CDTF">2022-11-18T14:02:40Z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0x0101008E48B690BE33E14EBE5BF167DDFCD847</vt:lpwstr>
  </property>
</Properties>
</file>