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68" r:id="rId4"/>
    <p:sldId id="261" r:id="rId5"/>
    <p:sldId id="263" r:id="rId6"/>
    <p:sldId id="262" r:id="rId7"/>
    <p:sldId id="264" r:id="rId8"/>
    <p:sldId id="265" r:id="rId9"/>
    <p:sldId id="266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title>
      <c:tx>
        <c:rich>
          <a:bodyPr lIns="0" tIns="0" rIns="0" bIns="0"/>
          <a:lstStyle/>
          <a:p>
            <a:pPr marL="0" marR="0" indent="0"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400" b="0" i="0" u="none" strike="noStrike" kern="1200" spc="0" baseline="0">
                <a:solidFill>
                  <a:srgbClr val="595959"/>
                </a:solidFill>
                <a:latin typeface="Century Gothic"/>
              </a:defRPr>
            </a:pPr>
            <a:r>
              <a:rPr lang="en-GB" sz="1400" b="0" i="0" u="none" strike="noStrike" kern="1200" cap="none" spc="0" baseline="0">
                <a:solidFill>
                  <a:srgbClr val="595959"/>
                </a:solidFill>
                <a:uFillTx/>
                <a:latin typeface="Century Gothic"/>
              </a:rPr>
              <a:t>Reject Tubes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Tubes</c:v>
          </c:tx>
          <c:spPr>
            <a:solidFill>
              <a:srgbClr val="F03F2B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900" b="0" i="0" u="none" strike="noStrike" kern="1200" baseline="0">
                    <a:solidFill>
                      <a:srgbClr val="404040"/>
                    </a:solidFill>
                    <a:latin typeface="Century Gothic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Lit>
              <c:formatCode>General</c:formatCode>
              <c:ptCount val="10"/>
              <c:pt idx="0">
                <c:v>8</c:v>
              </c:pt>
              <c:pt idx="1">
                <c:v>9</c:v>
              </c:pt>
              <c:pt idx="2">
                <c:v>10</c:v>
              </c:pt>
              <c:pt idx="3">
                <c:v>11</c:v>
              </c:pt>
              <c:pt idx="4">
                <c:v>12</c:v>
              </c:pt>
              <c:pt idx="5">
                <c:v>13</c:v>
              </c:pt>
              <c:pt idx="6">
                <c:v>14</c:v>
              </c:pt>
              <c:pt idx="7">
                <c:v>15</c:v>
              </c:pt>
              <c:pt idx="8">
                <c:v>16</c:v>
              </c:pt>
              <c:pt idx="9">
                <c:v>17</c:v>
              </c:pt>
            </c:numLit>
          </c:cat>
          <c:val>
            <c:numLit>
              <c:formatCode>General</c:formatCode>
              <c:ptCount val="10"/>
              <c:pt idx="0">
                <c:v>10</c:v>
              </c:pt>
              <c:pt idx="1">
                <c:v>10</c:v>
              </c:pt>
              <c:pt idx="2">
                <c:v>10</c:v>
              </c:pt>
              <c:pt idx="3">
                <c:v>10</c:v>
              </c:pt>
              <c:pt idx="4">
                <c:v>10</c:v>
              </c:pt>
              <c:pt idx="5">
                <c:v>10</c:v>
              </c:pt>
              <c:pt idx="6">
                <c:v>10</c:v>
              </c:pt>
              <c:pt idx="7">
                <c:v>10</c:v>
              </c:pt>
              <c:pt idx="8">
                <c:v>10</c:v>
              </c:pt>
              <c:pt idx="9">
                <c:v>10</c:v>
              </c:pt>
            </c:numLit>
          </c:val>
        </c:ser>
        <c:ser>
          <c:idx val="1"/>
          <c:order val="1"/>
          <c:tx>
            <c:v>Reject</c:v>
          </c:tx>
          <c:spPr>
            <a:solidFill>
              <a:srgbClr val="3488A0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900" b="0" i="0" u="none" strike="noStrike" kern="1200" baseline="0">
                    <a:solidFill>
                      <a:srgbClr val="404040"/>
                    </a:solidFill>
                    <a:latin typeface="Century Gothic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Lit>
              <c:formatCode>General</c:formatCode>
              <c:ptCount val="10"/>
              <c:pt idx="0">
                <c:v>8</c:v>
              </c:pt>
              <c:pt idx="1">
                <c:v>9</c:v>
              </c:pt>
              <c:pt idx="2">
                <c:v>10</c:v>
              </c:pt>
              <c:pt idx="3">
                <c:v>11</c:v>
              </c:pt>
              <c:pt idx="4">
                <c:v>12</c:v>
              </c:pt>
              <c:pt idx="5">
                <c:v>13</c:v>
              </c:pt>
              <c:pt idx="6">
                <c:v>14</c:v>
              </c:pt>
              <c:pt idx="7">
                <c:v>15</c:v>
              </c:pt>
              <c:pt idx="8">
                <c:v>16</c:v>
              </c:pt>
              <c:pt idx="9">
                <c:v>17</c:v>
              </c:pt>
            </c:numLit>
          </c:cat>
          <c:val>
            <c:numLit>
              <c:formatCode>General</c:formatCode>
              <c:ptCount val="10"/>
              <c:pt idx="0">
                <c:v>4</c:v>
              </c:pt>
              <c:pt idx="1">
                <c:v>3</c:v>
              </c:pt>
              <c:pt idx="2">
                <c:v>3</c:v>
              </c:pt>
              <c:pt idx="3">
                <c:v>3</c:v>
              </c:pt>
              <c:pt idx="4">
                <c:v>1</c:v>
              </c:pt>
              <c:pt idx="5">
                <c:v>3</c:v>
              </c:pt>
              <c:pt idx="6">
                <c:v>2</c:v>
              </c:pt>
              <c:pt idx="7">
                <c:v>2</c:v>
              </c:pt>
              <c:pt idx="8">
                <c:v>4</c:v>
              </c:pt>
              <c:pt idx="9">
                <c:v>1</c:v>
              </c:pt>
            </c:numLit>
          </c:val>
        </c:ser>
        <c:ser>
          <c:idx val="2"/>
          <c:order val="2"/>
          <c:tx>
            <c:v>Good</c:v>
          </c:tx>
          <c:spPr>
            <a:solidFill>
              <a:srgbClr val="F8D22F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900" b="0" i="0" u="none" strike="noStrike" kern="1200" baseline="0">
                    <a:solidFill>
                      <a:srgbClr val="404040"/>
                    </a:solidFill>
                    <a:latin typeface="Century Gothic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Lit>
              <c:formatCode>General</c:formatCode>
              <c:ptCount val="10"/>
              <c:pt idx="0">
                <c:v>8</c:v>
              </c:pt>
              <c:pt idx="1">
                <c:v>9</c:v>
              </c:pt>
              <c:pt idx="2">
                <c:v>10</c:v>
              </c:pt>
              <c:pt idx="3">
                <c:v>11</c:v>
              </c:pt>
              <c:pt idx="4">
                <c:v>12</c:v>
              </c:pt>
              <c:pt idx="5">
                <c:v>13</c:v>
              </c:pt>
              <c:pt idx="6">
                <c:v>14</c:v>
              </c:pt>
              <c:pt idx="7">
                <c:v>15</c:v>
              </c:pt>
              <c:pt idx="8">
                <c:v>16</c:v>
              </c:pt>
              <c:pt idx="9">
                <c:v>17</c:v>
              </c:pt>
            </c:numLit>
          </c:cat>
          <c:val>
            <c:numLit>
              <c:formatCode>General</c:formatCode>
              <c:ptCount val="10"/>
              <c:pt idx="0">
                <c:v>6</c:v>
              </c:pt>
              <c:pt idx="1">
                <c:v>7</c:v>
              </c:pt>
              <c:pt idx="2">
                <c:v>7</c:v>
              </c:pt>
              <c:pt idx="3">
                <c:v>7</c:v>
              </c:pt>
              <c:pt idx="4">
                <c:v>9</c:v>
              </c:pt>
              <c:pt idx="5">
                <c:v>7</c:v>
              </c:pt>
              <c:pt idx="6">
                <c:v>8</c:v>
              </c:pt>
              <c:pt idx="7">
                <c:v>8</c:v>
              </c:pt>
              <c:pt idx="8">
                <c:v>6</c:v>
              </c:pt>
              <c:pt idx="9">
                <c:v>9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0459120"/>
        <c:axId val="320458800"/>
      </c:barChart>
      <c:valAx>
        <c:axId val="320458800"/>
        <c:scaling>
          <c:orientation val="minMax"/>
        </c:scaling>
        <c:delete val="0"/>
        <c:axPos val="l"/>
        <c:majorGridlines>
          <c:spPr>
            <a:ln w="9528" cap="flat">
              <a:solidFill>
                <a:srgbClr val="D9D9D9"/>
              </a:solidFill>
              <a:prstDash val="solid"/>
              <a:round/>
            </a:ln>
          </c:spPr>
        </c:majorGridlines>
        <c:title>
          <c:tx>
            <c:rich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1000" b="0" i="0" u="none" strike="noStrike" kern="1200" baseline="0">
                    <a:solidFill>
                      <a:srgbClr val="595959"/>
                    </a:solidFill>
                    <a:latin typeface="Century Gothic"/>
                  </a:defRPr>
                </a:pPr>
                <a:r>
                  <a:rPr lang="en-GB" sz="1000" b="0" i="0" u="none" strike="noStrike" kern="1200" cap="none" spc="0" baseline="0">
                    <a:solidFill>
                      <a:srgbClr val="595959"/>
                    </a:solidFill>
                    <a:uFillTx/>
                    <a:latin typeface="Century Gothic"/>
                  </a:rPr>
                  <a:t>Amount of tubes</a:t>
                </a:r>
              </a:p>
            </c:rich>
          </c:tx>
          <c:overlay val="0"/>
          <c:spPr>
            <a:noFill/>
            <a:ln>
              <a:noFill/>
            </a:ln>
          </c:spPr>
        </c:title>
        <c:numFmt formatCode="General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900" b="0" i="0" u="none" strike="noStrike" kern="1200" baseline="0">
                <a:solidFill>
                  <a:srgbClr val="595959"/>
                </a:solidFill>
                <a:latin typeface="Century Gothic"/>
              </a:defRPr>
            </a:pPr>
            <a:endParaRPr lang="en-US"/>
          </a:p>
        </c:txPr>
        <c:crossAx val="320459120"/>
        <c:crosses val="autoZero"/>
        <c:crossBetween val="between"/>
      </c:valAx>
      <c:catAx>
        <c:axId val="320459120"/>
        <c:scaling>
          <c:orientation val="minMax"/>
        </c:scaling>
        <c:delete val="0"/>
        <c:axPos val="b"/>
        <c:title>
          <c:tx>
            <c:rich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1000" b="0" i="0" u="none" strike="noStrike" kern="1200" baseline="0">
                    <a:solidFill>
                      <a:srgbClr val="595959"/>
                    </a:solidFill>
                    <a:latin typeface="Century Gothic"/>
                  </a:defRPr>
                </a:pPr>
                <a:r>
                  <a:rPr lang="en-GB" sz="1000" b="0" i="0" u="none" strike="noStrike" kern="1200" cap="none" spc="0" baseline="0">
                    <a:solidFill>
                      <a:srgbClr val="595959"/>
                    </a:solidFill>
                    <a:uFillTx/>
                    <a:latin typeface="Century Gothic"/>
                  </a:rPr>
                  <a:t>Time</a:t>
                </a:r>
              </a:p>
            </c:rich>
          </c:tx>
          <c:overlay val="0"/>
          <c:spPr>
            <a:noFill/>
            <a:ln>
              <a:noFill/>
            </a:ln>
          </c:spPr>
        </c:title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D9D9D9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900" b="0" i="0" u="none" strike="noStrike" kern="1200" baseline="0">
                <a:solidFill>
                  <a:srgbClr val="595959"/>
                </a:solidFill>
                <a:latin typeface="Century Gothic"/>
              </a:defRPr>
            </a:pPr>
            <a:endParaRPr lang="en-US"/>
          </a:p>
        </c:txPr>
        <c:crossAx val="320458800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legend>
      <c:legendPos val="b"/>
      <c:overlay val="0"/>
      <c:spPr>
        <a:noFill/>
        <a:ln>
          <a:noFill/>
        </a:ln>
      </c:spPr>
      <c:txPr>
        <a:bodyPr lIns="0" tIns="0" rIns="0" bIns="0"/>
        <a:lstStyle/>
        <a:p>
          <a:pPr marL="0" marR="0" indent="0" defTabSz="914400" fontAlgn="auto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tabLst/>
            <a:defRPr sz="900" b="0" i="0" u="none" strike="noStrike" kern="1200" baseline="0">
              <a:solidFill>
                <a:srgbClr val="595959"/>
              </a:solidFill>
              <a:latin typeface="Century Gothic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000" b="0" i="0" u="none" strike="noStrike" kern="1200" baseline="0">
          <a:solidFill>
            <a:srgbClr val="000000"/>
          </a:solidFill>
          <a:latin typeface="Century Gothic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>
        <c:manualLayout>
          <c:xMode val="edge"/>
          <c:yMode val="edge"/>
          <c:x val="0"/>
          <c:y val="0"/>
          <c:w val="0.87986365830012614"/>
          <c:h val="0.80849045663634711"/>
        </c:manualLayout>
      </c:layout>
      <c:barChart>
        <c:barDir val="bar"/>
        <c:grouping val="stacked"/>
        <c:varyColors val="0"/>
        <c:ser>
          <c:idx val="0"/>
          <c:order val="0"/>
          <c:tx>
            <c:v>Start Date</c:v>
          </c:tx>
          <c:spPr>
            <a:noFill/>
            <a:ln>
              <a:noFill/>
            </a:ln>
          </c:spPr>
          <c:invertIfNegative val="0"/>
          <c:cat>
            <c:strLit>
              <c:ptCount val="12"/>
              <c:pt idx="0">
                <c:v>Kick off meeting </c:v>
              </c:pt>
              <c:pt idx="1">
                <c:v>Gather information</c:v>
              </c:pt>
              <c:pt idx="2">
                <c:v>Design </c:v>
              </c:pt>
              <c:pt idx="3">
                <c:v>Set team tasks</c:v>
              </c:pt>
              <c:pt idx="4">
                <c:v>Tube Measurements </c:v>
              </c:pt>
              <c:pt idx="5">
                <c:v>Tube length analysis</c:v>
              </c:pt>
              <c:pt idx="6">
                <c:v>Manufacturing parts</c:v>
              </c:pt>
              <c:pt idx="7">
                <c:v>Programme change</c:v>
              </c:pt>
              <c:pt idx="8">
                <c:v>Fit parts </c:v>
              </c:pt>
              <c:pt idx="9">
                <c:v>Trial run</c:v>
              </c:pt>
              <c:pt idx="10">
                <c:v>Review</c:v>
              </c:pt>
              <c:pt idx="11">
                <c:v>Wrap-up meeting</c:v>
              </c:pt>
            </c:strLit>
          </c:cat>
          <c:val>
            <c:numLit>
              <c:formatCode>General</c:formatCode>
              <c:ptCount val="12"/>
              <c:pt idx="0">
                <c:v>43843</c:v>
              </c:pt>
              <c:pt idx="1">
                <c:v>43843</c:v>
              </c:pt>
              <c:pt idx="2">
                <c:v>43850</c:v>
              </c:pt>
              <c:pt idx="3">
                <c:v>43854</c:v>
              </c:pt>
              <c:pt idx="4">
                <c:v>43857</c:v>
              </c:pt>
              <c:pt idx="5">
                <c:v>43859</c:v>
              </c:pt>
              <c:pt idx="6">
                <c:v>43864</c:v>
              </c:pt>
              <c:pt idx="7">
                <c:v>43878</c:v>
              </c:pt>
              <c:pt idx="8">
                <c:v>43882</c:v>
              </c:pt>
              <c:pt idx="9">
                <c:v>43885</c:v>
              </c:pt>
              <c:pt idx="10">
                <c:v>43892</c:v>
              </c:pt>
              <c:pt idx="11">
                <c:v>43895</c:v>
              </c:pt>
            </c:numLit>
          </c:val>
        </c:ser>
        <c:ser>
          <c:idx val="1"/>
          <c:order val="1"/>
          <c:tx>
            <c:v>Duration</c:v>
          </c:tx>
          <c:spPr>
            <a:solidFill>
              <a:srgbClr val="92D050"/>
            </a:solidFill>
            <a:ln>
              <a:noFill/>
            </a:ln>
          </c:spPr>
          <c:invertIfNegative val="0"/>
          <c:dPt>
            <c:idx val="7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0-6ABC-4B75-B4F4-754799E4933C}"/>
              </c:ext>
            </c:extLst>
          </c:dPt>
          <c:dPt>
            <c:idx val="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6ABC-4B75-B4F4-754799E4933C}"/>
              </c:ext>
            </c:extLst>
          </c:dPt>
          <c:dPt>
            <c:idx val="9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2-6ABC-4B75-B4F4-754799E4933C}"/>
              </c:ext>
            </c:extLst>
          </c:dPt>
          <c:dPt>
            <c:idx val="1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6ABC-4B75-B4F4-754799E4933C}"/>
              </c:ext>
            </c:extLst>
          </c:dPt>
          <c:dPt>
            <c:idx val="1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4-6ABC-4B75-B4F4-754799E4933C}"/>
              </c:ext>
            </c:extLst>
          </c:dPt>
          <c:cat>
            <c:strLit>
              <c:ptCount val="12"/>
              <c:pt idx="0">
                <c:v>Kick off meeting </c:v>
              </c:pt>
              <c:pt idx="1">
                <c:v>Gather information</c:v>
              </c:pt>
              <c:pt idx="2">
                <c:v>Design </c:v>
              </c:pt>
              <c:pt idx="3">
                <c:v>Set team tasks</c:v>
              </c:pt>
              <c:pt idx="4">
                <c:v>Tube Measurements </c:v>
              </c:pt>
              <c:pt idx="5">
                <c:v>Tube length analysis</c:v>
              </c:pt>
              <c:pt idx="6">
                <c:v>Manufacturing parts</c:v>
              </c:pt>
              <c:pt idx="7">
                <c:v>Programme change</c:v>
              </c:pt>
              <c:pt idx="8">
                <c:v>Fit parts </c:v>
              </c:pt>
              <c:pt idx="9">
                <c:v>Trial run</c:v>
              </c:pt>
              <c:pt idx="10">
                <c:v>Review</c:v>
              </c:pt>
              <c:pt idx="11">
                <c:v>Wrap-up meeting</c:v>
              </c:pt>
            </c:strLit>
          </c:cat>
          <c:val>
            <c:numLit>
              <c:formatCode>General</c:formatCode>
              <c:ptCount val="12"/>
              <c:pt idx="0">
                <c:v>1</c:v>
              </c:pt>
              <c:pt idx="1">
                <c:v>5</c:v>
              </c:pt>
              <c:pt idx="2">
                <c:v>4</c:v>
              </c:pt>
              <c:pt idx="3">
                <c:v>1</c:v>
              </c:pt>
              <c:pt idx="4">
                <c:v>2</c:v>
              </c:pt>
              <c:pt idx="5">
                <c:v>3</c:v>
              </c:pt>
              <c:pt idx="6">
                <c:v>5</c:v>
              </c:pt>
              <c:pt idx="7">
                <c:v>4</c:v>
              </c:pt>
              <c:pt idx="8">
                <c:v>1</c:v>
              </c:pt>
              <c:pt idx="9">
                <c:v>5</c:v>
              </c:pt>
              <c:pt idx="10">
                <c:v>2</c:v>
              </c:pt>
              <c:pt idx="11">
                <c:v>1</c:v>
              </c:pt>
            </c:numLit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100"/>
        <c:axId val="320465200"/>
        <c:axId val="320465840"/>
      </c:barChart>
      <c:valAx>
        <c:axId val="320465840"/>
        <c:scaling>
          <c:orientation val="minMax"/>
          <c:min val="43843"/>
        </c:scaling>
        <c:delete val="0"/>
        <c:axPos val="t"/>
        <c:majorGridlines>
          <c:spPr>
            <a:ln w="9528" cap="flat">
              <a:solidFill>
                <a:srgbClr val="D9D9D9"/>
              </a:solidFill>
              <a:prstDash val="solid"/>
              <a:round/>
            </a:ln>
          </c:spPr>
        </c:majorGridlines>
        <c:numFmt formatCode="dd/mm/yyyy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900" b="0" i="0" u="none" strike="noStrike" kern="1200" baseline="0">
                <a:solidFill>
                  <a:srgbClr val="595959"/>
                </a:solidFill>
                <a:latin typeface="Century Gothic"/>
              </a:defRPr>
            </a:pPr>
            <a:endParaRPr lang="en-US"/>
          </a:p>
        </c:txPr>
        <c:crossAx val="320465200"/>
        <c:crosses val="autoZero"/>
        <c:crossBetween val="between"/>
        <c:majorUnit val="2"/>
      </c:valAx>
      <c:catAx>
        <c:axId val="32046520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D9D9D9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900" b="0" i="0" u="none" strike="noStrike" kern="1200" baseline="0">
                <a:solidFill>
                  <a:srgbClr val="595959"/>
                </a:solidFill>
                <a:latin typeface="Century Gothic"/>
              </a:defRPr>
            </a:pPr>
            <a:endParaRPr lang="en-US"/>
          </a:p>
        </c:txPr>
        <c:crossAx val="320465840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000" b="0" i="0" u="none" strike="noStrike" kern="1200" baseline="0">
          <a:solidFill>
            <a:srgbClr val="000000"/>
          </a:solidFill>
          <a:latin typeface="Century Gothic"/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6561E53-A2EE-4D51-86B9-F2B9AEBE6049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595959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7726717A-0527-4BCA-ADED-FF56F5C9FE6C}"/>
              </a:ext>
            </a:extLst>
          </p:cNvPr>
          <p:cNvSpPr/>
          <p:nvPr/>
        </p:nvSpPr>
        <p:spPr>
          <a:xfrm>
            <a:off x="1307866" y="1267733"/>
            <a:ext cx="9576264" cy="4307948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  <a:effectLst>
            <a:outerShdw dir="16200000" algn="tl">
              <a:srgbClr val="000000">
                <a:alpha val="66000"/>
              </a:srgbClr>
            </a:outerShdw>
          </a:effec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5A93FC1F-9FC1-4028-B64B-17365D169D8F}"/>
              </a:ext>
            </a:extLst>
          </p:cNvPr>
          <p:cNvSpPr/>
          <p:nvPr/>
        </p:nvSpPr>
        <p:spPr>
          <a:xfrm>
            <a:off x="1447796" y="1411614"/>
            <a:ext cx="9296403" cy="4034771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433125C9-B78E-492C-80A4-EE21B8E44F33}"/>
              </a:ext>
            </a:extLst>
          </p:cNvPr>
          <p:cNvSpPr/>
          <p:nvPr/>
        </p:nvSpPr>
        <p:spPr>
          <a:xfrm>
            <a:off x="5135883" y="1267733"/>
            <a:ext cx="1920240" cy="731520"/>
          </a:xfrm>
          <a:prstGeom prst="rect">
            <a:avLst/>
          </a:prstGeom>
          <a:solidFill>
            <a:srgbClr val="57903F"/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0A89B011-A373-441E-8C29-F1FC547DB0DC}"/>
              </a:ext>
            </a:extLst>
          </p:cNvPr>
          <p:cNvGrpSpPr/>
          <p:nvPr/>
        </p:nvGrpSpPr>
        <p:grpSpPr>
          <a:xfrm>
            <a:off x="5250183" y="1267733"/>
            <a:ext cx="1691640" cy="615931"/>
            <a:chOff x="5250183" y="1267733"/>
            <a:chExt cx="1691640" cy="615931"/>
          </a:xfrm>
        </p:grpSpPr>
        <p:cxnSp>
          <p:nvCxnSpPr>
            <p:cNvPr id="7" name="Straight Connector 16">
              <a:extLst>
                <a:ext uri="{FF2B5EF4-FFF2-40B4-BE49-F238E27FC236}">
                  <a16:creationId xmlns:a16="http://schemas.microsoft.com/office/drawing/2014/main" id="{E6E5CCAE-1349-4B85-B175-FE78C467D355}"/>
                </a:ext>
              </a:extLst>
            </p:cNvPr>
            <p:cNvCxnSpPr/>
            <p:nvPr/>
          </p:nvCxnSpPr>
          <p:spPr>
            <a:xfrm>
              <a:off x="525018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8" name="Straight Connector 17">
              <a:extLst>
                <a:ext uri="{FF2B5EF4-FFF2-40B4-BE49-F238E27FC236}">
                  <a16:creationId xmlns:a16="http://schemas.microsoft.com/office/drawing/2014/main" id="{9D29EC6B-AE38-49D7-8BA8-6FCED83E4635}"/>
                </a:ext>
              </a:extLst>
            </p:cNvPr>
            <p:cNvCxnSpPr/>
            <p:nvPr/>
          </p:nvCxnSpPr>
          <p:spPr>
            <a:xfrm>
              <a:off x="694182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9" name="Straight Connector 18">
              <a:extLst>
                <a:ext uri="{FF2B5EF4-FFF2-40B4-BE49-F238E27FC236}">
                  <a16:creationId xmlns:a16="http://schemas.microsoft.com/office/drawing/2014/main" id="{8D4214B2-2A5D-4BEB-87B0-497A077E3816}"/>
                </a:ext>
              </a:extLst>
            </p:cNvPr>
            <p:cNvCxnSpPr/>
            <p:nvPr/>
          </p:nvCxnSpPr>
          <p:spPr>
            <a:xfrm>
              <a:off x="5250183" y="1883664"/>
              <a:ext cx="1691640" cy="0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038159B3-C31D-4CE5-847A-9AC3968FE1F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629104" y="2244833"/>
            <a:ext cx="8933797" cy="2437232"/>
          </a:xfrm>
        </p:spPr>
        <p:txBody>
          <a:bodyPr anchorCtr="1"/>
          <a:lstStyle>
            <a:lvl1pPr algn="ctr">
              <a:lnSpc>
                <a:spcPct val="83000"/>
              </a:lnSpc>
              <a:defRPr sz="6800" cap="all" spc="-1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7EC04399-86E7-41AB-8575-70A0D9D32CA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629104" y="4682066"/>
            <a:ext cx="8936842" cy="457200"/>
          </a:xfrm>
        </p:spPr>
        <p:txBody>
          <a:bodyPr anchorCtr="1"/>
          <a:lstStyle>
            <a:lvl1pPr marL="0" indent="0" algn="ctr">
              <a:spcBef>
                <a:spcPts val="0"/>
              </a:spcBef>
              <a:buNone/>
              <a:defRPr sz="1800" spc="80">
                <a:solidFill>
                  <a:srgbClr val="0D0D0D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2" name="Date Placeholder 19">
            <a:extLst>
              <a:ext uri="{FF2B5EF4-FFF2-40B4-BE49-F238E27FC236}">
                <a16:creationId xmlns:a16="http://schemas.microsoft.com/office/drawing/2014/main" id="{A260CA64-5B6A-42A0-BC1A-1FB8605C8F4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318763" y="1341260"/>
            <a:ext cx="1554480" cy="485546"/>
          </a:xfrm>
        </p:spPr>
        <p:txBody>
          <a:bodyPr anchorCtr="1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 lvl="0"/>
            <a:fld id="{002AEAA5-B88F-479D-9235-487A9168EB91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13" name="Footer Placeholder 20">
            <a:extLst>
              <a:ext uri="{FF2B5EF4-FFF2-40B4-BE49-F238E27FC236}">
                <a16:creationId xmlns:a16="http://schemas.microsoft.com/office/drawing/2014/main" id="{329C99E3-E64A-4B06-827A-90CA95F421E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1629104" y="5177405"/>
            <a:ext cx="5730297" cy="2286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4" name="Slide Number Placeholder 21">
            <a:extLst>
              <a:ext uri="{FF2B5EF4-FFF2-40B4-BE49-F238E27FC236}">
                <a16:creationId xmlns:a16="http://schemas.microsoft.com/office/drawing/2014/main" id="{AFFA8A80-6CA1-44CD-B6EB-31E4F813B28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06918" y="5177405"/>
            <a:ext cx="1955983" cy="22860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A1A8978B-559E-44C4-B8D4-63B5486898B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6485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00558-98CF-4F86-A80D-FF01D9C1C5F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DF2D2-DE3F-47C8-8E22-43B819F4EB6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065DB-5687-42AD-83AB-1E85C1112D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E63602-5B67-4E4A-BE9D-B7BBF152CB8E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78EAD-9AE1-4A03-BD29-A4A22FD45B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86981-A2D5-4B02-A0B3-9BD32A0155B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56452D-5EB9-471C-82E1-4D4DC5BCB06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07004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310F213D-25F5-40A2-82A3-2AD8C6D74A60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595959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3" name="Rectangle 22">
            <a:extLst>
              <a:ext uri="{FF2B5EF4-FFF2-40B4-BE49-F238E27FC236}">
                <a16:creationId xmlns:a16="http://schemas.microsoft.com/office/drawing/2014/main" id="{74F63A10-AD84-45E8-AF52-DB570B7F14EA}"/>
              </a:ext>
            </a:extLst>
          </p:cNvPr>
          <p:cNvSpPr/>
          <p:nvPr/>
        </p:nvSpPr>
        <p:spPr>
          <a:xfrm>
            <a:off x="1307866" y="1267733"/>
            <a:ext cx="9576264" cy="4307948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  <a:effectLst>
            <a:outerShdw dir="16200000" algn="tl">
              <a:srgbClr val="000000">
                <a:alpha val="66000"/>
              </a:srgbClr>
            </a:outerShdw>
          </a:effec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id="{DE6708DF-BDC9-4B12-B5F2-02C30C9D274F}"/>
              </a:ext>
            </a:extLst>
          </p:cNvPr>
          <p:cNvSpPr/>
          <p:nvPr/>
        </p:nvSpPr>
        <p:spPr>
          <a:xfrm>
            <a:off x="1447796" y="1411614"/>
            <a:ext cx="9296403" cy="4034771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id="{81FD7CBB-5501-41E1-A892-28479AEBDA14}"/>
              </a:ext>
            </a:extLst>
          </p:cNvPr>
          <p:cNvSpPr/>
          <p:nvPr/>
        </p:nvSpPr>
        <p:spPr>
          <a:xfrm>
            <a:off x="5135883" y="1267733"/>
            <a:ext cx="1920240" cy="731520"/>
          </a:xfrm>
          <a:prstGeom prst="rect">
            <a:avLst/>
          </a:prstGeom>
          <a:solidFill>
            <a:srgbClr val="F03F2B"/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06EFBF5-30A7-4E4A-B12A-6AD253B455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29159" y="2275164"/>
            <a:ext cx="8933688" cy="2406892"/>
          </a:xfrm>
        </p:spPr>
        <p:txBody>
          <a:bodyPr anchorCtr="1"/>
          <a:lstStyle>
            <a:lvl1pPr algn="ctr">
              <a:lnSpc>
                <a:spcPct val="83000"/>
              </a:lnSpc>
              <a:defRPr sz="6800" cap="all" spc="-1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7" name="Group 15">
            <a:extLst>
              <a:ext uri="{FF2B5EF4-FFF2-40B4-BE49-F238E27FC236}">
                <a16:creationId xmlns:a16="http://schemas.microsoft.com/office/drawing/2014/main" id="{3DB88D5F-BCF6-45B5-B678-A69B032A6A86}"/>
              </a:ext>
            </a:extLst>
          </p:cNvPr>
          <p:cNvGrpSpPr/>
          <p:nvPr/>
        </p:nvGrpSpPr>
        <p:grpSpPr>
          <a:xfrm>
            <a:off x="5250183" y="1267733"/>
            <a:ext cx="1691640" cy="615931"/>
            <a:chOff x="5250183" y="1267733"/>
            <a:chExt cx="1691640" cy="615931"/>
          </a:xfrm>
        </p:grpSpPr>
        <p:cxnSp>
          <p:nvCxnSpPr>
            <p:cNvPr id="8" name="Straight Connector 16">
              <a:extLst>
                <a:ext uri="{FF2B5EF4-FFF2-40B4-BE49-F238E27FC236}">
                  <a16:creationId xmlns:a16="http://schemas.microsoft.com/office/drawing/2014/main" id="{0EECE410-DCA7-48AD-8F2D-739ED94FC666}"/>
                </a:ext>
              </a:extLst>
            </p:cNvPr>
            <p:cNvCxnSpPr/>
            <p:nvPr/>
          </p:nvCxnSpPr>
          <p:spPr>
            <a:xfrm>
              <a:off x="525018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9" name="Straight Connector 17">
              <a:extLst>
                <a:ext uri="{FF2B5EF4-FFF2-40B4-BE49-F238E27FC236}">
                  <a16:creationId xmlns:a16="http://schemas.microsoft.com/office/drawing/2014/main" id="{163C9C3F-5E0F-4CFA-82B9-5E43C13623B7}"/>
                </a:ext>
              </a:extLst>
            </p:cNvPr>
            <p:cNvCxnSpPr/>
            <p:nvPr/>
          </p:nvCxnSpPr>
          <p:spPr>
            <a:xfrm>
              <a:off x="694182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10" name="Straight Connector 18">
              <a:extLst>
                <a:ext uri="{FF2B5EF4-FFF2-40B4-BE49-F238E27FC236}">
                  <a16:creationId xmlns:a16="http://schemas.microsoft.com/office/drawing/2014/main" id="{770BBBA6-D84F-46A6-8586-2A529A43D69A}"/>
                </a:ext>
              </a:extLst>
            </p:cNvPr>
            <p:cNvCxnSpPr/>
            <p:nvPr/>
          </p:nvCxnSpPr>
          <p:spPr>
            <a:xfrm>
              <a:off x="5250183" y="1883664"/>
              <a:ext cx="1691640" cy="0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</p:grp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251C1EF7-A723-4936-9247-FD0101B642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629159" y="4682066"/>
            <a:ext cx="8939787" cy="457200"/>
          </a:xfrm>
        </p:spPr>
        <p:txBody>
          <a:bodyPr anchorCtr="1"/>
          <a:lstStyle>
            <a:lvl1pPr marL="0" indent="0" algn="ctr">
              <a:buNone/>
              <a:tabLst>
                <a:tab pos="2633664" algn="l"/>
              </a:tabLst>
              <a:defRPr sz="1800">
                <a:solidFill>
                  <a:srgbClr val="0D0D0D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E4CEDF8-7825-41D3-870A-10055641F50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318763" y="1344506"/>
            <a:ext cx="1554480" cy="498777"/>
          </a:xfrm>
        </p:spPr>
        <p:txBody>
          <a:bodyPr anchorCtr="1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 lvl="0"/>
            <a:fld id="{2E7082F4-A890-44E1-B1E3-38B04932B20B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39976E3-80D1-4FF2-BCEA-FA9AAC7D98B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1629159" y="5177405"/>
            <a:ext cx="5660136" cy="2286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7342022-A307-4AFE-893E-E25303DB604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04504" y="5177405"/>
            <a:ext cx="1958343" cy="22860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2E3EEAF8-83C0-46BB-B00F-1C6ABD9B3F6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213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FF2B5EF4-FFF2-40B4-BE49-F238E27FC236}">
                <a16:creationId xmlns:a16="http://schemas.microsoft.com/office/drawing/2014/main" id="{8BD861A4-AAD1-4D19-9809-2D2B08183CC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792E5-DE20-460E-95BB-84E1B89020B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66803" y="2103120"/>
            <a:ext cx="4663440" cy="374903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86760D-A1EE-47C9-8935-1E80306FC8D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461763" y="2103120"/>
            <a:ext cx="4663440" cy="374903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00BCBD-4C71-44C2-B7D1-C3C51742022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AE1E73E-EBC6-4AD6-80D4-3A79F6B5C5A6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39FC8B-6DE7-46DE-897B-DFD2FC83E39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06BD04-0F12-4CFC-A853-0D3B2267674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DE1395-7E20-4B0A-A13D-6B8346982D2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615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6FE33-DD30-47CB-97B6-9638C417E3E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7CF221-73A5-4F8D-BA34-0C1FFD5E69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9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B20247-249B-41E7-BCF8-65A651D8F64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069848" y="2792467"/>
            <a:ext cx="4663440" cy="316382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5A4660-73A1-4B8D-8132-9C78123052D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458708" y="2074334"/>
            <a:ext cx="4663440" cy="64008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9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893CC-8819-473F-BA5F-54BA4665B26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458708" y="2792467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53E19F-1DD6-405A-8466-7B1CC52F8D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250ADDB-7152-4882-93AC-298C0C7EABDC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DF1A7F-29D9-4547-B80C-97B86D3393F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B6C430-605D-4193-863E-1B32FA81C17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AF7E04-03AA-435C-A4B1-B3402E77C19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7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4D24E-3F51-4B55-8DB0-4844772E16B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8CB3FA-FC16-45CA-ADE9-6CB240C00D0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F8F951-8773-4E07-91B5-27C7F0F0AA24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1D561E-E456-4C3C-A4F6-CBF150F662A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00429-0327-43F8-B7F4-88AAC7D891A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3B3E7F-A046-49FA-8C6E-7C064985711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20951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A83B8B-90D2-48CC-B1A9-E944D267D39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ED9B35-ED80-4237-BEB5-96A12B52A1EF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3E8509-DB79-48D4-985B-D9C5161DCF9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58FD80-0AC6-44F9-9327-1DB89BE10AE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D410AEA-6ADC-4F8E-BD21-B630B8F071A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24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76073313-4DDE-4FED-9DB5-5C23CF591422}"/>
              </a:ext>
            </a:extLst>
          </p:cNvPr>
          <p:cNvSpPr/>
          <p:nvPr/>
        </p:nvSpPr>
        <p:spPr>
          <a:xfrm>
            <a:off x="8119872" y="237744"/>
            <a:ext cx="3826599" cy="6382512"/>
          </a:xfrm>
          <a:prstGeom prst="rect">
            <a:avLst/>
          </a:prstGeom>
          <a:solidFill>
            <a:srgbClr val="D9D9D9">
              <a:alpha val="60000"/>
            </a:srgbClr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BE2B99F4-8687-41BD-A6DF-02D2D2262AA5}"/>
              </a:ext>
            </a:extLst>
          </p:cNvPr>
          <p:cNvSpPr/>
          <p:nvPr/>
        </p:nvSpPr>
        <p:spPr>
          <a:xfrm>
            <a:off x="8254663" y="374904"/>
            <a:ext cx="3557015" cy="6108192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18BD49A-6FAB-4660-85F8-43C42ACAD2B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58200" y="607390"/>
            <a:ext cx="3161958" cy="1645920"/>
          </a:xfrm>
        </p:spPr>
        <p:txBody>
          <a:bodyPr anchor="b"/>
          <a:lstStyle>
            <a:lvl1pPr>
              <a:lnSpc>
                <a:spcPct val="100000"/>
              </a:lnSpc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B4FF62F-56EA-48D6-A567-2F75D56AC39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5800" y="609603"/>
            <a:ext cx="6858000" cy="5333996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4FAA494-B36B-4108-AD7B-6B993401659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458200" y="2336804"/>
            <a:ext cx="3161958" cy="3606795"/>
          </a:xfrm>
        </p:spPr>
        <p:txBody>
          <a:bodyPr/>
          <a:lstStyle>
            <a:lvl1pPr marL="0" indent="0">
              <a:spcBef>
                <a:spcPts val="800"/>
              </a:spcBef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id="{9B7778F9-FA44-4B46-BEBD-FAD893AF58C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587998" y="6035040"/>
            <a:ext cx="1955801" cy="36576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1149D141-5F1E-425B-A504-EBE47E1D76E2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id="{77C6A626-FE2C-41F5-9F8C-8CFE9A1E47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85800" y="6035040"/>
            <a:ext cx="4584701" cy="36576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10">
            <a:extLst>
              <a:ext uri="{FF2B5EF4-FFF2-40B4-BE49-F238E27FC236}">
                <a16:creationId xmlns:a16="http://schemas.microsoft.com/office/drawing/2014/main" id="{629DA667-4CAC-4E03-A554-7BDBBCE014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396728" y="6035040"/>
            <a:ext cx="1223430" cy="36576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F48EF75B-2D05-4E06-9627-0E04A0D8A4E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26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3BDB3696-49C7-4F8D-8C6F-C3C715F4A214}"/>
              </a:ext>
            </a:extLst>
          </p:cNvPr>
          <p:cNvSpPr/>
          <p:nvPr/>
        </p:nvSpPr>
        <p:spPr>
          <a:xfrm>
            <a:off x="8119872" y="237744"/>
            <a:ext cx="3826599" cy="6382512"/>
          </a:xfrm>
          <a:prstGeom prst="rect">
            <a:avLst/>
          </a:prstGeom>
          <a:solidFill>
            <a:srgbClr val="D9D9D9">
              <a:alpha val="60000"/>
            </a:srgbClr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BD8812-CFFD-4450-86F6-3E9161BB0F70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228600" y="237744"/>
            <a:ext cx="7696203" cy="6382512"/>
          </a:xfrm>
          <a:solidFill>
            <a:srgbClr val="96C881"/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B1C344EE-4956-4340-A178-E10C37D0717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662339" y="6035040"/>
            <a:ext cx="2071966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dist="6348" dir="2700000">
                    <a:srgbClr val="000000"/>
                  </a:outerShdw>
                </a:effectLst>
              </a:defRPr>
            </a:lvl1pPr>
          </a:lstStyle>
          <a:p>
            <a:pPr lvl="0"/>
            <a:fld id="{48CABAEE-99E2-467B-B314-269C06D454B2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E7517FF9-0910-4B5A-803C-07CD129001A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12648" y="6035040"/>
            <a:ext cx="4588001" cy="365760"/>
          </a:xfrm>
        </p:spPr>
        <p:txBody>
          <a:bodyPr/>
          <a:lstStyle>
            <a:lvl1pPr>
              <a:defRPr sz="1000" b="1">
                <a:solidFill>
                  <a:srgbClr val="FFFFFF"/>
                </a:solidFill>
                <a:effectLst>
                  <a:outerShdw dist="6348" dir="2700000">
                    <a:srgbClr val="000000"/>
                  </a:outerShdw>
                </a:effectLst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F7212089-0A4E-4523-9262-37689AADA97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396728" y="6035040"/>
            <a:ext cx="1225296" cy="365760"/>
          </a:xfrm>
        </p:spPr>
        <p:txBody>
          <a:bodyPr/>
          <a:lstStyle>
            <a:lvl1pPr>
              <a:defRPr/>
            </a:lvl1pPr>
          </a:lstStyle>
          <a:p>
            <a:pPr lvl="0"/>
            <a:fld id="{701DD907-6911-493A-BE57-B1882B6177C1}" type="slidenum">
              <a:t>‹#›</a:t>
            </a:fld>
            <a:endParaRPr 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DE7A1A7A-7E91-43AE-870A-40641ADD814C}"/>
              </a:ext>
            </a:extLst>
          </p:cNvPr>
          <p:cNvSpPr/>
          <p:nvPr/>
        </p:nvSpPr>
        <p:spPr>
          <a:xfrm>
            <a:off x="8254663" y="374904"/>
            <a:ext cx="3557015" cy="6108192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5B36046-B99E-4BBF-B8F4-27AC8C3B9D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77246" y="603504"/>
            <a:ext cx="3144777" cy="164592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D352A61-9A18-4DF1-A4C9-57FC6F0FF80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477246" y="2386584"/>
            <a:ext cx="3144777" cy="3511296"/>
          </a:xfrm>
        </p:spPr>
        <p:txBody>
          <a:bodyPr/>
          <a:lstStyle>
            <a:lvl1pPr marL="0" indent="0">
              <a:spcBef>
                <a:spcPts val="800"/>
              </a:spcBef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36943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2BEB759A-CB24-4EB1-A504-18C778755460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Gothic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832514A-D0A7-4690-B1AF-96DC1E9DC35A}"/>
              </a:ext>
            </a:extLst>
          </p:cNvPr>
          <p:cNvSpPr/>
          <p:nvPr/>
        </p:nvSpPr>
        <p:spPr>
          <a:xfrm>
            <a:off x="234699" y="237744"/>
            <a:ext cx="11722608" cy="6382512"/>
          </a:xfrm>
          <a:prstGeom prst="rect">
            <a:avLst/>
          </a:prstGeom>
          <a:solidFill>
            <a:srgbClr val="BFBFBF">
              <a:alpha val="60000"/>
            </a:srgbClr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D7363769-5F76-414D-B459-7434C787E733}"/>
              </a:ext>
            </a:extLst>
          </p:cNvPr>
          <p:cNvSpPr/>
          <p:nvPr/>
        </p:nvSpPr>
        <p:spPr>
          <a:xfrm>
            <a:off x="371859" y="374904"/>
            <a:ext cx="11448288" cy="6108192"/>
          </a:xfrm>
          <a:prstGeom prst="rect">
            <a:avLst/>
          </a:prstGeom>
          <a:noFill/>
          <a:ln w="6345" cap="sq">
            <a:solidFill>
              <a:srgbClr val="262626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0339A7B8-1C20-4AAC-AFCA-94ABCBA77BE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6803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941511D1-6AF6-4B09-B434-4097FCAD49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6803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AFCB777-D1F8-4661-A98C-8F80018E9BA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56797" y="6035040"/>
            <a:ext cx="2893042" cy="3657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800" b="0" i="0" u="none" strike="noStrike" kern="1200" cap="none" spc="0" baseline="0">
                <a:solidFill>
                  <a:srgbClr val="404040"/>
                </a:solidFill>
                <a:uFillTx/>
                <a:latin typeface="Century Gothic"/>
              </a:defRPr>
            </a:lvl1pPr>
          </a:lstStyle>
          <a:p>
            <a:pPr lvl="0"/>
            <a:fld id="{EAC10027-71DF-42C4-BFDE-C066A9A9FE34}" type="datetime1">
              <a:rPr lang="en-US"/>
              <a:pPr lvl="0"/>
              <a:t>5/18/2020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54CEFEB-92A5-4C2F-B4C9-D189CE1B280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066803" y="6035040"/>
            <a:ext cx="5816598" cy="3657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800" b="0" i="0" u="none" strike="noStrike" kern="1200" cap="none" spc="0" baseline="0">
                <a:solidFill>
                  <a:srgbClr val="262626"/>
                </a:solidFill>
                <a:uFillTx/>
                <a:latin typeface="Century Gothic"/>
              </a:defRPr>
            </a:lvl1pPr>
          </a:lstStyle>
          <a:p>
            <a:pPr lvl="0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DE42B87-DFD3-4D12-B104-C1B09A862A4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3" cy="3657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800" b="0" i="0" u="none" strike="noStrike" kern="1200" cap="none" spc="0" baseline="0">
                <a:solidFill>
                  <a:srgbClr val="404040"/>
                </a:solidFill>
                <a:uFillTx/>
                <a:latin typeface="Century Gothic"/>
              </a:defRPr>
            </a:lvl1pPr>
          </a:lstStyle>
          <a:p>
            <a:pPr lvl="0"/>
            <a:fld id="{CE78BB73-1E3B-4F3D-958B-5A001605385C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000" b="0" i="0" u="none" strike="noStrike" kern="1200" cap="none" spc="0" baseline="0">
          <a:solidFill>
            <a:srgbClr val="262626"/>
          </a:solidFill>
          <a:uFillTx/>
          <a:latin typeface="Century Gothic"/>
        </a:defRPr>
      </a:lvl1pPr>
    </p:titleStyle>
    <p:bodyStyle>
      <a:lvl1pPr marL="182880" marR="0" lvl="0" indent="-182880" algn="l" defTabSz="914400" rtl="0" fontAlgn="auto" hangingPunct="1">
        <a:lnSpc>
          <a:spcPct val="110000"/>
        </a:lnSpc>
        <a:spcBef>
          <a:spcPts val="9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500" b="0" i="0" u="none" strike="noStrike" kern="1200" cap="none" spc="0" baseline="0">
          <a:solidFill>
            <a:srgbClr val="000000"/>
          </a:solidFill>
          <a:uFillTx/>
          <a:latin typeface="Century Gothic"/>
        </a:defRPr>
      </a:lvl1pPr>
      <a:lvl2pPr marL="457200" marR="0" lvl="1" indent="-18288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300" b="0" i="0" u="none" strike="noStrike" kern="1200" cap="none" spc="0" baseline="0">
          <a:solidFill>
            <a:srgbClr val="000000"/>
          </a:solidFill>
          <a:uFillTx/>
          <a:latin typeface="Century Gothic"/>
        </a:defRPr>
      </a:lvl2pPr>
      <a:lvl3pPr marL="731520" marR="0" lvl="2" indent="-18288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200" b="0" i="0" u="none" strike="noStrike" kern="1200" cap="none" spc="0" baseline="0">
          <a:solidFill>
            <a:srgbClr val="000000"/>
          </a:solidFill>
          <a:uFillTx/>
          <a:latin typeface="Century Gothic"/>
        </a:defRPr>
      </a:lvl3pPr>
      <a:lvl4pPr marL="1005840" marR="0" lvl="3" indent="-18288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200" b="0" i="0" u="none" strike="noStrike" kern="1200" cap="none" spc="0" baseline="0">
          <a:solidFill>
            <a:srgbClr val="000000"/>
          </a:solidFill>
          <a:uFillTx/>
          <a:latin typeface="Century Gothic"/>
        </a:defRPr>
      </a:lvl4pPr>
      <a:lvl5pPr marL="1280160" marR="0" lvl="4" indent="-18288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200" b="0" i="0" u="none" strike="noStrike" kern="1200" cap="none" spc="0" baseline="0">
          <a:solidFill>
            <a:srgbClr val="000000"/>
          </a:solidFill>
          <a:uFillTx/>
          <a:latin typeface="Century Gothic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bstract image">
            <a:extLst>
              <a:ext uri="{FF2B5EF4-FFF2-40B4-BE49-F238E27FC236}">
                <a16:creationId xmlns:a16="http://schemas.microsoft.com/office/drawing/2014/main" id="{D4B6D581-97DE-49F9-9DF4-4CC14C78EB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8" y="9"/>
            <a:ext cx="12191978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Rectangle 81">
            <a:extLst>
              <a:ext uri="{FF2B5EF4-FFF2-40B4-BE49-F238E27FC236}">
                <a16:creationId xmlns:a16="http://schemas.microsoft.com/office/drawing/2014/main" id="{10A0DE0B-D07B-4771-8DBE-C0A69E6BDAC7}"/>
              </a:ext>
            </a:extLst>
          </p:cNvPr>
          <p:cNvSpPr>
            <a:spLocks noMove="1" noResize="1"/>
          </p:cNvSpPr>
          <p:nvPr/>
        </p:nvSpPr>
        <p:spPr>
          <a:xfrm>
            <a:off x="5695066" y="1808527"/>
            <a:ext cx="5452530" cy="3240935"/>
          </a:xfrm>
          <a:prstGeom prst="rect">
            <a:avLst/>
          </a:prstGeom>
          <a:solidFill>
            <a:srgbClr val="404040"/>
          </a:solidFill>
          <a:ln cap="flat">
            <a:noFill/>
            <a:prstDash val="solid"/>
          </a:ln>
        </p:spPr>
        <p:txBody>
          <a:bodyPr lIns="0" tIns="0" rIns="0" bIns="0">
            <a:noAutofit/>
          </a:bodyPr>
          <a:lstStyle/>
          <a:p>
            <a:endParaRPr lang="en-GB"/>
          </a:p>
        </p:txBody>
      </p:sp>
      <p:sp>
        <p:nvSpPr>
          <p:cNvPr id="4" name="Rectangle 83">
            <a:extLst>
              <a:ext uri="{FF2B5EF4-FFF2-40B4-BE49-F238E27FC236}">
                <a16:creationId xmlns:a16="http://schemas.microsoft.com/office/drawing/2014/main" id="{67B07F89-20B6-4645-BE8F-3F7392E1BB16}"/>
              </a:ext>
            </a:extLst>
          </p:cNvPr>
          <p:cNvSpPr>
            <a:spLocks noMove="1" noResize="1"/>
          </p:cNvSpPr>
          <p:nvPr/>
        </p:nvSpPr>
        <p:spPr>
          <a:xfrm>
            <a:off x="5861011" y="1975104"/>
            <a:ext cx="5120640" cy="2907792"/>
          </a:xfrm>
          <a:prstGeom prst="rect">
            <a:avLst/>
          </a:prstGeom>
          <a:noFill/>
          <a:ln w="6345" cap="sq">
            <a:solidFill>
              <a:srgbClr val="FFFFFF"/>
            </a:solidFill>
            <a:prstDash val="solid"/>
            <a:miter/>
          </a:ln>
        </p:spPr>
        <p:txBody>
          <a:bodyPr lIns="0" tIns="0" rIns="0" bIns="0">
            <a:noAutofit/>
          </a:bodyPr>
          <a:lstStyle/>
          <a:p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AE827BF-11E9-4B5E-B720-119E540A1B3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033796" y="2355457"/>
            <a:ext cx="4775079" cy="1630905"/>
          </a:xfrm>
        </p:spPr>
        <p:txBody>
          <a:bodyPr/>
          <a:lstStyle/>
          <a:p>
            <a:pPr lvl="0"/>
            <a:r>
              <a:rPr lang="en-US" sz="4000">
                <a:solidFill>
                  <a:srgbClr val="FFFFFF"/>
                </a:solidFill>
              </a:rPr>
              <a:t>Scrap Reduction Project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E4AFF774-C3BD-4404-90BC-DF1F1DC12EA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33796" y="3995992"/>
            <a:ext cx="4775079" cy="559658"/>
          </a:xfrm>
        </p:spPr>
        <p:txBody>
          <a:bodyPr/>
          <a:lstStyle/>
          <a:p>
            <a:pPr lvl="0">
              <a:lnSpc>
                <a:spcPct val="90000"/>
              </a:lnSpc>
              <a:spcAft>
                <a:spcPts val="600"/>
              </a:spcAft>
            </a:pPr>
            <a:r>
              <a:rPr lang="en-US" sz="1400">
                <a:solidFill>
                  <a:srgbClr val="FFFFFF"/>
                </a:solidFill>
              </a:rPr>
              <a:t>Group Project</a:t>
            </a:r>
          </a:p>
          <a:p>
            <a:pPr lvl="0">
              <a:lnSpc>
                <a:spcPct val="90000"/>
              </a:lnSpc>
              <a:spcAft>
                <a:spcPts val="600"/>
              </a:spcAft>
            </a:pPr>
            <a:r>
              <a:rPr lang="en-US" sz="1400">
                <a:solidFill>
                  <a:srgbClr val="FFFFFF"/>
                </a:solidFill>
              </a:rPr>
              <a:t>Tomos Blizzard - 1402861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F8874-99D1-42CD-AF15-A7C893B27D2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/>
          <a:p>
            <a:pPr lvl="0" algn="ctr"/>
            <a:r>
              <a:rPr lang="en-GB"/>
              <a:t>Introduction</a:t>
            </a:r>
          </a:p>
        </p:txBody>
      </p:sp>
      <p:pic>
        <p:nvPicPr>
          <p:cNvPr id="3" name="Picture 4" descr="Marelli | LinkedIn">
            <a:extLst>
              <a:ext uri="{FF2B5EF4-FFF2-40B4-BE49-F238E27FC236}">
                <a16:creationId xmlns:a16="http://schemas.microsoft.com/office/drawing/2014/main" id="{208140EC-C395-44F7-A392-880F97817B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66803" y="1649422"/>
            <a:ext cx="4145871" cy="4145871"/>
          </a:xfrm>
        </p:spPr>
      </p:pic>
      <p:sp>
        <p:nvSpPr>
          <p:cNvPr id="4" name="TextBox 7">
            <a:extLst>
              <a:ext uri="{FF2B5EF4-FFF2-40B4-BE49-F238E27FC236}">
                <a16:creationId xmlns:a16="http://schemas.microsoft.com/office/drawing/2014/main" id="{564B1FAF-145D-4B29-8BD8-4344C570874D}"/>
              </a:ext>
            </a:extLst>
          </p:cNvPr>
          <p:cNvSpPr txBox="1"/>
          <p:nvPr/>
        </p:nvSpPr>
        <p:spPr>
          <a:xfrm>
            <a:off x="5939165" y="2369054"/>
            <a:ext cx="5308850" cy="34163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Marelli is based in Llanelli.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They produce car radiators. This process includes metal pressing and plastic moulding. The company is also embarking on a new venture of battery cooling plates for electric cars.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Marelli is the 2</a:t>
            </a:r>
            <a:r>
              <a:rPr lang="en-GB" sz="1800" b="0" i="0" u="none" strike="noStrike" kern="1200" cap="none" spc="0" baseline="30000">
                <a:solidFill>
                  <a:srgbClr val="000000"/>
                </a:solidFill>
                <a:uFillTx/>
                <a:latin typeface="Century Gothic"/>
              </a:rPr>
              <a:t>nd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 biggest radiator manufacturer in the world.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343E9-7921-46AF-8A3A-4070918DED3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52518-381A-4C62-BEE3-9E52E9A18E5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Arial" pitchFamily="34"/>
              <a:buChar char="•"/>
            </a:pPr>
            <a:r>
              <a:rPr lang="en-GB"/>
              <a:t>Overview of the project.</a:t>
            </a:r>
            <a:br>
              <a:rPr lang="en-GB"/>
            </a:br>
            <a:endParaRPr lang="en-GB"/>
          </a:p>
          <a:p>
            <a:pPr lvl="0">
              <a:buFont typeface="Arial" pitchFamily="34"/>
              <a:buChar char="•"/>
            </a:pPr>
            <a:r>
              <a:rPr lang="en-GB"/>
              <a:t>Introduce members of the team.</a:t>
            </a:r>
            <a:br>
              <a:rPr lang="en-GB"/>
            </a:br>
            <a:endParaRPr lang="en-GB"/>
          </a:p>
          <a:p>
            <a:pPr lvl="0">
              <a:buFont typeface="Arial" pitchFamily="34"/>
              <a:buChar char="•"/>
            </a:pPr>
            <a:r>
              <a:rPr lang="en-GB"/>
              <a:t>Methods used when forming the team.</a:t>
            </a:r>
            <a:br>
              <a:rPr lang="en-GB"/>
            </a:br>
            <a:endParaRPr lang="en-GB"/>
          </a:p>
          <a:p>
            <a:pPr lvl="0">
              <a:buFont typeface="Arial" pitchFamily="34"/>
              <a:buChar char="•"/>
            </a:pPr>
            <a:r>
              <a:rPr lang="en-GB"/>
              <a:t>Show scrap reductions main source.</a:t>
            </a:r>
            <a:br>
              <a:rPr lang="en-GB"/>
            </a:br>
            <a:endParaRPr lang="en-GB"/>
          </a:p>
          <a:p>
            <a:pPr lvl="0">
              <a:buFont typeface="Arial" pitchFamily="34"/>
              <a:buChar char="•"/>
            </a:pPr>
            <a:r>
              <a:rPr lang="en-GB"/>
              <a:t>Introduction to timing plan.</a:t>
            </a:r>
            <a:br>
              <a:rPr lang="en-GB"/>
            </a:br>
            <a:endParaRPr lang="en-GB"/>
          </a:p>
          <a:p>
            <a:pPr lvl="0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ontent Placeholder 2" descr="SmartArt graphic">
            <a:extLst>
              <a:ext uri="{FF2B5EF4-FFF2-40B4-BE49-F238E27FC236}">
                <a16:creationId xmlns:a16="http://schemas.microsoft.com/office/drawing/2014/main" id="{DE490977-A3EA-41D1-B4E9-0E37949874B3}"/>
              </a:ext>
            </a:extLst>
          </p:cNvPr>
          <p:cNvGrpSpPr/>
          <p:nvPr/>
        </p:nvGrpSpPr>
        <p:grpSpPr>
          <a:xfrm>
            <a:off x="1102409" y="1876495"/>
            <a:ext cx="9987177" cy="3105000"/>
            <a:chOff x="1102409" y="1876495"/>
            <a:chExt cx="9987177" cy="3105000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1B7AECE1-A23B-4601-B498-9C1CA8F4AC2A}"/>
                </a:ext>
              </a:extLst>
            </p:cNvPr>
            <p:cNvSpPr/>
            <p:nvPr/>
          </p:nvSpPr>
          <p:spPr>
            <a:xfrm>
              <a:off x="1683748" y="1876495"/>
              <a:ext cx="1818558" cy="1818558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solidFill>
              <a:srgbClr val="F03F2B"/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4" name="Rectangle 3" descr="Bar graph with downward trend">
              <a:extLst>
                <a:ext uri="{FF2B5EF4-FFF2-40B4-BE49-F238E27FC236}">
                  <a16:creationId xmlns:a16="http://schemas.microsoft.com/office/drawing/2014/main" id="{6B1FBB57-8389-44E3-981E-08C794E2D6C4}"/>
                </a:ext>
              </a:extLst>
            </p:cNvPr>
            <p:cNvSpPr/>
            <p:nvPr/>
          </p:nvSpPr>
          <p:spPr>
            <a:xfrm>
              <a:off x="2071308" y="2264063"/>
              <a:ext cx="1043440" cy="1043440"/>
            </a:xfrm>
            <a:prstGeom prst="rect">
              <a:avLst/>
            </a:prstGeom>
            <a:blipFill>
              <a:blip r:embed="rId2">
                <a:alphaModFix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C335D502-8B64-4C5B-AFE8-A83EBFFC43F3}"/>
                </a:ext>
              </a:extLst>
            </p:cNvPr>
            <p:cNvSpPr/>
            <p:nvPr/>
          </p:nvSpPr>
          <p:spPr>
            <a:xfrm>
              <a:off x="1102409" y="4261497"/>
              <a:ext cx="2981245" cy="7199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81250"/>
                <a:gd name="f7" fmla="val 720000"/>
                <a:gd name="f8" fmla="+- 0 0 -90"/>
                <a:gd name="f9" fmla="*/ f3 1 2981250"/>
                <a:gd name="f10" fmla="*/ f4 1 720000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2981250"/>
                <a:gd name="f19" fmla="*/ f15 1 720000"/>
                <a:gd name="f20" fmla="*/ 0 f16 1"/>
                <a:gd name="f21" fmla="*/ 0 f15 1"/>
                <a:gd name="f22" fmla="*/ 2981250 f16 1"/>
                <a:gd name="f23" fmla="*/ 720000 f15 1"/>
                <a:gd name="f24" fmla="+- f17 0 f1"/>
                <a:gd name="f25" fmla="*/ f20 1 2981250"/>
                <a:gd name="f26" fmla="*/ f21 1 720000"/>
                <a:gd name="f27" fmla="*/ f22 1 2981250"/>
                <a:gd name="f28" fmla="*/ f23 1 720000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2981250" h="7200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1022354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all" spc="0" baseline="0">
                  <a:solidFill>
                    <a:srgbClr val="000000"/>
                  </a:solidFill>
                  <a:uFillTx/>
                </a:defRPr>
              </a:pPr>
              <a:r>
                <a:rPr lang="en-US" sz="2300" b="0" i="0" u="none" strike="noStrike" kern="1200" cap="all" spc="0" baseline="0">
                  <a:solidFill>
                    <a:srgbClr val="000000"/>
                  </a:solidFill>
                  <a:uFillTx/>
                  <a:latin typeface="Century Gothic"/>
                </a:rPr>
                <a:t>reduce scrap on the machine. 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D53199D3-0DF4-48BF-A550-D0B66D9D3161}"/>
                </a:ext>
              </a:extLst>
            </p:cNvPr>
            <p:cNvSpPr/>
            <p:nvPr/>
          </p:nvSpPr>
          <p:spPr>
            <a:xfrm>
              <a:off x="5186714" y="1876495"/>
              <a:ext cx="1818558" cy="1818558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solidFill>
              <a:srgbClr val="3488A0"/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7" name="Rectangle 6" descr="Presentation with bar chart">
              <a:extLst>
                <a:ext uri="{FF2B5EF4-FFF2-40B4-BE49-F238E27FC236}">
                  <a16:creationId xmlns:a16="http://schemas.microsoft.com/office/drawing/2014/main" id="{5489F68C-F9B4-4FE3-A11F-876C6B6E5CB2}"/>
                </a:ext>
              </a:extLst>
            </p:cNvPr>
            <p:cNvSpPr/>
            <p:nvPr/>
          </p:nvSpPr>
          <p:spPr>
            <a:xfrm>
              <a:off x="5574282" y="2264063"/>
              <a:ext cx="1043440" cy="1043440"/>
            </a:xfrm>
            <a:prstGeom prst="rect">
              <a:avLst/>
            </a:prstGeom>
            <a:blipFill>
              <a:blip r:embed="rId4">
                <a:alphaModFix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20ADC7D-EC8F-4917-BF03-02245518E9AA}"/>
                </a:ext>
              </a:extLst>
            </p:cNvPr>
            <p:cNvSpPr/>
            <p:nvPr/>
          </p:nvSpPr>
          <p:spPr>
            <a:xfrm>
              <a:off x="4605375" y="4261497"/>
              <a:ext cx="2981245" cy="7199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81250"/>
                <a:gd name="f7" fmla="val 720000"/>
                <a:gd name="f8" fmla="+- 0 0 -90"/>
                <a:gd name="f9" fmla="*/ f3 1 2981250"/>
                <a:gd name="f10" fmla="*/ f4 1 720000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2981250"/>
                <a:gd name="f19" fmla="*/ f15 1 720000"/>
                <a:gd name="f20" fmla="*/ 0 f16 1"/>
                <a:gd name="f21" fmla="*/ 0 f15 1"/>
                <a:gd name="f22" fmla="*/ 2981250 f16 1"/>
                <a:gd name="f23" fmla="*/ 720000 f15 1"/>
                <a:gd name="f24" fmla="+- f17 0 f1"/>
                <a:gd name="f25" fmla="*/ f20 1 2981250"/>
                <a:gd name="f26" fmla="*/ f21 1 720000"/>
                <a:gd name="f27" fmla="*/ f22 1 2981250"/>
                <a:gd name="f28" fmla="*/ f23 1 720000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2981250" h="7200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1022354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all" spc="0" baseline="0">
                  <a:solidFill>
                    <a:srgbClr val="000000"/>
                  </a:solidFill>
                  <a:uFillTx/>
                </a:defRPr>
              </a:pPr>
              <a:r>
                <a:rPr lang="en-US" sz="2300" b="0" i="0" u="none" strike="noStrike" kern="1200" cap="all" spc="0" baseline="0">
                  <a:solidFill>
                    <a:srgbClr val="000000"/>
                  </a:solidFill>
                  <a:uFillTx/>
                  <a:latin typeface="Century Gothic"/>
                </a:rPr>
                <a:t>Achieve 85% OEE  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401C032-B74A-4545-9B8E-8BFCE558D118}"/>
                </a:ext>
              </a:extLst>
            </p:cNvPr>
            <p:cNvSpPr/>
            <p:nvPr/>
          </p:nvSpPr>
          <p:spPr>
            <a:xfrm>
              <a:off x="8689689" y="1876495"/>
              <a:ext cx="1818558" cy="1818558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val f7"/>
                <a:gd name="f15" fmla="+- 2700000 f2 0"/>
                <a:gd name="f16" fmla="*/ f9 f1 1"/>
                <a:gd name="f17" fmla="*/ f10 f1 1"/>
                <a:gd name="f18" fmla="?: f11 f4 1"/>
                <a:gd name="f19" fmla="?: f12 f5 1"/>
                <a:gd name="f20" fmla="?: f13 f6 1"/>
                <a:gd name="f21" fmla="*/ f15 f8 1"/>
                <a:gd name="f22" fmla="*/ f16 1 f3"/>
                <a:gd name="f23" fmla="*/ f17 1 f3"/>
                <a:gd name="f24" fmla="*/ f18 1 21600"/>
                <a:gd name="f25" fmla="*/ f19 1 21600"/>
                <a:gd name="f26" fmla="*/ 21600 f18 1"/>
                <a:gd name="f27" fmla="*/ 21600 f19 1"/>
                <a:gd name="f28" fmla="*/ f21 1 f1"/>
                <a:gd name="f29" fmla="+- f22 0 f2"/>
                <a:gd name="f30" fmla="+- f23 0 f2"/>
                <a:gd name="f31" fmla="min f25 f24"/>
                <a:gd name="f32" fmla="*/ f26 1 f20"/>
                <a:gd name="f33" fmla="*/ f27 1 f20"/>
                <a:gd name="f34" fmla="+- 0 0 f28"/>
                <a:gd name="f35" fmla="val f32"/>
                <a:gd name="f36" fmla="val f33"/>
                <a:gd name="f37" fmla="+- 0 0 f34"/>
                <a:gd name="f38" fmla="*/ f14 f31 1"/>
                <a:gd name="f39" fmla="+- f36 0 f14"/>
                <a:gd name="f40" fmla="+- f35 0 f14"/>
                <a:gd name="f41" fmla="*/ f37 f1 1"/>
                <a:gd name="f42" fmla="*/ f39 1 2"/>
                <a:gd name="f43" fmla="*/ f40 1 2"/>
                <a:gd name="f44" fmla="*/ f41 1 f8"/>
                <a:gd name="f45" fmla="+- f14 f42 0"/>
                <a:gd name="f46" fmla="+- f14 f43 0"/>
                <a:gd name="f47" fmla="+- f44 0 f2"/>
                <a:gd name="f48" fmla="*/ f43 f31 1"/>
                <a:gd name="f49" fmla="*/ f42 f31 1"/>
                <a:gd name="f50" fmla="cos 1 f47"/>
                <a:gd name="f51" fmla="sin 1 f47"/>
                <a:gd name="f52" fmla="*/ f45 f31 1"/>
                <a:gd name="f53" fmla="+- 0 0 f50"/>
                <a:gd name="f54" fmla="+- 0 0 f51"/>
                <a:gd name="f55" fmla="+- 0 0 f53"/>
                <a:gd name="f56" fmla="+- 0 0 f54"/>
                <a:gd name="f57" fmla="*/ f55 f43 1"/>
                <a:gd name="f58" fmla="*/ f56 f42 1"/>
                <a:gd name="f59" fmla="+- f46 0 f57"/>
                <a:gd name="f60" fmla="+- f46 f57 0"/>
                <a:gd name="f61" fmla="+- f45 0 f58"/>
                <a:gd name="f62" fmla="+- f45 f58 0"/>
                <a:gd name="f63" fmla="*/ f59 f31 1"/>
                <a:gd name="f64" fmla="*/ f61 f31 1"/>
                <a:gd name="f65" fmla="*/ f60 f31 1"/>
                <a:gd name="f66" fmla="*/ f62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63" y="f64"/>
                </a:cxn>
                <a:cxn ang="f30">
                  <a:pos x="f63" y="f66"/>
                </a:cxn>
                <a:cxn ang="f30">
                  <a:pos x="f65" y="f66"/>
                </a:cxn>
                <a:cxn ang="f29">
                  <a:pos x="f65" y="f64"/>
                </a:cxn>
              </a:cxnLst>
              <a:rect l="f63" t="f64" r="f65" b="f66"/>
              <a:pathLst>
                <a:path>
                  <a:moveTo>
                    <a:pt x="f38" y="f52"/>
                  </a:moveTo>
                  <a:arcTo wR="f48" hR="f49" stAng="f1" swAng="f0"/>
                  <a:close/>
                </a:path>
              </a:pathLst>
            </a:custGeom>
            <a:solidFill>
              <a:srgbClr val="F8D22F"/>
            </a:solid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0" name="Rectangle 9" descr="Stopwatch">
              <a:extLst>
                <a:ext uri="{FF2B5EF4-FFF2-40B4-BE49-F238E27FC236}">
                  <a16:creationId xmlns:a16="http://schemas.microsoft.com/office/drawing/2014/main" id="{CF160793-535D-4982-945C-004F6FBEAACE}"/>
                </a:ext>
              </a:extLst>
            </p:cNvPr>
            <p:cNvSpPr/>
            <p:nvPr/>
          </p:nvSpPr>
          <p:spPr>
            <a:xfrm>
              <a:off x="9077248" y="2264063"/>
              <a:ext cx="1043440" cy="1043440"/>
            </a:xfrm>
            <a:prstGeom prst="rect">
              <a:avLst/>
            </a:prstGeom>
            <a:blipFill>
              <a:blip r:embed="rId6">
                <a:alphaModFix/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  <a:ln cap="flat">
              <a:noFill/>
              <a:prstDash val="solid"/>
            </a:ln>
          </p:spPr>
          <p:txBody>
            <a:bodyPr lIns="0" tIns="0" rIns="0" bIns="0"/>
            <a:lstStyle/>
            <a:p>
              <a:endParaRPr lang="en-GB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B2466A3-6219-4E91-A477-F8FD35281432}"/>
                </a:ext>
              </a:extLst>
            </p:cNvPr>
            <p:cNvSpPr/>
            <p:nvPr/>
          </p:nvSpPr>
          <p:spPr>
            <a:xfrm>
              <a:off x="8108341" y="4261497"/>
              <a:ext cx="2981245" cy="7199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81250"/>
                <a:gd name="f7" fmla="val 720000"/>
                <a:gd name="f8" fmla="+- 0 0 -90"/>
                <a:gd name="f9" fmla="*/ f3 1 2981250"/>
                <a:gd name="f10" fmla="*/ f4 1 720000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2981250"/>
                <a:gd name="f19" fmla="*/ f15 1 720000"/>
                <a:gd name="f20" fmla="*/ 0 f16 1"/>
                <a:gd name="f21" fmla="*/ 0 f15 1"/>
                <a:gd name="f22" fmla="*/ 2981250 f16 1"/>
                <a:gd name="f23" fmla="*/ 720000 f15 1"/>
                <a:gd name="f24" fmla="+- f17 0 f1"/>
                <a:gd name="f25" fmla="*/ f20 1 2981250"/>
                <a:gd name="f26" fmla="*/ f21 1 720000"/>
                <a:gd name="f27" fmla="*/ f22 1 2981250"/>
                <a:gd name="f28" fmla="*/ f23 1 720000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2981250" h="7200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1022354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all" spc="0" baseline="0">
                  <a:solidFill>
                    <a:srgbClr val="000000"/>
                  </a:solidFill>
                  <a:uFillTx/>
                </a:defRPr>
              </a:pPr>
              <a:r>
                <a:rPr lang="en-US" sz="2300" b="0" i="0" u="none" strike="noStrike" kern="1200" cap="all" spc="0" baseline="0">
                  <a:solidFill>
                    <a:srgbClr val="000000"/>
                  </a:solidFill>
                  <a:uFillTx/>
                  <a:latin typeface="Century Gothic"/>
                </a:rPr>
                <a:t>Complete work within 8 weeks 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63C0E63-B337-4A31-BA21-24EFE9CACC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980371" y="779013"/>
            <a:ext cx="6436315" cy="529997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22B3C422-F661-424A-8FB0-E5C081187996}"/>
              </a:ext>
            </a:extLst>
          </p:cNvPr>
          <p:cNvSpPr txBox="1"/>
          <p:nvPr/>
        </p:nvSpPr>
        <p:spPr>
          <a:xfrm>
            <a:off x="775319" y="2136340"/>
            <a:ext cx="3932806" cy="25853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sng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Team Members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Project Engineer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Quality Engineer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Maintenance Technician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Operator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Bruce Tuckman's Team Development Model | coachingcultureatwork.com">
            <a:extLst>
              <a:ext uri="{FF2B5EF4-FFF2-40B4-BE49-F238E27FC236}">
                <a16:creationId xmlns:a16="http://schemas.microsoft.com/office/drawing/2014/main" id="{3A79B921-3DB3-4134-8912-0447640697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19093" y="916621"/>
            <a:ext cx="7182035" cy="502476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401674D4-010D-409D-A482-051CFF124F46}"/>
              </a:ext>
            </a:extLst>
          </p:cNvPr>
          <p:cNvSpPr txBox="1"/>
          <p:nvPr/>
        </p:nvSpPr>
        <p:spPr>
          <a:xfrm>
            <a:off x="8167457" y="1305342"/>
            <a:ext cx="3400150" cy="42473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Forming – Start of the project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Storming – Fractures within the team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Norming – Well rounded team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Performing – Completing tasks efficiently and effectively.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Adjourning – Closure of project and team.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3">
            <a:extLst>
              <a:ext uri="{FF2B5EF4-FFF2-40B4-BE49-F238E27FC236}">
                <a16:creationId xmlns:a16="http://schemas.microsoft.com/office/drawing/2014/main" id="{16A418A8-65EB-4BB4-82EF-6F2879F8ADC2}"/>
              </a:ext>
            </a:extLst>
          </p:cNvPr>
          <p:cNvGraphicFramePr/>
          <p:nvPr/>
        </p:nvGraphicFramePr>
        <p:xfrm>
          <a:off x="938073" y="571847"/>
          <a:ext cx="10315849" cy="5714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3">
            <a:extLst>
              <a:ext uri="{FF2B5EF4-FFF2-40B4-BE49-F238E27FC236}">
                <a16:creationId xmlns:a16="http://schemas.microsoft.com/office/drawing/2014/main" id="{8340C7F6-6DC6-4D3F-8DFF-EE3E1444FB69}"/>
              </a:ext>
            </a:extLst>
          </p:cNvPr>
          <p:cNvGraphicFramePr/>
          <p:nvPr/>
        </p:nvGraphicFramePr>
        <p:xfrm>
          <a:off x="835981" y="570393"/>
          <a:ext cx="10520034" cy="57172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9608A25D-2974-4D7C-957A-9807BC80C60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Conclusion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4C799D6C-A964-4691-9233-47B6FFC0104A}"/>
              </a:ext>
            </a:extLst>
          </p:cNvPr>
          <p:cNvSpPr txBox="1"/>
          <p:nvPr/>
        </p:nvSpPr>
        <p:spPr>
          <a:xfrm>
            <a:off x="1189606" y="1837678"/>
            <a:ext cx="9294921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37252F45-1009-43AE-BE6D-2C8A85E91707}"/>
              </a:ext>
            </a:extLst>
          </p:cNvPr>
          <p:cNvSpPr txBox="1"/>
          <p:nvPr/>
        </p:nvSpPr>
        <p:spPr>
          <a:xfrm>
            <a:off x="880366" y="2022341"/>
            <a:ext cx="10431264" cy="20313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Members of the team have been introduced, roles and responsibilities explained.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Belbin and Tuckman’s theory have been explained and implemented within the team.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Sources which impacted the project have been shown.</a:t>
            </a:r>
            <a:b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</a:b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entury Gothic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entury Gothic"/>
              </a:rPr>
              <a:t>Gantt chart has been reviewed and explained.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bstract image">
            <a:extLst>
              <a:ext uri="{FF2B5EF4-FFF2-40B4-BE49-F238E27FC236}">
                <a16:creationId xmlns:a16="http://schemas.microsoft.com/office/drawing/2014/main" id="{1BDC8C60-AE9E-4CE7-AA66-DD6019FF26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8" y="9"/>
            <a:ext cx="12191978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D93451DB-837F-44AB-8160-B3FD8DB59FFD}"/>
              </a:ext>
            </a:extLst>
          </p:cNvPr>
          <p:cNvSpPr txBox="1"/>
          <p:nvPr/>
        </p:nvSpPr>
        <p:spPr>
          <a:xfrm>
            <a:off x="4394441" y="674699"/>
            <a:ext cx="7226420" cy="1015660"/>
          </a:xfrm>
          <a:prstGeom prst="rect">
            <a:avLst/>
          </a:prstGeom>
          <a:solidFill>
            <a:srgbClr val="000000"/>
          </a:solidFill>
          <a:ln w="19046" cap="flat">
            <a:solidFill>
              <a:srgbClr val="FFFFFF"/>
            </a:solidFill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0" i="0" u="none" strike="noStrike" kern="1200" cap="none" spc="0" baseline="0">
                <a:solidFill>
                  <a:srgbClr val="FFFFFF"/>
                </a:solidFill>
                <a:uFillTx/>
                <a:latin typeface="Century Gothic"/>
              </a:rPr>
              <a:t>Thanks for listening!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avonVT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%7bC3B8BA3D-F253-49D7-AD27-F2A8B25673B1%7dtf78438558</Template>
  <TotalTime>2</TotalTime>
  <Words>217</Words>
  <Application>Microsoft Office PowerPoint</Application>
  <PresentationFormat>Widescreen</PresentationFormat>
  <Paragraphs>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Century Gothic</vt:lpstr>
      <vt:lpstr>Garamond</vt:lpstr>
      <vt:lpstr>SavonVTI</vt:lpstr>
      <vt:lpstr>Scrap Reduction Project</vt:lpstr>
      <vt:lpstr>Introduction</vt:lpstr>
      <vt:lpstr>Aims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Scrap Reduction Project</dc:title>
  <dc:creator>Tom Blizzard</dc:creator>
  <cp:lastModifiedBy>Tom Blizzard</cp:lastModifiedBy>
  <cp:revision>1</cp:revision>
  <dcterms:created xsi:type="dcterms:W3CDTF">2020-05-17T17:57:26Z</dcterms:created>
  <dcterms:modified xsi:type="dcterms:W3CDTF">2020-05-18T08:38:38Z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