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hip5AeliMvIIXiYCl9xjGT4Cie4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e704e03c69_0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e704e03c69_0_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methods selected in the present research will help to understand, how the management style impacts employee productivity. The critical evaluation of the organisational manager's role in the UK-based soft drink company Britvic, as the company believes its employees to feel physically and psychologically well, as the company is transitioning through a circular economy.</a:t>
            </a: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latin typeface="Times New Roman"/>
              <a:ea typeface="Times New Roman"/>
              <a:cs typeface="Times New Roman"/>
              <a:sym typeface="Times New Roman"/>
            </a:endParaRPr>
          </a:p>
        </p:txBody>
      </p:sp>
      <p:sp>
        <p:nvSpPr>
          <p:cNvPr id="94" name="Google Shape;94;g2e704e03c69_0_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e704e03c69_1_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e704e03c69_1_1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study follows a </a:t>
            </a:r>
            <a:r>
              <a:rPr lang="en-IN" sz="1400" i="1">
                <a:latin typeface="Times New Roman"/>
                <a:ea typeface="Times New Roman"/>
                <a:cs typeface="Times New Roman"/>
                <a:sym typeface="Times New Roman"/>
              </a:rPr>
              <a:t>positivist philosophy</a:t>
            </a:r>
            <a:r>
              <a:rPr lang="en-IN" sz="1400">
                <a:latin typeface="Times New Roman"/>
                <a:ea typeface="Times New Roman"/>
                <a:cs typeface="Times New Roman"/>
                <a:sym typeface="Times New Roman"/>
              </a:rPr>
              <a:t> that relies on scientific evidence of the true nature of how a society operates. The positivism approach has been used as a theory and method used in sociology. The basics of positivist affirmations are based on the facts where the data has been collected. A scientific approach will help to enhance and improve workers’ efficiency which helps to measure the work rate in a workplace, which is valid and reliable.</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06" name="Google Shape;106;g2e704e03c69_1_1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e704e03c69_1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e704e03c69_1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 approach is an overall framework for methods that acts as the guideline for research. The deductive research approach starts with a theory, hypothesis or generalisation that is tested through observation and data collection, which is valid and reliable for the study. The deductive method is where the managers will help their employees enhance their productivity through training or introducing them to new marketing concepts via systematic, logical accurate and valid learning.</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19" name="Google Shape;119;g2e704e03c69_1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e704e03c69_1_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e704e03c69_1_4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 strategy is creating an effective involvement of the managerial approaches in the company in raising its employee productivity. The primary quantitative (survey) methods that will be emphasised establish the importance of helping managers in accessing their managerial approach in increasing employee productivity as the overall success of the business. The usage of the research strategy will guide the researcher in conducting this study with proper planning execution and monitoring, which is valid and reliable for the study.</a:t>
            </a: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31" name="Google Shape;131;g2e704e03c69_1_4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e704e03c69_1_5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e704e03c69_1_5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In the Quantitative research design the study has been categorised under two main categories such as exploratory, explanatory and descriptive research design. The study will choose the </a:t>
            </a:r>
            <a:r>
              <a:rPr lang="en-IN" sz="1400" i="1">
                <a:latin typeface="Times New Roman"/>
                <a:ea typeface="Times New Roman"/>
                <a:cs typeface="Times New Roman"/>
                <a:sym typeface="Times New Roman"/>
              </a:rPr>
              <a:t>descriptive research design</a:t>
            </a:r>
            <a:r>
              <a:rPr lang="en-IN" sz="1400">
                <a:latin typeface="Times New Roman"/>
                <a:ea typeface="Times New Roman"/>
                <a:cs typeface="Times New Roman"/>
                <a:sym typeface="Times New Roman"/>
              </a:rPr>
              <a:t> as it will be used to investigate the employees' perception of Britvic in enhancing their productivity is valid and reliable to conduct the study. The descriptive design can help interpret the well-designed job and take into consideration the needs of the employees.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43" name="Google Shape;143;g2e704e03c69_1_5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2e704e03c69_1_7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2e704e03c69_1_7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Primary data collection focused on quantitative data collection on aspects such as growth and change in the managerial approach of managing employee productivity at Britvic.  The primary method of data collection will be the best approach as it gives accurate insights in facilitating a firsthand, deeper understanding of the subject matter, which is valid and reliable for the study.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55" name="Google Shape;155;g2e704e03c69_1_7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e704e03c69_1_8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e704e03c69_1_8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has chosen random sampling methods which is an unbiased approach which indicates that the samples are accurately represented. The random sampling technique is where the participants have an equal and fair chance of being selected and conveying their opinion about the managerial approach towards enhancing their productivity. Applying this technique the researcher will save time and resources in obtaining information that is also valid and reliable. On the contrary, simple random data collection supports the representation of smaller data sets in a more representative way.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7" name="Google Shape;167;g2e704e03c69_1_8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2e704e03c69_1_10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2e704e03c69_1_10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b="1">
                <a:latin typeface="Times New Roman"/>
                <a:ea typeface="Times New Roman"/>
                <a:cs typeface="Times New Roman"/>
                <a:sym typeface="Times New Roman"/>
              </a:rPr>
              <a:t> </a:t>
            </a:r>
            <a:r>
              <a:rPr lang="en-IN" sz="1400">
                <a:latin typeface="Times New Roman"/>
                <a:ea typeface="Times New Roman"/>
                <a:cs typeface="Times New Roman"/>
                <a:sym typeface="Times New Roman"/>
              </a:rPr>
              <a:t>In analysing the survey data, the research will follow quantitative data analysis with the help of charts and graphs. The data analysis procedure will help to understand the shifting changes in employee behaviour and attitudes and identify the current managerial trends in the organisation that will help in better decision-making, which is valid and reliable for the study. The survey data analysis is something that changes the data into a more accessible and intuitive one. </a:t>
            </a: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79" name="Google Shape;179;g2e704e03c69_1_10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e704e03c69_1_1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2e704e03c69_1_11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will use the primary data collection method through a survey that helps in gathering unprocessed and original information from the company employees about the managerial approaches to enhancing their productivity. The</a:t>
            </a:r>
            <a:r>
              <a:rPr lang="en-IN" sz="1400" i="1">
                <a:latin typeface="Times New Roman"/>
                <a:ea typeface="Times New Roman"/>
                <a:cs typeface="Times New Roman"/>
                <a:sym typeface="Times New Roman"/>
              </a:rPr>
              <a:t> Descriptive research design </a:t>
            </a:r>
            <a:r>
              <a:rPr lang="en-IN" sz="1400">
                <a:latin typeface="Times New Roman"/>
                <a:ea typeface="Times New Roman"/>
                <a:cs typeface="Times New Roman"/>
                <a:sym typeface="Times New Roman"/>
              </a:rPr>
              <a:t>and the </a:t>
            </a:r>
            <a:r>
              <a:rPr lang="en-IN" sz="1400" i="1">
                <a:latin typeface="Times New Roman"/>
                <a:ea typeface="Times New Roman"/>
                <a:cs typeface="Times New Roman"/>
                <a:sym typeface="Times New Roman"/>
              </a:rPr>
              <a:t>deductive research approach</a:t>
            </a:r>
            <a:r>
              <a:rPr lang="en-IN" sz="1400">
                <a:latin typeface="Times New Roman"/>
                <a:ea typeface="Times New Roman"/>
                <a:cs typeface="Times New Roman"/>
                <a:sym typeface="Times New Roman"/>
              </a:rPr>
              <a:t> are valid and reliable in investigating and explaining the group observations of the Broitvice employees. The </a:t>
            </a:r>
            <a:r>
              <a:rPr lang="en-IN" sz="1400" i="1">
                <a:latin typeface="Times New Roman"/>
                <a:ea typeface="Times New Roman"/>
                <a:cs typeface="Times New Roman"/>
                <a:sym typeface="Times New Roman"/>
              </a:rPr>
              <a:t>positivism philosophy </a:t>
            </a:r>
            <a:r>
              <a:rPr lang="en-IN" sz="1400">
                <a:latin typeface="Times New Roman"/>
                <a:ea typeface="Times New Roman"/>
                <a:cs typeface="Times New Roman"/>
                <a:sym typeface="Times New Roman"/>
              </a:rPr>
              <a:t>is used to demonstrate the scientific evidence of the work rate of the employees with the highlighting of unbiased random sampling methods.</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91" name="Google Shape;191;g2e704e03c69_1_11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e704e03c69_1_1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2e704e03c69_1_12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Before conducting the study the researcher maintained the confidentiality of the respondents and their responses. The research has been conducted without adding any information from the prior research, as it is based on a survey of the organisation's employees. The study also demonstrated authenticity and reliability throughout the study. Ethical considerations are important for a researcher to make positive decisions and actions that can have a lasting impact.</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03" name="Google Shape;203;g2e704e03c69_1_12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2e704e03c69_1_1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2e704e03c69_1_14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Creating new data through surveys or polls is sometimes expensive in hiring people to collect and analyse data. Sometimes the subjective results are full of limited statistical approaches with a lack of contextual details. The close-ended questionnaires which will be used in the survey may also provide incomplete information. The researcher can also use Qualitative survey methods in data collection that help to identify intangible factors such as gender roles, social norms and religion.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latin typeface="Times New Roman"/>
              <a:ea typeface="Times New Roman"/>
              <a:cs typeface="Times New Roman"/>
              <a:sym typeface="Times New Roman"/>
            </a:endParaRPr>
          </a:p>
        </p:txBody>
      </p:sp>
      <p:sp>
        <p:nvSpPr>
          <p:cNvPr id="215" name="Google Shape;215;g2e704e03c69_1_14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e704e03c69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2e704e03c69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study could also use the mixed-method approach to balance out the limitations of using the Primary Quantitative methods. The mixed methods provide stronger evidence and get more granular results. In conducting the same study the researcher can also include the managers to understand the workplace challenges in enhancing employee productivity at Britvic.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27" name="Google Shape;227;g2e704e03c69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2e704e03c69_1_1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2e704e03c69_1_16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used the Primary Quantitative survey method by collecting a random sampling of the company employees to understand their viewpoints. The deductive research approach, positivism research philosophy, random data sampling and descriptive research designs are reliable and valid for conducting the study. Future recommendations have been highlighted to use mixed methods in providing stronger evidence.</a:t>
            </a: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39" name="Google Shape;239;g2e704e03c69_1_16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2e704e03c69_1_17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2e704e03c69_1_17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1" name="Google Shape;251;g2e704e03c69_1_17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0" name="Google Shape;26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2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2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2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6"/>
          <p:cNvSpPr>
            <a:spLocks noGrp="1"/>
          </p:cNvSpPr>
          <p:nvPr>
            <p:ph type="pic" idx="2"/>
          </p:nvPr>
        </p:nvSpPr>
        <p:spPr>
          <a:xfrm>
            <a:off x="5183188" y="987425"/>
            <a:ext cx="6172200" cy="4873625"/>
          </a:xfrm>
          <a:prstGeom prst="rect">
            <a:avLst/>
          </a:prstGeom>
          <a:noFill/>
          <a:ln>
            <a:noFill/>
          </a:ln>
        </p:spPr>
      </p:sp>
      <p:sp>
        <p:nvSpPr>
          <p:cNvPr id="68" name="Google Shape;68;p2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subTitle" idx="1"/>
          </p:nvPr>
        </p:nvSpPr>
        <p:spPr>
          <a:xfrm>
            <a:off x="129384" y="636816"/>
            <a:ext cx="4694076" cy="970384"/>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dk1"/>
              </a:buClr>
              <a:buSzPts val="3200"/>
              <a:buNone/>
            </a:pPr>
            <a:br>
              <a:rPr lang="en-IN" sz="3200"/>
            </a:br>
            <a:endParaRPr sz="4000">
              <a:latin typeface="Times New Roman"/>
              <a:ea typeface="Times New Roman"/>
              <a:cs typeface="Times New Roman"/>
              <a:sym typeface="Times New Roman"/>
            </a:endParaRPr>
          </a:p>
        </p:txBody>
      </p:sp>
      <p:pic>
        <p:nvPicPr>
          <p:cNvPr id="89" name="Google Shape;89;p1">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0" y="-88491"/>
            <a:ext cx="12298680" cy="6858000"/>
          </a:xfrm>
          <a:prstGeom prst="rect">
            <a:avLst/>
          </a:prstGeom>
          <a:noFill/>
          <a:ln>
            <a:noFill/>
          </a:ln>
        </p:spPr>
      </p:pic>
      <p:sp>
        <p:nvSpPr>
          <p:cNvPr id="2" name="TextBox 1">
            <a:extLst>
              <a:ext uri="{FF2B5EF4-FFF2-40B4-BE49-F238E27FC236}">
                <a16:creationId xmlns:a16="http://schemas.microsoft.com/office/drawing/2014/main" id="{925831D8-67CB-377B-64C6-10CA2381CE76}"/>
              </a:ext>
            </a:extLst>
          </p:cNvPr>
          <p:cNvSpPr txBox="1"/>
          <p:nvPr/>
        </p:nvSpPr>
        <p:spPr>
          <a:xfrm>
            <a:off x="2064774" y="1081548"/>
            <a:ext cx="8750710" cy="461665"/>
          </a:xfrm>
          <a:prstGeom prst="rect">
            <a:avLst/>
          </a:prstGeom>
          <a:noFill/>
        </p:spPr>
        <p:txBody>
          <a:bodyPr wrap="square" rtlCol="0">
            <a:spAutoFit/>
          </a:bodyPr>
          <a:lstStyle/>
          <a:p>
            <a:r>
              <a:rPr lang="en-GB" sz="2400" b="1" dirty="0">
                <a:highlight>
                  <a:srgbClr val="00FFFF"/>
                </a:highlight>
              </a:rPr>
              <a:t>Developing Research Proposal </a:t>
            </a:r>
          </a:p>
        </p:txBody>
      </p:sp>
      <p:sp>
        <p:nvSpPr>
          <p:cNvPr id="3" name="TextBox 2">
            <a:extLst>
              <a:ext uri="{FF2B5EF4-FFF2-40B4-BE49-F238E27FC236}">
                <a16:creationId xmlns:a16="http://schemas.microsoft.com/office/drawing/2014/main" id="{48B5168D-EF12-F7F7-0B1B-B5991F7FE83B}"/>
              </a:ext>
            </a:extLst>
          </p:cNvPr>
          <p:cNvSpPr txBox="1"/>
          <p:nvPr/>
        </p:nvSpPr>
        <p:spPr>
          <a:xfrm>
            <a:off x="8327923" y="4532671"/>
            <a:ext cx="2025445" cy="307777"/>
          </a:xfrm>
          <a:prstGeom prst="rect">
            <a:avLst/>
          </a:prstGeom>
          <a:noFill/>
        </p:spPr>
        <p:txBody>
          <a:bodyPr wrap="square" rtlCol="0">
            <a:spAutoFit/>
          </a:bodyPr>
          <a:lstStyle/>
          <a:p>
            <a:r>
              <a:rPr lang="en-GB" dirty="0"/>
              <a:t>Maria Nita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g2e704e03c69_0_6"/>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97" name="Google Shape;97;g2e704e03c69_0_6"/>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98" name="Google Shape;98;g2e704e03c69_0_6"/>
          <p:cNvPicPr preferRelativeResize="0"/>
          <p:nvPr/>
        </p:nvPicPr>
        <p:blipFill>
          <a:blip r:embed="rId3">
            <a:alphaModFix/>
          </a:blip>
          <a:stretch>
            <a:fillRect/>
          </a:stretch>
        </p:blipFill>
        <p:spPr>
          <a:xfrm>
            <a:off x="0" y="0"/>
            <a:ext cx="11353800" cy="6176825"/>
          </a:xfrm>
          <a:prstGeom prst="rect">
            <a:avLst/>
          </a:prstGeom>
          <a:noFill/>
          <a:ln>
            <a:noFill/>
          </a:ln>
        </p:spPr>
      </p:pic>
      <p:sp>
        <p:nvSpPr>
          <p:cNvPr id="99" name="Google Shape;99;g2e704e03c69_0_6"/>
          <p:cNvSpPr txBox="1"/>
          <p:nvPr/>
        </p:nvSpPr>
        <p:spPr>
          <a:xfrm>
            <a:off x="637950" y="191125"/>
            <a:ext cx="112395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1: Introduction of the methodology for the research proposal </a:t>
            </a:r>
            <a:endParaRPr sz="2000"/>
          </a:p>
        </p:txBody>
      </p:sp>
      <p:sp>
        <p:nvSpPr>
          <p:cNvPr id="100" name="Google Shape;100;g2e704e03c69_0_6"/>
          <p:cNvSpPr txBox="1"/>
          <p:nvPr/>
        </p:nvSpPr>
        <p:spPr>
          <a:xfrm>
            <a:off x="362500" y="1261400"/>
            <a:ext cx="3526200" cy="3940500"/>
          </a:xfrm>
          <a:prstGeom prst="rect">
            <a:avLst/>
          </a:prstGeom>
          <a:noFill/>
          <a:ln>
            <a:noFill/>
          </a:ln>
        </p:spPr>
        <p:txBody>
          <a:bodyPr spcFirstLastPara="1" wrap="square" lIns="91425" tIns="91425" rIns="91425" bIns="91425" anchor="t" anchorCtr="0">
            <a:spAutoFit/>
          </a:bodyPr>
          <a:lstStyle/>
          <a:p>
            <a:pPr marL="0" lvl="0" indent="-152400" algn="just" rtl="0">
              <a:spcBef>
                <a:spcPts val="0"/>
              </a:spcBef>
              <a:spcAft>
                <a:spcPts val="0"/>
              </a:spcAft>
              <a:buClr>
                <a:schemeClr val="dk1"/>
              </a:buClr>
              <a:buSzPts val="2400"/>
              <a:buChar char="•"/>
            </a:pPr>
            <a:r>
              <a:rPr lang="en-IN" sz="24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methodology chapter introduces the research methods adopted to collect information. To conduct the study the Primary Qualitative method will be chosen.</a:t>
            </a:r>
            <a:endParaRPr sz="2200">
              <a:solidFill>
                <a:schemeClr val="dk1"/>
              </a:solidFill>
              <a:latin typeface="Times New Roman"/>
              <a:ea typeface="Times New Roman"/>
              <a:cs typeface="Times New Roman"/>
              <a:sym typeface="Times New Roman"/>
            </a:endParaRPr>
          </a:p>
          <a:p>
            <a:pPr marL="0" lvl="0" indent="-1397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methodology effectiveness is deeply analysing the themes, and different models used to relate the study.</a:t>
            </a:r>
            <a:endParaRPr sz="2200">
              <a:latin typeface="Times New Roman"/>
              <a:ea typeface="Times New Roman"/>
              <a:cs typeface="Times New Roman"/>
              <a:sym typeface="Times New Roman"/>
            </a:endParaRPr>
          </a:p>
        </p:txBody>
      </p:sp>
      <p:pic>
        <p:nvPicPr>
          <p:cNvPr id="101" name="Google Shape;101;g2e704e03c69_0_6"/>
          <p:cNvPicPr preferRelativeResize="0"/>
          <p:nvPr/>
        </p:nvPicPr>
        <p:blipFill rotWithShape="1">
          <a:blip r:embed="rId4">
            <a:alphaModFix/>
          </a:blip>
          <a:srcRect l="4800" t="-7522" r="-4799" b="10208"/>
          <a:stretch/>
        </p:blipFill>
        <p:spPr>
          <a:xfrm>
            <a:off x="5757055" y="567563"/>
            <a:ext cx="4762500" cy="4634339"/>
          </a:xfrm>
          <a:prstGeom prst="rect">
            <a:avLst/>
          </a:prstGeom>
          <a:noFill/>
          <a:ln>
            <a:noFill/>
          </a:ln>
        </p:spPr>
      </p:pic>
      <p:sp>
        <p:nvSpPr>
          <p:cNvPr id="102" name="Google Shape;102;g2e704e03c69_0_6"/>
          <p:cNvSpPr txBox="1"/>
          <p:nvPr/>
        </p:nvSpPr>
        <p:spPr>
          <a:xfrm>
            <a:off x="5757050" y="5369650"/>
            <a:ext cx="5250600" cy="430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Figure 1: Quantitative Dissertation Guide</a:t>
            </a:r>
            <a:endParaRPr sz="2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2e704e03c69_1_1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09" name="Google Shape;109;g2e704e03c69_1_1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10" name="Google Shape;110;g2e704e03c69_1_10"/>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111" name="Google Shape;111;g2e704e03c69_1_10"/>
          <p:cNvPicPr preferRelativeResize="0"/>
          <p:nvPr/>
        </p:nvPicPr>
        <p:blipFill>
          <a:blip r:embed="rId3">
            <a:alphaModFix/>
          </a:blip>
          <a:stretch>
            <a:fillRect/>
          </a:stretch>
        </p:blipFill>
        <p:spPr>
          <a:xfrm>
            <a:off x="152400" y="152400"/>
            <a:ext cx="11353800" cy="6176825"/>
          </a:xfrm>
          <a:prstGeom prst="rect">
            <a:avLst/>
          </a:prstGeom>
          <a:noFill/>
          <a:ln>
            <a:noFill/>
          </a:ln>
        </p:spPr>
      </p:pic>
      <p:sp>
        <p:nvSpPr>
          <p:cNvPr id="112" name="Google Shape;112;g2e704e03c69_1_10"/>
          <p:cNvSpPr txBox="1"/>
          <p:nvPr/>
        </p:nvSpPr>
        <p:spPr>
          <a:xfrm>
            <a:off x="3095700" y="365125"/>
            <a:ext cx="130374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2: Research Philosophy</a:t>
            </a:r>
            <a:endParaRPr sz="2400">
              <a:solidFill>
                <a:schemeClr val="dk1"/>
              </a:solidFill>
              <a:latin typeface="Times New Roman"/>
              <a:ea typeface="Times New Roman"/>
              <a:cs typeface="Times New Roman"/>
              <a:sym typeface="Times New Roman"/>
            </a:endParaRPr>
          </a:p>
        </p:txBody>
      </p:sp>
      <p:sp>
        <p:nvSpPr>
          <p:cNvPr id="113" name="Google Shape;113;g2e704e03c69_1_10"/>
          <p:cNvSpPr txBox="1"/>
          <p:nvPr/>
        </p:nvSpPr>
        <p:spPr>
          <a:xfrm>
            <a:off x="637950" y="1333900"/>
            <a:ext cx="3990000" cy="3570900"/>
          </a:xfrm>
          <a:prstGeom prst="rect">
            <a:avLst/>
          </a:prstGeom>
          <a:noFill/>
          <a:ln>
            <a:noFill/>
          </a:ln>
        </p:spPr>
        <p:txBody>
          <a:bodyPr spcFirstLastPara="1" wrap="square" lIns="91425" tIns="91425" rIns="91425" bIns="91425" anchor="t" anchorCtr="0">
            <a:spAutoFit/>
          </a:bodyPr>
          <a:lstStyle/>
          <a:p>
            <a:pPr marL="457200" lvl="0" indent="-368300" algn="just" rtl="0">
              <a:spcBef>
                <a:spcPts val="0"/>
              </a:spcBef>
              <a:spcAft>
                <a:spcPts val="0"/>
              </a:spcAft>
              <a:buSzPts val="2200"/>
              <a:buFont typeface="Times New Roman"/>
              <a:buChar char="●"/>
            </a:pPr>
            <a:r>
              <a:rPr lang="en-IN" sz="2200">
                <a:solidFill>
                  <a:srgbClr val="F2F2F2"/>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Philosophy accumulates the principle of guiding the research procedure.</a:t>
            </a:r>
            <a:endParaRPr sz="2200">
              <a:solidFill>
                <a:schemeClr val="dk1"/>
              </a:solidFill>
              <a:latin typeface="Times New Roman"/>
              <a:ea typeface="Times New Roman"/>
              <a:cs typeface="Times New Roman"/>
              <a:sym typeface="Times New Roman"/>
            </a:endParaRPr>
          </a:p>
          <a:p>
            <a:pPr marL="457200" lvl="0" indent="-3683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principle and approach in research philosophy developed a conscious systematic knowledge within a scientific discipline (Saliya, 2023).</a:t>
            </a:r>
            <a:endParaRPr sz="2200">
              <a:latin typeface="Times New Roman"/>
              <a:ea typeface="Times New Roman"/>
              <a:cs typeface="Times New Roman"/>
              <a:sym typeface="Times New Roman"/>
            </a:endParaRPr>
          </a:p>
        </p:txBody>
      </p:sp>
      <p:pic>
        <p:nvPicPr>
          <p:cNvPr id="114" name="Google Shape;114;g2e704e03c69_1_10"/>
          <p:cNvPicPr preferRelativeResize="0"/>
          <p:nvPr/>
        </p:nvPicPr>
        <p:blipFill rotWithShape="1">
          <a:blip r:embed="rId4">
            <a:alphaModFix/>
          </a:blip>
          <a:srcRect/>
          <a:stretch/>
        </p:blipFill>
        <p:spPr>
          <a:xfrm>
            <a:off x="5483760" y="1034185"/>
            <a:ext cx="5669281" cy="3551445"/>
          </a:xfrm>
          <a:prstGeom prst="rect">
            <a:avLst/>
          </a:prstGeom>
          <a:noFill/>
          <a:ln>
            <a:noFill/>
          </a:ln>
        </p:spPr>
      </p:pic>
      <p:sp>
        <p:nvSpPr>
          <p:cNvPr id="115" name="Google Shape;115;g2e704e03c69_1_10"/>
          <p:cNvSpPr txBox="1"/>
          <p:nvPr/>
        </p:nvSpPr>
        <p:spPr>
          <a:xfrm>
            <a:off x="4483075" y="4700575"/>
            <a:ext cx="81483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2: Glimpse of the Positivism Research Philosophy</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(King, 2024)</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g2e704e03c69_1_25"/>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22" name="Google Shape;122;g2e704e03c69_1_25"/>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23" name="Google Shape;123;g2e704e03c69_1_25"/>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24" name="Google Shape;124;g2e704e03c69_1_25"/>
          <p:cNvSpPr txBox="1"/>
          <p:nvPr/>
        </p:nvSpPr>
        <p:spPr>
          <a:xfrm>
            <a:off x="4204700" y="365125"/>
            <a:ext cx="4686000" cy="923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3: Research Approach</a:t>
            </a:r>
            <a:endParaRPr sz="2400" b="1">
              <a:solidFill>
                <a:schemeClr val="dk1"/>
              </a:solidFill>
              <a:latin typeface="Calibri"/>
              <a:ea typeface="Calibri"/>
              <a:cs typeface="Calibri"/>
              <a:sym typeface="Calibri"/>
            </a:endParaRPr>
          </a:p>
          <a:p>
            <a:pPr marL="0" lvl="0" indent="0" algn="l" rtl="0">
              <a:spcBef>
                <a:spcPts val="0"/>
              </a:spcBef>
              <a:spcAft>
                <a:spcPts val="0"/>
              </a:spcAft>
              <a:buNone/>
            </a:pPr>
            <a:endParaRPr sz="2400">
              <a:solidFill>
                <a:schemeClr val="dk1"/>
              </a:solidFill>
              <a:latin typeface="Calibri"/>
              <a:ea typeface="Calibri"/>
              <a:cs typeface="Calibri"/>
              <a:sym typeface="Calibri"/>
            </a:endParaRPr>
          </a:p>
        </p:txBody>
      </p:sp>
      <p:sp>
        <p:nvSpPr>
          <p:cNvPr id="125" name="Google Shape;125;g2e704e03c69_1_25"/>
          <p:cNvSpPr txBox="1"/>
          <p:nvPr/>
        </p:nvSpPr>
        <p:spPr>
          <a:xfrm>
            <a:off x="1000425" y="1288525"/>
            <a:ext cx="3613200" cy="4248300"/>
          </a:xfrm>
          <a:prstGeom prst="rect">
            <a:avLst/>
          </a:prstGeom>
          <a:noFill/>
          <a:ln>
            <a:noFill/>
          </a:ln>
        </p:spPr>
        <p:txBody>
          <a:bodyPr spcFirstLastPara="1" wrap="square" lIns="91425" tIns="91425" rIns="91425" bIns="91425" anchor="t" anchorCtr="0">
            <a:spAutoFit/>
          </a:bodyPr>
          <a:lstStyle/>
          <a:p>
            <a:pPr marL="457200" lvl="0" indent="-342900" algn="just" rtl="0">
              <a:spcBef>
                <a:spcPts val="0"/>
              </a:spcBef>
              <a:spcAft>
                <a:spcPts val="0"/>
              </a:spcAft>
              <a:buClr>
                <a:schemeClr val="dk1"/>
              </a:buClr>
              <a:buSzPts val="1800"/>
              <a:buFont typeface="Times New Roman"/>
              <a:buChar char="●"/>
            </a:pPr>
            <a:r>
              <a:rPr lang="en-IN" sz="18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approach determines the type of data the researcher used to answer the research questions (Proudfoot, 2023).</a:t>
            </a:r>
            <a:endParaRPr sz="2200">
              <a:solidFill>
                <a:schemeClr val="dk1"/>
              </a:solidFill>
              <a:latin typeface="Times New Roman"/>
              <a:ea typeface="Times New Roman"/>
              <a:cs typeface="Times New Roman"/>
              <a:sym typeface="Times New Roman"/>
            </a:endParaRPr>
          </a:p>
          <a:p>
            <a:pPr marL="457200" lvl="0" indent="-3683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In this study, the </a:t>
            </a:r>
            <a:r>
              <a:rPr lang="en-IN" sz="2200" i="1">
                <a:solidFill>
                  <a:schemeClr val="dk1"/>
                </a:solidFill>
                <a:latin typeface="Times New Roman"/>
                <a:ea typeface="Times New Roman"/>
                <a:cs typeface="Times New Roman"/>
                <a:sym typeface="Times New Roman"/>
              </a:rPr>
              <a:t>deductive research approach</a:t>
            </a:r>
            <a:r>
              <a:rPr lang="en-IN" sz="2200">
                <a:solidFill>
                  <a:schemeClr val="dk1"/>
                </a:solidFill>
                <a:latin typeface="Times New Roman"/>
                <a:ea typeface="Times New Roman"/>
                <a:cs typeface="Times New Roman"/>
                <a:sym typeface="Times New Roman"/>
              </a:rPr>
              <a:t> will be chosen to proceed to the likeliest possible explanations for the group of observations.</a:t>
            </a:r>
            <a:endParaRPr sz="2200">
              <a:solidFill>
                <a:schemeClr val="dk1"/>
              </a:solidFill>
              <a:latin typeface="Times New Roman"/>
              <a:ea typeface="Times New Roman"/>
              <a:cs typeface="Times New Roman"/>
              <a:sym typeface="Times New Roman"/>
            </a:endParaRPr>
          </a:p>
        </p:txBody>
      </p:sp>
      <p:pic>
        <p:nvPicPr>
          <p:cNvPr id="126" name="Google Shape;126;g2e704e03c69_1_25"/>
          <p:cNvPicPr preferRelativeResize="0"/>
          <p:nvPr/>
        </p:nvPicPr>
        <p:blipFill rotWithShape="1">
          <a:blip r:embed="rId4">
            <a:alphaModFix/>
          </a:blip>
          <a:srcRect/>
          <a:stretch/>
        </p:blipFill>
        <p:spPr>
          <a:xfrm>
            <a:off x="5032060" y="1020535"/>
            <a:ext cx="6524625" cy="3648075"/>
          </a:xfrm>
          <a:prstGeom prst="rect">
            <a:avLst/>
          </a:prstGeom>
          <a:noFill/>
          <a:ln>
            <a:noFill/>
          </a:ln>
        </p:spPr>
      </p:pic>
      <p:sp>
        <p:nvSpPr>
          <p:cNvPr id="127" name="Google Shape;127;g2e704e03c69_1_25"/>
          <p:cNvSpPr txBox="1"/>
          <p:nvPr/>
        </p:nvSpPr>
        <p:spPr>
          <a:xfrm>
            <a:off x="5032050" y="4799150"/>
            <a:ext cx="75270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3: Overview of the Deductive Research Approach</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Kyngäs, 2020)</a:t>
            </a:r>
            <a:endParaRPr sz="220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2e704e03c69_1_45"/>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34" name="Google Shape;134;g2e704e03c69_1_45"/>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35" name="Google Shape;135;g2e704e03c69_1_45"/>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36" name="Google Shape;136;g2e704e03c69_1_45"/>
          <p:cNvSpPr txBox="1"/>
          <p:nvPr/>
        </p:nvSpPr>
        <p:spPr>
          <a:xfrm>
            <a:off x="3555125" y="289975"/>
            <a:ext cx="74481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4: Research Strategy </a:t>
            </a:r>
            <a:endParaRPr sz="2400">
              <a:solidFill>
                <a:schemeClr val="dk1"/>
              </a:solidFill>
              <a:latin typeface="Calibri"/>
              <a:ea typeface="Calibri"/>
              <a:cs typeface="Calibri"/>
              <a:sym typeface="Calibri"/>
            </a:endParaRPr>
          </a:p>
        </p:txBody>
      </p:sp>
      <p:sp>
        <p:nvSpPr>
          <p:cNvPr id="137" name="Google Shape;137;g2e704e03c69_1_45"/>
          <p:cNvSpPr txBox="1"/>
          <p:nvPr/>
        </p:nvSpPr>
        <p:spPr>
          <a:xfrm>
            <a:off x="637950" y="1018075"/>
            <a:ext cx="4251000" cy="5094900"/>
          </a:xfrm>
          <a:prstGeom prst="rect">
            <a:avLst/>
          </a:prstGeom>
          <a:noFill/>
          <a:ln>
            <a:noFill/>
          </a:ln>
        </p:spPr>
        <p:txBody>
          <a:bodyPr spcFirstLastPara="1" wrap="square" lIns="91425" tIns="91425" rIns="91425" bIns="91425" anchor="t" anchorCtr="0">
            <a:spAutoFit/>
          </a:bodyPr>
          <a:lstStyle/>
          <a:p>
            <a:pPr marL="457200" lvl="0" indent="-342900" algn="just" rtl="0">
              <a:lnSpc>
                <a:spcPct val="150000"/>
              </a:lnSpc>
              <a:spcBef>
                <a:spcPts val="0"/>
              </a:spcBef>
              <a:spcAft>
                <a:spcPts val="0"/>
              </a:spcAft>
              <a:buClr>
                <a:schemeClr val="dk1"/>
              </a:buClr>
              <a:buSzPts val="1800"/>
              <a:buFont typeface="Times New Roman"/>
              <a:buChar char="●"/>
            </a:pPr>
            <a:r>
              <a:rPr lang="en-IN" sz="18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strategy is to plan and guide the overall research activities that help to achieve the overall research goal (Gul, 2023). </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study focuses on the primary quantitative methods creating a detailed evaluation of the information collected from secondary sources.</a:t>
            </a:r>
            <a:endParaRPr sz="2200">
              <a:solidFill>
                <a:schemeClr val="dk1"/>
              </a:solidFill>
              <a:latin typeface="Times New Roman"/>
              <a:ea typeface="Times New Roman"/>
              <a:cs typeface="Times New Roman"/>
              <a:sym typeface="Times New Roman"/>
            </a:endParaRPr>
          </a:p>
        </p:txBody>
      </p:sp>
      <p:pic>
        <p:nvPicPr>
          <p:cNvPr id="138" name="Google Shape;138;g2e704e03c69_1_45"/>
          <p:cNvPicPr preferRelativeResize="0"/>
          <p:nvPr/>
        </p:nvPicPr>
        <p:blipFill rotWithShape="1">
          <a:blip r:embed="rId4">
            <a:alphaModFix/>
          </a:blip>
          <a:srcRect/>
          <a:stretch/>
        </p:blipFill>
        <p:spPr>
          <a:xfrm>
            <a:off x="5034025" y="1018075"/>
            <a:ext cx="7002598" cy="3890575"/>
          </a:xfrm>
          <a:prstGeom prst="rect">
            <a:avLst/>
          </a:prstGeom>
          <a:noFill/>
          <a:ln>
            <a:noFill/>
          </a:ln>
        </p:spPr>
      </p:pic>
      <p:sp>
        <p:nvSpPr>
          <p:cNvPr id="139" name="Google Shape;139;g2e704e03c69_1_45"/>
          <p:cNvSpPr txBox="1"/>
          <p:nvPr/>
        </p:nvSpPr>
        <p:spPr>
          <a:xfrm>
            <a:off x="5988075" y="5082650"/>
            <a:ext cx="53076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4: Overview of the Survey Methods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(Rouder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2024)</a:t>
            </a:r>
            <a:endParaRPr sz="22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g2e704e03c69_1_59"/>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46" name="Google Shape;146;g2e704e03c69_1_59"/>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47" name="Google Shape;147;g2e704e03c69_1_59"/>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48" name="Google Shape;148;g2e704e03c69_1_59"/>
          <p:cNvSpPr txBox="1"/>
          <p:nvPr/>
        </p:nvSpPr>
        <p:spPr>
          <a:xfrm>
            <a:off x="3817250" y="365130"/>
            <a:ext cx="3657600" cy="73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2400" b="1" i="0" u="none" strike="noStrike">
                <a:solidFill>
                  <a:srgbClr val="000000"/>
                </a:solidFill>
                <a:latin typeface="Times New Roman"/>
                <a:ea typeface="Times New Roman"/>
                <a:cs typeface="Times New Roman"/>
                <a:sym typeface="Times New Roman"/>
              </a:rPr>
              <a:t> Slide 5: Research Design</a:t>
            </a:r>
            <a:endParaRPr sz="2400" b="1">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highlight>
                <a:srgbClr val="C0C0C0"/>
              </a:highlight>
              <a:latin typeface="Calibri"/>
              <a:ea typeface="Calibri"/>
              <a:cs typeface="Calibri"/>
              <a:sym typeface="Calibri"/>
            </a:endParaRPr>
          </a:p>
        </p:txBody>
      </p:sp>
      <p:sp>
        <p:nvSpPr>
          <p:cNvPr id="149" name="Google Shape;149;g2e704e03c69_1_59"/>
          <p:cNvSpPr txBox="1"/>
          <p:nvPr/>
        </p:nvSpPr>
        <p:spPr>
          <a:xfrm>
            <a:off x="1043925" y="985925"/>
            <a:ext cx="40917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The researcher uses the design procedure which outlines the strategy and Descriptive methods used to answer the research questions (Nwabuko, 2020).</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Saunders Research Onion reflects each layer of the onion that helps to fulfil the research step by step. </a:t>
            </a:r>
            <a:endParaRPr sz="2200">
              <a:latin typeface="Times New Roman"/>
              <a:ea typeface="Times New Roman"/>
              <a:cs typeface="Times New Roman"/>
              <a:sym typeface="Times New Roman"/>
            </a:endParaRPr>
          </a:p>
        </p:txBody>
      </p:sp>
      <p:pic>
        <p:nvPicPr>
          <p:cNvPr id="150" name="Google Shape;150;g2e704e03c69_1_59"/>
          <p:cNvPicPr preferRelativeResize="0"/>
          <p:nvPr/>
        </p:nvPicPr>
        <p:blipFill rotWithShape="1">
          <a:blip r:embed="rId4">
            <a:alphaModFix/>
          </a:blip>
          <a:srcRect/>
          <a:stretch/>
        </p:blipFill>
        <p:spPr>
          <a:xfrm>
            <a:off x="5516465" y="985919"/>
            <a:ext cx="6492240" cy="3867150"/>
          </a:xfrm>
          <a:prstGeom prst="rect">
            <a:avLst/>
          </a:prstGeom>
          <a:noFill/>
          <a:ln>
            <a:noFill/>
          </a:ln>
        </p:spPr>
      </p:pic>
      <p:sp>
        <p:nvSpPr>
          <p:cNvPr id="151" name="Google Shape;151;g2e704e03c69_1_59"/>
          <p:cNvSpPr txBox="1"/>
          <p:nvPr/>
        </p:nvSpPr>
        <p:spPr>
          <a:xfrm>
            <a:off x="5516475" y="5078900"/>
            <a:ext cx="6278100" cy="14469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5: Overview of the Descriptive Research Design</a:t>
            </a:r>
            <a:endParaRPr sz="2200">
              <a:latin typeface="Times New Roman"/>
              <a:ea typeface="Times New Roman"/>
              <a:cs typeface="Times New Roman"/>
              <a:sym typeface="Times New Roman"/>
            </a:endParaRPr>
          </a:p>
          <a:p>
            <a:pPr marL="0" marR="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(Makupa, Matutola and Alananga, 2023)</a:t>
            </a:r>
            <a:endParaRPr sz="220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g2e704e03c69_1_7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58" name="Google Shape;158;g2e704e03c69_1_7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59" name="Google Shape;159;g2e704e03c69_1_71"/>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60" name="Google Shape;160;g2e704e03c69_1_71"/>
          <p:cNvSpPr txBox="1"/>
          <p:nvPr/>
        </p:nvSpPr>
        <p:spPr>
          <a:xfrm>
            <a:off x="3885700" y="449475"/>
            <a:ext cx="123414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6: Data Collection Method</a:t>
            </a:r>
            <a:endParaRPr b="1">
              <a:latin typeface="Times New Roman"/>
              <a:ea typeface="Times New Roman"/>
              <a:cs typeface="Times New Roman"/>
              <a:sym typeface="Times New Roman"/>
            </a:endParaRPr>
          </a:p>
        </p:txBody>
      </p:sp>
      <p:sp>
        <p:nvSpPr>
          <p:cNvPr id="161" name="Google Shape;161;g2e704e03c69_1_71"/>
          <p:cNvSpPr txBox="1"/>
          <p:nvPr/>
        </p:nvSpPr>
        <p:spPr>
          <a:xfrm>
            <a:off x="739450" y="945575"/>
            <a:ext cx="4352700" cy="5602800"/>
          </a:xfrm>
          <a:prstGeom prst="rect">
            <a:avLst/>
          </a:prstGeom>
          <a:noFill/>
          <a:ln>
            <a:noFill/>
          </a:ln>
        </p:spPr>
        <p:txBody>
          <a:bodyPr spcFirstLastPara="1" wrap="square" lIns="91425" tIns="91425" rIns="91425" bIns="91425" anchor="t" anchorCtr="0">
            <a:spAutoFit/>
          </a:bodyPr>
          <a:lstStyle/>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 study will conduct the primary data collection method and as an example conduct an organizational survey (Mellinger and Hanson, 2020). </a:t>
            </a:r>
            <a:endParaRPr sz="2200">
              <a:solidFill>
                <a:schemeClr val="dk1"/>
              </a:solidFill>
              <a:latin typeface="Times New Roman"/>
              <a:ea typeface="Times New Roman"/>
              <a:cs typeface="Times New Roman"/>
              <a:sym typeface="Times New Roman"/>
            </a:endParaRPr>
          </a:p>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This primary data collection process will gather the original and unprocessed information that directly receives information from the sources for a specific research purpose.</a:t>
            </a:r>
            <a:endParaRPr sz="2200">
              <a:solidFill>
                <a:schemeClr val="dk1"/>
              </a:solidFill>
              <a:latin typeface="Times New Roman"/>
              <a:ea typeface="Times New Roman"/>
              <a:cs typeface="Times New Roman"/>
              <a:sym typeface="Times New Roman"/>
            </a:endParaRPr>
          </a:p>
        </p:txBody>
      </p:sp>
      <p:pic>
        <p:nvPicPr>
          <p:cNvPr id="162" name="Google Shape;162;g2e704e03c69_1_71"/>
          <p:cNvPicPr preferRelativeResize="0"/>
          <p:nvPr/>
        </p:nvPicPr>
        <p:blipFill rotWithShape="1">
          <a:blip r:embed="rId4">
            <a:alphaModFix/>
          </a:blip>
          <a:srcRect/>
          <a:stretch/>
        </p:blipFill>
        <p:spPr>
          <a:xfrm>
            <a:off x="5545140" y="1003565"/>
            <a:ext cx="5715000" cy="4219575"/>
          </a:xfrm>
          <a:prstGeom prst="rect">
            <a:avLst/>
          </a:prstGeom>
          <a:noFill/>
          <a:ln>
            <a:noFill/>
          </a:ln>
        </p:spPr>
      </p:pic>
      <p:sp>
        <p:nvSpPr>
          <p:cNvPr id="163" name="Google Shape;163;g2e704e03c69_1_71"/>
          <p:cNvSpPr txBox="1"/>
          <p:nvPr/>
        </p:nvSpPr>
        <p:spPr>
          <a:xfrm>
            <a:off x="5338625" y="5405775"/>
            <a:ext cx="69159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6: Primary Data Collection Methods Scientific Diagram</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(Gunn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2010)</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g2e704e03c69_1_86"/>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70" name="Google Shape;170;g2e704e03c69_1_86"/>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71" name="Google Shape;171;g2e704e03c69_1_86"/>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172" name="Google Shape;172;g2e704e03c69_1_86"/>
          <p:cNvPicPr preferRelativeResize="0"/>
          <p:nvPr/>
        </p:nvPicPr>
        <p:blipFill rotWithShape="1">
          <a:blip r:embed="rId4">
            <a:alphaModFix/>
          </a:blip>
          <a:srcRect/>
          <a:stretch/>
        </p:blipFill>
        <p:spPr>
          <a:xfrm>
            <a:off x="5248782" y="999241"/>
            <a:ext cx="6320708" cy="4052689"/>
          </a:xfrm>
          <a:prstGeom prst="rect">
            <a:avLst/>
          </a:prstGeom>
          <a:noFill/>
          <a:ln>
            <a:noFill/>
          </a:ln>
        </p:spPr>
      </p:pic>
      <p:sp>
        <p:nvSpPr>
          <p:cNvPr id="173" name="Google Shape;173;g2e704e03c69_1_86"/>
          <p:cNvSpPr txBox="1"/>
          <p:nvPr/>
        </p:nvSpPr>
        <p:spPr>
          <a:xfrm>
            <a:off x="5756075" y="5161025"/>
            <a:ext cx="58134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7: Example of Data Sampling Methods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(Gelano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2018)</a:t>
            </a:r>
            <a:endParaRPr sz="2200">
              <a:latin typeface="Times New Roman"/>
              <a:ea typeface="Times New Roman"/>
              <a:cs typeface="Times New Roman"/>
              <a:sym typeface="Times New Roman"/>
            </a:endParaRPr>
          </a:p>
        </p:txBody>
      </p:sp>
      <p:sp>
        <p:nvSpPr>
          <p:cNvPr id="174" name="Google Shape;174;g2e704e03c69_1_86"/>
          <p:cNvSpPr txBox="1"/>
          <p:nvPr/>
        </p:nvSpPr>
        <p:spPr>
          <a:xfrm>
            <a:off x="3421750" y="260350"/>
            <a:ext cx="59766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7: Data Sampling Method</a:t>
            </a:r>
            <a:endParaRPr sz="2400"/>
          </a:p>
        </p:txBody>
      </p:sp>
      <p:sp>
        <p:nvSpPr>
          <p:cNvPr id="175" name="Google Shape;175;g2e704e03c69_1_86"/>
          <p:cNvSpPr txBox="1"/>
          <p:nvPr/>
        </p:nvSpPr>
        <p:spPr>
          <a:xfrm>
            <a:off x="1014925" y="873900"/>
            <a:ext cx="3671100" cy="4587000"/>
          </a:xfrm>
          <a:prstGeom prst="rect">
            <a:avLst/>
          </a:prstGeom>
          <a:noFill/>
          <a:ln>
            <a:noFill/>
          </a:ln>
        </p:spPr>
        <p:txBody>
          <a:bodyPr spcFirstLastPara="1" wrap="square" lIns="91425" tIns="91425" rIns="91425" bIns="91425" anchor="t" anchorCtr="0">
            <a:spAutoFit/>
          </a:bodyPr>
          <a:lstStyle/>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has collected data through a survey where the random sampling technique has been used (Mohajan, 2020).</a:t>
            </a:r>
            <a:endParaRPr sz="2200">
              <a:solidFill>
                <a:schemeClr val="dk1"/>
              </a:solidFill>
              <a:latin typeface="Times New Roman"/>
              <a:ea typeface="Times New Roman"/>
              <a:cs typeface="Times New Roman"/>
              <a:sym typeface="Times New Roman"/>
            </a:endParaRPr>
          </a:p>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sampling methods include the survey technique which includes 30 respondents of Britvic employees. </a:t>
            </a:r>
            <a:endParaRPr sz="22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g2e704e03c69_1_10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82" name="Google Shape;182;g2e704e03c69_1_10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83" name="Google Shape;183;g2e704e03c69_1_100"/>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84" name="Google Shape;184;g2e704e03c69_1_100"/>
          <p:cNvSpPr txBox="1"/>
          <p:nvPr/>
        </p:nvSpPr>
        <p:spPr>
          <a:xfrm>
            <a:off x="3958200" y="365125"/>
            <a:ext cx="86007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9: Data Analysis</a:t>
            </a:r>
            <a:endParaRPr sz="2400" b="1">
              <a:solidFill>
                <a:schemeClr val="dk1"/>
              </a:solidFill>
              <a:latin typeface="Calibri"/>
              <a:ea typeface="Calibri"/>
              <a:cs typeface="Calibri"/>
              <a:sym typeface="Calibri"/>
            </a:endParaRPr>
          </a:p>
        </p:txBody>
      </p:sp>
      <p:sp>
        <p:nvSpPr>
          <p:cNvPr id="185" name="Google Shape;185;g2e704e03c69_1_100"/>
          <p:cNvSpPr txBox="1"/>
          <p:nvPr/>
        </p:nvSpPr>
        <p:spPr>
          <a:xfrm>
            <a:off x="710475" y="919225"/>
            <a:ext cx="4226400" cy="56028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In the quantitative data analysis process the researcher took the help of the Likert scale, chart and graphs to represent the data (Pentang and Pentange, 2021).</a:t>
            </a:r>
            <a:endParaRPr sz="2200">
              <a:solidFill>
                <a:schemeClr val="dk1"/>
              </a:solidFill>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analysis will allow the researcher that helps them to extract meaningful insights in drawing a valid conclusion from the data collected.</a:t>
            </a:r>
            <a:endParaRPr sz="2200">
              <a:solidFill>
                <a:schemeClr val="dk1"/>
              </a:solidFill>
            </a:endParaRPr>
          </a:p>
        </p:txBody>
      </p:sp>
      <p:sp>
        <p:nvSpPr>
          <p:cNvPr id="186" name="Google Shape;186;g2e704e03c69_1_100"/>
          <p:cNvSpPr txBox="1"/>
          <p:nvPr/>
        </p:nvSpPr>
        <p:spPr>
          <a:xfrm>
            <a:off x="4320625" y="4989575"/>
            <a:ext cx="88038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8: The Quantitative Data Analysis Technique</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Third Space Learning, (2024).</a:t>
            </a:r>
            <a:endParaRPr sz="2200">
              <a:latin typeface="Times New Roman"/>
              <a:ea typeface="Times New Roman"/>
              <a:cs typeface="Times New Roman"/>
              <a:sym typeface="Times New Roman"/>
            </a:endParaRPr>
          </a:p>
        </p:txBody>
      </p:sp>
      <p:pic>
        <p:nvPicPr>
          <p:cNvPr id="187" name="Google Shape;187;g2e704e03c69_1_100"/>
          <p:cNvPicPr preferRelativeResize="0"/>
          <p:nvPr/>
        </p:nvPicPr>
        <p:blipFill rotWithShape="1">
          <a:blip r:embed="rId4">
            <a:alphaModFix/>
          </a:blip>
          <a:srcRect/>
          <a:stretch/>
        </p:blipFill>
        <p:spPr>
          <a:xfrm>
            <a:off x="5067405" y="989083"/>
            <a:ext cx="6896100" cy="4000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2e704e03c69_1_114"/>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94" name="Google Shape;194;g2e704e03c69_1_114"/>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95" name="Google Shape;195;g2e704e03c69_1_114"/>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96" name="Google Shape;196;g2e704e03c69_1_114"/>
          <p:cNvSpPr txBox="1"/>
          <p:nvPr/>
        </p:nvSpPr>
        <p:spPr>
          <a:xfrm>
            <a:off x="838200" y="1081925"/>
            <a:ext cx="42918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SzPts val="2200"/>
              <a:buFont typeface="Times New Roman"/>
              <a:buChar char="●"/>
            </a:pPr>
            <a:r>
              <a:rPr lang="en-IN" sz="2200">
                <a:solidFill>
                  <a:schemeClr val="dk1"/>
                </a:solidFill>
                <a:latin typeface="Times New Roman"/>
                <a:ea typeface="Times New Roman"/>
                <a:cs typeface="Times New Roman"/>
                <a:sym typeface="Times New Roman"/>
              </a:rPr>
              <a:t>The validity and reliability of the research proposal will be defined with the help of research objectives through the research questions (</a:t>
            </a:r>
            <a:r>
              <a:rPr lang="en-IN" sz="2200">
                <a:solidFill>
                  <a:srgbClr val="222222"/>
                </a:solidFill>
                <a:latin typeface="Times New Roman"/>
                <a:ea typeface="Times New Roman"/>
                <a:cs typeface="Times New Roman"/>
                <a:sym typeface="Times New Roman"/>
              </a:rPr>
              <a:t>Sürücü and Maslakci, 2020)</a:t>
            </a:r>
            <a:r>
              <a:rPr lang="en-IN"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rigorous data collection and analysis technique minimizes biases and inconsistencies.</a:t>
            </a:r>
            <a:endParaRPr sz="2200">
              <a:latin typeface="Times New Roman"/>
              <a:ea typeface="Times New Roman"/>
              <a:cs typeface="Times New Roman"/>
              <a:sym typeface="Times New Roman"/>
            </a:endParaRPr>
          </a:p>
        </p:txBody>
      </p:sp>
      <p:pic>
        <p:nvPicPr>
          <p:cNvPr id="197" name="Google Shape;197;g2e704e03c69_1_114"/>
          <p:cNvPicPr preferRelativeResize="0"/>
          <p:nvPr/>
        </p:nvPicPr>
        <p:blipFill rotWithShape="1">
          <a:blip r:embed="rId4">
            <a:alphaModFix/>
          </a:blip>
          <a:srcRect b="7689"/>
          <a:stretch/>
        </p:blipFill>
        <p:spPr>
          <a:xfrm>
            <a:off x="5340200" y="1081925"/>
            <a:ext cx="6079503" cy="3839024"/>
          </a:xfrm>
          <a:prstGeom prst="rect">
            <a:avLst/>
          </a:prstGeom>
          <a:noFill/>
          <a:ln>
            <a:noFill/>
          </a:ln>
        </p:spPr>
      </p:pic>
      <p:sp>
        <p:nvSpPr>
          <p:cNvPr id="198" name="Google Shape;198;g2e704e03c69_1_114"/>
          <p:cNvSpPr txBox="1"/>
          <p:nvPr/>
        </p:nvSpPr>
        <p:spPr>
          <a:xfrm>
            <a:off x="4997700" y="5031125"/>
            <a:ext cx="71943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9: Reliability and Validity with Definition</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(esl buzz, 2024)</a:t>
            </a:r>
            <a:endParaRPr sz="2200">
              <a:latin typeface="Times New Roman"/>
              <a:ea typeface="Times New Roman"/>
              <a:cs typeface="Times New Roman"/>
              <a:sym typeface="Times New Roman"/>
            </a:endParaRPr>
          </a:p>
        </p:txBody>
      </p:sp>
      <p:sp>
        <p:nvSpPr>
          <p:cNvPr id="199" name="Google Shape;199;g2e704e03c69_1_114"/>
          <p:cNvSpPr txBox="1"/>
          <p:nvPr/>
        </p:nvSpPr>
        <p:spPr>
          <a:xfrm>
            <a:off x="1764146" y="365125"/>
            <a:ext cx="8663700" cy="4617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IN" sz="2400" b="1" i="0" u="none" strike="noStrike">
                <a:solidFill>
                  <a:srgbClr val="000000"/>
                </a:solidFill>
                <a:latin typeface="Times New Roman"/>
                <a:ea typeface="Times New Roman"/>
                <a:cs typeface="Times New Roman"/>
                <a:sym typeface="Times New Roman"/>
              </a:rPr>
              <a:t>Slide 10: The reliability and validity of the Research Methods</a:t>
            </a:r>
            <a:endParaRPr sz="2400" b="1">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g2e704e03c69_1_127"/>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06" name="Google Shape;206;g2e704e03c69_1_127"/>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07" name="Google Shape;207;g2e704e03c69_1_127"/>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08" name="Google Shape;208;g2e704e03c69_1_127"/>
          <p:cNvSpPr txBox="1"/>
          <p:nvPr/>
        </p:nvSpPr>
        <p:spPr>
          <a:xfrm>
            <a:off x="998625" y="449475"/>
            <a:ext cx="110919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11: Highlight any ethical issues that may arise within the research activity.</a:t>
            </a:r>
            <a:endParaRPr sz="2400">
              <a:latin typeface="Times New Roman"/>
              <a:ea typeface="Times New Roman"/>
              <a:cs typeface="Times New Roman"/>
              <a:sym typeface="Times New Roman"/>
            </a:endParaRPr>
          </a:p>
        </p:txBody>
      </p:sp>
      <p:sp>
        <p:nvSpPr>
          <p:cNvPr id="209" name="Google Shape;209;g2e704e03c69_1_127"/>
          <p:cNvSpPr txBox="1"/>
          <p:nvPr/>
        </p:nvSpPr>
        <p:spPr>
          <a:xfrm>
            <a:off x="637950" y="1261400"/>
            <a:ext cx="4164000" cy="45870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Protection Act of 2018 in the UK is implemented under the General Data Protection Regulation (GDPR) (Peloquin </a:t>
            </a:r>
            <a:r>
              <a:rPr lang="en-IN" sz="2200" i="1">
                <a:solidFill>
                  <a:schemeClr val="dk1"/>
                </a:solidFill>
                <a:latin typeface="Times New Roman"/>
                <a:ea typeface="Times New Roman"/>
                <a:cs typeface="Times New Roman"/>
                <a:sym typeface="Times New Roman"/>
              </a:rPr>
              <a:t>et al.,</a:t>
            </a:r>
            <a:r>
              <a:rPr lang="en-IN" sz="2200">
                <a:solidFill>
                  <a:schemeClr val="dk1"/>
                </a:solidFill>
                <a:latin typeface="Times New Roman"/>
                <a:ea typeface="Times New Roman"/>
                <a:cs typeface="Times New Roman"/>
                <a:sym typeface="Times New Roman"/>
              </a:rPr>
              <a:t>2020).</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 has collected permission from the participants before conducting the survey.</a:t>
            </a:r>
            <a:endParaRPr sz="2200">
              <a:latin typeface="Times New Roman"/>
              <a:ea typeface="Times New Roman"/>
              <a:cs typeface="Times New Roman"/>
              <a:sym typeface="Times New Roman"/>
            </a:endParaRPr>
          </a:p>
        </p:txBody>
      </p:sp>
      <p:pic>
        <p:nvPicPr>
          <p:cNvPr id="210" name="Google Shape;210;g2e704e03c69_1_127"/>
          <p:cNvPicPr preferRelativeResize="0"/>
          <p:nvPr/>
        </p:nvPicPr>
        <p:blipFill rotWithShape="1">
          <a:blip r:embed="rId4">
            <a:alphaModFix/>
          </a:blip>
          <a:srcRect/>
          <a:stretch/>
        </p:blipFill>
        <p:spPr>
          <a:xfrm>
            <a:off x="5120925" y="1003575"/>
            <a:ext cx="5828675" cy="4163850"/>
          </a:xfrm>
          <a:prstGeom prst="rect">
            <a:avLst/>
          </a:prstGeom>
          <a:noFill/>
          <a:ln>
            <a:noFill/>
          </a:ln>
        </p:spPr>
      </p:pic>
      <p:sp>
        <p:nvSpPr>
          <p:cNvPr id="211" name="Google Shape;211;g2e704e03c69_1_127"/>
          <p:cNvSpPr txBox="1"/>
          <p:nvPr/>
        </p:nvSpPr>
        <p:spPr>
          <a:xfrm>
            <a:off x="5203200" y="5167425"/>
            <a:ext cx="6150600" cy="861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10: Ethical Issues in Research Activities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Enago Academy, 2024).</a:t>
            </a:r>
            <a:endParaRPr sz="22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g2e704e03c69_1_14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18" name="Google Shape;218;g2e704e03c69_1_14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19" name="Google Shape;219;g2e704e03c69_1_141"/>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20" name="Google Shape;220;g2e704e03c69_1_141"/>
          <p:cNvSpPr txBox="1"/>
          <p:nvPr/>
        </p:nvSpPr>
        <p:spPr>
          <a:xfrm>
            <a:off x="925200" y="1028650"/>
            <a:ext cx="4268400" cy="45870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will use the quantitative survey methods in conducting the study but sampling bias can be a common occurrence.</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Quantitative research requires a large sample size to make the research study more generalizable (Rahman, 2020).</a:t>
            </a:r>
            <a:endParaRPr sz="2200">
              <a:latin typeface="Times New Roman"/>
              <a:ea typeface="Times New Roman"/>
              <a:cs typeface="Times New Roman"/>
              <a:sym typeface="Times New Roman"/>
            </a:endParaRPr>
          </a:p>
        </p:txBody>
      </p:sp>
      <p:sp>
        <p:nvSpPr>
          <p:cNvPr id="221" name="Google Shape;221;g2e704e03c69_1_141"/>
          <p:cNvSpPr txBox="1"/>
          <p:nvPr/>
        </p:nvSpPr>
        <p:spPr>
          <a:xfrm>
            <a:off x="1389700" y="365125"/>
            <a:ext cx="97896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13: Briefly discuss the limitations of the current research</a:t>
            </a:r>
            <a:endParaRPr sz="2400"/>
          </a:p>
        </p:txBody>
      </p:sp>
      <p:pic>
        <p:nvPicPr>
          <p:cNvPr id="222" name="Google Shape;222;g2e704e03c69_1_141"/>
          <p:cNvPicPr preferRelativeResize="0"/>
          <p:nvPr/>
        </p:nvPicPr>
        <p:blipFill rotWithShape="1">
          <a:blip r:embed="rId4">
            <a:alphaModFix/>
          </a:blip>
          <a:srcRect/>
          <a:stretch/>
        </p:blipFill>
        <p:spPr>
          <a:xfrm>
            <a:off x="5280525" y="1028650"/>
            <a:ext cx="6073276" cy="3776300"/>
          </a:xfrm>
          <a:prstGeom prst="rect">
            <a:avLst/>
          </a:prstGeom>
          <a:noFill/>
          <a:ln>
            <a:noFill/>
          </a:ln>
        </p:spPr>
      </p:pic>
      <p:sp>
        <p:nvSpPr>
          <p:cNvPr id="223" name="Google Shape;223;g2e704e03c69_1_141"/>
          <p:cNvSpPr txBox="1"/>
          <p:nvPr/>
        </p:nvSpPr>
        <p:spPr>
          <a:xfrm>
            <a:off x="5901075" y="4741150"/>
            <a:ext cx="52080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11: The limitations of different research work</a:t>
            </a:r>
            <a:endParaRPr sz="2200">
              <a:solidFill>
                <a:schemeClr val="dk1"/>
              </a:solidFill>
              <a:latin typeface="Times New Roman"/>
              <a:ea typeface="Times New Roman"/>
              <a:cs typeface="Times New Roman"/>
              <a:sym typeface="Times New Roman"/>
            </a:endParaRPr>
          </a:p>
          <a:p>
            <a:pPr marL="457200" lvl="1"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(Cash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2015)</a:t>
            </a:r>
            <a:endParaRPr sz="22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g2e704e03c69_0_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30" name="Google Shape;230;g2e704e03c69_0_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31" name="Google Shape;231;g2e704e03c69_0_0"/>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32" name="Google Shape;232;g2e704e03c69_0_0"/>
          <p:cNvSpPr txBox="1"/>
          <p:nvPr/>
        </p:nvSpPr>
        <p:spPr>
          <a:xfrm>
            <a:off x="1723500" y="304475"/>
            <a:ext cx="96303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14: Future recommendations of the research study</a:t>
            </a:r>
            <a:endParaRPr sz="2000">
              <a:latin typeface="Times New Roman"/>
              <a:ea typeface="Times New Roman"/>
              <a:cs typeface="Times New Roman"/>
              <a:sym typeface="Times New Roman"/>
            </a:endParaRPr>
          </a:p>
        </p:txBody>
      </p:sp>
      <p:sp>
        <p:nvSpPr>
          <p:cNvPr id="233" name="Google Shape;233;g2e704e03c69_0_0"/>
          <p:cNvSpPr txBox="1"/>
          <p:nvPr/>
        </p:nvSpPr>
        <p:spPr>
          <a:xfrm>
            <a:off x="753925" y="945575"/>
            <a:ext cx="4976100" cy="56028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would also reflect different managerial approaches in this study reflecting the study to enhance employee productivity a Britvic (Dawadi, Shrestha and Giri, 2021).</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As the researcher will focus on surveying only 30 random samples from company employees, it could be more representative to choose large enough statistically significant data.</a:t>
            </a:r>
            <a:endParaRPr sz="2200">
              <a:solidFill>
                <a:schemeClr val="dk1"/>
              </a:solidFill>
              <a:latin typeface="Times New Roman"/>
              <a:ea typeface="Times New Roman"/>
              <a:cs typeface="Times New Roman"/>
              <a:sym typeface="Times New Roman"/>
            </a:endParaRPr>
          </a:p>
        </p:txBody>
      </p:sp>
      <p:pic>
        <p:nvPicPr>
          <p:cNvPr id="234" name="Google Shape;234;g2e704e03c69_0_0"/>
          <p:cNvPicPr preferRelativeResize="0"/>
          <p:nvPr/>
        </p:nvPicPr>
        <p:blipFill rotWithShape="1">
          <a:blip r:embed="rId4">
            <a:alphaModFix/>
          </a:blip>
          <a:srcRect/>
          <a:stretch/>
        </p:blipFill>
        <p:spPr>
          <a:xfrm>
            <a:off x="5845975" y="1041200"/>
            <a:ext cx="5835476" cy="3793825"/>
          </a:xfrm>
          <a:prstGeom prst="rect">
            <a:avLst/>
          </a:prstGeom>
          <a:noFill/>
          <a:ln>
            <a:noFill/>
          </a:ln>
        </p:spPr>
      </p:pic>
      <p:sp>
        <p:nvSpPr>
          <p:cNvPr id="235" name="Google Shape;235;g2e704e03c69_0_0"/>
          <p:cNvSpPr txBox="1"/>
          <p:nvPr/>
        </p:nvSpPr>
        <p:spPr>
          <a:xfrm>
            <a:off x="6018563" y="4929675"/>
            <a:ext cx="5490300" cy="86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Figure 11: The future research study guidance</a:t>
            </a:r>
            <a:endParaRPr sz="2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Jirapirom, Bekius and Führer, 2023)</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g2e704e03c69_1_163"/>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42" name="Google Shape;242;g2e704e03c69_1_163"/>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43" name="Google Shape;243;g2e704e03c69_1_163"/>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244" name="Google Shape;244;g2e704e03c69_1_163"/>
          <p:cNvPicPr preferRelativeResize="0"/>
          <p:nvPr/>
        </p:nvPicPr>
        <p:blipFill rotWithShape="1">
          <a:blip r:embed="rId4">
            <a:alphaModFix/>
          </a:blip>
          <a:srcRect/>
          <a:stretch/>
        </p:blipFill>
        <p:spPr>
          <a:xfrm>
            <a:off x="5019525" y="1008600"/>
            <a:ext cx="7016599" cy="3987000"/>
          </a:xfrm>
          <a:prstGeom prst="rect">
            <a:avLst/>
          </a:prstGeom>
          <a:noFill/>
          <a:ln>
            <a:noFill/>
          </a:ln>
        </p:spPr>
      </p:pic>
      <p:sp>
        <p:nvSpPr>
          <p:cNvPr id="245" name="Google Shape;245;g2e704e03c69_1_163"/>
          <p:cNvSpPr txBox="1"/>
          <p:nvPr/>
        </p:nvSpPr>
        <p:spPr>
          <a:xfrm>
            <a:off x="4739975" y="4995600"/>
            <a:ext cx="78177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12: The Developing Leadership and Management in Different Organisations in the UK</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(Management and Leadership Development, 2024)</a:t>
            </a:r>
            <a:endParaRPr/>
          </a:p>
        </p:txBody>
      </p:sp>
      <p:sp>
        <p:nvSpPr>
          <p:cNvPr id="246" name="Google Shape;246;g2e704e03c69_1_163"/>
          <p:cNvSpPr txBox="1"/>
          <p:nvPr/>
        </p:nvSpPr>
        <p:spPr>
          <a:xfrm>
            <a:off x="669850" y="1008600"/>
            <a:ext cx="41613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study focuses on developing a research proposal based on the leadership and management at Britvic.</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It is a small draft that represents the form of a presentation of a Critical Evaluation of how Managers motivate Employees to Increase Productivity.</a:t>
            </a:r>
            <a:endParaRPr sz="2200">
              <a:latin typeface="Times New Roman"/>
              <a:ea typeface="Times New Roman"/>
              <a:cs typeface="Times New Roman"/>
              <a:sym typeface="Times New Roman"/>
            </a:endParaRPr>
          </a:p>
        </p:txBody>
      </p:sp>
      <p:sp>
        <p:nvSpPr>
          <p:cNvPr id="247" name="Google Shape;247;g2e704e03c69_1_163"/>
          <p:cNvSpPr txBox="1"/>
          <p:nvPr/>
        </p:nvSpPr>
        <p:spPr>
          <a:xfrm>
            <a:off x="3682725" y="217475"/>
            <a:ext cx="30000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15: Conclusion</a:t>
            </a:r>
            <a:endParaRPr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g2e704e03c69_1_177"/>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54" name="Google Shape;254;g2e704e03c69_1_177"/>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55" name="Google Shape;255;g2e704e03c69_1_177"/>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56" name="Google Shape;256;g2e704e03c69_1_177"/>
          <p:cNvSpPr txBox="1"/>
          <p:nvPr/>
        </p:nvSpPr>
        <p:spPr>
          <a:xfrm>
            <a:off x="347950" y="1099550"/>
            <a:ext cx="12192000" cy="4802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1000">
                <a:solidFill>
                  <a:schemeClr val="dk1"/>
                </a:solidFill>
                <a:latin typeface="Calibri"/>
                <a:ea typeface="Calibri"/>
                <a:cs typeface="Calibri"/>
                <a:sym typeface="Calibri"/>
              </a:rPr>
              <a:t>Cash, P., Hicks, B., Culley, S. and Adlam, T., 2015. A foundational observation method for studying design situations. Journal of Engineering Design, 26(7-9), pp.187-219.</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Dawadi, S., Shrestha, S. and Giri, R.A., 2021. Mixed-methods research: A discussion on its types, challenges, and criticisms. Journal of Practical Studies in Education, 2(2), pp.25-36.</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Enago Academy (2021). Research Ethics &amp; Misconduct: What Researchers Need to Know. [online] Enago Academy. Available at: https://www.enago.com/academy/principles-of-ethical-research/. (Accessed On: 19 June 2024)</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Gelano, T.F., Bacha, Y.D., Assefa, N., Motumma, A., Roba, A.A., Ayele, Y. and Tsige, F., 2018. Acceptability of donor breast milk banking, its use for feeding infants, and associated factors among mothers in eastern Ethiopia. International breastfeeding journal, 13, pp.1-10.</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Gul, Y.E., 2023. A theoretical perspective on survey method from quantitative research methods. Universum: психология и образование, (4 (106)), pp.64-68.</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Gunn, J.M., Palmer, V.J., Dowrick, C.F., Herrman, H.E., Griffiths, F.E., Kokanovic, R., Blashki, G.A., Hegarty, K.L., Johnson, C.L., Potiriadis, M. and May, C.R., 2010. Embedding effective depression care: using theory for primary care organisational and systems change. Implementation Science, 5, pp.1-15.</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Jittrapirom, P., Bekius, F. and Führer, K., 2023. Visioning future transport systems with an integrated robust and generative framework. Scientific Reports, 13(1), p.4316.</a:t>
            </a:r>
            <a:endParaRPr sz="1500">
              <a:solidFill>
                <a:schemeClr val="dk1"/>
              </a:solidFill>
            </a:endParaRPr>
          </a:p>
          <a:p>
            <a:pPr marL="0" lvl="0" indent="0" algn="l" rtl="0">
              <a:spcBef>
                <a:spcPts val="0"/>
              </a:spcBef>
              <a:spcAft>
                <a:spcPts val="0"/>
              </a:spcAft>
              <a:buNone/>
            </a:pPr>
            <a:endParaRPr sz="1000">
              <a:solidFill>
                <a:schemeClr val="dk1"/>
              </a:solidFill>
              <a:latin typeface="Calibri"/>
              <a:ea typeface="Calibri"/>
              <a:cs typeface="Calibri"/>
              <a:sym typeface="Calibri"/>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King (2024). Research Philosophy. [online] Medium. Available at: https://medium.com/@kingbradleyfoo/research-philosophy-a9780d2346f3. (Accessed On: 19 June 2024).</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Kyngäs, H., 2020. Inductive content analysis. The application of content analysis in nursing science research, pp.13-21.</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Makupa, E., Matotola, U. and Alananga, S., 2023. FINANCING COMPULSORY LAND ACQUISITION IN TANZANIA: ALIGNING LEGAL REQUIREMENTS AND PRACTICES. The Journal of Building and Land Development, 24(3), pp.1-19.</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Management and Leadership Development — Management Systems (2014). Management Systems. [online] Management Systems. Available at: https://www.mgtsystems.com/management-and-leadership-development. (Accessed On: 19 June 2024).</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Mellinger, C.D. and Hanson, T.A., 2020. Methodological considerations for survey research: Validity, reliability, and quantitative analysis. Linguistica Antverpiensia, New Series–Themes in Translation Studies, 19.</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Mohajan, H.K., 2020. Quantitative research: A successful investigation in natural and social sciences. Journal of Economic Development, Environment and People, 9(4), pp.50-79.</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Nwabuko, O., 2024. An Overview of Research Study Designs in Quantitative Research Methodology. American Journal of Medical and Clinical Research &amp; Reviews, 3(5), pp.1-6.</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Peloquin, D., DiMaio, M., Bierer, B. and Barnes, M., 2020. Disruptive and avoidable: GDPR challenges to secondary research uses of data. European Journal of Human Genetics, 28(6), pp.697-705.</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Pentang, J.T. and Pentang, J., 2021. Quantitative data analysis. Holy Angel University Graduate School of Education: Research and academic writing. http://dx. doi. org/10.13140/RG, 2(23906.45764), p.1.</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Proudfoot, K., 2023. Inductive/deductive hybrid thematic analysis in mixed methods research. Journal of Mixed Methods Research, 17(3), pp.308-326.</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Rahman, M.S., 2020. The advantages and disadvantages of using qualitative and quantitative approaches and methods in language “testing and assessment” research: A literature review.</a:t>
            </a:r>
            <a:endParaRPr sz="1500">
              <a:solidFill>
                <a:schemeClr val="dk1"/>
              </a:solidFill>
            </a:endParaRPr>
          </a:p>
          <a:p>
            <a:pPr marL="0" lvl="0" indent="0" algn="l" rtl="0">
              <a:spcBef>
                <a:spcPts val="0"/>
              </a:spcBef>
              <a:spcAft>
                <a:spcPts val="0"/>
              </a:spcAft>
              <a:buNone/>
            </a:pPr>
            <a:endParaRPr sz="1000">
              <a:solidFill>
                <a:schemeClr val="dk1"/>
              </a:solidFill>
              <a:latin typeface="Calibri"/>
              <a:ea typeface="Calibri"/>
              <a:cs typeface="Calibri"/>
              <a:sym typeface="Calibri"/>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Rouder, J., Saucier, O., Kinder, R. and Jans, M. (2021). What to Do With All Those Open-Ended Responses? Data Visualization Techniques for Survey Researchers. Survey Practice, [online] 14(1), pp.1–9. Available at: https://www.surveypractice.org/article/25699-what-to-do-with-all-those-open-ended-responses-data-visualization-techniques-for-survey-researchers.</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Saliya, C.A., 2023. Research Philosophy: Paradigms, world views, perspectives, and theories. In Social Research Methodology and Publishing Results: A Guide to Non-Native English Speakers (pp. 35-51). IGI Global.</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Sürücü, L. and Maslakçi, A., 2020. Validity and reliability in quantitative research. Business &amp; Management Studies: An International Journal, 8(3), pp.2694-2726.</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Third Space Learning. (2024). Quantitative Data - Math Steps, Examples &amp; Questions. [online] Available at: https://thirdspacelearning.com/us/math-resources/topic-guides/statistics-and-probability/quantitative-data/. (Accessed On: 19 June 2024)</a:t>
            </a:r>
            <a:endParaRPr sz="1500">
              <a:solidFill>
                <a:schemeClr val="dk1"/>
              </a:solidFill>
            </a:endParaRPr>
          </a:p>
          <a:p>
            <a:pPr marL="0" lvl="0" indent="0" algn="l" rtl="0">
              <a:spcBef>
                <a:spcPts val="0"/>
              </a:spcBef>
              <a:spcAft>
                <a:spcPts val="0"/>
              </a:spcAft>
              <a:buNone/>
            </a:pPr>
            <a:r>
              <a:rPr lang="en-IN" sz="1000">
                <a:solidFill>
                  <a:schemeClr val="dk1"/>
                </a:solidFill>
                <a:latin typeface="Calibri"/>
                <a:ea typeface="Calibri"/>
                <a:cs typeface="Calibri"/>
                <a:sym typeface="Calibri"/>
              </a:rPr>
              <a:t>www.eslbuzz.com. (2023). Reliability vs. Validity: A Comparison for Research Study - ESLBUZZ. [online] Available at: https://www.eslbuzz.com/reliability-vs-validity/. (Accessed On: 19 June 2024).</a:t>
            </a:r>
            <a:endParaRPr sz="1500"/>
          </a:p>
        </p:txBody>
      </p:sp>
      <p:sp>
        <p:nvSpPr>
          <p:cNvPr id="257" name="Google Shape;257;g2e704e03c69_1_177"/>
          <p:cNvSpPr txBox="1"/>
          <p:nvPr/>
        </p:nvSpPr>
        <p:spPr>
          <a:xfrm>
            <a:off x="4407675" y="275500"/>
            <a:ext cx="30000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Reference</a:t>
            </a:r>
            <a:endParaRPr b="1">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endParaRPr/>
          </a:p>
        </p:txBody>
      </p:sp>
      <p:pic>
        <p:nvPicPr>
          <p:cNvPr id="263" name="Google Shape;263;p16"/>
          <p:cNvPicPr preferRelativeResize="0">
            <a:picLocks noGrp="1"/>
          </p:cNvPicPr>
          <p:nvPr>
            <p:ph type="body" idx="1"/>
          </p:nvPr>
        </p:nvPicPr>
        <p:blipFill rotWithShape="1">
          <a:blip r:embed="rId3">
            <a:alphaModFix/>
          </a:blip>
          <a:srcRect/>
          <a:stretch/>
        </p:blipFill>
        <p:spPr>
          <a:xfrm>
            <a:off x="0" y="289560"/>
            <a:ext cx="12329159" cy="67818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2904</Words>
  <Application>Microsoft Office PowerPoint</Application>
  <PresentationFormat>Widescreen</PresentationFormat>
  <Paragraphs>129</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Maria Nita</dc:creator>
  <cp:lastModifiedBy>BENIAMIN CANELA</cp:lastModifiedBy>
  <cp:revision>1</cp:revision>
  <dcterms:created xsi:type="dcterms:W3CDTF">2024-06-19T10:30:14Z</dcterms:created>
  <dcterms:modified xsi:type="dcterms:W3CDTF">2024-07-01T13:01:33Z</dcterms:modified>
</cp:coreProperties>
</file>