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61" r:id="rId4"/>
    <p:sldId id="263" r:id="rId5"/>
    <p:sldId id="264" r:id="rId6"/>
    <p:sldId id="265" r:id="rId7"/>
    <p:sldId id="266" r:id="rId8"/>
    <p:sldId id="276" r:id="rId9"/>
    <p:sldId id="281" r:id="rId10"/>
    <p:sldId id="299" r:id="rId11"/>
    <p:sldId id="288" r:id="rId12"/>
    <p:sldId id="286" r:id="rId13"/>
    <p:sldId id="287" r:id="rId14"/>
    <p:sldId id="300" r:id="rId15"/>
    <p:sldId id="295" r:id="rId16"/>
    <p:sldId id="296" r:id="rId17"/>
    <p:sldId id="282" r:id="rId18"/>
    <p:sldId id="283" r:id="rId19"/>
    <p:sldId id="284" r:id="rId20"/>
    <p:sldId id="291" r:id="rId21"/>
    <p:sldId id="292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5" autoAdjust="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A99A5D-C3F3-46AF-B570-DB2CE32257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62D33-3F5E-447F-BE69-5A1E46BC86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uise\Pictures\Cyprus\pottery\RP\VB 1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9512" y="188640"/>
            <a:ext cx="8875162" cy="648072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486916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and Temples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335699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Vounous Bowl &amp; Ancestor Cult in Bronze Age Cyprus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MC site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860425"/>
            <a:ext cx="8964613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Early-Middle Cypriot Period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616" y="1268760"/>
            <a:ext cx="8435280" cy="499262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FF"/>
                </a:solidFill>
              </a:rPr>
              <a:t>Small farming settlements &amp; largely egalitarian communities</a:t>
            </a:r>
          </a:p>
          <a:p>
            <a:r>
              <a:rPr lang="en-GB" sz="2400" dirty="0">
                <a:solidFill>
                  <a:srgbClr val="0000FF"/>
                </a:solidFill>
              </a:rPr>
              <a:t>Cyprus largely isolated from wider Mediterranean</a:t>
            </a:r>
          </a:p>
          <a:p>
            <a:r>
              <a:rPr lang="en-GB" sz="2400" dirty="0">
                <a:solidFill>
                  <a:srgbClr val="0000FF"/>
                </a:solidFill>
              </a:rPr>
              <a:t>Regional bias: mortuary sample is dominated by </a:t>
            </a:r>
            <a:r>
              <a:rPr lang="en-GB" sz="2400" dirty="0" err="1">
                <a:solidFill>
                  <a:srgbClr val="0000FF"/>
                </a:solidFill>
              </a:rPr>
              <a:t>Bellapais</a:t>
            </a:r>
            <a:r>
              <a:rPr lang="en-GB" sz="2400" dirty="0">
                <a:solidFill>
                  <a:srgbClr val="0000FF"/>
                </a:solidFill>
              </a:rPr>
              <a:t> </a:t>
            </a:r>
            <a:r>
              <a:rPr lang="en-GB" sz="2400" i="1" dirty="0" err="1">
                <a:solidFill>
                  <a:srgbClr val="0000FF"/>
                </a:solidFill>
              </a:rPr>
              <a:t>Vounous</a:t>
            </a:r>
            <a:r>
              <a:rPr lang="en-GB" sz="2400" dirty="0">
                <a:solidFill>
                  <a:srgbClr val="0000FF"/>
                </a:solidFill>
              </a:rPr>
              <a:t> &amp; </a:t>
            </a:r>
            <a:r>
              <a:rPr lang="en-GB" sz="2400" dirty="0" err="1">
                <a:solidFill>
                  <a:srgbClr val="0000FF"/>
                </a:solidFill>
              </a:rPr>
              <a:t>Lapithos</a:t>
            </a:r>
            <a:endParaRPr lang="en-GB" sz="2400" dirty="0">
              <a:solidFill>
                <a:srgbClr val="0000FF"/>
              </a:solidFill>
            </a:endParaRPr>
          </a:p>
          <a:p>
            <a:endParaRPr lang="en-GB" sz="2400" dirty="0">
              <a:solidFill>
                <a:srgbClr val="0000FF"/>
              </a:solidFill>
            </a:endParaRPr>
          </a:p>
          <a:p>
            <a:endParaRPr lang="en-GB" sz="2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90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/>
              <a:t>Problems with the Cypriot data</a:t>
            </a:r>
          </a:p>
        </p:txBody>
      </p:sp>
      <p:sp>
        <p:nvSpPr>
          <p:cNvPr id="1996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Looting: ancient &amp; modern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Later building activity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Multiple burials: disturbing earlier burials &amp; associations between individuals/grave goods; deliberate removal of certain grave goods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Early excavations: little attention given to details of tomb architecture, burial </a:t>
            </a:r>
            <a:r>
              <a:rPr lang="en-GB" sz="2800" dirty="0" err="1"/>
              <a:t>stratigraphy</a:t>
            </a:r>
            <a:r>
              <a:rPr lang="en-GB" sz="2800" dirty="0"/>
              <a:t>, the placement &amp; condition of human remains etc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Only limited </a:t>
            </a:r>
            <a:r>
              <a:rPr lang="en-GB" sz="2800" dirty="0" err="1"/>
              <a:t>osteological</a:t>
            </a:r>
            <a:r>
              <a:rPr lang="en-GB" sz="2800" dirty="0"/>
              <a:t> analyses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/>
              <a:t>Complexities of multi-phase burial treatment: something early excavators were not aware of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9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9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9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52400"/>
            <a:ext cx="8712968" cy="12510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Characteristics of EC-MC Burials</a:t>
            </a:r>
          </a:p>
        </p:txBody>
      </p:sp>
      <p:sp>
        <p:nvSpPr>
          <p:cNvPr id="2007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114800" cy="48234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/>
              <a:t>Extramural cemeteries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Rock-cut chamber tombs &amp; pit tombs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Reuse of tombs for multiple primary &amp; secondary burials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Regular deposition of grave goods with the dead</a:t>
            </a:r>
          </a:p>
        </p:txBody>
      </p:sp>
      <p:pic>
        <p:nvPicPr>
          <p:cNvPr id="9" name="Picture 6" descr="MC Tom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056" y="1988840"/>
            <a:ext cx="3868086" cy="3456384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/>
              <a:t>Cemeteries</a:t>
            </a:r>
          </a:p>
        </p:txBody>
      </p:sp>
      <p:sp>
        <p:nvSpPr>
          <p:cNvPr id="201736" name="Rectangle 8"/>
          <p:cNvSpPr>
            <a:spLocks noGrp="1" noChangeArrowheads="1"/>
          </p:cNvSpPr>
          <p:nvPr>
            <p:ph sz="half" idx="1"/>
          </p:nvPr>
        </p:nvSpPr>
        <p:spPr>
          <a:xfrm>
            <a:off x="437166" y="1628800"/>
            <a:ext cx="4566882" cy="496855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Extramural cemeteries: 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/>
              <a:t>Slopes of hills, in sight of the settlement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Vary in size: small clusters of tombs to extensive cemeteries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Formal bounded burial ground reflecting increasing competition over resources?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Goldstein 1981: corporate group rights over restricted resources will be legitimated by lineal descent &amp; will be reaffirmed through ritual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/>
              <a:t>Maintenance of a permanent bounded area for the exclusive disposal of their dead</a:t>
            </a:r>
          </a:p>
        </p:txBody>
      </p:sp>
      <p:pic>
        <p:nvPicPr>
          <p:cNvPr id="6" name="Picture 10" descr="sotira ce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99130"/>
            <a:ext cx="3337953" cy="589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17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17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17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17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17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17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/>
              <a:t>Chamber Tombs</a:t>
            </a:r>
          </a:p>
        </p:txBody>
      </p:sp>
      <p:sp>
        <p:nvSpPr>
          <p:cNvPr id="20480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114800" cy="4679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/>
              <a:t>Irregular chambers cut into the bed rock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Approached by an open entrance passage or shaft: </a:t>
            </a:r>
            <a:r>
              <a:rPr lang="en-GB" sz="2400" i="1" dirty="0" err="1">
                <a:solidFill>
                  <a:srgbClr val="FFC000"/>
                </a:solidFill>
              </a:rPr>
              <a:t>dromos</a:t>
            </a:r>
            <a:endParaRPr lang="en-GB" sz="2400" dirty="0">
              <a:solidFill>
                <a:srgbClr val="FFC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Entered through a narrow passage or doorway: </a:t>
            </a:r>
            <a:r>
              <a:rPr lang="en-GB" sz="2400" i="1" dirty="0" err="1">
                <a:solidFill>
                  <a:srgbClr val="FFC000"/>
                </a:solidFill>
              </a:rPr>
              <a:t>stomion</a:t>
            </a:r>
            <a:endParaRPr lang="en-GB" sz="2400" dirty="0">
              <a:solidFill>
                <a:srgbClr val="FFC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i="1" dirty="0" err="1"/>
              <a:t>Stomion</a:t>
            </a:r>
            <a:r>
              <a:rPr lang="en-GB" sz="2400" dirty="0"/>
              <a:t> was closed with a stone slab or rubble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68144" y="5805264"/>
            <a:ext cx="2815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Karmi</a:t>
            </a:r>
            <a:r>
              <a:rPr lang="en-GB" sz="2000" dirty="0"/>
              <a:t> </a:t>
            </a:r>
            <a:r>
              <a:rPr lang="en-GB" sz="2000" i="1" dirty="0" err="1"/>
              <a:t>Palealona</a:t>
            </a:r>
            <a:r>
              <a:rPr lang="en-GB" sz="2000" dirty="0"/>
              <a:t> Tomb 6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63296" y="2060848"/>
            <a:ext cx="3841034" cy="3528392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4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4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0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/>
              <a:t>Disposal of the body</a:t>
            </a:r>
          </a:p>
        </p:txBody>
      </p:sp>
      <p:sp>
        <p:nvSpPr>
          <p:cNvPr id="20685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/>
              <a:t>Inhumation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Multiple burials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 err="1"/>
              <a:t>Vounous</a:t>
            </a:r>
            <a:r>
              <a:rPr lang="en-US" sz="2000" dirty="0"/>
              <a:t>: double burials (in extended dorsal or flexed position)</a:t>
            </a:r>
            <a:endParaRPr lang="en-GB" sz="20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Represent different kinship/family groups?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Manning 1993: select collective tombs where the emergent elite families were buried</a:t>
            </a:r>
          </a:p>
        </p:txBody>
      </p:sp>
      <p:pic>
        <p:nvPicPr>
          <p:cNvPr id="7" name="Content Placeholder 6" descr="Vounous tom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1916832"/>
            <a:ext cx="3801526" cy="389752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6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6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6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6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/>
              <a:t>Multiphase Ritual?</a:t>
            </a:r>
          </a:p>
        </p:txBody>
      </p:sp>
      <p:sp>
        <p:nvSpPr>
          <p:cNvPr id="20685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536504" cy="496855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Some tombs have mainly skulls &amp; few postcranial remains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Deliberate disarticulation of body &amp; rearrangement of bones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Handling of disarticulated bones an integral part of funerary ritual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Tends to be associated with large tombs &amp; rich burial assemblages</a:t>
            </a:r>
          </a:p>
          <a:p>
            <a:r>
              <a:rPr lang="en-GB" sz="2400" dirty="0"/>
              <a:t>Handling of bones &amp; secondary funerary practices = evidence for ancestor cult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1916832"/>
            <a:ext cx="3761784" cy="396044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4982435" y="5949280"/>
            <a:ext cx="3910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Disarticulated bones in chamber tombs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6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6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6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6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of Ancestor Cult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248472" cy="4905836"/>
          </a:xfrm>
        </p:spPr>
        <p:txBody>
          <a:bodyPr>
            <a:normAutofit/>
          </a:bodyPr>
          <a:lstStyle/>
          <a:p>
            <a:r>
              <a:rPr lang="en-GB" sz="2400" dirty="0"/>
              <a:t>Elaboration of a small number of tomb entrances:</a:t>
            </a:r>
          </a:p>
          <a:p>
            <a:pPr lvl="1"/>
            <a:r>
              <a:rPr lang="en-GB" sz="2000" dirty="0"/>
              <a:t>Pilasters &amp; anthropomorphic carvings</a:t>
            </a:r>
          </a:p>
          <a:p>
            <a:r>
              <a:rPr lang="en-GB" sz="2400" dirty="0"/>
              <a:t>Large jars placed at the entrance of some tombs at </a:t>
            </a:r>
            <a:r>
              <a:rPr lang="en-GB" sz="2400" i="1" dirty="0" err="1"/>
              <a:t>Vounous</a:t>
            </a:r>
            <a:endParaRPr lang="en-GB" sz="2400" i="1" dirty="0"/>
          </a:p>
          <a:p>
            <a:r>
              <a:rPr lang="en-GB" sz="2400" dirty="0"/>
              <a:t>Iconography of the </a:t>
            </a:r>
            <a:r>
              <a:rPr lang="en-GB" sz="2400" dirty="0" err="1"/>
              <a:t>Kotsiatis</a:t>
            </a:r>
            <a:r>
              <a:rPr lang="en-GB" sz="2400" dirty="0"/>
              <a:t> model &amp; the </a:t>
            </a:r>
            <a:r>
              <a:rPr lang="en-GB" sz="2400" dirty="0" err="1"/>
              <a:t>Vounous</a:t>
            </a:r>
            <a:r>
              <a:rPr lang="en-GB" sz="2400" dirty="0"/>
              <a:t> Bowl</a:t>
            </a:r>
          </a:p>
          <a:p>
            <a:endParaRPr lang="en-GB" sz="2400" i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4571836"/>
            <a:ext cx="3822576" cy="1532125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300192" y="6237312"/>
            <a:ext cx="2342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Bellapais</a:t>
            </a:r>
            <a:r>
              <a:rPr lang="en-GB" dirty="0"/>
              <a:t> </a:t>
            </a:r>
            <a:r>
              <a:rPr lang="en-GB" i="1" dirty="0"/>
              <a:t>Vounous</a:t>
            </a:r>
            <a:r>
              <a:rPr lang="en-GB" dirty="0"/>
              <a:t> T. 87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228184" y="1052736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444208" y="3645024"/>
            <a:ext cx="24300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err="1"/>
              <a:t>Karmi</a:t>
            </a:r>
            <a:r>
              <a:rPr lang="en-GB" dirty="0"/>
              <a:t> </a:t>
            </a:r>
            <a:r>
              <a:rPr lang="en-GB" i="1" dirty="0" err="1"/>
              <a:t>Palealona</a:t>
            </a:r>
            <a:r>
              <a:rPr lang="en-GB" dirty="0"/>
              <a:t> T. 6</a:t>
            </a:r>
          </a:p>
          <a:p>
            <a:pPr algn="r"/>
            <a:r>
              <a:rPr lang="en-GB" dirty="0" err="1"/>
              <a:t>dromos</a:t>
            </a:r>
            <a:r>
              <a:rPr lang="en-GB" dirty="0"/>
              <a:t> carvings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80E96-7C3F-4DEC-A2E2-9C96C53B1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Ancestor Cult</a:t>
            </a:r>
          </a:p>
        </p:txBody>
      </p:sp>
      <p:pic>
        <p:nvPicPr>
          <p:cNvPr id="1026" name="Picture 2" descr="Clay model representing libation scene #9563427 Framed Prints">
            <a:extLst>
              <a:ext uri="{FF2B5EF4-FFF2-40B4-BE49-F238E27FC236}">
                <a16:creationId xmlns:a16="http://schemas.microsoft.com/office/drawing/2014/main" id="{355525E6-CB97-44FD-8F35-42F71482781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11" y="1773936"/>
            <a:ext cx="3814648" cy="462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 Melville on Twitter: &quot;The Vounous Bowl, from the cemetery at Bellapais,  Vounous, Bronze Age, ca. 2025-1850 BC. #Cyprus Museum, Nicosia.… &quot;">
            <a:extLst>
              <a:ext uri="{FF2B5EF4-FFF2-40B4-BE49-F238E27FC236}">
                <a16:creationId xmlns:a16="http://schemas.microsoft.com/office/drawing/2014/main" id="{727DEBA8-8DD1-4C75-B032-C43F6AC3A2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0" y="2492896"/>
            <a:ext cx="4038600" cy="269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258A6F-E97F-4EE1-BE96-98A4C4CE598F}"/>
              </a:ext>
            </a:extLst>
          </p:cNvPr>
          <p:cNvSpPr txBox="1"/>
          <p:nvPr/>
        </p:nvSpPr>
        <p:spPr>
          <a:xfrm>
            <a:off x="7020272" y="5188730"/>
            <a:ext cx="1541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Vounous</a:t>
            </a:r>
            <a:r>
              <a:rPr lang="en-GB" dirty="0"/>
              <a:t> Bowl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67D67F-EA02-47AC-A3C1-5852D836F579}"/>
              </a:ext>
            </a:extLst>
          </p:cNvPr>
          <p:cNvSpPr txBox="1"/>
          <p:nvPr/>
        </p:nvSpPr>
        <p:spPr>
          <a:xfrm>
            <a:off x="4427984" y="5805264"/>
            <a:ext cx="166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Kotsiatis</a:t>
            </a:r>
            <a:r>
              <a:rPr lang="en-GB" dirty="0"/>
              <a:t> model</a:t>
            </a:r>
          </a:p>
        </p:txBody>
      </p:sp>
    </p:spTree>
    <p:extLst>
      <p:ext uri="{BB962C8B-B14F-4D97-AF65-F5344CB8AC3E}">
        <p14:creationId xmlns:p14="http://schemas.microsoft.com/office/powerpoint/2010/main" val="1968901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Vounous Bowl &amp;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320480" cy="4896544"/>
          </a:xfrm>
        </p:spPr>
        <p:txBody>
          <a:bodyPr>
            <a:normAutofit/>
          </a:bodyPr>
          <a:lstStyle/>
          <a:p>
            <a:r>
              <a:rPr lang="en-GB" sz="2400" dirty="0"/>
              <a:t>Various (male) figures in special enclosure:</a:t>
            </a:r>
          </a:p>
          <a:p>
            <a:pPr lvl="1"/>
            <a:r>
              <a:rPr lang="en-GB" sz="2000" dirty="0"/>
              <a:t>Cattle – economic cattle/sacrifice</a:t>
            </a:r>
          </a:p>
          <a:p>
            <a:pPr lvl="1"/>
            <a:r>
              <a:rPr lang="en-GB" sz="2000" dirty="0"/>
              <a:t>Large enthroned male figure</a:t>
            </a:r>
          </a:p>
          <a:p>
            <a:pPr lvl="1"/>
            <a:r>
              <a:rPr lang="en-GB" sz="2000" dirty="0"/>
              <a:t>Shrine motif</a:t>
            </a:r>
          </a:p>
          <a:p>
            <a:pPr lvl="1"/>
            <a:r>
              <a:rPr lang="en-GB" sz="2000" dirty="0"/>
              <a:t>Bench with seated male figures</a:t>
            </a:r>
          </a:p>
          <a:p>
            <a:pPr lvl="1"/>
            <a:r>
              <a:rPr lang="en-GB" sz="2000" dirty="0"/>
              <a:t>“supplicant”</a:t>
            </a:r>
          </a:p>
          <a:p>
            <a:r>
              <a:rPr lang="en-GB" sz="2400" dirty="0"/>
              <a:t>Does this imagery fit in with our understanding of ancestor cult &amp; EC/MC funerary ritual?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76256" y="5844492"/>
            <a:ext cx="1541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Vounous Bowl</a:t>
            </a:r>
          </a:p>
        </p:txBody>
      </p:sp>
      <p:pic>
        <p:nvPicPr>
          <p:cNvPr id="1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988840"/>
            <a:ext cx="3687394" cy="3744416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6762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/>
              <a:t>Grave Goods</a:t>
            </a:r>
          </a:p>
        </p:txBody>
      </p:sp>
      <p:sp>
        <p:nvSpPr>
          <p:cNvPr id="21197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5040560" cy="295232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600" dirty="0"/>
              <a:t>Personal possessions/daily life:</a:t>
            </a:r>
          </a:p>
          <a:p>
            <a:pPr lvl="1"/>
            <a:r>
              <a:rPr lang="en-GB" sz="2200" dirty="0"/>
              <a:t>Rich &amp; diverse array of Red Polished pottery</a:t>
            </a:r>
          </a:p>
          <a:p>
            <a:pPr lvl="1"/>
            <a:r>
              <a:rPr lang="en-GB" sz="2200" dirty="0"/>
              <a:t>Copper-based weapons, ornaments, &amp; tools</a:t>
            </a:r>
          </a:p>
          <a:p>
            <a:pPr lvl="1"/>
            <a:r>
              <a:rPr lang="en-GB" sz="2200" dirty="0"/>
              <a:t>Spindle whorls &amp; whetstones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859868"/>
            <a:ext cx="5446847" cy="1303352"/>
          </a:xfrm>
          <a:prstGeom prst="rect">
            <a:avLst/>
          </a:prstGeo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52"/>
          <a:stretch>
            <a:fillRect/>
          </a:stretch>
        </p:blipFill>
        <p:spPr>
          <a:xfrm>
            <a:off x="6156176" y="404664"/>
            <a:ext cx="2341421" cy="302433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020272" y="3501008"/>
            <a:ext cx="1752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polished jug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71800" y="6228020"/>
            <a:ext cx="19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spear-head</a:t>
            </a:r>
          </a:p>
        </p:txBody>
      </p:sp>
      <p:pic>
        <p:nvPicPr>
          <p:cNvPr id="12" name="Picture 11" descr="tc spindle whorl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6732240" y="4005064"/>
            <a:ext cx="2016224" cy="1938677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020272" y="6093296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Spindle whorl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1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11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11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119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/>
              <a:t>Grave Goods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8472" cy="4751408"/>
          </a:xfrm>
        </p:spPr>
        <p:txBody>
          <a:bodyPr>
            <a:normAutofit/>
          </a:bodyPr>
          <a:lstStyle/>
          <a:p>
            <a:r>
              <a:rPr lang="en-GB" sz="2400" dirty="0"/>
              <a:t>Objects made specifically for funerary ritual</a:t>
            </a:r>
          </a:p>
          <a:p>
            <a:r>
              <a:rPr lang="en-GB" sz="2400" dirty="0"/>
              <a:t>EC I: Red Polished ceramic models:</a:t>
            </a:r>
          </a:p>
          <a:p>
            <a:pPr lvl="1"/>
            <a:r>
              <a:rPr lang="en-GB" sz="2000" dirty="0"/>
              <a:t>Spindles</a:t>
            </a:r>
          </a:p>
          <a:p>
            <a:pPr lvl="1"/>
            <a:r>
              <a:rPr lang="en-GB" sz="2000" dirty="0"/>
              <a:t>Combs</a:t>
            </a:r>
          </a:p>
          <a:p>
            <a:pPr lvl="1"/>
            <a:r>
              <a:rPr lang="en-GB" sz="2000" dirty="0"/>
              <a:t>Daggers</a:t>
            </a:r>
          </a:p>
          <a:p>
            <a:r>
              <a:rPr lang="en-GB" sz="2400" dirty="0"/>
              <a:t>From EC III-MC I: elaborate Red Polished vessels with modelled scenes</a:t>
            </a:r>
          </a:p>
        </p:txBody>
      </p:sp>
      <p:pic>
        <p:nvPicPr>
          <p:cNvPr id="9" name="Picture 10" descr="RP figured bowl1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1"/>
            <a:ext cx="2378792" cy="3518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724" y="4293096"/>
            <a:ext cx="3712412" cy="2088232"/>
          </a:xfrm>
        </p:spPr>
      </p:pic>
      <p:sp>
        <p:nvSpPr>
          <p:cNvPr id="2" name="Rectangle 1"/>
          <p:cNvSpPr/>
          <p:nvPr/>
        </p:nvSpPr>
        <p:spPr>
          <a:xfrm>
            <a:off x="3494093" y="6003253"/>
            <a:ext cx="1508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Model dagger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49552" y="3973706"/>
            <a:ext cx="203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Polished vessel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AE0EB-C4DF-4641-80E9-D95E8FABD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Scenic Compositions</a:t>
            </a:r>
          </a:p>
        </p:txBody>
      </p:sp>
      <p:pic>
        <p:nvPicPr>
          <p:cNvPr id="6" name="Content Placeholder 5" descr="A picture containing vessel, ceramic ware, jar&#10;&#10;Description automatically generated">
            <a:extLst>
              <a:ext uri="{FF2B5EF4-FFF2-40B4-BE49-F238E27FC236}">
                <a16:creationId xmlns:a16="http://schemas.microsoft.com/office/drawing/2014/main" id="{9AF6C71F-4A01-4F5A-83ED-53EDF77BCD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48" y="1268760"/>
            <a:ext cx="3567800" cy="2859392"/>
          </a:xfrm>
        </p:spPr>
      </p:pic>
      <p:pic>
        <p:nvPicPr>
          <p:cNvPr id="8" name="Content Placeholder 7" descr="A picture containing vessel, porcelain&#10;&#10;Description automatically generated">
            <a:extLst>
              <a:ext uri="{FF2B5EF4-FFF2-40B4-BE49-F238E27FC236}">
                <a16:creationId xmlns:a16="http://schemas.microsoft.com/office/drawing/2014/main" id="{101CAD24-41B1-440E-AC80-70CDCA3254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421" y="1916832"/>
            <a:ext cx="4105431" cy="4041616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84BBD4B-B49D-45B0-BD20-8BE47702E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00" y="4715471"/>
            <a:ext cx="1799844" cy="18527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4AF7EB7-4144-4AF6-9129-DCE68A16B204}"/>
              </a:ext>
            </a:extLst>
          </p:cNvPr>
          <p:cNvSpPr txBox="1"/>
          <p:nvPr/>
        </p:nvSpPr>
        <p:spPr>
          <a:xfrm>
            <a:off x="2450099" y="6102486"/>
            <a:ext cx="1553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Louvre model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C6B716-D58D-4E9B-8C9A-D79FCE929306}"/>
              </a:ext>
            </a:extLst>
          </p:cNvPr>
          <p:cNvSpPr/>
          <p:nvPr/>
        </p:nvSpPr>
        <p:spPr>
          <a:xfrm>
            <a:off x="427148" y="4128152"/>
            <a:ext cx="13676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Oxford bowl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70CA04E-4A4C-4D4A-91CA-33C2C375A0DB}"/>
              </a:ext>
            </a:extLst>
          </p:cNvPr>
          <p:cNvSpPr/>
          <p:nvPr/>
        </p:nvSpPr>
        <p:spPr>
          <a:xfrm>
            <a:off x="7256606" y="6102486"/>
            <a:ext cx="1457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Pierides</a:t>
            </a:r>
            <a:r>
              <a:rPr lang="en-GB" dirty="0"/>
              <a:t> bowl</a:t>
            </a:r>
          </a:p>
        </p:txBody>
      </p:sp>
    </p:spTree>
    <p:extLst>
      <p:ext uri="{BB962C8B-B14F-4D97-AF65-F5344CB8AC3E}">
        <p14:creationId xmlns:p14="http://schemas.microsoft.com/office/powerpoint/2010/main" val="3519092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 dirty="0"/>
              <a:t>Funerary Display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5"/>
            <a:ext cx="4536504" cy="482167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Manning 1993: funerary ritual was the major arena for elite display: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solidFill>
                  <a:schemeClr val="accent1"/>
                </a:solidFill>
              </a:rPr>
              <a:t>Conspicuous consumption </a:t>
            </a:r>
            <a:r>
              <a:rPr lang="en-GB" altLang="en-US" sz="2000" dirty="0"/>
              <a:t>of the new metal artefacts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Keswani: extravagant &amp; escalating levels of copper consumption in some communities</a:t>
            </a:r>
            <a:endParaRPr lang="en-GB" altLang="en-US" sz="2000" dirty="0"/>
          </a:p>
          <a:p>
            <a:pPr>
              <a:lnSpc>
                <a:spcPct val="90000"/>
              </a:lnSpc>
            </a:pPr>
            <a:r>
              <a:rPr lang="en-GB" altLang="en-US" sz="2400" dirty="0" err="1"/>
              <a:t>Lapithos</a:t>
            </a:r>
            <a:r>
              <a:rPr lang="en-GB" altLang="en-US" sz="2400" dirty="0"/>
              <a:t> &amp; </a:t>
            </a:r>
            <a:r>
              <a:rPr lang="en-GB" altLang="en-US" sz="2400" dirty="0" err="1"/>
              <a:t>Vounous</a:t>
            </a:r>
            <a:r>
              <a:rPr lang="en-GB" altLang="en-US" sz="24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Increase tomb size &amp; quantities of grave goods consumed at both sites implies “a high level of prestige competition” (Keswani 2005: 363)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But not a rigid hierarchical system of wealth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0153" y="594928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 III:  dagger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656" y="2564904"/>
            <a:ext cx="4038600" cy="2873175"/>
          </a:xfrm>
        </p:spPr>
      </p:pic>
    </p:spTree>
    <p:extLst>
      <p:ext uri="{BB962C8B-B14F-4D97-AF65-F5344CB8AC3E}">
        <p14:creationId xmlns:p14="http://schemas.microsoft.com/office/powerpoint/2010/main" val="419480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Funerary Display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7607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Elaborate composite vessels with exaggerated spouts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Ceremonial consumption of exotic alcoholic drinks as an element of funerary </a:t>
            </a:r>
            <a:r>
              <a:rPr lang="en-GB" altLang="en-US" sz="2400" dirty="0" err="1"/>
              <a:t>rital</a:t>
            </a:r>
            <a:r>
              <a:rPr lang="en-GB" altLang="en-US" sz="2400" dirty="0"/>
              <a:t>?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Linked by </a:t>
            </a:r>
            <a:r>
              <a:rPr lang="en-GB" altLang="en-US" sz="2000" dirty="0" err="1"/>
              <a:t>Herscher</a:t>
            </a:r>
            <a:r>
              <a:rPr lang="en-GB" altLang="en-US" sz="2000" dirty="0"/>
              <a:t> (1997) to the Near Eastern </a:t>
            </a:r>
            <a:r>
              <a:rPr lang="en-GB" altLang="en-US" sz="2000" i="1" dirty="0" err="1"/>
              <a:t>marzeah</a:t>
            </a:r>
            <a:endParaRPr lang="en-GB" altLang="en-US" sz="2000" i="1" dirty="0"/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Or a local version of the Near Eastern </a:t>
            </a:r>
            <a:r>
              <a:rPr lang="en-GB" altLang="en-US" sz="2000" i="1" dirty="0" err="1"/>
              <a:t>kispum</a:t>
            </a:r>
            <a:r>
              <a:rPr lang="en-GB" altLang="en-US" sz="2000" dirty="0"/>
              <a:t>?</a:t>
            </a:r>
          </a:p>
          <a:p>
            <a:pPr lvl="1">
              <a:lnSpc>
                <a:spcPct val="90000"/>
              </a:lnSpc>
            </a:pPr>
            <a:endParaRPr lang="en-GB" altLang="en-US" sz="2000" dirty="0"/>
          </a:p>
        </p:txBody>
      </p:sp>
      <p:pic>
        <p:nvPicPr>
          <p:cNvPr id="5" name="Picture 11" descr="RP composite1">
            <a:extLst>
              <a:ext uri="{FF2B5EF4-FFF2-40B4-BE49-F238E27FC236}">
                <a16:creationId xmlns:a16="http://schemas.microsoft.com/office/drawing/2014/main" id="{E8F1BC86-4096-41D7-89EA-428E8F595FF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160" y="1724504"/>
            <a:ext cx="2570248" cy="434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652120" y="6165304"/>
            <a:ext cx="2676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Polished jug, </a:t>
            </a:r>
            <a:r>
              <a:rPr lang="en-GB" dirty="0" err="1"/>
              <a:t>Vounous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57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Feasting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680520" cy="482453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Plentiful evidence for competitive feasting from </a:t>
            </a:r>
            <a:r>
              <a:rPr lang="en-GB" sz="2400" i="1" dirty="0"/>
              <a:t>Vounous</a:t>
            </a:r>
          </a:p>
          <a:p>
            <a:r>
              <a:rPr lang="en-GB" sz="2400" dirty="0"/>
              <a:t>Large numbers of decorated pottery: bowls &amp; jugs</a:t>
            </a:r>
          </a:p>
          <a:p>
            <a:r>
              <a:rPr lang="en-GB" sz="2400" dirty="0"/>
              <a:t>Particular emphasis on individually distinctive drinking vessels: </a:t>
            </a:r>
          </a:p>
          <a:p>
            <a:pPr lvl="1"/>
            <a:r>
              <a:rPr lang="en-GB" sz="2000" dirty="0"/>
              <a:t>Use of selected vessels as vehicles of ‘symbolic style’ intended to focus attention on particular actors</a:t>
            </a:r>
          </a:p>
          <a:p>
            <a:r>
              <a:rPr lang="en-GB" sz="2400" dirty="0"/>
              <a:t>Large quantities of animal bones:</a:t>
            </a:r>
          </a:p>
          <a:p>
            <a:pPr lvl="1"/>
            <a:r>
              <a:rPr lang="en-GB" sz="2000" dirty="0"/>
              <a:t>Cattle, sheep &amp; goat</a:t>
            </a:r>
          </a:p>
        </p:txBody>
      </p:sp>
      <p:pic>
        <p:nvPicPr>
          <p:cNvPr id="5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85551" y="2060848"/>
            <a:ext cx="3124633" cy="3240360"/>
          </a:xfrm>
        </p:spPr>
      </p:pic>
      <p:sp>
        <p:nvSpPr>
          <p:cNvPr id="6" name="TextBox 5"/>
          <p:cNvSpPr txBox="1"/>
          <p:nvPr/>
        </p:nvSpPr>
        <p:spPr>
          <a:xfrm>
            <a:off x="6012160" y="5445224"/>
            <a:ext cx="26418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Red Polished tulip bowl</a:t>
            </a:r>
          </a:p>
          <a:p>
            <a:r>
              <a:rPr lang="en-GB" sz="2000" i="1" dirty="0"/>
              <a:t>Vounous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Feasting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968552" cy="4895424"/>
          </a:xfrm>
        </p:spPr>
        <p:txBody>
          <a:bodyPr>
            <a:normAutofit/>
          </a:bodyPr>
          <a:lstStyle/>
          <a:p>
            <a:r>
              <a:rPr lang="en-GB" sz="2400" dirty="0"/>
              <a:t>Complex, decorative ritual vessels found in around 1/3 of tombs at Vounous</a:t>
            </a:r>
          </a:p>
          <a:p>
            <a:pPr lvl="1"/>
            <a:r>
              <a:rPr lang="en-GB" sz="2000" dirty="0"/>
              <a:t>“...implies widespread promotional feasting behaviour &amp; creation of social debt at this site in EC I &amp; II” (Webb &amp; Frankel 2010: 197)</a:t>
            </a:r>
          </a:p>
          <a:p>
            <a:r>
              <a:rPr lang="en-GB" sz="2400" dirty="0"/>
              <a:t>Not clear how these are incorporated in ceremonial practice:</a:t>
            </a:r>
          </a:p>
          <a:p>
            <a:pPr lvl="1"/>
            <a:r>
              <a:rPr lang="en-GB" sz="2000" dirty="0"/>
              <a:t>Visual display significant &amp; iconography reflects economic capital of the community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47283" y="5949280"/>
            <a:ext cx="2952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Red Polished tulip bowl, </a:t>
            </a:r>
            <a:r>
              <a:rPr lang="en-GB" sz="2000" dirty="0" err="1"/>
              <a:t>Vounous</a:t>
            </a:r>
            <a:endParaRPr lang="en-GB" sz="20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120" y="2060848"/>
            <a:ext cx="3133083" cy="37444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Ceremonial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680520" cy="4968552"/>
          </a:xfrm>
        </p:spPr>
        <p:txBody>
          <a:bodyPr>
            <a:noAutofit/>
          </a:bodyPr>
          <a:lstStyle/>
          <a:p>
            <a:r>
              <a:rPr lang="en-GB" sz="2400" dirty="0"/>
              <a:t>“Funerals... at </a:t>
            </a:r>
            <a:r>
              <a:rPr lang="en-GB" sz="2400" dirty="0" err="1"/>
              <a:t>Vounous</a:t>
            </a:r>
            <a:r>
              <a:rPr lang="en-GB" sz="2400" dirty="0"/>
              <a:t> were theatrically charged, involving feasting, dancing &amp; other performances focused on horned animals” (Webb &amp; Frankel 2010: 200)</a:t>
            </a:r>
          </a:p>
          <a:p>
            <a:r>
              <a:rPr lang="en-GB" sz="2400" dirty="0" err="1"/>
              <a:t>Therianthropic</a:t>
            </a:r>
            <a:r>
              <a:rPr lang="en-GB" sz="2400" dirty="0"/>
              <a:t> figures incised on pottery:</a:t>
            </a:r>
          </a:p>
          <a:p>
            <a:pPr lvl="1"/>
            <a:r>
              <a:rPr lang="en-GB" sz="2000" dirty="0"/>
              <a:t>Upright antlered, bull- &amp; ram-horned, cloven-hoofed figures </a:t>
            </a:r>
          </a:p>
          <a:p>
            <a:pPr lvl="1"/>
            <a:r>
              <a:rPr lang="en-GB" sz="2000" dirty="0"/>
              <a:t>Apparently dancing</a:t>
            </a:r>
          </a:p>
          <a:p>
            <a:r>
              <a:rPr lang="en-GB" sz="2400" dirty="0"/>
              <a:t>Supernatural beings or humans dressed in animal skins &amp; skulls?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32040" y="2449027"/>
            <a:ext cx="4038600" cy="1672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5724128" y="4350425"/>
            <a:ext cx="2736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Therianthropic</a:t>
            </a:r>
            <a:r>
              <a:rPr lang="en-GB" dirty="0"/>
              <a:t> figures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>
            <a:extLst>
              <a:ext uri="{FF2B5EF4-FFF2-40B4-BE49-F238E27FC236}">
                <a16:creationId xmlns:a16="http://schemas.microsoft.com/office/drawing/2014/main" id="{A4CAB925-C0F2-45BF-96B1-80249EBD6B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 dirty="0"/>
              <a:t>Intramural Burials: </a:t>
            </a:r>
            <a:r>
              <a:rPr lang="en-GB" altLang="en-US" sz="5400" dirty="0" err="1"/>
              <a:t>Philia</a:t>
            </a:r>
            <a:endParaRPr lang="en-GB" altLang="en-US" sz="54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/>
          </a:bodyPr>
          <a:lstStyle/>
          <a:p>
            <a:r>
              <a:rPr lang="en-GB" sz="2400" dirty="0"/>
              <a:t>Occasional burials within settlement</a:t>
            </a:r>
          </a:p>
          <a:p>
            <a:r>
              <a:rPr lang="en-GB" sz="2400" dirty="0" err="1"/>
              <a:t>Marki</a:t>
            </a:r>
            <a:r>
              <a:rPr lang="en-GB" sz="2400" dirty="0"/>
              <a:t> </a:t>
            </a:r>
            <a:r>
              <a:rPr lang="en-GB" sz="2400" i="1" dirty="0" err="1"/>
              <a:t>Alonia</a:t>
            </a:r>
            <a:r>
              <a:rPr lang="en-GB" sz="2400" i="1" dirty="0"/>
              <a:t> &amp; </a:t>
            </a:r>
            <a:r>
              <a:rPr lang="en-GB" sz="2400" dirty="0" err="1"/>
              <a:t>Kissonerga</a:t>
            </a:r>
            <a:r>
              <a:rPr lang="en-GB" sz="2400" dirty="0"/>
              <a:t>, </a:t>
            </a:r>
            <a:r>
              <a:rPr lang="en-GB" sz="2400" dirty="0" err="1"/>
              <a:t>Philia</a:t>
            </a:r>
            <a:r>
              <a:rPr lang="en-GB" sz="2400" dirty="0"/>
              <a:t> phase: child burials in </a:t>
            </a:r>
            <a:r>
              <a:rPr lang="en-GB" sz="2400" dirty="0" err="1"/>
              <a:t>pithos</a:t>
            </a:r>
            <a:r>
              <a:rPr lang="en-GB" sz="2400" dirty="0"/>
              <a:t> in pit outside identified buildings</a:t>
            </a:r>
          </a:p>
          <a:p>
            <a:r>
              <a:rPr lang="en-GB" sz="2400" dirty="0"/>
              <a:t>Why different treatment of children:</a:t>
            </a:r>
          </a:p>
          <a:p>
            <a:pPr lvl="1"/>
            <a:r>
              <a:rPr lang="en-GB" sz="2000" dirty="0"/>
              <a:t>Not a full member of the community &amp; not afforded full ritual</a:t>
            </a:r>
          </a:p>
          <a:p>
            <a:pPr lvl="1"/>
            <a:r>
              <a:rPr lang="en-GB" sz="2000" dirty="0"/>
              <a:t>Emotional response to loss of child?</a:t>
            </a:r>
          </a:p>
        </p:txBody>
      </p:sp>
      <p:pic>
        <p:nvPicPr>
          <p:cNvPr id="11" name="Picture 4" descr="Marki_B">
            <a:extLst>
              <a:ext uri="{FF2B5EF4-FFF2-40B4-BE49-F238E27FC236}">
                <a16:creationId xmlns:a16="http://schemas.microsoft.com/office/drawing/2014/main" id="{55C3EA72-CBF4-43A3-9BF3-65F76421634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64088" y="2204864"/>
            <a:ext cx="3528392" cy="2613624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03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 dirty="0"/>
              <a:t>Intramural Burials: MC Period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Slight bias towards women &amp; children</a:t>
            </a:r>
          </a:p>
          <a:p>
            <a:r>
              <a:rPr lang="en-GB" sz="2400" dirty="0"/>
              <a:t>Tend to be disarticulated &amp; incomplete: secondary deposition of disarticulated bones typically with no grave goods</a:t>
            </a:r>
          </a:p>
          <a:p>
            <a:r>
              <a:rPr lang="en-GB" sz="2600" dirty="0"/>
              <a:t>MC II: final occupation phase. Fragmentary, incomplete burial of woman (in 20s) &amp; 3 children</a:t>
            </a:r>
          </a:p>
          <a:p>
            <a:r>
              <a:rPr lang="en-GB" sz="2600" dirty="0"/>
              <a:t>Bodies placed on back supine</a:t>
            </a:r>
          </a:p>
          <a:p>
            <a:r>
              <a:rPr lang="en-GB" sz="2600" dirty="0"/>
              <a:t>Some grave goods: </a:t>
            </a:r>
          </a:p>
          <a:p>
            <a:pPr lvl="1"/>
            <a:r>
              <a:rPr lang="en-GB" sz="2200" dirty="0"/>
              <a:t>Cooking pots, jug, hemispherical bowls, </a:t>
            </a:r>
            <a:r>
              <a:rPr lang="en-GB" sz="2200" dirty="0" err="1"/>
              <a:t>dentalium</a:t>
            </a:r>
            <a:r>
              <a:rPr lang="en-GB" sz="2200" dirty="0"/>
              <a:t> bead. Mostly have no grave goods.</a:t>
            </a:r>
          </a:p>
          <a:p>
            <a:endParaRPr lang="en-GB" sz="2400" dirty="0"/>
          </a:p>
        </p:txBody>
      </p:sp>
      <p:pic>
        <p:nvPicPr>
          <p:cNvPr id="6" name="Picture 4" descr="intramural2">
            <a:extLst>
              <a:ext uri="{FF2B5EF4-FFF2-40B4-BE49-F238E27FC236}">
                <a16:creationId xmlns:a16="http://schemas.microsoft.com/office/drawing/2014/main" id="{9FB0F799-BADF-4091-A264-5D9C649DD34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868144" y="1916832"/>
            <a:ext cx="2934056" cy="3874640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804248" y="5877272"/>
            <a:ext cx="1371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Marki</a:t>
            </a:r>
            <a:r>
              <a:rPr lang="en-GB" dirty="0"/>
              <a:t> </a:t>
            </a:r>
            <a:r>
              <a:rPr lang="en-GB" i="1" dirty="0" err="1"/>
              <a:t>Alonia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07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/>
              <a:t>Summary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Rich source of evidence for examining social relations in EC-MC Cyprus</a:t>
            </a:r>
          </a:p>
          <a:p>
            <a:pPr marL="609600" indent="-609600"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Extramural cemeteries provided the primary focus for social gathering &amp; ritual performance:</a:t>
            </a:r>
          </a:p>
          <a:p>
            <a:pPr marL="902208" lvl="1" indent="-609600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Main arena where social relations were mediated &amp; individuals competed to accumulate social capital.</a:t>
            </a:r>
            <a:endParaRPr 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609600" indent="-609600"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Complex funerary ritual might indicate importance of ancestors?</a:t>
            </a:r>
          </a:p>
          <a:p>
            <a:pPr marL="609600" indent="-609600"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Some RP imagery reiterates our understanding </a:t>
            </a:r>
            <a:r>
              <a:rPr lang="en-US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of ancestor cults</a:t>
            </a:r>
            <a:endParaRPr lang="en-GB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1036</Words>
  <Application>Microsoft Office PowerPoint</Application>
  <PresentationFormat>On-screen Show (4:3)</PresentationFormat>
  <Paragraphs>141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Towns, Tombs and Temples</vt:lpstr>
      <vt:lpstr>Early-Middle Cypriot Period</vt:lpstr>
      <vt:lpstr>Problems with the Cypriot data</vt:lpstr>
      <vt:lpstr>Characteristics of EC-MC Burials</vt:lpstr>
      <vt:lpstr>Cemeteries</vt:lpstr>
      <vt:lpstr>Chamber Tombs</vt:lpstr>
      <vt:lpstr>Disposal of the body</vt:lpstr>
      <vt:lpstr>Multiphase Ritual?</vt:lpstr>
      <vt:lpstr>Practice of Ancestor Cult</vt:lpstr>
      <vt:lpstr>Ancestor Cult</vt:lpstr>
      <vt:lpstr>Vounous Bowl &amp; Ancestors</vt:lpstr>
      <vt:lpstr>Grave Goods</vt:lpstr>
      <vt:lpstr>Grave Goods</vt:lpstr>
      <vt:lpstr>Scenic Compositions</vt:lpstr>
      <vt:lpstr>Funerary Display</vt:lpstr>
      <vt:lpstr>Funerary Display</vt:lpstr>
      <vt:lpstr>Competitive Feasting</vt:lpstr>
      <vt:lpstr>Competitive Feasting</vt:lpstr>
      <vt:lpstr>Ceremonial Action</vt:lpstr>
      <vt:lpstr>Intramural Burials: Philia</vt:lpstr>
      <vt:lpstr>Intramural Burials: MC Period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57</cp:revision>
  <dcterms:created xsi:type="dcterms:W3CDTF">2012-03-18T10:18:43Z</dcterms:created>
  <dcterms:modified xsi:type="dcterms:W3CDTF">2020-12-07T09:59:46Z</dcterms:modified>
</cp:coreProperties>
</file>