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19480018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4245543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3726510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879437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2261345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3413341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1332968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2143342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3047811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2353255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17E2C96-B32E-4E7D-8A83-88C7B3732915}" type="datetimeFigureOut">
              <a:rPr lang="en-GB" smtClean="0"/>
              <a:t>18/09/2016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D1BCF62-44B9-4D33-A22D-94D6CB61E111}" type="slidenum">
              <a:rPr lang="en-GB" smtClean="0"/>
              <a:t>‹#›</a:t>
            </a:fld>
            <a:endParaRPr lang="en-GB" dirty="0"/>
          </a:p>
        </p:txBody>
      </p:sp>
    </p:spTree>
    <p:extLst>
      <p:ext uri="{BB962C8B-B14F-4D97-AF65-F5344CB8AC3E}">
        <p14:creationId xmlns:p14="http://schemas.microsoft.com/office/powerpoint/2010/main" val="2883809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7E2C96-B32E-4E7D-8A83-88C7B3732915}" type="datetimeFigureOut">
              <a:rPr lang="en-GB" smtClean="0"/>
              <a:t>18/09/2016</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1BCF62-44B9-4D33-A22D-94D6CB61E111}" type="slidenum">
              <a:rPr lang="en-GB" smtClean="0"/>
              <a:t>‹#›</a:t>
            </a:fld>
            <a:endParaRPr lang="en-GB" dirty="0"/>
          </a:p>
        </p:txBody>
      </p:sp>
    </p:spTree>
    <p:extLst>
      <p:ext uri="{BB962C8B-B14F-4D97-AF65-F5344CB8AC3E}">
        <p14:creationId xmlns:p14="http://schemas.microsoft.com/office/powerpoint/2010/main" val="4164713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Geothermal Energy</a:t>
            </a:r>
            <a:endParaRPr lang="en-GB" dirty="0"/>
          </a:p>
        </p:txBody>
      </p:sp>
      <p:sp>
        <p:nvSpPr>
          <p:cNvPr id="3" name="Subtitle 2"/>
          <p:cNvSpPr>
            <a:spLocks noGrp="1"/>
          </p:cNvSpPr>
          <p:nvPr>
            <p:ph type="subTitle" idx="1"/>
          </p:nvPr>
        </p:nvSpPr>
        <p:spPr/>
        <p:txBody>
          <a:bodyPr/>
          <a:lstStyle/>
          <a:p>
            <a:r>
              <a:rPr lang="en-GB" dirty="0" smtClean="0"/>
              <a:t>By Andrew Thorn</a:t>
            </a:r>
            <a:endParaRPr lang="en-GB" dirty="0"/>
          </a:p>
        </p:txBody>
      </p:sp>
    </p:spTree>
    <p:extLst>
      <p:ext uri="{BB962C8B-B14F-4D97-AF65-F5344CB8AC3E}">
        <p14:creationId xmlns:p14="http://schemas.microsoft.com/office/powerpoint/2010/main" val="3990790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Geothermal Energy?</a:t>
            </a:r>
            <a:endParaRPr lang="en-GB" dirty="0"/>
          </a:p>
        </p:txBody>
      </p:sp>
      <p:sp>
        <p:nvSpPr>
          <p:cNvPr id="3" name="Content Placeholder 2"/>
          <p:cNvSpPr>
            <a:spLocks noGrp="1"/>
          </p:cNvSpPr>
          <p:nvPr>
            <p:ph idx="1"/>
          </p:nvPr>
        </p:nvSpPr>
        <p:spPr/>
        <p:txBody>
          <a:bodyPr/>
          <a:lstStyle/>
          <a:p>
            <a:r>
              <a:rPr lang="en-GB" dirty="0" smtClean="0"/>
              <a:t>Energy stored in the form of heat beneath the earth’s surface</a:t>
            </a:r>
          </a:p>
          <a:p>
            <a:r>
              <a:rPr lang="en-GB" dirty="0" smtClean="0"/>
              <a:t>It is a carbon free, renewable, sustainable form of energy that provides a continuous, interrupted supply of heat that can be used to heat homes and offices and to generate electricity</a:t>
            </a:r>
          </a:p>
          <a:p>
            <a:pPr marL="0" indent="0">
              <a:buNone/>
            </a:pPr>
            <a:endParaRPr lang="en-GB" dirty="0"/>
          </a:p>
        </p:txBody>
      </p:sp>
    </p:spTree>
    <p:extLst>
      <p:ext uri="{BB962C8B-B14F-4D97-AF65-F5344CB8AC3E}">
        <p14:creationId xmlns:p14="http://schemas.microsoft.com/office/powerpoint/2010/main" val="3594330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Geothermal Energy?</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Geothermal energy is generated in the earth’s core about 4,000 miles below the surface</a:t>
            </a:r>
          </a:p>
          <a:p>
            <a:r>
              <a:rPr lang="en-GB" dirty="0" smtClean="0"/>
              <a:t>Temperatures hotter than the sun’s surface and continuously produced inside the earth by the slow decay of radioactive particles, a process that happens in rocks</a:t>
            </a:r>
          </a:p>
          <a:p>
            <a:r>
              <a:rPr lang="en-GB" dirty="0" smtClean="0"/>
              <a:t>Geothermal energy can sometimes find its way to the surface in the form of volcanoes, hot springs and geysers</a:t>
            </a:r>
            <a:endParaRPr lang="en-GB" dirty="0"/>
          </a:p>
        </p:txBody>
      </p:sp>
    </p:spTree>
    <p:extLst>
      <p:ext uri="{BB962C8B-B14F-4D97-AF65-F5344CB8AC3E}">
        <p14:creationId xmlns:p14="http://schemas.microsoft.com/office/powerpoint/2010/main" val="3530724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t>Geothermal Energy</a:t>
            </a:r>
            <a:endParaRPr lang="en-GB" dirty="0"/>
          </a:p>
        </p:txBody>
      </p:sp>
      <p:sp>
        <p:nvSpPr>
          <p:cNvPr id="3" name="Content Placeholder 2"/>
          <p:cNvSpPr>
            <a:spLocks noGrp="1"/>
          </p:cNvSpPr>
          <p:nvPr>
            <p:ph idx="1"/>
          </p:nvPr>
        </p:nvSpPr>
        <p:spPr>
          <a:xfrm>
            <a:off x="457200" y="1268760"/>
            <a:ext cx="8229600" cy="5328592"/>
          </a:xfrm>
        </p:spPr>
        <p:txBody>
          <a:bodyPr>
            <a:normAutofit lnSpcReduction="10000"/>
          </a:bodyPr>
          <a:lstStyle/>
          <a:p>
            <a:r>
              <a:rPr lang="en-GB" dirty="0" smtClean="0"/>
              <a:t>The most active geothermal resources are usually found along major plate boundaries where earthquakes and volcanoes are concentrated</a:t>
            </a:r>
          </a:p>
          <a:p>
            <a:r>
              <a:rPr lang="en-GB" dirty="0" smtClean="0"/>
              <a:t>When magma comes close to the surface it heats groundwater found trapped in porous rock or water running along fractured rock surfaces and faults</a:t>
            </a:r>
          </a:p>
          <a:p>
            <a:r>
              <a:rPr lang="en-GB" dirty="0" smtClean="0"/>
              <a:t>Naturally occurring large areas of hydro thermal resources are called geothermal reservoirs</a:t>
            </a:r>
            <a:endParaRPr lang="en-GB" dirty="0"/>
          </a:p>
        </p:txBody>
      </p:sp>
    </p:spTree>
    <p:extLst>
      <p:ext uri="{BB962C8B-B14F-4D97-AF65-F5344CB8AC3E}">
        <p14:creationId xmlns:p14="http://schemas.microsoft.com/office/powerpoint/2010/main" val="336040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Geothermal Energy</a:t>
            </a:r>
            <a:endParaRPr lang="en-GB" dirty="0"/>
          </a:p>
        </p:txBody>
      </p:sp>
      <p:sp>
        <p:nvSpPr>
          <p:cNvPr id="3" name="Content Placeholder 2"/>
          <p:cNvSpPr>
            <a:spLocks noGrp="1"/>
          </p:cNvSpPr>
          <p:nvPr>
            <p:ph idx="1"/>
          </p:nvPr>
        </p:nvSpPr>
        <p:spPr/>
        <p:txBody>
          <a:bodyPr>
            <a:normAutofit lnSpcReduction="10000"/>
          </a:bodyPr>
          <a:lstStyle/>
          <a:p>
            <a:r>
              <a:rPr lang="en-GB" dirty="0" smtClean="0"/>
              <a:t>Heat passes out through the solid submarine and land surface mostly by conduction-geothermal heat- and occasionally by active convective currents of molten magma or heated water</a:t>
            </a:r>
          </a:p>
          <a:p>
            <a:r>
              <a:rPr lang="en-GB" dirty="0" smtClean="0"/>
              <a:t>The average geothermal heat flow at the earth’s surface is only 0.06 W/m</a:t>
            </a:r>
            <a:r>
              <a:rPr lang="en-GB" baseline="30000" dirty="0" smtClean="0"/>
              <a:t>2</a:t>
            </a:r>
            <a:r>
              <a:rPr lang="en-GB" dirty="0" smtClean="0"/>
              <a:t>, with average temperature gradient of 25 to 30°C/km</a:t>
            </a:r>
            <a:endParaRPr lang="en-GB" dirty="0"/>
          </a:p>
        </p:txBody>
      </p:sp>
    </p:spTree>
    <p:extLst>
      <p:ext uri="{BB962C8B-B14F-4D97-AF65-F5344CB8AC3E}">
        <p14:creationId xmlns:p14="http://schemas.microsoft.com/office/powerpoint/2010/main" val="3924637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of Geothermal Energy</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b="1" u="sng" dirty="0" smtClean="0"/>
              <a:t>Electricity generation</a:t>
            </a:r>
            <a:r>
              <a:rPr lang="en-GB" dirty="0" smtClean="0"/>
              <a:t>: - at a few locations geothermal heat is available at temperatures of more than 150°C, as a natural flow of high pressure water and/or steam, so having the potential for electrical power production from turbines</a:t>
            </a:r>
            <a:endParaRPr lang="en-GB" b="1" u="sng" dirty="0" smtClean="0"/>
          </a:p>
          <a:p>
            <a:pPr marL="514350" indent="-514350">
              <a:buAutoNum type="arabicPeriod"/>
            </a:pPr>
            <a:r>
              <a:rPr lang="en-GB" b="1" u="sng" dirty="0" smtClean="0"/>
              <a:t>Hot water supply</a:t>
            </a:r>
            <a:r>
              <a:rPr lang="en-GB" dirty="0" smtClean="0"/>
              <a:t>: - is available at 50 - 70°C; for greenhouse heating, crop drying, aquaculture, district heating services</a:t>
            </a:r>
            <a:endParaRPr lang="en-GB" dirty="0"/>
          </a:p>
        </p:txBody>
      </p:sp>
    </p:spTree>
    <p:extLst>
      <p:ext uri="{BB962C8B-B14F-4D97-AF65-F5344CB8AC3E}">
        <p14:creationId xmlns:p14="http://schemas.microsoft.com/office/powerpoint/2010/main" val="3578681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of Geothermal Energy</a:t>
            </a:r>
          </a:p>
        </p:txBody>
      </p:sp>
      <p:sp>
        <p:nvSpPr>
          <p:cNvPr id="3" name="Content Placeholder 2"/>
          <p:cNvSpPr>
            <a:spLocks noGrp="1"/>
          </p:cNvSpPr>
          <p:nvPr>
            <p:ph idx="1"/>
          </p:nvPr>
        </p:nvSpPr>
        <p:spPr/>
        <p:txBody>
          <a:bodyPr/>
          <a:lstStyle/>
          <a:p>
            <a:pPr marL="514350" indent="-514350">
              <a:buAutoNum type="arabicPeriod" startAt="3"/>
            </a:pPr>
            <a:r>
              <a:rPr lang="en-GB" b="1" u="sng" dirty="0" smtClean="0"/>
              <a:t>Heat pumps</a:t>
            </a:r>
            <a:r>
              <a:rPr lang="en-GB" dirty="0" smtClean="0"/>
              <a:t>: - take heat from near surface ground, rivers and lakes, is input to electrical- powered heat pumps, which provide heat to buildings at increased temperature</a:t>
            </a:r>
          </a:p>
          <a:p>
            <a:pPr marL="0" indent="0">
              <a:buNone/>
            </a:pPr>
            <a:endParaRPr lang="en-GB" dirty="0"/>
          </a:p>
        </p:txBody>
      </p:sp>
    </p:spTree>
    <p:extLst>
      <p:ext uri="{BB962C8B-B14F-4D97-AF65-F5344CB8AC3E}">
        <p14:creationId xmlns:p14="http://schemas.microsoft.com/office/powerpoint/2010/main" val="3055602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normAutofit fontScale="90000"/>
          </a:bodyPr>
          <a:lstStyle/>
          <a:p>
            <a:r>
              <a:rPr lang="en-GB" dirty="0" smtClean="0"/>
              <a:t>Classes of Global Geothermal Regions</a:t>
            </a:r>
            <a:endParaRPr lang="en-GB" dirty="0"/>
          </a:p>
        </p:txBody>
      </p:sp>
      <p:sp>
        <p:nvSpPr>
          <p:cNvPr id="3" name="Content Placeholder 2"/>
          <p:cNvSpPr>
            <a:spLocks noGrp="1"/>
          </p:cNvSpPr>
          <p:nvPr>
            <p:ph idx="1"/>
          </p:nvPr>
        </p:nvSpPr>
        <p:spPr>
          <a:xfrm>
            <a:off x="251520" y="1124744"/>
            <a:ext cx="8640960" cy="5616624"/>
          </a:xfrm>
        </p:spPr>
        <p:txBody>
          <a:bodyPr>
            <a:normAutofit lnSpcReduction="10000"/>
          </a:bodyPr>
          <a:lstStyle/>
          <a:p>
            <a:pPr marL="514350" indent="-514350">
              <a:buAutoNum type="arabicPeriod"/>
            </a:pPr>
            <a:r>
              <a:rPr lang="en-GB" b="1" u="sng" dirty="0" smtClean="0"/>
              <a:t>Hyper-thermal</a:t>
            </a:r>
            <a:r>
              <a:rPr lang="en-GB" dirty="0" smtClean="0"/>
              <a:t>: - temperature gradient ≥ 80°C/km.  These regions are usually on tectonic plate boundaries</a:t>
            </a:r>
            <a:endParaRPr lang="en-GB" b="1" u="sng" dirty="0" smtClean="0"/>
          </a:p>
          <a:p>
            <a:pPr marL="514350" indent="-514350">
              <a:buAutoNum type="arabicPeriod"/>
            </a:pPr>
            <a:r>
              <a:rPr lang="en-GB" b="1" u="sng" dirty="0" smtClean="0"/>
              <a:t>Semi-thermal</a:t>
            </a:r>
            <a:r>
              <a:rPr lang="en-GB" dirty="0" smtClean="0"/>
              <a:t>: - temperature gradient≈ 40°C/km to 80°C/km.  Such areas are associated generally with anomalies away plate boundaries.  Heat extraction is from harnessing natural aquifers or fracturing dry rock</a:t>
            </a:r>
            <a:endParaRPr lang="en-GB" b="1" u="sng" dirty="0" smtClean="0"/>
          </a:p>
          <a:p>
            <a:pPr marL="514350" indent="-514350">
              <a:buAutoNum type="arabicPeriod"/>
            </a:pPr>
            <a:r>
              <a:rPr lang="en-GB" b="1" u="sng" dirty="0" smtClean="0"/>
              <a:t>Normal</a:t>
            </a:r>
            <a:r>
              <a:rPr lang="en-GB" dirty="0" smtClean="0"/>
              <a:t>: - temperature gradient &lt; 40°C/km.  These remaining regions are associated with average geothermal conductive heat flow at 0.06 W/m</a:t>
            </a:r>
            <a:r>
              <a:rPr lang="en-GB" baseline="30000" dirty="0" smtClean="0"/>
              <a:t>2</a:t>
            </a:r>
            <a:endParaRPr lang="en-GB" dirty="0"/>
          </a:p>
        </p:txBody>
      </p:sp>
    </p:spTree>
    <p:extLst>
      <p:ext uri="{BB962C8B-B14F-4D97-AF65-F5344CB8AC3E}">
        <p14:creationId xmlns:p14="http://schemas.microsoft.com/office/powerpoint/2010/main" val="1986897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a:t>
            </a:r>
            <a:r>
              <a:rPr lang="en-GB" dirty="0"/>
              <a:t>H</a:t>
            </a:r>
            <a:r>
              <a:rPr lang="en-GB" dirty="0" smtClean="0"/>
              <a:t>eat Extraction</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Natural hydrothermal circulation</a:t>
            </a:r>
          </a:p>
          <a:p>
            <a:pPr marL="514350" indent="-514350">
              <a:buAutoNum type="arabicPeriod"/>
            </a:pPr>
            <a:r>
              <a:rPr lang="en-GB" dirty="0" smtClean="0"/>
              <a:t>Hot igneous systems</a:t>
            </a:r>
          </a:p>
          <a:p>
            <a:pPr marL="514350" indent="-514350">
              <a:buAutoNum type="arabicPeriod"/>
            </a:pPr>
            <a:r>
              <a:rPr lang="en-GB" dirty="0" smtClean="0"/>
              <a:t>Dry rock fracturing</a:t>
            </a:r>
          </a:p>
          <a:p>
            <a:pPr marL="514350" indent="-514350">
              <a:buAutoNum type="arabicPeriod"/>
            </a:pPr>
            <a:endParaRPr lang="en-GB" dirty="0"/>
          </a:p>
        </p:txBody>
      </p:sp>
    </p:spTree>
    <p:extLst>
      <p:ext uri="{BB962C8B-B14F-4D97-AF65-F5344CB8AC3E}">
        <p14:creationId xmlns:p14="http://schemas.microsoft.com/office/powerpoint/2010/main" val="633311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Natural Hydrothermal Circulation</a:t>
            </a:r>
            <a:endParaRPr lang="en-GB" dirty="0"/>
          </a:p>
        </p:txBody>
      </p:sp>
      <p:sp>
        <p:nvSpPr>
          <p:cNvPr id="3" name="Content Placeholder 2"/>
          <p:cNvSpPr>
            <a:spLocks noGrp="1"/>
          </p:cNvSpPr>
          <p:nvPr>
            <p:ph idx="1"/>
          </p:nvPr>
        </p:nvSpPr>
        <p:spPr/>
        <p:txBody>
          <a:bodyPr/>
          <a:lstStyle/>
          <a:p>
            <a:r>
              <a:rPr lang="en-GB" dirty="0" smtClean="0"/>
              <a:t>In which water percolates to deep aquifers to be heated to dry steam, vapour liquid mixtures, or hot water</a:t>
            </a:r>
          </a:p>
          <a:p>
            <a:r>
              <a:rPr lang="en-GB" dirty="0" smtClean="0"/>
              <a:t>If pressure increases by steam formation at deep levels spectacular geysers may occur</a:t>
            </a:r>
            <a:endParaRPr lang="en-GB" dirty="0"/>
          </a:p>
        </p:txBody>
      </p:sp>
    </p:spTree>
    <p:extLst>
      <p:ext uri="{BB962C8B-B14F-4D97-AF65-F5344CB8AC3E}">
        <p14:creationId xmlns:p14="http://schemas.microsoft.com/office/powerpoint/2010/main" val="3363620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Hot Igneous Systems/Dry Rock Fracturing</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Hot igneous systems associated with heat from semi-molten magma that solidifies to lava</a:t>
            </a:r>
          </a:p>
          <a:p>
            <a:r>
              <a:rPr lang="en-GB" dirty="0" smtClean="0"/>
              <a:t>Poorly conducting dry rock stores heat over millions of years with a subsequent increase in temperature</a:t>
            </a:r>
          </a:p>
          <a:p>
            <a:r>
              <a:rPr lang="en-GB" dirty="0" smtClean="0"/>
              <a:t>Artificial fracturing from boreholes enables water to be pumped through the rock so that the heat can be extracted</a:t>
            </a:r>
            <a:endParaRPr lang="en-GB" dirty="0"/>
          </a:p>
        </p:txBody>
      </p:sp>
    </p:spTree>
    <p:extLst>
      <p:ext uri="{BB962C8B-B14F-4D97-AF65-F5344CB8AC3E}">
        <p14:creationId xmlns:p14="http://schemas.microsoft.com/office/powerpoint/2010/main" val="3526010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Hot Dry Rocks Process</a:t>
            </a:r>
            <a:endParaRPr lang="en-GB" dirty="0"/>
          </a:p>
        </p:txBody>
      </p:sp>
      <p:sp>
        <p:nvSpPr>
          <p:cNvPr id="3" name="Content Placeholder 2"/>
          <p:cNvSpPr>
            <a:spLocks noGrp="1"/>
          </p:cNvSpPr>
          <p:nvPr>
            <p:ph idx="1"/>
          </p:nvPr>
        </p:nvSpPr>
        <p:spPr/>
        <p:txBody>
          <a:bodyPr/>
          <a:lstStyle/>
          <a:p>
            <a:r>
              <a:rPr lang="en-GB" dirty="0" smtClean="0"/>
              <a:t>A well is first drilled into hot, crystalline rock</a:t>
            </a:r>
          </a:p>
          <a:p>
            <a:r>
              <a:rPr lang="en-GB" dirty="0" smtClean="0"/>
              <a:t>Water is then injected at pressures high enough to open the natural joints in the rock, thereby creating an engineered geothermal reservoir</a:t>
            </a:r>
          </a:p>
          <a:p>
            <a:r>
              <a:rPr lang="en-GB" dirty="0" smtClean="0"/>
              <a:t>The reservoir consists of a relatively small amounts of water dispersed in a very large volume of hot rock</a:t>
            </a:r>
            <a:endParaRPr lang="en-GB" dirty="0"/>
          </a:p>
        </p:txBody>
      </p:sp>
    </p:spTree>
    <p:extLst>
      <p:ext uri="{BB962C8B-B14F-4D97-AF65-F5344CB8AC3E}">
        <p14:creationId xmlns:p14="http://schemas.microsoft.com/office/powerpoint/2010/main" val="4028717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Hot Dry Rocks Process</a:t>
            </a:r>
          </a:p>
        </p:txBody>
      </p:sp>
      <p:sp>
        <p:nvSpPr>
          <p:cNvPr id="3" name="Content Placeholder 2"/>
          <p:cNvSpPr>
            <a:spLocks noGrp="1"/>
          </p:cNvSpPr>
          <p:nvPr>
            <p:ph idx="1"/>
          </p:nvPr>
        </p:nvSpPr>
        <p:spPr/>
        <p:txBody>
          <a:bodyPr>
            <a:normAutofit lnSpcReduction="10000"/>
          </a:bodyPr>
          <a:lstStyle/>
          <a:p>
            <a:r>
              <a:rPr lang="en-GB" dirty="0" smtClean="0"/>
              <a:t>The relative dimensions and orientation of the reservoir are determined by the local geology and stress conditions</a:t>
            </a:r>
          </a:p>
          <a:p>
            <a:r>
              <a:rPr lang="en-GB" dirty="0" smtClean="0"/>
              <a:t>While its ultimate volume is a function of the duration of the hydraulic fracturing operation and the fracturing pressure applied</a:t>
            </a:r>
          </a:p>
          <a:p>
            <a:r>
              <a:rPr lang="en-GB" dirty="0" smtClean="0"/>
              <a:t>Seismic techniques are used to follow the growth of the reservoir, assess its location, and to determine its approximate dimensions</a:t>
            </a:r>
            <a:endParaRPr lang="en-GB" dirty="0"/>
          </a:p>
        </p:txBody>
      </p:sp>
    </p:spTree>
    <p:extLst>
      <p:ext uri="{BB962C8B-B14F-4D97-AF65-F5344CB8AC3E}">
        <p14:creationId xmlns:p14="http://schemas.microsoft.com/office/powerpoint/2010/main" val="2311167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Hot Dry Rocks Process</a:t>
            </a:r>
          </a:p>
        </p:txBody>
      </p:sp>
      <p:sp>
        <p:nvSpPr>
          <p:cNvPr id="3" name="Content Placeholder 2"/>
          <p:cNvSpPr>
            <a:spLocks noGrp="1"/>
          </p:cNvSpPr>
          <p:nvPr>
            <p:ph idx="1"/>
          </p:nvPr>
        </p:nvSpPr>
        <p:spPr/>
        <p:txBody>
          <a:bodyPr/>
          <a:lstStyle/>
          <a:p>
            <a:r>
              <a:rPr lang="en-GB" dirty="0" smtClean="0"/>
              <a:t>Using the seismic data as a guide, one or more production well are subsequently drilled into the engineered reservoir at some distance from the first well</a:t>
            </a:r>
          </a:p>
          <a:p>
            <a:r>
              <a:rPr lang="en-GB" dirty="0" smtClean="0"/>
              <a:t>In a properly engineered HDR reservoir, there are a number of fluid-flow pathways between the injection and production wells.</a:t>
            </a:r>
            <a:endParaRPr lang="en-GB" dirty="0"/>
          </a:p>
        </p:txBody>
      </p:sp>
    </p:spTree>
    <p:extLst>
      <p:ext uri="{BB962C8B-B14F-4D97-AF65-F5344CB8AC3E}">
        <p14:creationId xmlns:p14="http://schemas.microsoft.com/office/powerpoint/2010/main" val="2012365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Hot Dry Rocks Process</a:t>
            </a:r>
          </a:p>
        </p:txBody>
      </p:sp>
      <p:sp>
        <p:nvSpPr>
          <p:cNvPr id="3" name="Content Placeholder 2"/>
          <p:cNvSpPr>
            <a:spLocks noGrp="1"/>
          </p:cNvSpPr>
          <p:nvPr>
            <p:ph idx="1"/>
          </p:nvPr>
        </p:nvSpPr>
        <p:spPr/>
        <p:txBody>
          <a:bodyPr/>
          <a:lstStyle/>
          <a:p>
            <a:r>
              <a:rPr lang="en-GB" dirty="0" smtClean="0"/>
              <a:t>Operation of HDR well is extremely simple and a high-pressure injection pump provides the sole motive force to circulate water through the reservoir and deliver it to a power plant on the surface</a:t>
            </a:r>
          </a:p>
          <a:p>
            <a:r>
              <a:rPr lang="en-GB" dirty="0" smtClean="0"/>
              <a:t>The hydraulic pressure applied via the injection pump also serves to keep the joints within the reservoir propped open</a:t>
            </a:r>
            <a:endParaRPr lang="en-GB" dirty="0"/>
          </a:p>
        </p:txBody>
      </p:sp>
    </p:spTree>
    <p:extLst>
      <p:ext uri="{BB962C8B-B14F-4D97-AF65-F5344CB8AC3E}">
        <p14:creationId xmlns:p14="http://schemas.microsoft.com/office/powerpoint/2010/main" val="22999124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Hot Dry Rocks Process</a:t>
            </a:r>
          </a:p>
        </p:txBody>
      </p:sp>
      <p:sp>
        <p:nvSpPr>
          <p:cNvPr id="3" name="Content Placeholder 2"/>
          <p:cNvSpPr>
            <a:spLocks noGrp="1"/>
          </p:cNvSpPr>
          <p:nvPr>
            <p:ph idx="1"/>
          </p:nvPr>
        </p:nvSpPr>
        <p:spPr/>
        <p:txBody>
          <a:bodyPr/>
          <a:lstStyle/>
          <a:p>
            <a:r>
              <a:rPr lang="en-GB" dirty="0" smtClean="0"/>
              <a:t>The operating parameters applied to the injection pump thus greatly affect both the flow rate through the reservoir and its instantaneous fluid capacity</a:t>
            </a:r>
          </a:p>
          <a:p>
            <a:r>
              <a:rPr lang="en-GB" dirty="0" smtClean="0"/>
              <a:t>By using a combination of injection and production control measures, an almost limit less variety of operating scenarios may be employed to extract the heat</a:t>
            </a:r>
            <a:endParaRPr lang="en-GB" dirty="0"/>
          </a:p>
        </p:txBody>
      </p:sp>
    </p:spTree>
    <p:extLst>
      <p:ext uri="{BB962C8B-B14F-4D97-AF65-F5344CB8AC3E}">
        <p14:creationId xmlns:p14="http://schemas.microsoft.com/office/powerpoint/2010/main" val="2819172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Enhanced Geothermal Systems</a:t>
            </a:r>
            <a:endParaRPr lang="en-GB" dirty="0"/>
          </a:p>
        </p:txBody>
      </p:sp>
      <p:sp>
        <p:nvSpPr>
          <p:cNvPr id="3" name="Content Placeholder 2"/>
          <p:cNvSpPr>
            <a:spLocks noGrp="1"/>
          </p:cNvSpPr>
          <p:nvPr>
            <p:ph idx="1"/>
          </p:nvPr>
        </p:nvSpPr>
        <p:spPr/>
        <p:txBody>
          <a:bodyPr/>
          <a:lstStyle/>
          <a:p>
            <a:r>
              <a:rPr lang="en-GB" dirty="0" smtClean="0"/>
              <a:t>Offer the chance to extend the use of geothermal resources to larger areas</a:t>
            </a:r>
          </a:p>
          <a:p>
            <a:r>
              <a:rPr lang="en-GB" dirty="0" smtClean="0"/>
              <a:t>Present geothermal power generation comes from hydrothermal reservoirs and is somewhat limited in location</a:t>
            </a:r>
            <a:endParaRPr lang="en-GB" dirty="0"/>
          </a:p>
        </p:txBody>
      </p:sp>
    </p:spTree>
    <p:extLst>
      <p:ext uri="{BB962C8B-B14F-4D97-AF65-F5344CB8AC3E}">
        <p14:creationId xmlns:p14="http://schemas.microsoft.com/office/powerpoint/2010/main" val="621815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an Enhanced Geothermal </a:t>
            </a:r>
            <a:br>
              <a:rPr lang="en-GB" dirty="0" smtClean="0"/>
            </a:br>
            <a:r>
              <a:rPr lang="en-GB" dirty="0" smtClean="0"/>
              <a:t>System Works</a:t>
            </a:r>
            <a:endParaRPr lang="en-GB" dirty="0"/>
          </a:p>
        </p:txBody>
      </p:sp>
      <p:sp>
        <p:nvSpPr>
          <p:cNvPr id="3" name="Content Placeholder 2"/>
          <p:cNvSpPr>
            <a:spLocks noGrp="1"/>
          </p:cNvSpPr>
          <p:nvPr>
            <p:ph idx="1"/>
          </p:nvPr>
        </p:nvSpPr>
        <p:spPr/>
        <p:txBody>
          <a:bodyPr/>
          <a:lstStyle/>
          <a:p>
            <a:r>
              <a:rPr lang="en-GB" dirty="0" smtClean="0"/>
              <a:t>Today, geothermal power is produced from geothermal resources that have a combination of three critical factors</a:t>
            </a:r>
          </a:p>
          <a:p>
            <a:pPr marL="514350" indent="-514350">
              <a:buAutoNum type="arabicPeriod"/>
            </a:pPr>
            <a:r>
              <a:rPr lang="en-GB" dirty="0" smtClean="0"/>
              <a:t>High-temperature rock</a:t>
            </a:r>
          </a:p>
          <a:p>
            <a:pPr marL="514350" indent="-514350">
              <a:buAutoNum type="arabicPeriod"/>
            </a:pPr>
            <a:r>
              <a:rPr lang="en-GB" dirty="0" smtClean="0"/>
              <a:t>Water saturation of the field</a:t>
            </a:r>
          </a:p>
          <a:p>
            <a:pPr marL="514350" indent="-514350">
              <a:buAutoNum type="arabicPeriod"/>
            </a:pPr>
            <a:r>
              <a:rPr lang="en-GB" dirty="0" smtClean="0"/>
              <a:t>Good permeability to allow water movement throughout the target geothermal field</a:t>
            </a:r>
            <a:endParaRPr lang="en-GB" dirty="0"/>
          </a:p>
        </p:txBody>
      </p:sp>
    </p:spTree>
    <p:extLst>
      <p:ext uri="{BB962C8B-B14F-4D97-AF65-F5344CB8AC3E}">
        <p14:creationId xmlns:p14="http://schemas.microsoft.com/office/powerpoint/2010/main" val="2008366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an Enhanced Geothermal </a:t>
            </a:r>
            <a:br>
              <a:rPr lang="en-GB" dirty="0"/>
            </a:br>
            <a:r>
              <a:rPr lang="en-GB" dirty="0"/>
              <a:t>System Works</a:t>
            </a:r>
          </a:p>
        </p:txBody>
      </p:sp>
      <p:sp>
        <p:nvSpPr>
          <p:cNvPr id="3" name="Content Placeholder 2"/>
          <p:cNvSpPr>
            <a:spLocks noGrp="1"/>
          </p:cNvSpPr>
          <p:nvPr>
            <p:ph idx="1"/>
          </p:nvPr>
        </p:nvSpPr>
        <p:spPr/>
        <p:txBody>
          <a:bodyPr/>
          <a:lstStyle/>
          <a:p>
            <a:r>
              <a:rPr lang="en-GB" dirty="0" smtClean="0"/>
              <a:t>The EGS concept is to extract heat by creating a subsurface fracture system to which water can be added through injection wells</a:t>
            </a:r>
          </a:p>
          <a:p>
            <a:r>
              <a:rPr lang="en-GB" dirty="0" smtClean="0"/>
              <a:t>Creating an EGS requires improving the natural permeability of rock</a:t>
            </a:r>
          </a:p>
          <a:p>
            <a:r>
              <a:rPr lang="en-GB" dirty="0" smtClean="0"/>
              <a:t>Rocks are permeable due to minute fractures and pore spaces between mineral grains</a:t>
            </a:r>
            <a:endParaRPr lang="en-GB" dirty="0"/>
          </a:p>
        </p:txBody>
      </p:sp>
    </p:spTree>
    <p:extLst>
      <p:ext uri="{BB962C8B-B14F-4D97-AF65-F5344CB8AC3E}">
        <p14:creationId xmlns:p14="http://schemas.microsoft.com/office/powerpoint/2010/main" val="1093693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an Enhanced Geothermal </a:t>
            </a:r>
            <a:br>
              <a:rPr lang="en-GB" dirty="0"/>
            </a:br>
            <a:r>
              <a:rPr lang="en-GB" dirty="0"/>
              <a:t>System Works</a:t>
            </a:r>
          </a:p>
        </p:txBody>
      </p:sp>
      <p:sp>
        <p:nvSpPr>
          <p:cNvPr id="3" name="Content Placeholder 2"/>
          <p:cNvSpPr>
            <a:spLocks noGrp="1"/>
          </p:cNvSpPr>
          <p:nvPr>
            <p:ph idx="1"/>
          </p:nvPr>
        </p:nvSpPr>
        <p:spPr/>
        <p:txBody>
          <a:bodyPr/>
          <a:lstStyle/>
          <a:p>
            <a:r>
              <a:rPr lang="en-GB" dirty="0" smtClean="0"/>
              <a:t>Injected water is heated by contact with the rock and returns to the surface through production wells, as in naturally occurring hydrothermal systems</a:t>
            </a:r>
          </a:p>
          <a:p>
            <a:r>
              <a:rPr lang="en-GB" dirty="0" smtClean="0"/>
              <a:t>EGS are reservoirs created to improve the economics of resources of resources without adequate water and/or permeability</a:t>
            </a:r>
            <a:endParaRPr lang="en-GB" dirty="0"/>
          </a:p>
        </p:txBody>
      </p:sp>
    </p:spTree>
    <p:extLst>
      <p:ext uri="{BB962C8B-B14F-4D97-AF65-F5344CB8AC3E}">
        <p14:creationId xmlns:p14="http://schemas.microsoft.com/office/powerpoint/2010/main" val="19379499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EGS Development Sequence</a:t>
            </a:r>
            <a:endParaRPr lang="en-GB" dirty="0"/>
          </a:p>
        </p:txBody>
      </p:sp>
      <p:sp>
        <p:nvSpPr>
          <p:cNvPr id="3" name="Content Placeholder 2"/>
          <p:cNvSpPr>
            <a:spLocks noGrp="1"/>
          </p:cNvSpPr>
          <p:nvPr>
            <p:ph idx="1"/>
          </p:nvPr>
        </p:nvSpPr>
        <p:spPr/>
        <p:txBody>
          <a:bodyPr/>
          <a:lstStyle/>
          <a:p>
            <a:pPr marL="0" indent="0">
              <a:buNone/>
            </a:pPr>
            <a:r>
              <a:rPr lang="en-GB" dirty="0" smtClean="0"/>
              <a:t>Step 1 Locate site </a:t>
            </a:r>
          </a:p>
          <a:p>
            <a:pPr marL="0" indent="0">
              <a:buNone/>
            </a:pPr>
            <a:r>
              <a:rPr lang="en-GB" dirty="0" smtClean="0"/>
              <a:t>Step 2-3 Create reservoir</a:t>
            </a:r>
          </a:p>
          <a:p>
            <a:pPr marL="0" indent="0">
              <a:buNone/>
            </a:pPr>
            <a:r>
              <a:rPr lang="en-GB" dirty="0" smtClean="0"/>
              <a:t>Step 4-5 Operate Systems</a:t>
            </a:r>
            <a:endParaRPr lang="en-GB" dirty="0"/>
          </a:p>
        </p:txBody>
      </p:sp>
    </p:spTree>
    <p:extLst>
      <p:ext uri="{BB962C8B-B14F-4D97-AF65-F5344CB8AC3E}">
        <p14:creationId xmlns:p14="http://schemas.microsoft.com/office/powerpoint/2010/main" val="3274830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EGS Finding the Site</a:t>
            </a:r>
            <a:endParaRPr lang="en-GB" dirty="0"/>
          </a:p>
        </p:txBody>
      </p:sp>
      <p:sp>
        <p:nvSpPr>
          <p:cNvPr id="3" name="Content Placeholder 2"/>
          <p:cNvSpPr>
            <a:spLocks noGrp="1"/>
          </p:cNvSpPr>
          <p:nvPr>
            <p:ph idx="1"/>
          </p:nvPr>
        </p:nvSpPr>
        <p:spPr/>
        <p:txBody>
          <a:bodyPr/>
          <a:lstStyle/>
          <a:p>
            <a:pPr marL="0" indent="0">
              <a:buNone/>
            </a:pPr>
            <a:r>
              <a:rPr lang="en-GB" b="1" u="sng" dirty="0" smtClean="0"/>
              <a:t>Issues to consider</a:t>
            </a:r>
          </a:p>
          <a:p>
            <a:r>
              <a:rPr lang="en-GB" dirty="0" smtClean="0"/>
              <a:t>Temperature gradient and heat flow</a:t>
            </a:r>
          </a:p>
          <a:p>
            <a:r>
              <a:rPr lang="en-GB" dirty="0" smtClean="0"/>
              <a:t>Stress field</a:t>
            </a:r>
          </a:p>
          <a:p>
            <a:r>
              <a:rPr lang="en-GB" dirty="0" smtClean="0"/>
              <a:t>Lithology and stratigraphy</a:t>
            </a:r>
          </a:p>
          <a:p>
            <a:r>
              <a:rPr lang="en-GB" dirty="0" smtClean="0"/>
              <a:t>Structure and faulting</a:t>
            </a:r>
          </a:p>
          <a:p>
            <a:r>
              <a:rPr lang="en-GB" dirty="0" smtClean="0"/>
              <a:t>In situ fluids and geochemistry</a:t>
            </a:r>
          </a:p>
          <a:p>
            <a:r>
              <a:rPr lang="en-GB" dirty="0" smtClean="0"/>
              <a:t>Geologic history</a:t>
            </a:r>
            <a:endParaRPr lang="en-GB" dirty="0"/>
          </a:p>
        </p:txBody>
      </p:sp>
    </p:spTree>
    <p:extLst>
      <p:ext uri="{BB962C8B-B14F-4D97-AF65-F5344CB8AC3E}">
        <p14:creationId xmlns:p14="http://schemas.microsoft.com/office/powerpoint/2010/main" val="3355888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EGS Finding the Site</a:t>
            </a:r>
          </a:p>
        </p:txBody>
      </p:sp>
      <p:sp>
        <p:nvSpPr>
          <p:cNvPr id="3" name="Content Placeholder 2"/>
          <p:cNvSpPr>
            <a:spLocks noGrp="1"/>
          </p:cNvSpPr>
          <p:nvPr>
            <p:ph idx="1"/>
          </p:nvPr>
        </p:nvSpPr>
        <p:spPr/>
        <p:txBody>
          <a:bodyPr/>
          <a:lstStyle/>
          <a:p>
            <a:pPr marL="0" indent="0">
              <a:buNone/>
            </a:pPr>
            <a:r>
              <a:rPr lang="en-GB" b="1" u="sng" dirty="0" smtClean="0"/>
              <a:t>Issues to consider</a:t>
            </a:r>
          </a:p>
          <a:p>
            <a:r>
              <a:rPr lang="en-GB" dirty="0" smtClean="0"/>
              <a:t>Seismic activity</a:t>
            </a:r>
          </a:p>
          <a:p>
            <a:r>
              <a:rPr lang="en-GB" dirty="0" smtClean="0"/>
              <a:t>Proximity to transmission</a:t>
            </a:r>
          </a:p>
          <a:p>
            <a:r>
              <a:rPr lang="en-GB" dirty="0" smtClean="0"/>
              <a:t>Land availability</a:t>
            </a:r>
          </a:p>
          <a:p>
            <a:r>
              <a:rPr lang="en-GB" dirty="0" smtClean="0"/>
              <a:t>Demographics </a:t>
            </a:r>
            <a:endParaRPr lang="en-GB" dirty="0"/>
          </a:p>
        </p:txBody>
      </p:sp>
    </p:spTree>
    <p:extLst>
      <p:ext uri="{BB962C8B-B14F-4D97-AF65-F5344CB8AC3E}">
        <p14:creationId xmlns:p14="http://schemas.microsoft.com/office/powerpoint/2010/main" val="42561278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Site Characterisation</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3568" y="1340768"/>
            <a:ext cx="8136904" cy="51845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98793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Exploratory Well and Reservoir Characterisation</a:t>
            </a:r>
            <a:endParaRPr lang="en-GB" dirty="0"/>
          </a:p>
        </p:txBody>
      </p:sp>
      <p:sp>
        <p:nvSpPr>
          <p:cNvPr id="3" name="Content Placeholder 2"/>
          <p:cNvSpPr>
            <a:spLocks noGrp="1"/>
          </p:cNvSpPr>
          <p:nvPr>
            <p:ph idx="1"/>
          </p:nvPr>
        </p:nvSpPr>
        <p:spPr/>
        <p:txBody>
          <a:bodyPr/>
          <a:lstStyle/>
          <a:p>
            <a:r>
              <a:rPr lang="en-GB" dirty="0" smtClean="0"/>
              <a:t>While remote techniques for determining in-situ reservoir properties gives some first-order knowledge about the site</a:t>
            </a:r>
          </a:p>
          <a:p>
            <a:r>
              <a:rPr lang="en-GB" dirty="0" smtClean="0"/>
              <a:t>They do not confirm the site’s suitability for development at the projected reservoir depth</a:t>
            </a:r>
          </a:p>
          <a:p>
            <a:r>
              <a:rPr lang="en-GB" dirty="0" smtClean="0"/>
              <a:t>This must be done with an exploratory well, which may be either a slim-hole or a full-scale injection well</a:t>
            </a:r>
            <a:endParaRPr lang="en-GB" dirty="0"/>
          </a:p>
        </p:txBody>
      </p:sp>
    </p:spTree>
    <p:extLst>
      <p:ext uri="{BB962C8B-B14F-4D97-AF65-F5344CB8AC3E}">
        <p14:creationId xmlns:p14="http://schemas.microsoft.com/office/powerpoint/2010/main" val="10368185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Exploratory Well and Reservoir Characterisation</a:t>
            </a:r>
          </a:p>
        </p:txBody>
      </p:sp>
      <p:sp>
        <p:nvSpPr>
          <p:cNvPr id="3" name="Content Placeholder 2"/>
          <p:cNvSpPr>
            <a:spLocks noGrp="1"/>
          </p:cNvSpPr>
          <p:nvPr>
            <p:ph idx="1"/>
          </p:nvPr>
        </p:nvSpPr>
        <p:spPr/>
        <p:txBody>
          <a:bodyPr>
            <a:normAutofit lnSpcReduction="10000"/>
          </a:bodyPr>
          <a:lstStyle/>
          <a:p>
            <a:r>
              <a:rPr lang="en-GB" dirty="0" smtClean="0"/>
              <a:t>This well is intended to measure and/or confirm reservoir properties; it is not necessarily part of the final EGS reservoir</a:t>
            </a:r>
          </a:p>
          <a:p>
            <a:r>
              <a:rPr lang="en-GB" dirty="0" smtClean="0"/>
              <a:t>A slim hole has the advantage of lower cost, while a large diameter well may eventually be used for the final reservoir</a:t>
            </a:r>
          </a:p>
          <a:p>
            <a:r>
              <a:rPr lang="en-GB" dirty="0" smtClean="0"/>
              <a:t>Taking rock core and a suite of well logs is a vital element of drilling an exploratory well to fully characterise the reservoir rock</a:t>
            </a:r>
            <a:endParaRPr lang="en-GB" dirty="0"/>
          </a:p>
        </p:txBody>
      </p:sp>
    </p:spTree>
    <p:extLst>
      <p:ext uri="{BB962C8B-B14F-4D97-AF65-F5344CB8AC3E}">
        <p14:creationId xmlns:p14="http://schemas.microsoft.com/office/powerpoint/2010/main" val="2645065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Creating the Reservoir- Injection Well</a:t>
            </a:r>
            <a:endParaRPr lang="en-GB" dirty="0"/>
          </a:p>
        </p:txBody>
      </p:sp>
      <p:sp>
        <p:nvSpPr>
          <p:cNvPr id="3" name="Content Placeholder 2"/>
          <p:cNvSpPr>
            <a:spLocks noGrp="1"/>
          </p:cNvSpPr>
          <p:nvPr>
            <p:ph idx="1"/>
          </p:nvPr>
        </p:nvSpPr>
        <p:spPr/>
        <p:txBody>
          <a:bodyPr/>
          <a:lstStyle/>
          <a:p>
            <a:r>
              <a:rPr lang="en-GB" dirty="0" smtClean="0"/>
              <a:t>Once preliminary characterisation activities have been completed, reservoir development can proceed with drilling of the initial injection well</a:t>
            </a:r>
          </a:p>
          <a:p>
            <a:r>
              <a:rPr lang="en-GB" dirty="0" smtClean="0"/>
              <a:t>Information about the reservoir rock (temperature, stress field, lithology and structure) is valuable in planning the drilling campaign</a:t>
            </a:r>
            <a:endParaRPr lang="en-GB" dirty="0"/>
          </a:p>
        </p:txBody>
      </p:sp>
    </p:spTree>
    <p:extLst>
      <p:ext uri="{BB962C8B-B14F-4D97-AF65-F5344CB8AC3E}">
        <p14:creationId xmlns:p14="http://schemas.microsoft.com/office/powerpoint/2010/main" val="22311119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Creating the Reservoir- Injection Well</a:t>
            </a:r>
          </a:p>
        </p:txBody>
      </p:sp>
      <p:sp>
        <p:nvSpPr>
          <p:cNvPr id="3" name="Content Placeholder 2"/>
          <p:cNvSpPr>
            <a:spLocks noGrp="1"/>
          </p:cNvSpPr>
          <p:nvPr>
            <p:ph idx="1"/>
          </p:nvPr>
        </p:nvSpPr>
        <p:spPr/>
        <p:txBody>
          <a:bodyPr/>
          <a:lstStyle/>
          <a:p>
            <a:r>
              <a:rPr lang="en-GB" dirty="0" smtClean="0"/>
              <a:t>Geothermal wells are typically drilled at higher temperatures with larger diameter in harder rock (≥ 200°C)</a:t>
            </a:r>
          </a:p>
          <a:p>
            <a:r>
              <a:rPr lang="en-GB" dirty="0" smtClean="0"/>
              <a:t>Casing and cementing costs are responsible for roughly 30% of the cost of constructing a geothermal well</a:t>
            </a:r>
          </a:p>
          <a:p>
            <a:r>
              <a:rPr lang="en-GB" dirty="0" smtClean="0"/>
              <a:t>Reducing the amount of steel used is a goal for all drilling operations</a:t>
            </a:r>
          </a:p>
        </p:txBody>
      </p:sp>
    </p:spTree>
    <p:extLst>
      <p:ext uri="{BB962C8B-B14F-4D97-AF65-F5344CB8AC3E}">
        <p14:creationId xmlns:p14="http://schemas.microsoft.com/office/powerpoint/2010/main" val="37669001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Creating the Reservoir Injection Well</a:t>
            </a:r>
            <a:endParaRPr lang="en-GB" dirty="0"/>
          </a:p>
        </p:txBody>
      </p:sp>
      <p:sp>
        <p:nvSpPr>
          <p:cNvPr id="3" name="Content Placeholder 2"/>
          <p:cNvSpPr>
            <a:spLocks noGrp="1"/>
          </p:cNvSpPr>
          <p:nvPr>
            <p:ph idx="1"/>
          </p:nvPr>
        </p:nvSpPr>
        <p:spPr/>
        <p:txBody>
          <a:bodyPr/>
          <a:lstStyle/>
          <a:p>
            <a:r>
              <a:rPr lang="en-GB" dirty="0" smtClean="0"/>
              <a:t>Geothermal wells are cemented to the surface to constrain casing and stabilise well heads</a:t>
            </a:r>
          </a:p>
          <a:p>
            <a:r>
              <a:rPr lang="en-GB" dirty="0" smtClean="0"/>
              <a:t>Reducing the amount of cement used would simplify cementing and provide greater predictability in casing- rock interactions</a:t>
            </a:r>
          </a:p>
          <a:p>
            <a:r>
              <a:rPr lang="en-GB" dirty="0" smtClean="0"/>
              <a:t>Robust designs proposed by industry experts will let the casing float or expand and contract freely due to thermal fluctuations</a:t>
            </a:r>
            <a:endParaRPr lang="en-GB" dirty="0"/>
          </a:p>
        </p:txBody>
      </p:sp>
    </p:spTree>
    <p:extLst>
      <p:ext uri="{BB962C8B-B14F-4D97-AF65-F5344CB8AC3E}">
        <p14:creationId xmlns:p14="http://schemas.microsoft.com/office/powerpoint/2010/main" val="20982919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Creating the Reservoir Injection Well</a:t>
            </a:r>
          </a:p>
        </p:txBody>
      </p:sp>
      <p:sp>
        <p:nvSpPr>
          <p:cNvPr id="3" name="Content Placeholder 2"/>
          <p:cNvSpPr>
            <a:spLocks noGrp="1"/>
          </p:cNvSpPr>
          <p:nvPr>
            <p:ph idx="1"/>
          </p:nvPr>
        </p:nvSpPr>
        <p:spPr/>
        <p:txBody>
          <a:bodyPr/>
          <a:lstStyle/>
          <a:p>
            <a:r>
              <a:rPr lang="en-GB" dirty="0" smtClean="0"/>
              <a:t>Zonal isolation is essential for many EGS reservoir development activities.  Well control problems often require direct measures (cementing for lost circulation control) at specific zones of well bore</a:t>
            </a:r>
          </a:p>
          <a:p>
            <a:r>
              <a:rPr lang="en-GB" dirty="0" smtClean="0"/>
              <a:t>Open-hole zonal isolation tools include packers and alternative casing systems</a:t>
            </a:r>
            <a:endParaRPr lang="en-GB" dirty="0"/>
          </a:p>
        </p:txBody>
      </p:sp>
    </p:spTree>
    <p:extLst>
      <p:ext uri="{BB962C8B-B14F-4D97-AF65-F5344CB8AC3E}">
        <p14:creationId xmlns:p14="http://schemas.microsoft.com/office/powerpoint/2010/main" val="264206679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Creating the Reservoir-Stimulation</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Drill the first deep well injection with the casing set at appropriate depth to give required mean reservoir temperature</a:t>
            </a:r>
          </a:p>
          <a:p>
            <a:pPr marL="514350" indent="-514350">
              <a:buAutoNum type="arabicPeriod"/>
            </a:pPr>
            <a:r>
              <a:rPr lang="en-GB" dirty="0" smtClean="0"/>
              <a:t>Obtain basic fundamental properties of the underground such as stress field, joint characteristics, in situ fluid characteristics, mechanical properties of the rock mass</a:t>
            </a:r>
            <a:endParaRPr lang="en-GB" dirty="0"/>
          </a:p>
        </p:txBody>
      </p:sp>
    </p:spTree>
    <p:extLst>
      <p:ext uri="{BB962C8B-B14F-4D97-AF65-F5344CB8AC3E}">
        <p14:creationId xmlns:p14="http://schemas.microsoft.com/office/powerpoint/2010/main" val="20267530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the Reservoir-Stimulation</a:t>
            </a:r>
          </a:p>
        </p:txBody>
      </p:sp>
      <p:sp>
        <p:nvSpPr>
          <p:cNvPr id="3" name="Content Placeholder 2"/>
          <p:cNvSpPr>
            <a:spLocks noGrp="1"/>
          </p:cNvSpPr>
          <p:nvPr>
            <p:ph idx="1"/>
          </p:nvPr>
        </p:nvSpPr>
        <p:spPr/>
        <p:txBody>
          <a:bodyPr/>
          <a:lstStyle/>
          <a:p>
            <a:pPr marL="514350" indent="-514350">
              <a:buAutoNum type="arabicPeriod" startAt="3"/>
            </a:pPr>
            <a:r>
              <a:rPr lang="en-GB" dirty="0" smtClean="0"/>
              <a:t>Conduct stepped flow rate injection until the pressure for each injection’s step becomes steady</a:t>
            </a:r>
          </a:p>
          <a:p>
            <a:pPr marL="514350" indent="-514350">
              <a:buAutoNum type="arabicPeriod" startAt="3"/>
            </a:pPr>
            <a:r>
              <a:rPr lang="en-GB" dirty="0" smtClean="0"/>
              <a:t>Maintain high flow rate injection until the seismicity migrates to the distance necessary for targeting the second well</a:t>
            </a:r>
          </a:p>
          <a:p>
            <a:pPr marL="514350" indent="-514350">
              <a:buAutoNum type="arabicPeriod" startAt="3"/>
            </a:pPr>
            <a:r>
              <a:rPr lang="en-GB" dirty="0" smtClean="0"/>
              <a:t>Perform a shut-in test to assess the size of the reservoir</a:t>
            </a:r>
          </a:p>
          <a:p>
            <a:pPr marL="514350" indent="-514350">
              <a:buAutoNum type="arabicPeriod" startAt="3"/>
            </a:pPr>
            <a:endParaRPr lang="en-GB" dirty="0"/>
          </a:p>
        </p:txBody>
      </p:sp>
    </p:spTree>
    <p:extLst>
      <p:ext uri="{BB962C8B-B14F-4D97-AF65-F5344CB8AC3E}">
        <p14:creationId xmlns:p14="http://schemas.microsoft.com/office/powerpoint/2010/main" val="1034964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the Reservoir-Stimulation</a:t>
            </a:r>
          </a:p>
        </p:txBody>
      </p:sp>
      <p:sp>
        <p:nvSpPr>
          <p:cNvPr id="3" name="Content Placeholder 2"/>
          <p:cNvSpPr>
            <a:spLocks noGrp="1"/>
          </p:cNvSpPr>
          <p:nvPr>
            <p:ph idx="1"/>
          </p:nvPr>
        </p:nvSpPr>
        <p:spPr/>
        <p:txBody>
          <a:bodyPr/>
          <a:lstStyle/>
          <a:p>
            <a:pPr marL="514350" indent="-514350">
              <a:buAutoNum type="arabicPeriod" startAt="6"/>
            </a:pPr>
            <a:r>
              <a:rPr lang="en-GB" dirty="0" smtClean="0"/>
              <a:t>Carryout flow logs in the inject well to identify the flowing zones</a:t>
            </a:r>
          </a:p>
          <a:p>
            <a:pPr marL="514350" indent="-514350">
              <a:buAutoNum type="arabicPeriod" startAt="6"/>
            </a:pPr>
            <a:r>
              <a:rPr lang="en-GB" dirty="0" smtClean="0"/>
              <a:t>Let the reservoir deflate and then make injection tests at lower flow rates to assess the permanent residual enhancement of permeability (i.e. flow against injection pressure)</a:t>
            </a:r>
            <a:endParaRPr lang="en-GB" dirty="0"/>
          </a:p>
        </p:txBody>
      </p:sp>
    </p:spTree>
    <p:extLst>
      <p:ext uri="{BB962C8B-B14F-4D97-AF65-F5344CB8AC3E}">
        <p14:creationId xmlns:p14="http://schemas.microsoft.com/office/powerpoint/2010/main" val="30326933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Completing the Well Field</a:t>
            </a:r>
            <a:endParaRPr lang="en-GB" dirty="0"/>
          </a:p>
        </p:txBody>
      </p:sp>
      <p:sp>
        <p:nvSpPr>
          <p:cNvPr id="3" name="Content Placeholder 2"/>
          <p:cNvSpPr>
            <a:spLocks noGrp="1"/>
          </p:cNvSpPr>
          <p:nvPr>
            <p:ph idx="1"/>
          </p:nvPr>
        </p:nvSpPr>
        <p:spPr/>
        <p:txBody>
          <a:bodyPr/>
          <a:lstStyle/>
          <a:p>
            <a:r>
              <a:rPr lang="en-GB" dirty="0" smtClean="0"/>
              <a:t>Once the initial volume has been stimulated by either </a:t>
            </a:r>
            <a:r>
              <a:rPr lang="en-GB" b="1" dirty="0" smtClean="0"/>
              <a:t>opening existing fractures, creating new fractures, or both</a:t>
            </a:r>
            <a:r>
              <a:rPr lang="en-GB" dirty="0" smtClean="0"/>
              <a:t>, circulation can be established by drilling a production well</a:t>
            </a:r>
          </a:p>
          <a:p>
            <a:r>
              <a:rPr lang="en-GB" dirty="0" smtClean="0"/>
              <a:t>Care must be taken in drilling this well, directional drilling may be required to intersect the fractures created during stimulation of the initial well</a:t>
            </a:r>
            <a:endParaRPr lang="en-GB" dirty="0"/>
          </a:p>
        </p:txBody>
      </p:sp>
    </p:spTree>
    <p:extLst>
      <p:ext uri="{BB962C8B-B14F-4D97-AF65-F5344CB8AC3E}">
        <p14:creationId xmlns:p14="http://schemas.microsoft.com/office/powerpoint/2010/main" val="23563939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Completing the Well Field</a:t>
            </a:r>
          </a:p>
        </p:txBody>
      </p:sp>
      <p:sp>
        <p:nvSpPr>
          <p:cNvPr id="3" name="Content Placeholder 2"/>
          <p:cNvSpPr>
            <a:spLocks noGrp="1"/>
          </p:cNvSpPr>
          <p:nvPr>
            <p:ph idx="1"/>
          </p:nvPr>
        </p:nvSpPr>
        <p:spPr/>
        <p:txBody>
          <a:bodyPr/>
          <a:lstStyle/>
          <a:p>
            <a:r>
              <a:rPr lang="en-GB" dirty="0" smtClean="0"/>
              <a:t>Measurements of acoustic signals generated by the stimulation are used to delineate the zone of fracturing</a:t>
            </a:r>
          </a:p>
          <a:p>
            <a:r>
              <a:rPr lang="en-GB" dirty="0" smtClean="0"/>
              <a:t>At present, insufficient knowledge about fracture behaviour is available to pinpoint the target zone</a:t>
            </a:r>
            <a:endParaRPr lang="en-GB" dirty="0"/>
          </a:p>
        </p:txBody>
      </p:sp>
    </p:spTree>
    <p:extLst>
      <p:ext uri="{BB962C8B-B14F-4D97-AF65-F5344CB8AC3E}">
        <p14:creationId xmlns:p14="http://schemas.microsoft.com/office/powerpoint/2010/main" val="29422809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Operating and Maintaining the Reservoir</a:t>
            </a:r>
            <a:endParaRPr lang="en-GB" dirty="0"/>
          </a:p>
        </p:txBody>
      </p:sp>
      <p:sp>
        <p:nvSpPr>
          <p:cNvPr id="3" name="Content Placeholder 2"/>
          <p:cNvSpPr>
            <a:spLocks noGrp="1"/>
          </p:cNvSpPr>
          <p:nvPr>
            <p:ph idx="1"/>
          </p:nvPr>
        </p:nvSpPr>
        <p:spPr/>
        <p:txBody>
          <a:bodyPr/>
          <a:lstStyle/>
          <a:p>
            <a:r>
              <a:rPr lang="en-GB" dirty="0" smtClean="0"/>
              <a:t>The economics of EGS depend on the ability to produce energy for long periods without having to perform expensive maintenance</a:t>
            </a:r>
          </a:p>
          <a:p>
            <a:r>
              <a:rPr lang="en-GB" dirty="0" smtClean="0"/>
              <a:t>Experience in operating and maintaining EGS reservoirs is limited, and currently there is no knowledge base from which to make decisions</a:t>
            </a:r>
            <a:endParaRPr lang="en-GB" dirty="0"/>
          </a:p>
        </p:txBody>
      </p:sp>
    </p:spTree>
    <p:extLst>
      <p:ext uri="{BB962C8B-B14F-4D97-AF65-F5344CB8AC3E}">
        <p14:creationId xmlns:p14="http://schemas.microsoft.com/office/powerpoint/2010/main" val="13047401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1.  Short circuiting</a:t>
            </a:r>
          </a:p>
          <a:p>
            <a:pPr marL="514350" indent="-514350">
              <a:buAutoNum type="arabicPeriod" startAt="2"/>
            </a:pPr>
            <a:r>
              <a:rPr lang="en-GB" dirty="0" smtClean="0"/>
              <a:t>Dissolution or precipitation of minerals altering the reservoir’s flow</a:t>
            </a:r>
          </a:p>
          <a:p>
            <a:pPr marL="514350" indent="-514350">
              <a:buAutoNum type="arabicPeriod" startAt="2"/>
            </a:pPr>
            <a:r>
              <a:rPr lang="en-GB" dirty="0" smtClean="0"/>
              <a:t>Build up of dissolved solids and gases in the circulating fluid </a:t>
            </a:r>
          </a:p>
          <a:p>
            <a:pPr marL="514350" indent="-514350">
              <a:buAutoNum type="arabicPeriod" startAt="2"/>
            </a:pPr>
            <a:r>
              <a:rPr lang="en-GB" dirty="0" smtClean="0"/>
              <a:t>Inefficient recovery of heat</a:t>
            </a:r>
          </a:p>
          <a:p>
            <a:pPr marL="514350" indent="-514350">
              <a:buAutoNum type="arabicPeriod" startAt="2"/>
            </a:pPr>
            <a:r>
              <a:rPr lang="en-GB" dirty="0" smtClean="0"/>
              <a:t>Induced seismicity</a:t>
            </a:r>
          </a:p>
          <a:p>
            <a:pPr marL="514350" indent="-514350">
              <a:buAutoNum type="arabicPeriod" startAt="2"/>
            </a:pPr>
            <a:r>
              <a:rPr lang="en-GB" dirty="0" smtClean="0"/>
              <a:t>Fluid losses from the reservoir</a:t>
            </a:r>
          </a:p>
          <a:p>
            <a:pPr marL="0" indent="0">
              <a:buNone/>
            </a:pPr>
            <a:endParaRPr lang="en-GB" dirty="0"/>
          </a:p>
        </p:txBody>
      </p:sp>
    </p:spTree>
    <p:extLst>
      <p:ext uri="{BB962C8B-B14F-4D97-AF65-F5344CB8AC3E}">
        <p14:creationId xmlns:p14="http://schemas.microsoft.com/office/powerpoint/2010/main" val="23584080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Operating and Maintaining the Reservoir</a:t>
            </a:r>
            <a:endParaRPr lang="en-GB" dirty="0"/>
          </a:p>
        </p:txBody>
      </p:sp>
      <p:sp>
        <p:nvSpPr>
          <p:cNvPr id="3" name="Content Placeholder 2"/>
          <p:cNvSpPr>
            <a:spLocks noGrp="1"/>
          </p:cNvSpPr>
          <p:nvPr>
            <p:ph idx="1"/>
          </p:nvPr>
        </p:nvSpPr>
        <p:spPr/>
        <p:txBody>
          <a:bodyPr/>
          <a:lstStyle/>
          <a:p>
            <a:pPr marL="0" indent="0">
              <a:buNone/>
            </a:pPr>
            <a:r>
              <a:rPr lang="en-GB" b="1" u="sng" dirty="0" smtClean="0"/>
              <a:t>Goals include</a:t>
            </a:r>
            <a:r>
              <a:rPr lang="en-GB" dirty="0" smtClean="0"/>
              <a:t>: -</a:t>
            </a:r>
          </a:p>
          <a:p>
            <a:pPr marL="514350" indent="-514350">
              <a:buAutoNum type="arabicPeriod"/>
            </a:pPr>
            <a:r>
              <a:rPr lang="en-GB" dirty="0" smtClean="0"/>
              <a:t>Optimise the extraction of heat with respect to temperature drop</a:t>
            </a:r>
          </a:p>
          <a:p>
            <a:pPr marL="514350" indent="-514350">
              <a:buAutoNum type="arabicPeriod"/>
            </a:pPr>
            <a:r>
              <a:rPr lang="en-GB" dirty="0" smtClean="0"/>
              <a:t>Maintain the rate of fluid production</a:t>
            </a:r>
          </a:p>
          <a:p>
            <a:pPr marL="514350" indent="-514350">
              <a:buAutoNum type="arabicPeriod"/>
            </a:pPr>
            <a:r>
              <a:rPr lang="en-GB" dirty="0" smtClean="0"/>
              <a:t>Prevent subsurface fluid loss</a:t>
            </a:r>
          </a:p>
          <a:p>
            <a:pPr marL="514350" indent="-514350">
              <a:buAutoNum type="arabicPeriod"/>
            </a:pPr>
            <a:r>
              <a:rPr lang="en-GB" dirty="0" smtClean="0"/>
              <a:t>Minimise parasitic power loss</a:t>
            </a:r>
            <a:endParaRPr lang="en-GB" dirty="0"/>
          </a:p>
        </p:txBody>
      </p:sp>
    </p:spTree>
    <p:extLst>
      <p:ext uri="{BB962C8B-B14F-4D97-AF65-F5344CB8AC3E}">
        <p14:creationId xmlns:p14="http://schemas.microsoft.com/office/powerpoint/2010/main" val="2480200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Geothermal Power Plants</a:t>
            </a:r>
            <a:endParaRPr lang="en-GB" dirty="0"/>
          </a:p>
        </p:txBody>
      </p:sp>
      <p:sp>
        <p:nvSpPr>
          <p:cNvPr id="3" name="Content Placeholder 2"/>
          <p:cNvSpPr>
            <a:spLocks noGrp="1"/>
          </p:cNvSpPr>
          <p:nvPr>
            <p:ph idx="1"/>
          </p:nvPr>
        </p:nvSpPr>
        <p:spPr/>
        <p:txBody>
          <a:bodyPr/>
          <a:lstStyle/>
          <a:p>
            <a:r>
              <a:rPr lang="en-GB" dirty="0" smtClean="0"/>
              <a:t>Have much in common with traditional power-generating stations</a:t>
            </a:r>
          </a:p>
          <a:p>
            <a:r>
              <a:rPr lang="en-GB" dirty="0" smtClean="0"/>
              <a:t>They use many of the same components, including turbines, generators, heat exchangers etc.</a:t>
            </a:r>
          </a:p>
          <a:p>
            <a:r>
              <a:rPr lang="en-GB" dirty="0" smtClean="0"/>
              <a:t>Every geothermal site has its own unique set of characteristics and operating conditions</a:t>
            </a:r>
            <a:endParaRPr lang="en-GB" dirty="0"/>
          </a:p>
        </p:txBody>
      </p:sp>
    </p:spTree>
    <p:extLst>
      <p:ext uri="{BB962C8B-B14F-4D97-AF65-F5344CB8AC3E}">
        <p14:creationId xmlns:p14="http://schemas.microsoft.com/office/powerpoint/2010/main" val="15574427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Geothermal Power Plants</a:t>
            </a:r>
          </a:p>
        </p:txBody>
      </p:sp>
      <p:sp>
        <p:nvSpPr>
          <p:cNvPr id="3" name="Content Placeholder 2"/>
          <p:cNvSpPr>
            <a:spLocks noGrp="1"/>
          </p:cNvSpPr>
          <p:nvPr>
            <p:ph idx="1"/>
          </p:nvPr>
        </p:nvSpPr>
        <p:spPr/>
        <p:txBody>
          <a:bodyPr/>
          <a:lstStyle/>
          <a:p>
            <a:r>
              <a:rPr lang="en-GB" dirty="0" smtClean="0"/>
              <a:t>The fluid produced from a geothermal well can be steam, brine, or a mixture of the two</a:t>
            </a:r>
          </a:p>
          <a:p>
            <a:r>
              <a:rPr lang="en-GB" dirty="0" smtClean="0"/>
              <a:t>The temperature and pressure of the resource can vary substantially from site to site</a:t>
            </a:r>
          </a:p>
          <a:p>
            <a:r>
              <a:rPr lang="en-GB" dirty="0" smtClean="0"/>
              <a:t>The chemical composition of the resources can contain dissolved minerals, gases, and other hard-to-manage substances</a:t>
            </a:r>
            <a:endParaRPr lang="en-GB" dirty="0"/>
          </a:p>
        </p:txBody>
      </p:sp>
    </p:spTree>
    <p:extLst>
      <p:ext uri="{BB962C8B-B14F-4D97-AF65-F5344CB8AC3E}">
        <p14:creationId xmlns:p14="http://schemas.microsoft.com/office/powerpoint/2010/main" val="32175556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Geothermal </a:t>
            </a:r>
            <a:r>
              <a:rPr lang="en-GB" dirty="0"/>
              <a:t>Power Plants</a:t>
            </a:r>
          </a:p>
        </p:txBody>
      </p:sp>
      <p:sp>
        <p:nvSpPr>
          <p:cNvPr id="3" name="Content Placeholder 2"/>
          <p:cNvSpPr>
            <a:spLocks noGrp="1"/>
          </p:cNvSpPr>
          <p:nvPr>
            <p:ph idx="1"/>
          </p:nvPr>
        </p:nvSpPr>
        <p:spPr/>
        <p:txBody>
          <a:bodyPr/>
          <a:lstStyle/>
          <a:p>
            <a:pPr marL="0" indent="0">
              <a:buNone/>
            </a:pPr>
            <a:r>
              <a:rPr lang="en-GB" b="1" dirty="0" smtClean="0"/>
              <a:t>Four main types</a:t>
            </a:r>
          </a:p>
          <a:p>
            <a:pPr marL="514350" indent="-514350">
              <a:buAutoNum type="arabicPeriod"/>
            </a:pPr>
            <a:r>
              <a:rPr lang="en-GB" dirty="0" smtClean="0"/>
              <a:t>Dry steam power plants</a:t>
            </a:r>
          </a:p>
          <a:p>
            <a:pPr marL="514350" indent="-514350">
              <a:buAutoNum type="arabicPeriod"/>
            </a:pPr>
            <a:r>
              <a:rPr lang="en-GB" dirty="0" smtClean="0"/>
              <a:t>Flashed steam power plants</a:t>
            </a:r>
          </a:p>
          <a:p>
            <a:pPr marL="514350" indent="-514350">
              <a:buAutoNum type="arabicPeriod"/>
            </a:pPr>
            <a:r>
              <a:rPr lang="en-GB" dirty="0" smtClean="0"/>
              <a:t>Binary cycle power plants</a:t>
            </a:r>
          </a:p>
          <a:p>
            <a:pPr marL="514350" indent="-514350">
              <a:buAutoNum type="arabicPeriod"/>
            </a:pPr>
            <a:r>
              <a:rPr lang="en-GB" dirty="0" smtClean="0"/>
              <a:t>Hybrid or enhanced power plants</a:t>
            </a:r>
            <a:endParaRPr lang="en-GB" dirty="0"/>
          </a:p>
        </p:txBody>
      </p:sp>
    </p:spTree>
    <p:extLst>
      <p:ext uri="{BB962C8B-B14F-4D97-AF65-F5344CB8AC3E}">
        <p14:creationId xmlns:p14="http://schemas.microsoft.com/office/powerpoint/2010/main" val="24674268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Dry Steam Power Plant</a:t>
            </a:r>
            <a:endParaRPr lang="en-GB" dirty="0"/>
          </a:p>
        </p:txBody>
      </p:sp>
      <p:sp>
        <p:nvSpPr>
          <p:cNvPr id="3" name="Content Placeholder 2"/>
          <p:cNvSpPr>
            <a:spLocks noGrp="1"/>
          </p:cNvSpPr>
          <p:nvPr>
            <p:ph idx="1"/>
          </p:nvPr>
        </p:nvSpPr>
        <p:spPr/>
        <p:txBody>
          <a:bodyPr>
            <a:normAutofit lnSpcReduction="10000"/>
          </a:bodyPr>
          <a:lstStyle/>
          <a:p>
            <a:r>
              <a:rPr lang="en-GB" dirty="0" smtClean="0"/>
              <a:t>Dry steam reservoirs use the water in the earth’s crust, which is heated by the mantle and released through vents in the form of steam</a:t>
            </a:r>
          </a:p>
          <a:p>
            <a:r>
              <a:rPr lang="en-GB" dirty="0" smtClean="0"/>
              <a:t>Production wells are drilled down to the aquifer and the superheated, pressurised steam (180 - 350°C) is brought to the surface at high speeds and passed through a steam turbine to generate electricity</a:t>
            </a:r>
            <a:endParaRPr lang="en-GB" dirty="0"/>
          </a:p>
        </p:txBody>
      </p:sp>
    </p:spTree>
    <p:extLst>
      <p:ext uri="{BB962C8B-B14F-4D97-AF65-F5344CB8AC3E}">
        <p14:creationId xmlns:p14="http://schemas.microsoft.com/office/powerpoint/2010/main" val="21885089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Dry Steam Power Plant</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5576" y="1412776"/>
            <a:ext cx="7920880"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20396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Dry Steam Power Plant</a:t>
            </a:r>
          </a:p>
        </p:txBody>
      </p:sp>
      <p:sp>
        <p:nvSpPr>
          <p:cNvPr id="3" name="Content Placeholder 2"/>
          <p:cNvSpPr>
            <a:spLocks noGrp="1"/>
          </p:cNvSpPr>
          <p:nvPr>
            <p:ph idx="1"/>
          </p:nvPr>
        </p:nvSpPr>
        <p:spPr>
          <a:xfrm>
            <a:off x="251520" y="1340768"/>
            <a:ext cx="8712968" cy="5256584"/>
          </a:xfrm>
        </p:spPr>
        <p:txBody>
          <a:bodyPr/>
          <a:lstStyle/>
          <a:p>
            <a:r>
              <a:rPr lang="en-GB" dirty="0" smtClean="0"/>
              <a:t>In simple power plants the low pressure steam output from the turbine is vented to the atmosphere, but more commonly, the steam is passed through a condenser to convert it to water</a:t>
            </a:r>
          </a:p>
          <a:p>
            <a:r>
              <a:rPr lang="en-GB" dirty="0" smtClean="0"/>
              <a:t>This improves the efficiency of the turbine and avoids the environmental problems caused from the direct release of steam into the atmosphere</a:t>
            </a:r>
          </a:p>
          <a:p>
            <a:r>
              <a:rPr lang="en-GB" dirty="0" smtClean="0"/>
              <a:t>The wastewater is then reinjected back into the ground through the injection wells</a:t>
            </a:r>
            <a:endParaRPr lang="en-GB" dirty="0"/>
          </a:p>
        </p:txBody>
      </p:sp>
    </p:spTree>
    <p:extLst>
      <p:ext uri="{BB962C8B-B14F-4D97-AF65-F5344CB8AC3E}">
        <p14:creationId xmlns:p14="http://schemas.microsoft.com/office/powerpoint/2010/main" val="34041898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Flash </a:t>
            </a:r>
            <a:r>
              <a:rPr lang="en-GB" dirty="0"/>
              <a:t>Steam Power Plant</a:t>
            </a:r>
          </a:p>
        </p:txBody>
      </p:sp>
      <p:sp>
        <p:nvSpPr>
          <p:cNvPr id="3" name="Content Placeholder 2"/>
          <p:cNvSpPr>
            <a:spLocks noGrp="1"/>
          </p:cNvSpPr>
          <p:nvPr>
            <p:ph idx="1"/>
          </p:nvPr>
        </p:nvSpPr>
        <p:spPr/>
        <p:txBody>
          <a:bodyPr/>
          <a:lstStyle/>
          <a:p>
            <a:r>
              <a:rPr lang="en-GB" dirty="0" smtClean="0"/>
              <a:t>Flash steam power plants force water down into an injection well by a ground water pump</a:t>
            </a:r>
          </a:p>
          <a:p>
            <a:r>
              <a:rPr lang="en-GB" dirty="0" smtClean="0"/>
              <a:t>The well must be sunk deep enough to reach subterranean rocks at a temperature higher than the boiling point of water</a:t>
            </a:r>
          </a:p>
          <a:p>
            <a:r>
              <a:rPr lang="en-GB" dirty="0" smtClean="0"/>
              <a:t>The water filters through the rocks where it becomes heated and rises back up through the nearby production well</a:t>
            </a:r>
            <a:endParaRPr lang="en-GB" dirty="0"/>
          </a:p>
        </p:txBody>
      </p:sp>
    </p:spTree>
    <p:extLst>
      <p:ext uri="{BB962C8B-B14F-4D97-AF65-F5344CB8AC3E}">
        <p14:creationId xmlns:p14="http://schemas.microsoft.com/office/powerpoint/2010/main" val="363165570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Flash Steam Power Plant</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484784"/>
            <a:ext cx="7920880" cy="48965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18877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Flash Steam Power Plant</a:t>
            </a:r>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The hot water from the production well enters a flash tank where the reduced pressure causes the water to boil rapidly or “flash” into vapour</a:t>
            </a:r>
          </a:p>
          <a:p>
            <a:r>
              <a:rPr lang="en-GB" dirty="0" smtClean="0"/>
              <a:t>Water that remains liquid in the flash tank is returned to the groundwater pump to be forced down into the earth again</a:t>
            </a:r>
          </a:p>
          <a:p>
            <a:r>
              <a:rPr lang="en-GB" dirty="0" smtClean="0"/>
              <a:t>The vapour from the flash tank drives a steam turbine, which turns the shaft of an electric generator</a:t>
            </a:r>
            <a:endParaRPr lang="en-GB" dirty="0"/>
          </a:p>
        </p:txBody>
      </p:sp>
    </p:spTree>
    <p:extLst>
      <p:ext uri="{BB962C8B-B14F-4D97-AF65-F5344CB8AC3E}">
        <p14:creationId xmlns:p14="http://schemas.microsoft.com/office/powerpoint/2010/main" val="178342614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Flash Steam Power Plant</a:t>
            </a:r>
          </a:p>
        </p:txBody>
      </p:sp>
      <p:sp>
        <p:nvSpPr>
          <p:cNvPr id="3" name="Content Placeholder 2"/>
          <p:cNvSpPr>
            <a:spLocks noGrp="1"/>
          </p:cNvSpPr>
          <p:nvPr>
            <p:ph idx="1"/>
          </p:nvPr>
        </p:nvSpPr>
        <p:spPr/>
        <p:txBody>
          <a:bodyPr>
            <a:normAutofit lnSpcReduction="10000"/>
          </a:bodyPr>
          <a:lstStyle/>
          <a:p>
            <a:r>
              <a:rPr lang="en-GB" dirty="0" smtClean="0"/>
              <a:t>After passing through the turbine, the steam is cooled in a condenser</a:t>
            </a:r>
          </a:p>
          <a:p>
            <a:r>
              <a:rPr lang="en-GB" dirty="0" smtClean="0"/>
              <a:t>This returns water vapour to the liquid state, and this liquid is forced by the ground water pump back down into the earth along with the diverted water from the flash tank</a:t>
            </a:r>
          </a:p>
          <a:p>
            <a:r>
              <a:rPr lang="en-GB" dirty="0" smtClean="0"/>
              <a:t>Some of the condensed vapour can be used for drinking and irrigation because it is, in effect, distilled</a:t>
            </a:r>
            <a:endParaRPr lang="en-GB" dirty="0"/>
          </a:p>
        </p:txBody>
      </p:sp>
    </p:spTree>
    <p:extLst>
      <p:ext uri="{BB962C8B-B14F-4D97-AF65-F5344CB8AC3E}">
        <p14:creationId xmlns:p14="http://schemas.microsoft.com/office/powerpoint/2010/main" val="143542597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Flash Steam Power Plants</a:t>
            </a:r>
            <a:endParaRPr lang="en-GB" dirty="0"/>
          </a:p>
        </p:txBody>
      </p:sp>
      <p:sp>
        <p:nvSpPr>
          <p:cNvPr id="3" name="Content Placeholder 2"/>
          <p:cNvSpPr>
            <a:spLocks noGrp="1"/>
          </p:cNvSpPr>
          <p:nvPr>
            <p:ph idx="1"/>
          </p:nvPr>
        </p:nvSpPr>
        <p:spPr/>
        <p:txBody>
          <a:bodyPr/>
          <a:lstStyle/>
          <a:p>
            <a:r>
              <a:rPr lang="en-GB" dirty="0" smtClean="0"/>
              <a:t>The flash tank must be periodically flushed and cleaned to get rid of mineral build up</a:t>
            </a:r>
          </a:p>
          <a:p>
            <a:r>
              <a:rPr lang="en-GB" dirty="0" smtClean="0"/>
              <a:t>If the water from the production well has a high mineral content, the flushing must be done more frequently.</a:t>
            </a:r>
            <a:endParaRPr lang="en-GB" dirty="0"/>
          </a:p>
        </p:txBody>
      </p:sp>
    </p:spTree>
    <p:extLst>
      <p:ext uri="{BB962C8B-B14F-4D97-AF65-F5344CB8AC3E}">
        <p14:creationId xmlns:p14="http://schemas.microsoft.com/office/powerpoint/2010/main" val="33146754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Binary Cycle Power Plants</a:t>
            </a:r>
            <a:endParaRPr lang="en-GB" dirty="0"/>
          </a:p>
        </p:txBody>
      </p:sp>
      <p:sp>
        <p:nvSpPr>
          <p:cNvPr id="3" name="Content Placeholder 2"/>
          <p:cNvSpPr>
            <a:spLocks noGrp="1"/>
          </p:cNvSpPr>
          <p:nvPr>
            <p:ph idx="1"/>
          </p:nvPr>
        </p:nvSpPr>
        <p:spPr/>
        <p:txBody>
          <a:bodyPr/>
          <a:lstStyle/>
          <a:p>
            <a:r>
              <a:rPr lang="en-GB" dirty="0" smtClean="0"/>
              <a:t>Uses a two step process to extract power from geothermal water that is not hot enough to produce steam to spin a turbine by itself</a:t>
            </a:r>
          </a:p>
          <a:p>
            <a:r>
              <a:rPr lang="en-GB" dirty="0" smtClean="0"/>
              <a:t>The water from the geothermal reservoir never comes into direct contact with the blades of the turbine generator and it uses water based geothermal resources of approximately 110 - 180°C</a:t>
            </a:r>
            <a:endParaRPr lang="en-GB" dirty="0"/>
          </a:p>
        </p:txBody>
      </p:sp>
    </p:spTree>
    <p:extLst>
      <p:ext uri="{BB962C8B-B14F-4D97-AF65-F5344CB8AC3E}">
        <p14:creationId xmlns:p14="http://schemas.microsoft.com/office/powerpoint/2010/main" val="263220069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Binary Cycle Power Plants</a:t>
            </a:r>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1560" y="1412776"/>
            <a:ext cx="7920880"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479809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Binary Cycle Power Plants</a:t>
            </a:r>
          </a:p>
        </p:txBody>
      </p:sp>
      <p:sp>
        <p:nvSpPr>
          <p:cNvPr id="3" name="Content Placeholder 2"/>
          <p:cNvSpPr>
            <a:spLocks noGrp="1"/>
          </p:cNvSpPr>
          <p:nvPr>
            <p:ph idx="1"/>
          </p:nvPr>
        </p:nvSpPr>
        <p:spPr>
          <a:xfrm>
            <a:off x="251520" y="1600200"/>
            <a:ext cx="8712968" cy="4997152"/>
          </a:xfrm>
        </p:spPr>
        <p:txBody>
          <a:bodyPr>
            <a:normAutofit/>
          </a:bodyPr>
          <a:lstStyle/>
          <a:p>
            <a:r>
              <a:rPr lang="en-GB" dirty="0" smtClean="0"/>
              <a:t>In the binary cycle system, warm geothermal water is pumped to the surface and passed through a heat exchanger that contains a fluid such as butane or pentane with a much lower boiling point than water</a:t>
            </a:r>
          </a:p>
          <a:p>
            <a:r>
              <a:rPr lang="en-GB" dirty="0" smtClean="0"/>
              <a:t>The heat from the geothermal water causes this secondary or ‘binary’ fluid to flash into vapour</a:t>
            </a:r>
          </a:p>
          <a:p>
            <a:r>
              <a:rPr lang="en-GB" dirty="0" smtClean="0"/>
              <a:t>The vapour created by heating the pentane is what spins the turbine powering the generator</a:t>
            </a:r>
            <a:endParaRPr lang="en-GB" dirty="0"/>
          </a:p>
        </p:txBody>
      </p:sp>
    </p:spTree>
    <p:extLst>
      <p:ext uri="{BB962C8B-B14F-4D97-AF65-F5344CB8AC3E}">
        <p14:creationId xmlns:p14="http://schemas.microsoft.com/office/powerpoint/2010/main" val="49621909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Binary Cycle Power Plants</a:t>
            </a:r>
          </a:p>
        </p:txBody>
      </p:sp>
      <p:sp>
        <p:nvSpPr>
          <p:cNvPr id="3" name="Content Placeholder 2"/>
          <p:cNvSpPr>
            <a:spLocks noGrp="1"/>
          </p:cNvSpPr>
          <p:nvPr>
            <p:ph idx="1"/>
          </p:nvPr>
        </p:nvSpPr>
        <p:spPr/>
        <p:txBody>
          <a:bodyPr/>
          <a:lstStyle/>
          <a:p>
            <a:r>
              <a:rPr lang="en-GB" dirty="0" smtClean="0"/>
              <a:t>While the cooled steam from the geothermal source is injected back into the formation, where it heats up again and is available to eventually re-circulate through the heat exchanger</a:t>
            </a:r>
            <a:endParaRPr lang="en-GB" dirty="0"/>
          </a:p>
        </p:txBody>
      </p:sp>
    </p:spTree>
    <p:extLst>
      <p:ext uri="{BB962C8B-B14F-4D97-AF65-F5344CB8AC3E}">
        <p14:creationId xmlns:p14="http://schemas.microsoft.com/office/powerpoint/2010/main" val="9666152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Hybrid Power Plants Concepts</a:t>
            </a:r>
          </a:p>
        </p:txBody>
      </p:sp>
      <p:sp>
        <p:nvSpPr>
          <p:cNvPr id="3" name="Content Placeholder 2"/>
          <p:cNvSpPr>
            <a:spLocks noGrp="1"/>
          </p:cNvSpPr>
          <p:nvPr>
            <p:ph idx="1"/>
          </p:nvPr>
        </p:nvSpPr>
        <p:spPr/>
        <p:txBody>
          <a:bodyPr/>
          <a:lstStyle/>
          <a:p>
            <a:r>
              <a:rPr lang="en-GB" dirty="0" smtClean="0"/>
              <a:t>Electricity production is enabled by steam-based Rankine Cycles, for the conversion of high temperature heat into electricity</a:t>
            </a:r>
          </a:p>
          <a:p>
            <a:r>
              <a:rPr lang="en-GB" dirty="0" smtClean="0"/>
              <a:t>For geothermal applications the temperature and pressure should be high enough so that pressurised steam is produced at the entrance of the steam turbine</a:t>
            </a:r>
            <a:endParaRPr lang="en-GB" dirty="0"/>
          </a:p>
        </p:txBody>
      </p:sp>
    </p:spTree>
    <p:extLst>
      <p:ext uri="{BB962C8B-B14F-4D97-AF65-F5344CB8AC3E}">
        <p14:creationId xmlns:p14="http://schemas.microsoft.com/office/powerpoint/2010/main" val="69313211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Hybrid Power Plants Concepts</a:t>
            </a:r>
          </a:p>
        </p:txBody>
      </p:sp>
      <p:sp>
        <p:nvSpPr>
          <p:cNvPr id="3" name="Content Placeholder 2"/>
          <p:cNvSpPr>
            <a:spLocks noGrp="1"/>
          </p:cNvSpPr>
          <p:nvPr>
            <p:ph idx="1"/>
          </p:nvPr>
        </p:nvSpPr>
        <p:spPr/>
        <p:txBody>
          <a:bodyPr/>
          <a:lstStyle/>
          <a:p>
            <a:r>
              <a:rPr lang="en-GB" dirty="0" smtClean="0"/>
              <a:t>If the geothermal source has lower temperatures than needed for driving a steam-based Rankine Cycle- conditions widely met in low- enthalpy areas- </a:t>
            </a:r>
          </a:p>
          <a:p>
            <a:r>
              <a:rPr lang="en-GB" dirty="0" smtClean="0"/>
              <a:t>Electricity production can be commonly performed by Organic Rankine Cycles (ORC), which make use of an organic-based working fluid with a lower boiling point than water</a:t>
            </a:r>
            <a:endParaRPr lang="en-GB" dirty="0"/>
          </a:p>
        </p:txBody>
      </p:sp>
    </p:spTree>
    <p:extLst>
      <p:ext uri="{BB962C8B-B14F-4D97-AF65-F5344CB8AC3E}">
        <p14:creationId xmlns:p14="http://schemas.microsoft.com/office/powerpoint/2010/main" val="199122517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Hybrid Power Plants Concepts</a:t>
            </a:r>
          </a:p>
        </p:txBody>
      </p:sp>
      <p:sp>
        <p:nvSpPr>
          <p:cNvPr id="3" name="Content Placeholder 2"/>
          <p:cNvSpPr>
            <a:spLocks noGrp="1"/>
          </p:cNvSpPr>
          <p:nvPr>
            <p:ph idx="1"/>
          </p:nvPr>
        </p:nvSpPr>
        <p:spPr>
          <a:xfrm>
            <a:off x="457200" y="1600200"/>
            <a:ext cx="8229600" cy="4781128"/>
          </a:xfrm>
        </p:spPr>
        <p:txBody>
          <a:bodyPr>
            <a:normAutofit/>
          </a:bodyPr>
          <a:lstStyle/>
          <a:p>
            <a:r>
              <a:rPr lang="en-GB" dirty="0" smtClean="0"/>
              <a:t>From an energy efficiency viewpoint optimised energy production needs the use of appropriate heat sources optimised for the temperature/pressure requirements of turbines</a:t>
            </a:r>
          </a:p>
          <a:p>
            <a:r>
              <a:rPr lang="en-GB" dirty="0" smtClean="0"/>
              <a:t>A hybrid approach is when more than one heating source is employed for a given application in order to best exploit a technology</a:t>
            </a:r>
            <a:endParaRPr lang="en-GB" dirty="0"/>
          </a:p>
        </p:txBody>
      </p:sp>
    </p:spTree>
    <p:extLst>
      <p:ext uri="{BB962C8B-B14F-4D97-AF65-F5344CB8AC3E}">
        <p14:creationId xmlns:p14="http://schemas.microsoft.com/office/powerpoint/2010/main" val="111667808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Hybrid Power Plants Concepts</a:t>
            </a:r>
          </a:p>
        </p:txBody>
      </p:sp>
      <p:sp>
        <p:nvSpPr>
          <p:cNvPr id="3" name="Content Placeholder 2"/>
          <p:cNvSpPr>
            <a:spLocks noGrp="1"/>
          </p:cNvSpPr>
          <p:nvPr>
            <p:ph idx="1"/>
          </p:nvPr>
        </p:nvSpPr>
        <p:spPr/>
        <p:txBody>
          <a:bodyPr/>
          <a:lstStyle/>
          <a:p>
            <a:r>
              <a:rPr lang="en-GB" dirty="0" smtClean="0"/>
              <a:t>Possible geothermal hybrid scenarios are either the utilisation of geothermal energy for pre-heating water in conventionally operated power plants or super heating steam of circulating working</a:t>
            </a:r>
            <a:endParaRPr lang="en-GB" dirty="0"/>
          </a:p>
        </p:txBody>
      </p:sp>
    </p:spTree>
    <p:extLst>
      <p:ext uri="{BB962C8B-B14F-4D97-AF65-F5344CB8AC3E}">
        <p14:creationId xmlns:p14="http://schemas.microsoft.com/office/powerpoint/2010/main" val="13532440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Hybrid Geothermal Power Generation</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Allows the use of more energy efficient and cost effective steam-based Rankine Cycles</a:t>
            </a:r>
          </a:p>
          <a:p>
            <a:pPr marL="514350" indent="-514350">
              <a:buAutoNum type="arabicPeriod"/>
            </a:pPr>
            <a:r>
              <a:rPr lang="en-GB" dirty="0" smtClean="0"/>
              <a:t>Eliminates the time and cost needed for developing other less-established conversion technologies</a:t>
            </a:r>
          </a:p>
          <a:p>
            <a:pPr marL="514350" indent="-514350">
              <a:buAutoNum type="arabicPeriod"/>
            </a:pPr>
            <a:r>
              <a:rPr lang="en-GB" dirty="0" smtClean="0"/>
              <a:t>Offers the flexibility of determining the optimal steam temperature, independent of the geothermal source temperature</a:t>
            </a:r>
            <a:endParaRPr lang="en-GB" dirty="0"/>
          </a:p>
        </p:txBody>
      </p:sp>
    </p:spTree>
    <p:extLst>
      <p:ext uri="{BB962C8B-B14F-4D97-AF65-F5344CB8AC3E}">
        <p14:creationId xmlns:p14="http://schemas.microsoft.com/office/powerpoint/2010/main" val="214017986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of Hybrid Geothermal Power Generation</a:t>
            </a:r>
          </a:p>
        </p:txBody>
      </p:sp>
      <p:sp>
        <p:nvSpPr>
          <p:cNvPr id="3" name="Content Placeholder 2"/>
          <p:cNvSpPr>
            <a:spLocks noGrp="1"/>
          </p:cNvSpPr>
          <p:nvPr>
            <p:ph idx="1"/>
          </p:nvPr>
        </p:nvSpPr>
        <p:spPr/>
        <p:txBody>
          <a:bodyPr/>
          <a:lstStyle/>
          <a:p>
            <a:pPr marL="514350" indent="-514350">
              <a:buAutoNum type="arabicPeriod" startAt="4"/>
            </a:pPr>
            <a:r>
              <a:rPr lang="en-GB" dirty="0" smtClean="0"/>
              <a:t>Increased reliability because optimum temperatures can be maintained</a:t>
            </a:r>
          </a:p>
          <a:p>
            <a:pPr marL="514350" indent="-514350">
              <a:buAutoNum type="arabicPeriod" startAt="4"/>
            </a:pPr>
            <a:r>
              <a:rPr lang="en-GB" dirty="0" smtClean="0"/>
              <a:t>Provides a system concept for the combined generation of electricity </a:t>
            </a:r>
            <a:r>
              <a:rPr lang="en-GB" smtClean="0"/>
              <a:t>and heat</a:t>
            </a:r>
            <a:endParaRPr lang="en-GB" dirty="0" smtClean="0"/>
          </a:p>
          <a:p>
            <a:pPr marL="514350" indent="-514350">
              <a:buAutoNum type="arabicPeriod" startAt="4"/>
            </a:pPr>
            <a:r>
              <a:rPr lang="en-GB" dirty="0" smtClean="0"/>
              <a:t>Creates a path to 100% renewable electricity generation when the energy source for the super-heater is a renewable-based fuel</a:t>
            </a:r>
            <a:endParaRPr lang="en-GB" dirty="0"/>
          </a:p>
        </p:txBody>
      </p:sp>
    </p:spTree>
    <p:extLst>
      <p:ext uri="{BB962C8B-B14F-4D97-AF65-F5344CB8AC3E}">
        <p14:creationId xmlns:p14="http://schemas.microsoft.com/office/powerpoint/2010/main" val="28039731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System</a:t>
            </a:r>
            <a:endParaRPr lang="en-GB"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3782" y="1628800"/>
            <a:ext cx="7768658" cy="4896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1798301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System</a:t>
            </a:r>
          </a:p>
        </p:txBody>
      </p:sp>
      <p:sp>
        <p:nvSpPr>
          <p:cNvPr id="3" name="Content Placeholder 2"/>
          <p:cNvSpPr>
            <a:spLocks noGrp="1"/>
          </p:cNvSpPr>
          <p:nvPr>
            <p:ph idx="1"/>
          </p:nvPr>
        </p:nvSpPr>
        <p:spPr/>
        <p:txBody>
          <a:bodyPr/>
          <a:lstStyle/>
          <a:p>
            <a:r>
              <a:rPr lang="en-GB" dirty="0" smtClean="0"/>
              <a:t>A possible geo-hybrid system with energy transfer accomplished by means of three heat exchangers: a  preheater, a steam generator, and a steam super heater</a:t>
            </a:r>
          </a:p>
          <a:p>
            <a:r>
              <a:rPr lang="en-GB" dirty="0" smtClean="0"/>
              <a:t>The energy source for the first two heat exchangers is geothermal; the energy source for the third one could be biomass</a:t>
            </a:r>
            <a:endParaRPr lang="en-GB" dirty="0"/>
          </a:p>
        </p:txBody>
      </p:sp>
    </p:spTree>
    <p:extLst>
      <p:ext uri="{BB962C8B-B14F-4D97-AF65-F5344CB8AC3E}">
        <p14:creationId xmlns:p14="http://schemas.microsoft.com/office/powerpoint/2010/main" val="23639654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999</TotalTime>
  <Words>2689</Words>
  <Application>Microsoft Office PowerPoint</Application>
  <PresentationFormat>On-screen Show (4:3)</PresentationFormat>
  <Paragraphs>211</Paragraphs>
  <Slides>61</Slides>
  <Notes>0</Notes>
  <HiddenSlides>0</HiddenSlides>
  <MMClips>0</MMClips>
  <ScaleCrop>false</ScaleCrop>
  <HeadingPairs>
    <vt:vector size="4" baseType="variant">
      <vt:variant>
        <vt:lpstr>Theme</vt:lpstr>
      </vt:variant>
      <vt:variant>
        <vt:i4>1</vt:i4>
      </vt:variant>
      <vt:variant>
        <vt:lpstr>Slide Titles</vt:lpstr>
      </vt:variant>
      <vt:variant>
        <vt:i4>61</vt:i4>
      </vt:variant>
    </vt:vector>
  </HeadingPairs>
  <TitlesOfParts>
    <vt:vector size="62" baseType="lpstr">
      <vt:lpstr>Office Theme</vt:lpstr>
      <vt:lpstr>Geothermal Energy</vt:lpstr>
      <vt:lpstr>What is Geothermal Energy?</vt:lpstr>
      <vt:lpstr>What is Geothermal Energy?</vt:lpstr>
      <vt:lpstr>Geothermal Energy</vt:lpstr>
      <vt:lpstr>Geothermal Energy</vt:lpstr>
      <vt:lpstr>Use of Geothermal Energy</vt:lpstr>
      <vt:lpstr>Use of Geothermal Energy</vt:lpstr>
      <vt:lpstr>Classes of Global Geothermal Regions</vt:lpstr>
      <vt:lpstr>Methods of Heat Extraction</vt:lpstr>
      <vt:lpstr>Natural Hydrothermal Circulation</vt:lpstr>
      <vt:lpstr>Hot Igneous Systems/Dry Rock Fracturing</vt:lpstr>
      <vt:lpstr>Hot Dry Rocks Process</vt:lpstr>
      <vt:lpstr>Hot Dry Rocks Process</vt:lpstr>
      <vt:lpstr>Hot Dry Rocks Process</vt:lpstr>
      <vt:lpstr>Hot Dry Rocks Process</vt:lpstr>
      <vt:lpstr>Hot Dry Rocks Process</vt:lpstr>
      <vt:lpstr>Enhanced Geothermal Systems</vt:lpstr>
      <vt:lpstr>How an Enhanced Geothermal  System Works</vt:lpstr>
      <vt:lpstr>How an Enhanced Geothermal  System Works</vt:lpstr>
      <vt:lpstr>How an Enhanced Geothermal  System Works</vt:lpstr>
      <vt:lpstr>EGS Development Sequence</vt:lpstr>
      <vt:lpstr>EGS Finding the Site</vt:lpstr>
      <vt:lpstr>EGS Finding the Site</vt:lpstr>
      <vt:lpstr>Site Characterisation</vt:lpstr>
      <vt:lpstr>Exploratory Well and Reservoir Characterisation</vt:lpstr>
      <vt:lpstr>Exploratory Well and Reservoir Characterisation</vt:lpstr>
      <vt:lpstr>Creating the Reservoir- Injection Well</vt:lpstr>
      <vt:lpstr>Creating the Reservoir- Injection Well</vt:lpstr>
      <vt:lpstr>Creating the Reservoir Injection Well</vt:lpstr>
      <vt:lpstr>Creating the Reservoir Injection Well</vt:lpstr>
      <vt:lpstr>Creating the Reservoir-Stimulation</vt:lpstr>
      <vt:lpstr>Creating the Reservoir-Stimulation</vt:lpstr>
      <vt:lpstr>Creating the Reservoir-Stimulation</vt:lpstr>
      <vt:lpstr>Completing the Well Field</vt:lpstr>
      <vt:lpstr>Completing the Well Field</vt:lpstr>
      <vt:lpstr>Operating and Maintaining the Reservoir</vt:lpstr>
      <vt:lpstr>PowerPoint Presentation</vt:lpstr>
      <vt:lpstr>Operating and Maintaining the Reservoir</vt:lpstr>
      <vt:lpstr>Geothermal Power Plants</vt:lpstr>
      <vt:lpstr>Geothermal Power Plants</vt:lpstr>
      <vt:lpstr>Types of Geothermal Power Plants</vt:lpstr>
      <vt:lpstr>Dry Steam Power Plant</vt:lpstr>
      <vt:lpstr>Dry Steam Power Plant</vt:lpstr>
      <vt:lpstr>Dry Steam Power Plant</vt:lpstr>
      <vt:lpstr>Flash Steam Power Plant</vt:lpstr>
      <vt:lpstr>Flash Steam Power Plant</vt:lpstr>
      <vt:lpstr>Flash Steam Power Plant</vt:lpstr>
      <vt:lpstr>Flash Steam Power Plant</vt:lpstr>
      <vt:lpstr>Flash Steam Power Plants</vt:lpstr>
      <vt:lpstr>Binary Cycle Power Plants</vt:lpstr>
      <vt:lpstr>Binary Cycle Power Plants</vt:lpstr>
      <vt:lpstr>Binary Cycle Power Plants</vt:lpstr>
      <vt:lpstr>Binary Cycle Power Plants</vt:lpstr>
      <vt:lpstr>Hybrid Power Plants Concepts</vt:lpstr>
      <vt:lpstr>Hybrid Power Plants Concepts</vt:lpstr>
      <vt:lpstr>Hybrid Power Plants Concepts</vt:lpstr>
      <vt:lpstr>Hybrid Power Plants Concepts</vt:lpstr>
      <vt:lpstr>Advantages of Hybrid Geothermal Power Generation</vt:lpstr>
      <vt:lpstr>Advantages of Hybrid Geothermal Power Generation</vt:lpstr>
      <vt:lpstr>Example System</vt:lpstr>
      <vt:lpstr>Example System</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Geothermal Energy</dc:title>
  <dc:creator>Andrew Thorn</dc:creator>
  <cp:lastModifiedBy>Andrew Thorn</cp:lastModifiedBy>
  <cp:revision>34</cp:revision>
  <dcterms:created xsi:type="dcterms:W3CDTF">2016-02-08T19:55:51Z</dcterms:created>
  <dcterms:modified xsi:type="dcterms:W3CDTF">2016-09-18T00:32:49Z</dcterms:modified>
</cp:coreProperties>
</file>