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70" r:id="rId15"/>
    <p:sldId id="271" r:id="rId16"/>
    <p:sldId id="272" r:id="rId17"/>
    <p:sldId id="273" r:id="rId18"/>
    <p:sldId id="274" r:id="rId19"/>
    <p:sldId id="275" r:id="rId20"/>
    <p:sldId id="280"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390311-AF57-C004-E7CF-6ACFD140D261}" v="95" dt="2022-07-24T10:35:11.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aniela Dumitrescu (1918144)" userId="S::1918144@student.uwtsd.ac.uk::faaddc34-bf2a-4537-979c-cba30943411e" providerId="AD" clId="Web-{AC390311-AF57-C004-E7CF-6ACFD140D261}"/>
    <pc:docChg chg="addSld delSld modSld addMainMaster modMainMaster">
      <pc:chgData name="Elena Daniela Dumitrescu (1918144)" userId="S::1918144@student.uwtsd.ac.uk::faaddc34-bf2a-4537-979c-cba30943411e" providerId="AD" clId="Web-{AC390311-AF57-C004-E7CF-6ACFD140D261}" dt="2022-07-24T10:35:11.082" v="87"/>
      <pc:docMkLst>
        <pc:docMk/>
      </pc:docMkLst>
      <pc:sldChg chg="modSp">
        <pc:chgData name="Elena Daniela Dumitrescu (1918144)" userId="S::1918144@student.uwtsd.ac.uk::faaddc34-bf2a-4537-979c-cba30943411e" providerId="AD" clId="Web-{AC390311-AF57-C004-E7CF-6ACFD140D261}" dt="2022-07-24T10:21:55.749" v="9" actId="20577"/>
        <pc:sldMkLst>
          <pc:docMk/>
          <pc:sldMk cId="2388073587" sldId="258"/>
        </pc:sldMkLst>
        <pc:spChg chg="mod">
          <ac:chgData name="Elena Daniela Dumitrescu (1918144)" userId="S::1918144@student.uwtsd.ac.uk::faaddc34-bf2a-4537-979c-cba30943411e" providerId="AD" clId="Web-{AC390311-AF57-C004-E7CF-6ACFD140D261}" dt="2022-07-24T10:21:55.749" v="9" actId="20577"/>
          <ac:spMkLst>
            <pc:docMk/>
            <pc:sldMk cId="2388073587" sldId="258"/>
            <ac:spMk id="3" creationId="{CC883A95-B236-4CAB-F02F-0F815ACECC29}"/>
          </ac:spMkLst>
        </pc:spChg>
      </pc:sldChg>
      <pc:sldChg chg="modSp">
        <pc:chgData name="Elena Daniela Dumitrescu (1918144)" userId="S::1918144@student.uwtsd.ac.uk::faaddc34-bf2a-4537-979c-cba30943411e" providerId="AD" clId="Web-{AC390311-AF57-C004-E7CF-6ACFD140D261}" dt="2022-07-24T10:24:09.471" v="29" actId="1076"/>
        <pc:sldMkLst>
          <pc:docMk/>
          <pc:sldMk cId="2351802424" sldId="260"/>
        </pc:sldMkLst>
        <pc:spChg chg="mod">
          <ac:chgData name="Elena Daniela Dumitrescu (1918144)" userId="S::1918144@student.uwtsd.ac.uk::faaddc34-bf2a-4537-979c-cba30943411e" providerId="AD" clId="Web-{AC390311-AF57-C004-E7CF-6ACFD140D261}" dt="2022-07-24T10:24:06.987" v="28" actId="14100"/>
          <ac:spMkLst>
            <pc:docMk/>
            <pc:sldMk cId="2351802424" sldId="260"/>
            <ac:spMk id="2" creationId="{3EC1AF4F-DC9E-5529-5CA4-C8A7697973C3}"/>
          </ac:spMkLst>
        </pc:spChg>
        <pc:spChg chg="mod">
          <ac:chgData name="Elena Daniela Dumitrescu (1918144)" userId="S::1918144@student.uwtsd.ac.uk::faaddc34-bf2a-4537-979c-cba30943411e" providerId="AD" clId="Web-{AC390311-AF57-C004-E7CF-6ACFD140D261}" dt="2022-07-24T10:23:46.752" v="23" actId="1076"/>
          <ac:spMkLst>
            <pc:docMk/>
            <pc:sldMk cId="2351802424" sldId="260"/>
            <ac:spMk id="3" creationId="{22832C76-AAC1-01A0-0EBC-E98CFB0B0874}"/>
          </ac:spMkLst>
        </pc:spChg>
        <pc:picChg chg="mod">
          <ac:chgData name="Elena Daniela Dumitrescu (1918144)" userId="S::1918144@student.uwtsd.ac.uk::faaddc34-bf2a-4537-979c-cba30943411e" providerId="AD" clId="Web-{AC390311-AF57-C004-E7CF-6ACFD140D261}" dt="2022-07-24T10:24:09.471" v="29" actId="1076"/>
          <ac:picMkLst>
            <pc:docMk/>
            <pc:sldMk cId="2351802424" sldId="260"/>
            <ac:picMk id="7" creationId="{D3412FC7-5DD6-3FDC-AAC5-C8E30276B910}"/>
          </ac:picMkLst>
        </pc:picChg>
      </pc:sldChg>
      <pc:sldChg chg="modSp">
        <pc:chgData name="Elena Daniela Dumitrescu (1918144)" userId="S::1918144@student.uwtsd.ac.uk::faaddc34-bf2a-4537-979c-cba30943411e" providerId="AD" clId="Web-{AC390311-AF57-C004-E7CF-6ACFD140D261}" dt="2022-07-24T10:24:25.284" v="31" actId="14100"/>
        <pc:sldMkLst>
          <pc:docMk/>
          <pc:sldMk cId="1896598465" sldId="261"/>
        </pc:sldMkLst>
        <pc:picChg chg="mod">
          <ac:chgData name="Elena Daniela Dumitrescu (1918144)" userId="S::1918144@student.uwtsd.ac.uk::faaddc34-bf2a-4537-979c-cba30943411e" providerId="AD" clId="Web-{AC390311-AF57-C004-E7CF-6ACFD140D261}" dt="2022-07-24T10:24:25.284" v="31" actId="14100"/>
          <ac:picMkLst>
            <pc:docMk/>
            <pc:sldMk cId="1896598465" sldId="261"/>
            <ac:picMk id="5" creationId="{5FE60DCB-FF47-F303-FC7C-31EE5CC9FB20}"/>
          </ac:picMkLst>
        </pc:picChg>
      </pc:sldChg>
      <pc:sldChg chg="modSp">
        <pc:chgData name="Elena Daniela Dumitrescu (1918144)" userId="S::1918144@student.uwtsd.ac.uk::faaddc34-bf2a-4537-979c-cba30943411e" providerId="AD" clId="Web-{AC390311-AF57-C004-E7CF-6ACFD140D261}" dt="2022-07-24T10:25:06.379" v="35" actId="14100"/>
        <pc:sldMkLst>
          <pc:docMk/>
          <pc:sldMk cId="3988710550" sldId="265"/>
        </pc:sldMkLst>
        <pc:picChg chg="mod">
          <ac:chgData name="Elena Daniela Dumitrescu (1918144)" userId="S::1918144@student.uwtsd.ac.uk::faaddc34-bf2a-4537-979c-cba30943411e" providerId="AD" clId="Web-{AC390311-AF57-C004-E7CF-6ACFD140D261}" dt="2022-07-24T10:25:06.379" v="35" actId="14100"/>
          <ac:picMkLst>
            <pc:docMk/>
            <pc:sldMk cId="3988710550" sldId="265"/>
            <ac:picMk id="4" creationId="{6886563D-0549-5110-C358-90A047886FE7}"/>
          </ac:picMkLst>
        </pc:picChg>
      </pc:sldChg>
      <pc:sldChg chg="del">
        <pc:chgData name="Elena Daniela Dumitrescu (1918144)" userId="S::1918144@student.uwtsd.ac.uk::faaddc34-bf2a-4537-979c-cba30943411e" providerId="AD" clId="Web-{AC390311-AF57-C004-E7CF-6ACFD140D261}" dt="2022-07-24T10:25:26.395" v="36"/>
        <pc:sldMkLst>
          <pc:docMk/>
          <pc:sldMk cId="2898067607" sldId="268"/>
        </pc:sldMkLst>
      </pc:sldChg>
      <pc:sldChg chg="del">
        <pc:chgData name="Elena Daniela Dumitrescu (1918144)" userId="S::1918144@student.uwtsd.ac.uk::faaddc34-bf2a-4537-979c-cba30943411e" providerId="AD" clId="Web-{AC390311-AF57-C004-E7CF-6ACFD140D261}" dt="2022-07-24T10:25:42.771" v="37"/>
        <pc:sldMkLst>
          <pc:docMk/>
          <pc:sldMk cId="1799318467" sldId="269"/>
        </pc:sldMkLst>
      </pc:sldChg>
      <pc:sldChg chg="del">
        <pc:chgData name="Elena Daniela Dumitrescu (1918144)" userId="S::1918144@student.uwtsd.ac.uk::faaddc34-bf2a-4537-979c-cba30943411e" providerId="AD" clId="Web-{AC390311-AF57-C004-E7CF-6ACFD140D261}" dt="2022-07-24T10:27:27.555" v="38"/>
        <pc:sldMkLst>
          <pc:docMk/>
          <pc:sldMk cId="3132151671" sldId="276"/>
        </pc:sldMkLst>
      </pc:sldChg>
      <pc:sldChg chg="del">
        <pc:chgData name="Elena Daniela Dumitrescu (1918144)" userId="S::1918144@student.uwtsd.ac.uk::faaddc34-bf2a-4537-979c-cba30943411e" providerId="AD" clId="Web-{AC390311-AF57-C004-E7CF-6ACFD140D261}" dt="2022-07-24T10:35:01.894" v="83"/>
        <pc:sldMkLst>
          <pc:docMk/>
          <pc:sldMk cId="1649589268" sldId="277"/>
        </pc:sldMkLst>
      </pc:sldChg>
      <pc:sldChg chg="modSp new del">
        <pc:chgData name="Elena Daniela Dumitrescu (1918144)" userId="S::1918144@student.uwtsd.ac.uk::faaddc34-bf2a-4537-979c-cba30943411e" providerId="AD" clId="Web-{AC390311-AF57-C004-E7CF-6ACFD140D261}" dt="2022-07-24T10:29:49.636" v="44"/>
        <pc:sldMkLst>
          <pc:docMk/>
          <pc:sldMk cId="2041817251" sldId="279"/>
        </pc:sldMkLst>
        <pc:spChg chg="mod">
          <ac:chgData name="Elena Daniela Dumitrescu (1918144)" userId="S::1918144@student.uwtsd.ac.uk::faaddc34-bf2a-4537-979c-cba30943411e" providerId="AD" clId="Web-{AC390311-AF57-C004-E7CF-6ACFD140D261}" dt="2022-07-24T10:28:38.478" v="42" actId="20577"/>
          <ac:spMkLst>
            <pc:docMk/>
            <pc:sldMk cId="2041817251" sldId="279"/>
            <ac:spMk id="3" creationId="{4E34F536-4595-DE7B-F8A4-420C4C79EE9A}"/>
          </ac:spMkLst>
        </pc:spChg>
      </pc:sldChg>
      <pc:sldChg chg="modSp add">
        <pc:chgData name="Elena Daniela Dumitrescu (1918144)" userId="S::1918144@student.uwtsd.ac.uk::faaddc34-bf2a-4537-979c-cba30943411e" providerId="AD" clId="Web-{AC390311-AF57-C004-E7CF-6ACFD140D261}" dt="2022-07-24T10:35:11.082" v="87"/>
        <pc:sldMkLst>
          <pc:docMk/>
          <pc:sldMk cId="1232411443" sldId="280"/>
        </pc:sldMkLst>
        <pc:graphicFrameChg chg="mod modGraphic">
          <ac:chgData name="Elena Daniela Dumitrescu (1918144)" userId="S::1918144@student.uwtsd.ac.uk::faaddc34-bf2a-4537-979c-cba30943411e" providerId="AD" clId="Web-{AC390311-AF57-C004-E7CF-6ACFD140D261}" dt="2022-07-24T10:35:11.082" v="87"/>
          <ac:graphicFrameMkLst>
            <pc:docMk/>
            <pc:sldMk cId="1232411443" sldId="280"/>
            <ac:graphicFrameMk id="4" creationId="{45286591-9DEE-40D6-861B-569E5A9D47E2}"/>
          </ac:graphicFrameMkLst>
        </pc:graphicFrameChg>
      </pc:sldChg>
      <pc:sldMasterChg chg="add addSldLayout">
        <pc:chgData name="Elena Daniela Dumitrescu (1918144)" userId="S::1918144@student.uwtsd.ac.uk::faaddc34-bf2a-4537-979c-cba30943411e" providerId="AD" clId="Web-{AC390311-AF57-C004-E7CF-6ACFD140D261}" dt="2022-07-24T10:29:43.870" v="43"/>
        <pc:sldMasterMkLst>
          <pc:docMk/>
          <pc:sldMasterMk cId="3181916383" sldId="2147483648"/>
        </pc:sldMasterMkLst>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3389596065" sldId="2147483649"/>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730117488" sldId="2147483650"/>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108819872" sldId="2147483651"/>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3786937900" sldId="2147483652"/>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2095225400" sldId="2147483653"/>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2664253318" sldId="2147483654"/>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600331193" sldId="2147483655"/>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3745130196" sldId="2147483656"/>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2574778156" sldId="2147483657"/>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3289441484" sldId="2147483658"/>
          </pc:sldLayoutMkLst>
        </pc:sldLayoutChg>
        <pc:sldLayoutChg chg="add">
          <pc:chgData name="Elena Daniela Dumitrescu (1918144)" userId="S::1918144@student.uwtsd.ac.uk::faaddc34-bf2a-4537-979c-cba30943411e" providerId="AD" clId="Web-{AC390311-AF57-C004-E7CF-6ACFD140D261}" dt="2022-07-24T10:29:43.870" v="43"/>
          <pc:sldLayoutMkLst>
            <pc:docMk/>
            <pc:sldMasterMk cId="3181916383" sldId="2147483648"/>
            <pc:sldLayoutMk cId="2950286640" sldId="2147483659"/>
          </pc:sldLayoutMkLst>
        </pc:sldLayoutChg>
      </pc:sldMasterChg>
      <pc:sldMasterChg chg="replId modSldLayout">
        <pc:chgData name="Elena Daniela Dumitrescu (1918144)" userId="S::1918144@student.uwtsd.ac.uk::faaddc34-bf2a-4537-979c-cba30943411e" providerId="AD" clId="Web-{AC390311-AF57-C004-E7CF-6ACFD140D261}" dt="2022-07-24T10:29:43.870" v="43"/>
        <pc:sldMasterMkLst>
          <pc:docMk/>
          <pc:sldMasterMk cId="1364962651" sldId="2147483660"/>
        </pc:sldMasterMkLst>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214534224" sldId="2147483661"/>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3497145098" sldId="2147483662"/>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1177724797" sldId="2147483663"/>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120647743" sldId="2147483664"/>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1449205463" sldId="2147483665"/>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596067940" sldId="2147483666"/>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2078023700" sldId="2147483667"/>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3450709541" sldId="2147483668"/>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2783269843" sldId="2147483669"/>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2394135724" sldId="2147483670"/>
          </pc:sldLayoutMkLst>
        </pc:sldLayoutChg>
        <pc:sldLayoutChg chg="replId">
          <pc:chgData name="Elena Daniela Dumitrescu (1918144)" userId="S::1918144@student.uwtsd.ac.uk::faaddc34-bf2a-4537-979c-cba30943411e" providerId="AD" clId="Web-{AC390311-AF57-C004-E7CF-6ACFD140D261}" dt="2022-07-24T10:29:43.870" v="43"/>
          <pc:sldLayoutMkLst>
            <pc:docMk/>
            <pc:sldMasterMk cId="1364962651" sldId="2147483660"/>
            <pc:sldLayoutMk cId="100630660"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2B3C7-3DD2-838C-A5B6-4F5108E591F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978B70-01AF-B98E-71DE-D96E35FC2E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513E4EF-6F37-7C8C-8BBD-4B6B138F52EA}"/>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5" name="Footer Placeholder 4">
            <a:extLst>
              <a:ext uri="{FF2B5EF4-FFF2-40B4-BE49-F238E27FC236}">
                <a16:creationId xmlns:a16="http://schemas.microsoft.com/office/drawing/2014/main" id="{71A6F172-4932-60D5-37B7-A9926ADEE7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DC012E-BF6C-7DCB-9AA2-78C0D77FACC2}"/>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214534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8C24B-B4D7-D743-FF8C-A0E26FA5A2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AA14CC-DAA4-D648-88E7-C8D4BF79E3B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2C7393-2DA1-3574-71A2-C95D0F608AB7}"/>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5" name="Footer Placeholder 4">
            <a:extLst>
              <a:ext uri="{FF2B5EF4-FFF2-40B4-BE49-F238E27FC236}">
                <a16:creationId xmlns:a16="http://schemas.microsoft.com/office/drawing/2014/main" id="{959DACDC-73CF-302D-558C-702D17FB2F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767CA-21B8-D36A-CAEA-4B5FCAE8B13D}"/>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3497145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1FE2-12EC-A71A-8A49-0C15506FD5E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3E9905-AD38-46FF-A105-76BB86D253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B4D2F40-1B41-7927-ECA8-E766E25544C1}"/>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5" name="Footer Placeholder 4">
            <a:extLst>
              <a:ext uri="{FF2B5EF4-FFF2-40B4-BE49-F238E27FC236}">
                <a16:creationId xmlns:a16="http://schemas.microsoft.com/office/drawing/2014/main" id="{6493AEE9-6F50-90BF-E91B-AF243889C0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B1D5CF-12D4-8F20-F7C5-CC382C828079}"/>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1177724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6486E-C808-0372-254B-8E8EB9F7136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ACC3957-B895-4548-94A5-608E6BA1527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42D992D-838B-71DE-5C95-28D8A8045D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5DC231-7539-9820-7173-0B6F82404E14}"/>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6" name="Footer Placeholder 5">
            <a:extLst>
              <a:ext uri="{FF2B5EF4-FFF2-40B4-BE49-F238E27FC236}">
                <a16:creationId xmlns:a16="http://schemas.microsoft.com/office/drawing/2014/main" id="{3DE84AE6-9088-0060-7EAD-3652223B56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05C2C7-33A8-C710-AEEC-9C7C279D217E}"/>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120647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C3676-4625-6FBB-9936-3D556ACE683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1EBABF-D4A4-E335-3815-4F0BD6DFFE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5E4B21-E15F-A964-9CDE-51152D740F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B1C3087-A02B-3AA2-FF2E-4C141E4B5C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FA48FD-3B80-3EBC-2B5C-24D0C81F94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22DCE46-CF11-9447-571D-FAD1A457C131}"/>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8" name="Footer Placeholder 7">
            <a:extLst>
              <a:ext uri="{FF2B5EF4-FFF2-40B4-BE49-F238E27FC236}">
                <a16:creationId xmlns:a16="http://schemas.microsoft.com/office/drawing/2014/main" id="{FF45A878-813A-A03C-F759-78C163C219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38C710-2D83-25C0-107E-75552D1E98EA}"/>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1449205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EFAD2-9AC5-1049-9B79-D5D2EEFD08F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1FFB7A9-C229-F42C-9E3D-66884D61C256}"/>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4" name="Footer Placeholder 3">
            <a:extLst>
              <a:ext uri="{FF2B5EF4-FFF2-40B4-BE49-F238E27FC236}">
                <a16:creationId xmlns:a16="http://schemas.microsoft.com/office/drawing/2014/main" id="{399267C9-0515-55FC-B8B3-07CF245A953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F846C1-5333-AA38-2AF3-3C51D76452B9}"/>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596067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D16530-162E-3556-5EB9-8D4B0E549846}"/>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3" name="Footer Placeholder 2">
            <a:extLst>
              <a:ext uri="{FF2B5EF4-FFF2-40B4-BE49-F238E27FC236}">
                <a16:creationId xmlns:a16="http://schemas.microsoft.com/office/drawing/2014/main" id="{93D38367-F194-100C-CA2F-D5B5DD3130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30CE7F-4D32-E141-BC3D-F91146AB876B}"/>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2078023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74DC4-4AB9-1050-15E0-C6B6D1B09C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BFD7AEA-3F89-A7B2-E0DD-28C83B5E7E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83E5E99-E0C0-0F32-1874-5E296A17A9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2A5B98-F3A5-56C1-AB6A-DBAD9DAB4D01}"/>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6" name="Footer Placeholder 5">
            <a:extLst>
              <a:ext uri="{FF2B5EF4-FFF2-40B4-BE49-F238E27FC236}">
                <a16:creationId xmlns:a16="http://schemas.microsoft.com/office/drawing/2014/main" id="{D2EA1383-7A92-92CE-166F-0E4FBABA89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E1ED39-5EFC-02CF-481C-2F696896D969}"/>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3450709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915C8-1B07-F272-5274-3E5538C405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7676E9D-6A1D-74AD-1E29-9B53F1DE95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39633B-97CA-1F1E-E8DE-E85ECFDAFF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DFD474-81A2-6721-A303-E87AA827B9C5}"/>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6" name="Footer Placeholder 5">
            <a:extLst>
              <a:ext uri="{FF2B5EF4-FFF2-40B4-BE49-F238E27FC236}">
                <a16:creationId xmlns:a16="http://schemas.microsoft.com/office/drawing/2014/main" id="{961D6F3E-687B-FFDE-6690-66AB0B644B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9E2AE4-6ECC-6854-2AB4-17940EBD615C}"/>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2783269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89E2-A404-990D-F2F0-B951E57CC9B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A3ECE5-E505-7763-C531-088603D0E5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31AAA4-3260-D6A6-7CBE-0DDFA44C2191}"/>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5" name="Footer Placeholder 4">
            <a:extLst>
              <a:ext uri="{FF2B5EF4-FFF2-40B4-BE49-F238E27FC236}">
                <a16:creationId xmlns:a16="http://schemas.microsoft.com/office/drawing/2014/main" id="{C7BB9890-855A-80AD-1DD2-3975692E1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D650EF-BFA5-65A8-856D-BAB8A8990E8A}"/>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2394135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4284D-60A8-9DE8-BFB7-CF79D00DBB6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1B6B48-A860-A9C4-51C2-4D38715802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393AEF-6FD4-657D-7F0F-E048688FB5BB}"/>
              </a:ext>
            </a:extLst>
          </p:cNvPr>
          <p:cNvSpPr>
            <a:spLocks noGrp="1"/>
          </p:cNvSpPr>
          <p:nvPr>
            <p:ph type="dt" sz="half" idx="10"/>
          </p:nvPr>
        </p:nvSpPr>
        <p:spPr/>
        <p:txBody>
          <a:bodyPr/>
          <a:lstStyle/>
          <a:p>
            <a:fld id="{2982D449-E0C0-0740-95B3-5E763369B088}" type="datetimeFigureOut">
              <a:rPr lang="en-US" smtClean="0"/>
              <a:t>7/24/2022</a:t>
            </a:fld>
            <a:endParaRPr lang="en-US"/>
          </a:p>
        </p:txBody>
      </p:sp>
      <p:sp>
        <p:nvSpPr>
          <p:cNvPr id="5" name="Footer Placeholder 4">
            <a:extLst>
              <a:ext uri="{FF2B5EF4-FFF2-40B4-BE49-F238E27FC236}">
                <a16:creationId xmlns:a16="http://schemas.microsoft.com/office/drawing/2014/main" id="{56268E77-5C88-42B2-F571-E8583A7A85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76F29-4D9D-52A0-EA10-774185EDA9C1}"/>
              </a:ext>
            </a:extLst>
          </p:cNvPr>
          <p:cNvSpPr>
            <a:spLocks noGrp="1"/>
          </p:cNvSpPr>
          <p:nvPr>
            <p:ph type="sldNum" sz="quarter" idx="12"/>
          </p:nvPr>
        </p:nvSpPr>
        <p:spPr/>
        <p:txBody>
          <a:bodyPr/>
          <a:lstStyle/>
          <a:p>
            <a:fld id="{2DB2622E-BFB6-364A-AA83-10C318E6F66D}" type="slidenum">
              <a:rPr lang="en-US" smtClean="0"/>
              <a:t>‹#›</a:t>
            </a:fld>
            <a:endParaRPr lang="en-US"/>
          </a:p>
        </p:txBody>
      </p:sp>
    </p:spTree>
    <p:extLst>
      <p:ext uri="{BB962C8B-B14F-4D97-AF65-F5344CB8AC3E}">
        <p14:creationId xmlns:p14="http://schemas.microsoft.com/office/powerpoint/2010/main" val="100630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730117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088198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869379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95225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6642533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003311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45130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5747781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89441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24/07/2022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950286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4CDDBA-4A35-5D69-CAD5-359E7616B2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A329C9E-A7A0-007F-A925-130958F463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35B4CF-AF3D-A3E4-0EF0-3686FE19EE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2D449-E0C0-0740-95B3-5E763369B088}" type="datetimeFigureOut">
              <a:rPr lang="en-US" smtClean="0"/>
              <a:t>7/24/2022</a:t>
            </a:fld>
            <a:endParaRPr lang="en-US"/>
          </a:p>
        </p:txBody>
      </p:sp>
      <p:sp>
        <p:nvSpPr>
          <p:cNvPr id="5" name="Footer Placeholder 4">
            <a:extLst>
              <a:ext uri="{FF2B5EF4-FFF2-40B4-BE49-F238E27FC236}">
                <a16:creationId xmlns:a16="http://schemas.microsoft.com/office/drawing/2014/main" id="{CDFFA16B-A57E-90C3-71EF-E21E656612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A451102-7D42-7963-3AEF-909E3088AC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2622E-BFB6-364A-AA83-10C318E6F66D}" type="slidenum">
              <a:rPr lang="en-US" smtClean="0"/>
              <a:t>‹#›</a:t>
            </a:fld>
            <a:endParaRPr lang="en-US"/>
          </a:p>
        </p:txBody>
      </p:sp>
    </p:spTree>
    <p:extLst>
      <p:ext uri="{BB962C8B-B14F-4D97-AF65-F5344CB8AC3E}">
        <p14:creationId xmlns:p14="http://schemas.microsoft.com/office/powerpoint/2010/main" val="1364962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24/07/2022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2B6D8D0-3938-D282-0735-C5BBF7C83F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1676" y="1141084"/>
            <a:ext cx="9700324" cy="5716916"/>
          </a:xfrm>
          <a:prstGeom prst="rect">
            <a:avLst/>
          </a:prstGeom>
        </p:spPr>
      </p:pic>
      <p:sp>
        <p:nvSpPr>
          <p:cNvPr id="2" name="Title 1">
            <a:extLst>
              <a:ext uri="{FF2B5EF4-FFF2-40B4-BE49-F238E27FC236}">
                <a16:creationId xmlns:a16="http://schemas.microsoft.com/office/drawing/2014/main" id="{84B855DA-8177-D868-FE7F-06B58EAFB208}"/>
              </a:ext>
            </a:extLst>
          </p:cNvPr>
          <p:cNvSpPr>
            <a:spLocks noGrp="1"/>
          </p:cNvSpPr>
          <p:nvPr>
            <p:ph type="ctrTitle"/>
          </p:nvPr>
        </p:nvSpPr>
        <p:spPr>
          <a:xfrm>
            <a:off x="-581104" y="-581296"/>
            <a:ext cx="9144000" cy="2387600"/>
          </a:xfrm>
        </p:spPr>
        <p:txBody>
          <a:bodyPr>
            <a:normAutofit/>
          </a:bodyPr>
          <a:lstStyle/>
          <a:p>
            <a:r>
              <a:rPr lang="en-GB" b="1">
                <a:ln w="9525">
                  <a:solidFill>
                    <a:schemeClr val="bg1"/>
                  </a:solidFill>
                  <a:prstDash val="solid"/>
                </a:ln>
                <a:effectLst>
                  <a:outerShdw blurRad="12700" dist="38100" dir="2700000" algn="tl" rotWithShape="0">
                    <a:schemeClr val="bg1">
                      <a:lumMod val="50000"/>
                    </a:schemeClr>
                  </a:outerShdw>
                </a:effectLst>
              </a:rPr>
              <a:t>Effective team working for team Success!</a:t>
            </a:r>
            <a:endParaRPr lang="en-US"/>
          </a:p>
        </p:txBody>
      </p:sp>
    </p:spTree>
    <p:extLst>
      <p:ext uri="{BB962C8B-B14F-4D97-AF65-F5344CB8AC3E}">
        <p14:creationId xmlns:p14="http://schemas.microsoft.com/office/powerpoint/2010/main" val="3279863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BBF4A25-DEFF-9F93-70E9-7F20AB62F6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9758" y="-409171"/>
            <a:ext cx="10254094" cy="7267171"/>
          </a:xfrm>
          <a:prstGeom prst="rect">
            <a:avLst/>
          </a:prstGeom>
        </p:spPr>
      </p:pic>
      <p:sp>
        <p:nvSpPr>
          <p:cNvPr id="3" name="Content Placeholder 2">
            <a:extLst>
              <a:ext uri="{FF2B5EF4-FFF2-40B4-BE49-F238E27FC236}">
                <a16:creationId xmlns:a16="http://schemas.microsoft.com/office/drawing/2014/main" id="{5A51B284-9BA7-AAC6-2730-7AF269BDCB89}"/>
              </a:ext>
            </a:extLst>
          </p:cNvPr>
          <p:cNvSpPr>
            <a:spLocks noGrp="1"/>
          </p:cNvSpPr>
          <p:nvPr>
            <p:ph idx="1"/>
          </p:nvPr>
        </p:nvSpPr>
        <p:spPr>
          <a:xfrm>
            <a:off x="691907" y="2381467"/>
            <a:ext cx="10808186" cy="2131122"/>
          </a:xfrm>
        </p:spPr>
        <p:txBody>
          <a:bodyPr/>
          <a:lstStyle/>
          <a:p>
            <a:pPr marL="0" indent="0">
              <a:buNone/>
            </a:pPr>
            <a:r>
              <a:rPr lang="en-GB" b="0" i="0" u="none" strike="noStrike">
                <a:solidFill>
                  <a:srgbClr val="292929"/>
                </a:solidFill>
                <a:effectLst/>
                <a:latin typeface="charter" panose="02040503050506020203" pitchFamily="18" charset="0"/>
              </a:rPr>
              <a:t>“A team is a small number of people with complementary skills who are committed to a common purpose, performance goals, and approach for which they hold themselves mutually accountable.”</a:t>
            </a:r>
            <a:endParaRPr lang="en-US"/>
          </a:p>
        </p:txBody>
      </p:sp>
    </p:spTree>
    <p:extLst>
      <p:ext uri="{BB962C8B-B14F-4D97-AF65-F5344CB8AC3E}">
        <p14:creationId xmlns:p14="http://schemas.microsoft.com/office/powerpoint/2010/main" val="261653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2DA0A11-165C-F40A-0671-2C0F17F27039}"/>
              </a:ext>
            </a:extLst>
          </p:cNvPr>
          <p:cNvSpPr>
            <a:spLocks noGrp="1"/>
          </p:cNvSpPr>
          <p:nvPr>
            <p:ph type="title"/>
          </p:nvPr>
        </p:nvSpPr>
        <p:spPr>
          <a:xfrm>
            <a:off x="958506" y="800392"/>
            <a:ext cx="10264697" cy="1212102"/>
          </a:xfrm>
        </p:spPr>
        <p:txBody>
          <a:bodyPr>
            <a:normAutofit/>
          </a:bodyPr>
          <a:lstStyle/>
          <a:p>
            <a:r>
              <a:rPr lang="en-GB" sz="4000" b="1" i="1">
                <a:solidFill>
                  <a:srgbClr val="FFFFFF"/>
                </a:solidFill>
              </a:rPr>
              <a:t>Introducing </a:t>
            </a:r>
            <a:endParaRPr lang="en-US" sz="4000" b="1" i="1">
              <a:solidFill>
                <a:srgbClr val="FFFFFF"/>
              </a:solidFill>
            </a:endParaRPr>
          </a:p>
        </p:txBody>
      </p:sp>
      <p:sp>
        <p:nvSpPr>
          <p:cNvPr id="3" name="Content Placeholder 2">
            <a:extLst>
              <a:ext uri="{FF2B5EF4-FFF2-40B4-BE49-F238E27FC236}">
                <a16:creationId xmlns:a16="http://schemas.microsoft.com/office/drawing/2014/main" id="{CC883A95-B236-4CAB-F02F-0F815ACECC29}"/>
              </a:ext>
            </a:extLst>
          </p:cNvPr>
          <p:cNvSpPr>
            <a:spLocks noGrp="1"/>
          </p:cNvSpPr>
          <p:nvPr>
            <p:ph idx="1"/>
          </p:nvPr>
        </p:nvSpPr>
        <p:spPr>
          <a:xfrm>
            <a:off x="1367624" y="2490436"/>
            <a:ext cx="9708995" cy="3567173"/>
          </a:xfrm>
        </p:spPr>
        <p:txBody>
          <a:bodyPr anchor="ctr">
            <a:normAutofit/>
          </a:bodyPr>
          <a:lstStyle/>
          <a:p>
            <a:pPr marL="0" indent="0">
              <a:buNone/>
            </a:pPr>
            <a:r>
              <a:rPr lang="en-GB" sz="2400" b="1" i="1" dirty="0"/>
              <a:t>Student names</a:t>
            </a:r>
          </a:p>
          <a:p>
            <a:pPr marL="0" indent="0">
              <a:buNone/>
            </a:pPr>
            <a:r>
              <a:rPr lang="en-GB" sz="2400" b="1" i="1" dirty="0"/>
              <a:t>Alexandra Lidia </a:t>
            </a:r>
            <a:r>
              <a:rPr lang="en-GB" sz="2400" b="1" i="1" dirty="0" err="1"/>
              <a:t>Chilianu</a:t>
            </a:r>
            <a:r>
              <a:rPr lang="en-GB" sz="2400" b="1" i="1" dirty="0"/>
              <a:t>(2118365)</a:t>
            </a:r>
            <a:endParaRPr lang="en-GB" sz="2400" b="1" i="1" dirty="0">
              <a:cs typeface="Calibri"/>
            </a:endParaRPr>
          </a:p>
          <a:p>
            <a:pPr marL="0" indent="0">
              <a:buNone/>
            </a:pPr>
            <a:r>
              <a:rPr lang="en-GB" sz="2400" b="1" i="1" dirty="0"/>
              <a:t>Elena Daniela Dumitrescu(1918144</a:t>
            </a:r>
            <a:endParaRPr lang="en-GB" sz="2400" b="1" i="1" dirty="0">
              <a:cs typeface="Calibri"/>
            </a:endParaRPr>
          </a:p>
          <a:p>
            <a:pPr marL="0" indent="0">
              <a:buNone/>
            </a:pPr>
            <a:r>
              <a:rPr lang="en-GB" sz="2400" b="1" i="1" dirty="0"/>
              <a:t>Elvis Liviu Nassiri Basti (2112789)</a:t>
            </a:r>
            <a:endParaRPr lang="en-GB" sz="2400" b="1" i="1" dirty="0">
              <a:cs typeface="Calibri"/>
            </a:endParaRPr>
          </a:p>
          <a:p>
            <a:pPr marL="0" indent="0">
              <a:buNone/>
            </a:pPr>
            <a:r>
              <a:rPr lang="en-GB" sz="2400" b="1" i="1" dirty="0"/>
              <a:t>Veselin </a:t>
            </a:r>
            <a:r>
              <a:rPr lang="en-GB" sz="2400" b="1" i="1" dirty="0" err="1"/>
              <a:t>Dzhonev</a:t>
            </a:r>
            <a:r>
              <a:rPr lang="en-GB" sz="2400" b="1" i="1" dirty="0"/>
              <a:t> (2124097)</a:t>
            </a:r>
            <a:endParaRPr lang="en-GB" sz="2400" b="1" i="1" dirty="0">
              <a:cs typeface="Calibri"/>
            </a:endParaRPr>
          </a:p>
          <a:p>
            <a:pPr marL="0" indent="0">
              <a:buNone/>
            </a:pPr>
            <a:r>
              <a:rPr lang="en-GB" sz="2400" b="1" i="1" dirty="0"/>
              <a:t>Module / Effective team working and Communication BMSW4002</a:t>
            </a:r>
            <a:endParaRPr lang="en-GB" sz="2400" b="1" i="1" dirty="0">
              <a:cs typeface="Calibri"/>
            </a:endParaRPr>
          </a:p>
          <a:p>
            <a:pPr marL="0" indent="0">
              <a:buNone/>
            </a:pPr>
            <a:r>
              <a:rPr lang="en-GB" sz="2400" b="1" i="1" dirty="0"/>
              <a:t>Lectures Name/Muhammad Islam </a:t>
            </a:r>
            <a:endParaRPr lang="en-US" sz="2400" b="1" i="1"/>
          </a:p>
        </p:txBody>
      </p:sp>
    </p:spTree>
    <p:extLst>
      <p:ext uri="{BB962C8B-B14F-4D97-AF65-F5344CB8AC3E}">
        <p14:creationId xmlns:p14="http://schemas.microsoft.com/office/powerpoint/2010/main" val="2388073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4E75C-F705-7822-DF18-F9EDF8349477}"/>
              </a:ext>
            </a:extLst>
          </p:cNvPr>
          <p:cNvSpPr>
            <a:spLocks noGrp="1"/>
          </p:cNvSpPr>
          <p:nvPr>
            <p:ph type="title"/>
          </p:nvPr>
        </p:nvSpPr>
        <p:spPr>
          <a:xfrm>
            <a:off x="6094105" y="802955"/>
            <a:ext cx="4977976" cy="1454051"/>
          </a:xfrm>
        </p:spPr>
        <p:txBody>
          <a:bodyPr>
            <a:normAutofit/>
          </a:bodyPr>
          <a:lstStyle/>
          <a:p>
            <a:r>
              <a:rPr lang="en-GB" sz="3600">
                <a:ln w="0"/>
                <a:solidFill>
                  <a:schemeClr val="tx2"/>
                </a:solidFill>
                <a:effectLst>
                  <a:outerShdw blurRad="38100" dist="25400" dir="5400000" algn="ctr" rotWithShape="0">
                    <a:srgbClr val="6E747A">
                      <a:alpha val="43000"/>
                    </a:srgbClr>
                  </a:outerShdw>
                </a:effectLst>
              </a:rPr>
              <a:t>Effective communication </a:t>
            </a:r>
            <a:endParaRPr lang="en-US" sz="3600">
              <a:solidFill>
                <a:schemeClr val="tx2"/>
              </a:solidFill>
            </a:endParaRPr>
          </a:p>
        </p:txBody>
      </p:sp>
      <p:pic>
        <p:nvPicPr>
          <p:cNvPr id="35" name="Graphic 6" descr="Marketing">
            <a:extLst>
              <a:ext uri="{FF2B5EF4-FFF2-40B4-BE49-F238E27FC236}">
                <a16:creationId xmlns:a16="http://schemas.microsoft.com/office/drawing/2014/main" id="{19388297-8358-A445-63DD-1F48AD0D6C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3A353778-CBEE-2AF1-AC07-440349E3E7F0}"/>
              </a:ext>
            </a:extLst>
          </p:cNvPr>
          <p:cNvSpPr>
            <a:spLocks noGrp="1"/>
          </p:cNvSpPr>
          <p:nvPr>
            <p:ph idx="1"/>
          </p:nvPr>
        </p:nvSpPr>
        <p:spPr>
          <a:xfrm>
            <a:off x="6090574" y="2421682"/>
            <a:ext cx="4977578" cy="3639289"/>
          </a:xfrm>
        </p:spPr>
        <p:txBody>
          <a:bodyPr anchor="ctr">
            <a:normAutofit/>
          </a:bodyPr>
          <a:lstStyle/>
          <a:p>
            <a:pPr marL="0" indent="0">
              <a:buNone/>
            </a:pPr>
            <a:r>
              <a:rPr lang="en-GB" sz="1800" b="0" i="0" u="none" strike="noStrike">
                <a:solidFill>
                  <a:schemeClr val="tx2"/>
                </a:solidFill>
                <a:effectLst/>
              </a:rPr>
              <a:t>We communicate with people all the time, whether in person or through various digital platforms. However, how do we make sure that the message we send is received and understood by the intended recipient? </a:t>
            </a:r>
          </a:p>
          <a:p>
            <a:pPr marL="0" indent="0">
              <a:buNone/>
            </a:pPr>
            <a:endParaRPr lang="en-GB" sz="1800" b="0" i="0" u="none" strike="noStrike">
              <a:solidFill>
                <a:schemeClr val="tx2"/>
              </a:solidFill>
              <a:effectLst/>
            </a:endParaRPr>
          </a:p>
          <a:p>
            <a:pPr marL="0" indent="0">
              <a:buNone/>
            </a:pPr>
            <a:r>
              <a:rPr lang="en-GB" sz="1800" b="0" i="0" u="none" strike="noStrike">
                <a:solidFill>
                  <a:schemeClr val="tx2"/>
                </a:solidFill>
                <a:effectLst/>
              </a:rPr>
              <a:t>Effective communication involves being clear and complete in what we're trying to communicate. Having a clear and complete understanding of the message is very important to ensure that the recipient and the sender feel satisfied.</a:t>
            </a:r>
            <a:endParaRPr lang="en-US" sz="1800">
              <a:solidFill>
                <a:schemeClr val="tx2"/>
              </a:solidFill>
            </a:endParaRPr>
          </a:p>
        </p:txBody>
      </p:sp>
      <p:grpSp>
        <p:nvGrpSpPr>
          <p:cNvPr id="36"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44665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1AF4F-DC9E-5529-5CA4-C8A7697973C3}"/>
              </a:ext>
            </a:extLst>
          </p:cNvPr>
          <p:cNvSpPr>
            <a:spLocks noGrp="1"/>
          </p:cNvSpPr>
          <p:nvPr>
            <p:ph type="title"/>
          </p:nvPr>
        </p:nvSpPr>
        <p:spPr>
          <a:xfrm>
            <a:off x="1770590" y="328254"/>
            <a:ext cx="6561314" cy="1377350"/>
          </a:xfrm>
        </p:spPr>
        <p:txBody>
          <a:bodyPr anchor="t">
            <a:normAutofit/>
          </a:bodyPr>
          <a:lstStyle/>
          <a:p>
            <a:pPr algn="ctr"/>
            <a:r>
              <a:rPr lang="en-GB" sz="3700">
                <a:ln w="0"/>
                <a:solidFill>
                  <a:schemeClr val="accent1"/>
                </a:solidFill>
                <a:effectLst>
                  <a:outerShdw blurRad="38100" dist="19050" dir="2700000" algn="tl" rotWithShape="0">
                    <a:schemeClr val="dk1">
                      <a:alpha val="40000"/>
                    </a:schemeClr>
                  </a:outerShdw>
                </a:effectLst>
              </a:rPr>
              <a:t>The Benefits of communication </a:t>
            </a:r>
            <a:endParaRPr lang="en-US" sz="3700">
              <a:solidFill>
                <a:schemeClr val="accent1"/>
              </a:solidFill>
            </a:endParaRPr>
          </a:p>
        </p:txBody>
      </p:sp>
      <p:pic>
        <p:nvPicPr>
          <p:cNvPr id="7" name="Graphic 6" descr="Chat Bubble">
            <a:extLst>
              <a:ext uri="{FF2B5EF4-FFF2-40B4-BE49-F238E27FC236}">
                <a16:creationId xmlns:a16="http://schemas.microsoft.com/office/drawing/2014/main" id="{D3412FC7-5DD6-3FDC-AAC5-C8E30276B91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0310" y="552541"/>
            <a:ext cx="914400" cy="914400"/>
          </a:xfrm>
          <a:prstGeom prst="rect">
            <a:avLst/>
          </a:prstGeom>
        </p:spPr>
      </p:pic>
      <p:sp>
        <p:nvSpPr>
          <p:cNvPr id="3" name="Content Placeholder 2">
            <a:extLst>
              <a:ext uri="{FF2B5EF4-FFF2-40B4-BE49-F238E27FC236}">
                <a16:creationId xmlns:a16="http://schemas.microsoft.com/office/drawing/2014/main" id="{22832C76-AAC1-01A0-0EBC-E98CFB0B0874}"/>
              </a:ext>
            </a:extLst>
          </p:cNvPr>
          <p:cNvSpPr>
            <a:spLocks noGrp="1"/>
          </p:cNvSpPr>
          <p:nvPr>
            <p:ph idx="1"/>
          </p:nvPr>
        </p:nvSpPr>
        <p:spPr>
          <a:xfrm>
            <a:off x="323715" y="1538602"/>
            <a:ext cx="9218341" cy="6176963"/>
          </a:xfrm>
        </p:spPr>
        <p:txBody>
          <a:bodyPr anchor="ctr">
            <a:normAutofit/>
          </a:bodyPr>
          <a:lstStyle/>
          <a:p>
            <a:r>
              <a:rPr lang="en-GB" b="0" i="0" u="none" strike="noStrike" dirty="0">
                <a:effectLst/>
              </a:rPr>
              <a:t>Communication is beneficial in various ways, such as in the workplace, in education, and in personal life.</a:t>
            </a:r>
            <a:r>
              <a:rPr lang="en-GB" dirty="0"/>
              <a:t> </a:t>
            </a:r>
            <a:endParaRPr lang="en-GB" b="0" i="0" u="none" strike="noStrike">
              <a:effectLst/>
            </a:endParaRPr>
          </a:p>
          <a:p>
            <a:r>
              <a:rPr lang="en-GB" b="0" i="0" u="none" strike="noStrike" dirty="0">
                <a:effectLst/>
              </a:rPr>
              <a:t>Learning how to communicate effectively can help you improve your skills and make your life more enjoyable.</a:t>
            </a:r>
            <a:r>
              <a:rPr lang="en-GB" dirty="0"/>
              <a:t> </a:t>
            </a:r>
            <a:endParaRPr lang="en-GB" b="0" i="0" u="none" strike="noStrike" dirty="0">
              <a:effectLst/>
              <a:cs typeface="Calibri"/>
            </a:endParaRPr>
          </a:p>
          <a:p>
            <a:pPr marL="0" indent="0">
              <a:buNone/>
            </a:pPr>
            <a:r>
              <a:rPr lang="en-GB" b="0" i="0" u="none" strike="noStrike" dirty="0">
                <a:effectLst/>
              </a:rPr>
              <a:t>In the workplace, it can help you:</a:t>
            </a:r>
            <a:endParaRPr lang="en-GB" b="0" i="0" u="none" strike="noStrike" dirty="0">
              <a:effectLst/>
              <a:cs typeface="Calibri"/>
            </a:endParaRPr>
          </a:p>
          <a:p>
            <a:r>
              <a:rPr lang="en-GB" dirty="0"/>
              <a:t> </a:t>
            </a:r>
            <a:r>
              <a:rPr lang="en-GB" b="0" i="0" u="none" strike="noStrike" dirty="0">
                <a:effectLst/>
              </a:rPr>
              <a:t>Increase employee productivity</a:t>
            </a:r>
            <a:r>
              <a:rPr lang="en-GB" dirty="0"/>
              <a:t> </a:t>
            </a:r>
            <a:endParaRPr lang="en-GB" b="0" i="0" u="none" strike="noStrike">
              <a:effectLst/>
              <a:cs typeface="Calibri" panose="020F0502020204030204"/>
            </a:endParaRPr>
          </a:p>
          <a:p>
            <a:pPr marL="0" indent="0">
              <a:buNone/>
            </a:pPr>
            <a:r>
              <a:rPr lang="en-GB" dirty="0"/>
              <a:t> </a:t>
            </a:r>
            <a:r>
              <a:rPr lang="en-GB" b="0" i="0" u="none" strike="noStrike" dirty="0">
                <a:effectLst/>
              </a:rPr>
              <a:t>develop effective teams</a:t>
            </a:r>
            <a:endParaRPr lang="en-GB" b="0" i="0" u="none" strike="noStrike" dirty="0">
              <a:effectLst/>
              <a:cs typeface="Calibri"/>
            </a:endParaRPr>
          </a:p>
          <a:p>
            <a:r>
              <a:rPr lang="en-GB" dirty="0"/>
              <a:t> </a:t>
            </a:r>
            <a:r>
              <a:rPr lang="en-GB" b="0" i="0" u="none" strike="noStrike" dirty="0">
                <a:effectLst/>
              </a:rPr>
              <a:t>Develop strong relationships with your employees Increase your company's creativity and innovation.</a:t>
            </a:r>
            <a:endParaRPr lang="en-US" dirty="0">
              <a:cs typeface="Calibri" panose="020F0502020204030204"/>
            </a:endParaRPr>
          </a:p>
        </p:txBody>
      </p:sp>
    </p:spTree>
    <p:extLst>
      <p:ext uri="{BB962C8B-B14F-4D97-AF65-F5344CB8AC3E}">
        <p14:creationId xmlns:p14="http://schemas.microsoft.com/office/powerpoint/2010/main" val="2351802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9" name="Rectangle 11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B331B14-4439-5A27-C1B5-EC5EEE68F1B4}"/>
              </a:ext>
            </a:extLst>
          </p:cNvPr>
          <p:cNvPicPr>
            <a:picLocks noChangeAspect="1"/>
          </p:cNvPicPr>
          <p:nvPr/>
        </p:nvPicPr>
        <p:blipFill rotWithShape="1">
          <a:blip r:embed="rId2">
            <a:extLst>
              <a:ext uri="{28A0092B-C50C-407E-A947-70E740481C1C}">
                <a14:useLocalDpi xmlns:a14="http://schemas.microsoft.com/office/drawing/2010/main" val="0"/>
              </a:ext>
            </a:extLst>
          </a:blip>
          <a:srcRect r="7286"/>
          <a:stretch/>
        </p:blipFill>
        <p:spPr>
          <a:xfrm>
            <a:off x="643467" y="2086959"/>
            <a:ext cx="5294716" cy="2684079"/>
          </a:xfrm>
          <a:prstGeom prst="rect">
            <a:avLst/>
          </a:prstGeom>
        </p:spPr>
      </p:pic>
      <p:cxnSp>
        <p:nvCxnSpPr>
          <p:cNvPr id="123" name="Straight Connector 1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5FE60DCB-FF47-F303-FC7C-31EE5CC9FB20}"/>
              </a:ext>
            </a:extLst>
          </p:cNvPr>
          <p:cNvPicPr>
            <a:picLocks noChangeAspect="1"/>
          </p:cNvPicPr>
          <p:nvPr/>
        </p:nvPicPr>
        <p:blipFill rotWithShape="1">
          <a:blip r:embed="rId3">
            <a:extLst>
              <a:ext uri="{28A0092B-C50C-407E-A947-70E740481C1C}">
                <a14:useLocalDpi xmlns:a14="http://schemas.microsoft.com/office/drawing/2010/main" val="0"/>
              </a:ext>
            </a:extLst>
          </a:blip>
          <a:srcRect t="13012"/>
          <a:stretch/>
        </p:blipFill>
        <p:spPr>
          <a:xfrm>
            <a:off x="6253817" y="2087852"/>
            <a:ext cx="5294715" cy="2682296"/>
          </a:xfrm>
          <a:prstGeom prst="rect">
            <a:avLst/>
          </a:prstGeom>
        </p:spPr>
      </p:pic>
    </p:spTree>
    <p:extLst>
      <p:ext uri="{BB962C8B-B14F-4D97-AF65-F5344CB8AC3E}">
        <p14:creationId xmlns:p14="http://schemas.microsoft.com/office/powerpoint/2010/main" val="1896598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A6426-9D3C-BFA8-53D4-6DCF8C5CE177}"/>
              </a:ext>
            </a:extLst>
          </p:cNvPr>
          <p:cNvSpPr>
            <a:spLocks noGrp="1"/>
          </p:cNvSpPr>
          <p:nvPr>
            <p:ph type="title"/>
          </p:nvPr>
        </p:nvSpPr>
        <p:spPr>
          <a:xfrm>
            <a:off x="795528" y="386930"/>
            <a:ext cx="10141799" cy="1300554"/>
          </a:xfrm>
        </p:spPr>
        <p:txBody>
          <a:bodyPr anchor="b">
            <a:normAutofit/>
          </a:bodyPr>
          <a:lstStyle/>
          <a:p>
            <a:r>
              <a:rPr lang="en-GB" sz="3400" b="1" i="0" u="none" strike="noStrike">
                <a:effectLst/>
                <a:latin typeface="Open Sans" panose="020F0502020204030204" pitchFamily="34" charset="0"/>
              </a:rPr>
              <a:t>What Is a Linear Model of Communication?</a:t>
            </a:r>
            <a:br>
              <a:rPr lang="en-GB" sz="3400" b="1" i="0" u="none" strike="noStrike">
                <a:effectLst/>
                <a:latin typeface="Open Sans" panose="020F0502020204030204" pitchFamily="34" charset="0"/>
              </a:rPr>
            </a:br>
            <a:endParaRPr lang="en-US" sz="3400"/>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17651BA-8D13-90B5-C460-DB8CC58EF0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31" y="2877252"/>
            <a:ext cx="7076081" cy="2919643"/>
          </a:xfrm>
          <a:prstGeom prst="rect">
            <a:avLst/>
          </a:prstGeom>
        </p:spPr>
      </p:pic>
      <p:sp>
        <p:nvSpPr>
          <p:cNvPr id="3" name="Content Placeholder 2">
            <a:extLst>
              <a:ext uri="{FF2B5EF4-FFF2-40B4-BE49-F238E27FC236}">
                <a16:creationId xmlns:a16="http://schemas.microsoft.com/office/drawing/2014/main" id="{36F2EFAE-FF28-7C48-48C9-070FF4D6E59C}"/>
              </a:ext>
            </a:extLst>
          </p:cNvPr>
          <p:cNvSpPr>
            <a:spLocks noGrp="1"/>
          </p:cNvSpPr>
          <p:nvPr>
            <p:ph idx="1"/>
          </p:nvPr>
        </p:nvSpPr>
        <p:spPr>
          <a:xfrm>
            <a:off x="6623534" y="2389218"/>
            <a:ext cx="4530898" cy="4081852"/>
          </a:xfrm>
        </p:spPr>
        <p:txBody>
          <a:bodyPr anchor="ctr">
            <a:normAutofit/>
          </a:bodyPr>
          <a:lstStyle/>
          <a:p>
            <a:r>
              <a:rPr lang="en-GB" sz="2000" b="0" i="0" u="none" strike="noStrike">
                <a:effectLst/>
              </a:rPr>
              <a:t>The concept of the linear model of communication is a type of communication that occurs in a one-way manner. </a:t>
            </a:r>
          </a:p>
          <a:p>
            <a:r>
              <a:rPr lang="en-GB" sz="2000" b="0" i="0" u="none" strike="noStrike">
                <a:effectLst/>
              </a:rPr>
              <a:t>This type of communication doesn't provide a means for the receiver to respond to the message. </a:t>
            </a:r>
          </a:p>
          <a:p>
            <a:r>
              <a:rPr lang="en-GB" sz="2000" b="0" i="0" u="none" strike="noStrike">
                <a:effectLst/>
              </a:rPr>
              <a:t>It is commonly seen in various forms of media, such as television advertisements and radio commercials.</a:t>
            </a:r>
            <a:endParaRPr lang="en-US" sz="2000"/>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3120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A4ADF8-2884-1316-372A-38BBED08FB90}"/>
              </a:ext>
            </a:extLst>
          </p:cNvPr>
          <p:cNvSpPr>
            <a:spLocks noGrp="1"/>
          </p:cNvSpPr>
          <p:nvPr>
            <p:ph type="title"/>
          </p:nvPr>
        </p:nvSpPr>
        <p:spPr>
          <a:xfrm>
            <a:off x="643467" y="321734"/>
            <a:ext cx="10905066" cy="1135737"/>
          </a:xfrm>
        </p:spPr>
        <p:txBody>
          <a:bodyPr>
            <a:normAutofit/>
          </a:bodyPr>
          <a:lstStyle/>
          <a:p>
            <a:r>
              <a:rPr lang="en-GB" sz="3600"/>
              <a:t>The interactive model of communication </a:t>
            </a:r>
            <a:endParaRPr lang="en-US" sz="3600"/>
          </a:p>
        </p:txBody>
      </p:sp>
      <p:sp>
        <p:nvSpPr>
          <p:cNvPr id="3" name="Content Placeholder 2">
            <a:extLst>
              <a:ext uri="{FF2B5EF4-FFF2-40B4-BE49-F238E27FC236}">
                <a16:creationId xmlns:a16="http://schemas.microsoft.com/office/drawing/2014/main" id="{DCEBE42B-F08F-E612-67AC-A36467B9FD18}"/>
              </a:ext>
            </a:extLst>
          </p:cNvPr>
          <p:cNvSpPr>
            <a:spLocks noGrp="1"/>
          </p:cNvSpPr>
          <p:nvPr>
            <p:ph idx="1"/>
          </p:nvPr>
        </p:nvSpPr>
        <p:spPr>
          <a:xfrm>
            <a:off x="643469" y="1782981"/>
            <a:ext cx="4008384" cy="4393982"/>
          </a:xfrm>
        </p:spPr>
        <p:txBody>
          <a:bodyPr>
            <a:normAutofit/>
          </a:bodyPr>
          <a:lstStyle/>
          <a:p>
            <a:r>
              <a:rPr lang="en-GB" sz="2000" b="0" i="0" u="none" strike="noStrike">
                <a:effectLst/>
              </a:rPr>
              <a:t>interaction model that describes how people communicate with each other.</a:t>
            </a:r>
          </a:p>
          <a:p>
            <a:r>
              <a:rPr lang="en-GB" sz="2000" b="0" i="0" u="none" strike="noStrike">
                <a:effectLst/>
              </a:rPr>
              <a:t> It shows that they exchange messages and receive feedback in various psychological and physical contexts. Instead of being a linear process, the interaction model encourages participants to interact with each other in a more interactive manner.</a:t>
            </a:r>
            <a:endParaRPr lang="en-US" sz="2000"/>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D112B566-9D7D-1FF5-50DC-3A66AF3CCC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6185" y="1369635"/>
            <a:ext cx="6143104" cy="5166631"/>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B11BF48D-B469-4431-FCD1-D0AF894E7201}"/>
              </a:ext>
            </a:extLst>
          </p:cNvPr>
          <p:cNvSpPr txBox="1"/>
          <p:nvPr/>
        </p:nvSpPr>
        <p:spPr>
          <a:xfrm>
            <a:off x="0" y="5663097"/>
            <a:ext cx="3559123" cy="923330"/>
          </a:xfrm>
          <a:prstGeom prst="rect">
            <a:avLst/>
          </a:prstGeom>
          <a:noFill/>
        </p:spPr>
        <p:txBody>
          <a:bodyPr wrap="square" rtlCol="0">
            <a:spAutoFit/>
          </a:bodyPr>
          <a:lstStyle/>
          <a:p>
            <a:pPr algn="l"/>
            <a:r>
              <a:rPr lang="en-US"/>
              <a:t>https://open.lib.umn.edu/communication/chapter/1-2-the-communication-process/</a:t>
            </a:r>
          </a:p>
        </p:txBody>
      </p:sp>
    </p:spTree>
    <p:extLst>
      <p:ext uri="{BB962C8B-B14F-4D97-AF65-F5344CB8AC3E}">
        <p14:creationId xmlns:p14="http://schemas.microsoft.com/office/powerpoint/2010/main" val="745195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87F69AB-2350-44E3-9076-00265B93F3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12" name="Rectangle 11">
              <a:extLst>
                <a:ext uri="{FF2B5EF4-FFF2-40B4-BE49-F238E27FC236}">
                  <a16:creationId xmlns:a16="http://schemas.microsoft.com/office/drawing/2014/main" id="{D70652AA-1C81-481C-856B-903714375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2FF99B6-37BA-4650-B01D-799F02E3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9B7FE16E-0B90-ACEB-CC54-45A8A77DBD54}"/>
              </a:ext>
            </a:extLst>
          </p:cNvPr>
          <p:cNvSpPr>
            <a:spLocks noGrp="1"/>
          </p:cNvSpPr>
          <p:nvPr>
            <p:ph type="title"/>
          </p:nvPr>
        </p:nvSpPr>
        <p:spPr>
          <a:xfrm>
            <a:off x="643467" y="321734"/>
            <a:ext cx="10905066" cy="1135737"/>
          </a:xfrm>
        </p:spPr>
        <p:txBody>
          <a:bodyPr>
            <a:normAutofit/>
          </a:bodyPr>
          <a:lstStyle/>
          <a:p>
            <a:r>
              <a:rPr lang="en-GB" sz="3600" b="0" i="0" u="none" strike="noStrike">
                <a:effectLst/>
                <a:latin typeface="Cormorant Garamond"/>
              </a:rPr>
              <a:t>Transaction Model of Communication</a:t>
            </a:r>
            <a:endParaRPr lang="en-US" sz="3600"/>
          </a:p>
        </p:txBody>
      </p:sp>
      <p:pic>
        <p:nvPicPr>
          <p:cNvPr id="4" name="Picture 4">
            <a:extLst>
              <a:ext uri="{FF2B5EF4-FFF2-40B4-BE49-F238E27FC236}">
                <a16:creationId xmlns:a16="http://schemas.microsoft.com/office/drawing/2014/main" id="{FCCF10A6-66D8-4481-9493-DCE6DF7EDF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1782981"/>
            <a:ext cx="6253214" cy="3517432"/>
          </a:xfrm>
          <a:prstGeom prst="rect">
            <a:avLst/>
          </a:prstGeom>
        </p:spPr>
      </p:pic>
      <p:sp>
        <p:nvSpPr>
          <p:cNvPr id="3" name="Content Placeholder 2">
            <a:extLst>
              <a:ext uri="{FF2B5EF4-FFF2-40B4-BE49-F238E27FC236}">
                <a16:creationId xmlns:a16="http://schemas.microsoft.com/office/drawing/2014/main" id="{52BEED25-FE09-A373-125B-9C8292671579}"/>
              </a:ext>
            </a:extLst>
          </p:cNvPr>
          <p:cNvSpPr>
            <a:spLocks noGrp="1"/>
          </p:cNvSpPr>
          <p:nvPr>
            <p:ph idx="1"/>
          </p:nvPr>
        </p:nvSpPr>
        <p:spPr>
          <a:xfrm>
            <a:off x="7544052" y="1782981"/>
            <a:ext cx="4004479" cy="4393982"/>
          </a:xfrm>
        </p:spPr>
        <p:txBody>
          <a:bodyPr>
            <a:normAutofit/>
          </a:bodyPr>
          <a:lstStyle/>
          <a:p>
            <a:r>
              <a:rPr lang="en-GB" sz="2000" b="0" i="0" u="none" strike="noStrike">
                <a:effectLst/>
              </a:rPr>
              <a:t>The concept of the transaction model of communication is different from the interaction and transmission models.</a:t>
            </a:r>
          </a:p>
          <a:p>
            <a:r>
              <a:rPr lang="en-GB" sz="2000" b="0" i="0" u="none" strike="noStrike">
                <a:effectLst/>
              </a:rPr>
              <a:t> It focuses on the role of the receiver and sender, as well as the context of the message. </a:t>
            </a:r>
          </a:p>
          <a:p>
            <a:r>
              <a:rPr lang="en-GB" sz="2000" b="0" i="0" u="none" strike="noStrike">
                <a:effectLst/>
              </a:rPr>
              <a:t>According to the model, communication is a process that generates social realities in various cultural, relational, and social contexts. </a:t>
            </a:r>
          </a:p>
          <a:p>
            <a:r>
              <a:rPr lang="en-GB" sz="2000" b="0" i="0" u="none" strike="noStrike">
                <a:effectLst/>
              </a:rPr>
              <a:t>Nurses are also involved in the process of exchanging messages.</a:t>
            </a:r>
          </a:p>
          <a:p>
            <a:endParaRPr lang="en-US" sz="2000"/>
          </a:p>
        </p:txBody>
      </p:sp>
      <p:grpSp>
        <p:nvGrpSpPr>
          <p:cNvPr id="15" name="Group 14">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6" name="Isosceles Triangle 15">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29745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886563D-0549-5110-C358-90A047886FE7}"/>
              </a:ext>
            </a:extLst>
          </p:cNvPr>
          <p:cNvPicPr>
            <a:picLocks noChangeAspect="1"/>
          </p:cNvPicPr>
          <p:nvPr/>
        </p:nvPicPr>
        <p:blipFill rotWithShape="1">
          <a:blip r:embed="rId2">
            <a:extLst>
              <a:ext uri="{28A0092B-C50C-407E-A947-70E740481C1C}">
                <a14:useLocalDpi xmlns:a14="http://schemas.microsoft.com/office/drawing/2010/main" val="0"/>
              </a:ext>
            </a:extLst>
          </a:blip>
          <a:srcRect t="4462" r="-1" b="6883"/>
          <a:stretch/>
        </p:blipFill>
        <p:spPr>
          <a:xfrm>
            <a:off x="134279" y="215661"/>
            <a:ext cx="7800587" cy="6541698"/>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211D3D-B466-C1B4-962C-5F7EF7CF11CA}"/>
              </a:ext>
            </a:extLst>
          </p:cNvPr>
          <p:cNvSpPr>
            <a:spLocks noGrp="1"/>
          </p:cNvSpPr>
          <p:nvPr>
            <p:ph type="title"/>
          </p:nvPr>
        </p:nvSpPr>
        <p:spPr>
          <a:xfrm>
            <a:off x="8027106" y="0"/>
            <a:ext cx="4526111" cy="2249814"/>
          </a:xfrm>
        </p:spPr>
        <p:txBody>
          <a:bodyPr>
            <a:normAutofit/>
          </a:bodyPr>
          <a:lstStyle/>
          <a:p>
            <a:r>
              <a:rPr lang="en-GB" sz="4000"/>
              <a:t>Barriers to effective Communication </a:t>
            </a:r>
            <a:endParaRPr lang="en-US" sz="4000"/>
          </a:p>
        </p:txBody>
      </p:sp>
      <p:sp>
        <p:nvSpPr>
          <p:cNvPr id="3" name="Content Placeholder 2">
            <a:extLst>
              <a:ext uri="{FF2B5EF4-FFF2-40B4-BE49-F238E27FC236}">
                <a16:creationId xmlns:a16="http://schemas.microsoft.com/office/drawing/2014/main" id="{97B834F7-53C8-39D5-0E54-2ACBBC765E66}"/>
              </a:ext>
            </a:extLst>
          </p:cNvPr>
          <p:cNvSpPr>
            <a:spLocks noGrp="1"/>
          </p:cNvSpPr>
          <p:nvPr>
            <p:ph idx="1"/>
          </p:nvPr>
        </p:nvSpPr>
        <p:spPr>
          <a:xfrm>
            <a:off x="8027106" y="2630161"/>
            <a:ext cx="4296125" cy="3862713"/>
          </a:xfrm>
        </p:spPr>
        <p:txBody>
          <a:bodyPr>
            <a:normAutofit/>
          </a:bodyPr>
          <a:lstStyle/>
          <a:p>
            <a:r>
              <a:rPr lang="en-GB" sz="1700" b="0" i="0" u="none" strike="noStrike">
                <a:effectLst/>
                <a:latin typeface="Roboto" panose="020F0502020204030204" pitchFamily="34" charset="0"/>
              </a:rPr>
              <a:t>Physical and physiological barriers</a:t>
            </a:r>
          </a:p>
          <a:p>
            <a:r>
              <a:rPr lang="en-GB" sz="1700" b="0" i="0" u="none" strike="noStrike">
                <a:effectLst/>
                <a:latin typeface="Roboto" panose="020F0502020204030204" pitchFamily="34" charset="0"/>
              </a:rPr>
              <a:t>Emotional and cultural noise</a:t>
            </a:r>
          </a:p>
          <a:p>
            <a:r>
              <a:rPr lang="en-GB" sz="1700" b="0" i="0" u="none" strike="noStrike">
                <a:effectLst/>
                <a:latin typeface="Roboto" panose="020F0502020204030204" pitchFamily="34" charset="0"/>
              </a:rPr>
              <a:t>Language</a:t>
            </a:r>
          </a:p>
          <a:p>
            <a:r>
              <a:rPr lang="en-GB" sz="1700" b="0" i="0" u="none" strike="noStrike">
                <a:effectLst/>
                <a:latin typeface="Roboto" panose="020F0502020204030204" pitchFamily="34" charset="0"/>
              </a:rPr>
              <a:t>Nothing or little in common.</a:t>
            </a:r>
          </a:p>
          <a:p>
            <a:r>
              <a:rPr lang="en-GB" sz="1700" b="0" i="0" u="none" strike="noStrike">
                <a:effectLst/>
                <a:latin typeface="Roboto" panose="020F0502020204030204" pitchFamily="34" charset="0"/>
              </a:rPr>
              <a:t>Lack of eye contact</a:t>
            </a:r>
          </a:p>
          <a:p>
            <a:r>
              <a:rPr lang="en-GB" sz="1700" b="0" i="0" u="none" strike="noStrike">
                <a:effectLst/>
                <a:latin typeface="Roboto" panose="020F0502020204030204" pitchFamily="34" charset="0"/>
              </a:rPr>
              <a:t>Information overload and lack of focus.</a:t>
            </a:r>
          </a:p>
          <a:p>
            <a:r>
              <a:rPr lang="en-GB" sz="1700" b="0" i="0" u="none" strike="noStrike">
                <a:effectLst/>
                <a:latin typeface="Roboto" panose="020F0502020204030204" pitchFamily="34" charset="0"/>
              </a:rPr>
              <a:t>Not being prepared, lack of credibility</a:t>
            </a:r>
          </a:p>
          <a:p>
            <a:r>
              <a:rPr lang="en-GB" sz="1700" b="0" i="0" u="none" strike="noStrike">
                <a:effectLst/>
                <a:latin typeface="Roboto" panose="020F0502020204030204" pitchFamily="34" charset="0"/>
              </a:rPr>
              <a:t>Talking too much</a:t>
            </a:r>
          </a:p>
          <a:p>
            <a:endParaRPr lang="en-US" sz="1700"/>
          </a:p>
        </p:txBody>
      </p:sp>
    </p:spTree>
    <p:extLst>
      <p:ext uri="{BB962C8B-B14F-4D97-AF65-F5344CB8AC3E}">
        <p14:creationId xmlns:p14="http://schemas.microsoft.com/office/powerpoint/2010/main" val="3988710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3F3F12-AB2A-A235-0D3D-04FD628EFF5A}"/>
              </a:ext>
            </a:extLst>
          </p:cNvPr>
          <p:cNvSpPr>
            <a:spLocks noGrp="1"/>
          </p:cNvSpPr>
          <p:nvPr>
            <p:ph type="title"/>
          </p:nvPr>
        </p:nvSpPr>
        <p:spPr>
          <a:xfrm>
            <a:off x="643467" y="321734"/>
            <a:ext cx="10905066" cy="1135737"/>
          </a:xfrm>
        </p:spPr>
        <p:txBody>
          <a:bodyPr>
            <a:normAutofit/>
          </a:bodyPr>
          <a:lstStyle/>
          <a:p>
            <a:r>
              <a:rPr lang="en-GB" sz="3300" b="0" i="0" u="none" strike="noStrike">
                <a:effectLst/>
                <a:latin typeface="Georgia" panose="02040502050405020303" pitchFamily="18" charset="0"/>
              </a:rPr>
              <a:t>OSGOOD- SCHRAMM MODEL OF COMMUNICATION</a:t>
            </a:r>
            <a:br>
              <a:rPr lang="en-GB" sz="3300" b="0" i="0" u="none" strike="noStrike">
                <a:effectLst/>
                <a:latin typeface="Georgia" panose="02040502050405020303" pitchFamily="18" charset="0"/>
              </a:rPr>
            </a:br>
            <a:endParaRPr lang="en-US" sz="3300"/>
          </a:p>
        </p:txBody>
      </p:sp>
      <p:sp>
        <p:nvSpPr>
          <p:cNvPr id="3" name="Content Placeholder 2">
            <a:extLst>
              <a:ext uri="{FF2B5EF4-FFF2-40B4-BE49-F238E27FC236}">
                <a16:creationId xmlns:a16="http://schemas.microsoft.com/office/drawing/2014/main" id="{B9E2D56E-3A70-30E3-3611-88EE125244BF}"/>
              </a:ext>
            </a:extLst>
          </p:cNvPr>
          <p:cNvSpPr>
            <a:spLocks noGrp="1"/>
          </p:cNvSpPr>
          <p:nvPr>
            <p:ph idx="1"/>
          </p:nvPr>
        </p:nvSpPr>
        <p:spPr>
          <a:xfrm>
            <a:off x="643469" y="1782981"/>
            <a:ext cx="4008384" cy="4393982"/>
          </a:xfrm>
        </p:spPr>
        <p:txBody>
          <a:bodyPr>
            <a:normAutofit/>
          </a:bodyPr>
          <a:lstStyle/>
          <a:p>
            <a:r>
              <a:rPr lang="en-GB" sz="2000" b="0" i="0" u="none" strike="noStrike">
                <a:effectLst/>
              </a:rPr>
              <a:t>The concept of this model is not a traditional model, it shows how communication can be done in a practical manner. It involves two people acting as the receiver and sender. </a:t>
            </a:r>
          </a:p>
          <a:p>
            <a:r>
              <a:rPr lang="en-GB" sz="2000" b="0" i="0" u="none" strike="noStrike">
                <a:effectLst/>
              </a:rPr>
              <a:t>This is done through interpretation. Besides being able to send and receive messages, this model also involves the various steps involved in encoding and decoding.</a:t>
            </a:r>
            <a:endParaRPr lang="en-US" sz="2000"/>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9D6F707D-15D2-A072-5F4A-872E5EAAF3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5320" y="2369357"/>
            <a:ext cx="6253212" cy="3189139"/>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A543E296-7FCD-1392-62DA-6445747C654B}"/>
              </a:ext>
            </a:extLst>
          </p:cNvPr>
          <p:cNvSpPr txBox="1"/>
          <p:nvPr/>
        </p:nvSpPr>
        <p:spPr>
          <a:xfrm>
            <a:off x="9923800" y="5253881"/>
            <a:ext cx="2048622" cy="1477328"/>
          </a:xfrm>
          <a:prstGeom prst="rect">
            <a:avLst/>
          </a:prstGeom>
          <a:noFill/>
        </p:spPr>
        <p:txBody>
          <a:bodyPr wrap="square" rtlCol="0">
            <a:spAutoFit/>
          </a:bodyPr>
          <a:lstStyle/>
          <a:p>
            <a:pPr algn="l"/>
            <a:r>
              <a:rPr lang="en-US"/>
              <a:t>https://www.communicationtheory.org/osgood-schramm-model-of-communication/</a:t>
            </a:r>
          </a:p>
        </p:txBody>
      </p:sp>
    </p:spTree>
    <p:extLst>
      <p:ext uri="{BB962C8B-B14F-4D97-AF65-F5344CB8AC3E}">
        <p14:creationId xmlns:p14="http://schemas.microsoft.com/office/powerpoint/2010/main" val="294735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F5A5F1D7-F0D0-4687-9BD3-CA6A0714C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42" name="Rectangle 4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B2079AA-9B46-C516-8BDA-18F71126792C}"/>
              </a:ext>
            </a:extLst>
          </p:cNvPr>
          <p:cNvSpPr>
            <a:spLocks noGrp="1"/>
          </p:cNvSpPr>
          <p:nvPr>
            <p:ph type="title"/>
          </p:nvPr>
        </p:nvSpPr>
        <p:spPr>
          <a:xfrm>
            <a:off x="1043631" y="873940"/>
            <a:ext cx="4928291" cy="1035781"/>
          </a:xfrm>
        </p:spPr>
        <p:txBody>
          <a:bodyPr anchor="ctr">
            <a:normAutofit/>
          </a:bodyPr>
          <a:lstStyle/>
          <a:p>
            <a:r>
              <a:rPr lang="en-GB" sz="3300"/>
              <a:t>Shannon and weaver model of communication </a:t>
            </a:r>
            <a:endParaRPr lang="en-US" sz="3300"/>
          </a:p>
        </p:txBody>
      </p:sp>
      <p:sp>
        <p:nvSpPr>
          <p:cNvPr id="9" name="Content Placeholder 8">
            <a:extLst>
              <a:ext uri="{FF2B5EF4-FFF2-40B4-BE49-F238E27FC236}">
                <a16:creationId xmlns:a16="http://schemas.microsoft.com/office/drawing/2014/main" id="{2FB7421A-2084-72C7-93EC-816B7598A0D1}"/>
              </a:ext>
            </a:extLst>
          </p:cNvPr>
          <p:cNvSpPr>
            <a:spLocks noGrp="1"/>
          </p:cNvSpPr>
          <p:nvPr>
            <p:ph idx="1"/>
          </p:nvPr>
        </p:nvSpPr>
        <p:spPr>
          <a:xfrm>
            <a:off x="1045029" y="2524721"/>
            <a:ext cx="4991629" cy="3677123"/>
          </a:xfrm>
        </p:spPr>
        <p:txBody>
          <a:bodyPr anchor="ctr">
            <a:normAutofit/>
          </a:bodyPr>
          <a:lstStyle/>
          <a:p>
            <a:r>
              <a:rPr lang="en-GB" sz="1800" b="0" i="0" u="none" strike="noStrike">
                <a:effectLst/>
              </a:rPr>
              <a:t>The goal of this model is to develop effective communication between the receiver and the sender. It identifies the factors that affect the communication process called "Noise". </a:t>
            </a:r>
          </a:p>
          <a:p>
            <a:r>
              <a:rPr lang="en-GB" sz="1800" b="0" i="0" u="none" strike="noStrike">
                <a:effectLst/>
              </a:rPr>
              <a:t>This is widely used in the field of communication. </a:t>
            </a:r>
          </a:p>
          <a:p>
            <a:r>
              <a:rPr lang="en-GB" sz="1800" b="0" i="0" u="none" strike="noStrike">
                <a:effectLst/>
              </a:rPr>
              <a:t>The model also deals with various concepts such as information source, transmitter, receiver, channel, message, and decode.</a:t>
            </a:r>
            <a:endParaRPr lang="en-US" sz="1800"/>
          </a:p>
        </p:txBody>
      </p:sp>
      <p:pic>
        <p:nvPicPr>
          <p:cNvPr id="2" name="Picture 2">
            <a:extLst>
              <a:ext uri="{FF2B5EF4-FFF2-40B4-BE49-F238E27FC236}">
                <a16:creationId xmlns:a16="http://schemas.microsoft.com/office/drawing/2014/main" id="{08D52762-F9D5-5C1B-E9F2-37DC123C8A7D}"/>
              </a:ext>
            </a:extLst>
          </p:cNvPr>
          <p:cNvPicPr>
            <a:picLocks noChangeAspect="1"/>
          </p:cNvPicPr>
          <p:nvPr/>
        </p:nvPicPr>
        <p:blipFill rotWithShape="1">
          <a:blip r:embed="rId2">
            <a:extLst>
              <a:ext uri="{28A0092B-C50C-407E-A947-70E740481C1C}">
                <a14:useLocalDpi xmlns:a14="http://schemas.microsoft.com/office/drawing/2010/main" val="0"/>
              </a:ext>
            </a:extLst>
          </a:blip>
          <a:srcRect l="7412" r="3980" b="2"/>
          <a:stretch/>
        </p:blipFill>
        <p:spPr>
          <a:xfrm>
            <a:off x="6788383" y="613148"/>
            <a:ext cx="4565417" cy="2679192"/>
          </a:xfrm>
          <a:prstGeom prst="rect">
            <a:avLst/>
          </a:prstGeom>
        </p:spPr>
      </p:pic>
      <p:pic>
        <p:nvPicPr>
          <p:cNvPr id="13" name="Picture 13">
            <a:extLst>
              <a:ext uri="{FF2B5EF4-FFF2-40B4-BE49-F238E27FC236}">
                <a16:creationId xmlns:a16="http://schemas.microsoft.com/office/drawing/2014/main" id="{73ED3CAC-D242-38CA-F8BB-70D9C9FEB2A1}"/>
              </a:ext>
            </a:extLst>
          </p:cNvPr>
          <p:cNvPicPr>
            <a:picLocks noChangeAspect="1"/>
          </p:cNvPicPr>
          <p:nvPr/>
        </p:nvPicPr>
        <p:blipFill rotWithShape="1">
          <a:blip r:embed="rId3">
            <a:extLst>
              <a:ext uri="{28A0092B-C50C-407E-A947-70E740481C1C}">
                <a14:useLocalDpi xmlns:a14="http://schemas.microsoft.com/office/drawing/2010/main" val="0"/>
              </a:ext>
            </a:extLst>
          </a:blip>
          <a:srcRect l="19802" r="16296" b="-2"/>
          <a:stretch/>
        </p:blipFill>
        <p:spPr>
          <a:xfrm>
            <a:off x="6788383" y="3528753"/>
            <a:ext cx="4565417" cy="2679192"/>
          </a:xfrm>
          <a:prstGeom prst="rect">
            <a:avLst/>
          </a:prstGeom>
        </p:spPr>
      </p:pic>
      <p:cxnSp>
        <p:nvCxnSpPr>
          <p:cNvPr id="48" name="Straight Connector 4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2883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2F6B2-DD66-3571-952D-7C1D511A007F}"/>
              </a:ext>
            </a:extLst>
          </p:cNvPr>
          <p:cNvSpPr>
            <a:spLocks noGrp="1"/>
          </p:cNvSpPr>
          <p:nvPr>
            <p:ph type="title"/>
          </p:nvPr>
        </p:nvSpPr>
        <p:spPr>
          <a:xfrm>
            <a:off x="838200" y="365125"/>
            <a:ext cx="10515600" cy="1306443"/>
          </a:xfrm>
        </p:spPr>
        <p:txBody>
          <a:bodyPr>
            <a:normAutofit/>
          </a:bodyPr>
          <a:lstStyle/>
          <a:p>
            <a:r>
              <a:rPr lang="en-GB" sz="4000"/>
              <a:t>Communication theories </a:t>
            </a:r>
            <a:endParaRPr lang="en-US" sz="4000"/>
          </a:p>
        </p:txBody>
      </p:sp>
      <p:sp>
        <p:nvSpPr>
          <p:cNvPr id="3" name="Content Placeholder 2">
            <a:extLst>
              <a:ext uri="{FF2B5EF4-FFF2-40B4-BE49-F238E27FC236}">
                <a16:creationId xmlns:a16="http://schemas.microsoft.com/office/drawing/2014/main" id="{A1EDC426-EEB0-26F4-4324-E9F80491E3AC}"/>
              </a:ext>
            </a:extLst>
          </p:cNvPr>
          <p:cNvSpPr>
            <a:spLocks noGrp="1"/>
          </p:cNvSpPr>
          <p:nvPr>
            <p:ph idx="1"/>
          </p:nvPr>
        </p:nvSpPr>
        <p:spPr>
          <a:xfrm>
            <a:off x="838200" y="1825625"/>
            <a:ext cx="4152774" cy="4303464"/>
          </a:xfrm>
        </p:spPr>
        <p:txBody>
          <a:bodyPr>
            <a:normAutofit/>
          </a:bodyPr>
          <a:lstStyle/>
          <a:p>
            <a:r>
              <a:rPr lang="en-GB" sz="2000" b="0" i="0" u="none" strike="noStrike">
                <a:effectLst/>
                <a:latin typeface="Roboto" panose="02000000000000000000" pitchFamily="2" charset="0"/>
              </a:rPr>
              <a:t>Communication theory </a:t>
            </a:r>
            <a:r>
              <a:rPr lang="en-GB" sz="2000" b="1" i="0" u="none" strike="noStrike">
                <a:effectLst/>
                <a:latin typeface="Roboto" panose="02000000000000000000" pitchFamily="2" charset="0"/>
              </a:rPr>
              <a:t>provides a way of talking about and analyzing key events, processes, and commitments that together form communication</a:t>
            </a:r>
            <a:r>
              <a:rPr lang="en-GB" sz="2000" b="0" i="0" u="none" strike="noStrike">
                <a:effectLst/>
                <a:latin typeface="Roboto" panose="02000000000000000000" pitchFamily="2" charset="0"/>
              </a:rPr>
              <a:t>. </a:t>
            </a:r>
            <a:endParaRPr lang="en-US" sz="2000"/>
          </a:p>
        </p:txBody>
      </p:sp>
      <p:pic>
        <p:nvPicPr>
          <p:cNvPr id="4" name="Picture 4">
            <a:extLst>
              <a:ext uri="{FF2B5EF4-FFF2-40B4-BE49-F238E27FC236}">
                <a16:creationId xmlns:a16="http://schemas.microsoft.com/office/drawing/2014/main" id="{441E6BC6-0E3C-7912-9310-9E30E5ADE3C6}"/>
              </a:ext>
            </a:extLst>
          </p:cNvPr>
          <p:cNvPicPr>
            <a:picLocks noChangeAspect="1"/>
          </p:cNvPicPr>
          <p:nvPr/>
        </p:nvPicPr>
        <p:blipFill rotWithShape="1">
          <a:blip r:embed="rId2">
            <a:extLst>
              <a:ext uri="{28A0092B-C50C-407E-A947-70E740481C1C}">
                <a14:useLocalDpi xmlns:a14="http://schemas.microsoft.com/office/drawing/2010/main" val="0"/>
              </a:ext>
            </a:extLst>
          </a:blip>
          <a:srcRect t="3449" r="2" b="5259"/>
          <a:stretch/>
        </p:blipFill>
        <p:spPr>
          <a:xfrm>
            <a:off x="5183500" y="1904282"/>
            <a:ext cx="6170299" cy="4224808"/>
          </a:xfrm>
          <a:prstGeom prst="rect">
            <a:avLst/>
          </a:prstGeom>
        </p:spPr>
      </p:pic>
    </p:spTree>
    <p:extLst>
      <p:ext uri="{BB962C8B-B14F-4D97-AF65-F5344CB8AC3E}">
        <p14:creationId xmlns:p14="http://schemas.microsoft.com/office/powerpoint/2010/main" val="3867955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91E14-B98B-AE74-12DA-F2D5C8726548}"/>
              </a:ext>
            </a:extLst>
          </p:cNvPr>
          <p:cNvSpPr>
            <a:spLocks noGrp="1"/>
          </p:cNvSpPr>
          <p:nvPr>
            <p:ph type="title"/>
          </p:nvPr>
        </p:nvSpPr>
        <p:spPr>
          <a:xfrm>
            <a:off x="838200" y="365125"/>
            <a:ext cx="10515600" cy="1306443"/>
          </a:xfrm>
        </p:spPr>
        <p:txBody>
          <a:bodyPr>
            <a:normAutofit/>
          </a:bodyPr>
          <a:lstStyle/>
          <a:p>
            <a:r>
              <a:rPr lang="en-GB" sz="4000"/>
              <a:t>Organizational barriers </a:t>
            </a:r>
            <a:endParaRPr lang="en-US" sz="4000"/>
          </a:p>
        </p:txBody>
      </p:sp>
      <p:sp>
        <p:nvSpPr>
          <p:cNvPr id="3" name="Content Placeholder 2">
            <a:extLst>
              <a:ext uri="{FF2B5EF4-FFF2-40B4-BE49-F238E27FC236}">
                <a16:creationId xmlns:a16="http://schemas.microsoft.com/office/drawing/2014/main" id="{9C735F95-7E60-D5EF-AA9C-11D280F88184}"/>
              </a:ext>
            </a:extLst>
          </p:cNvPr>
          <p:cNvSpPr>
            <a:spLocks noGrp="1"/>
          </p:cNvSpPr>
          <p:nvPr>
            <p:ph idx="1"/>
          </p:nvPr>
        </p:nvSpPr>
        <p:spPr>
          <a:xfrm>
            <a:off x="838200" y="1825625"/>
            <a:ext cx="4152774" cy="4303464"/>
          </a:xfrm>
        </p:spPr>
        <p:txBody>
          <a:bodyPr>
            <a:normAutofit/>
          </a:bodyPr>
          <a:lstStyle/>
          <a:p>
            <a:r>
              <a:rPr lang="en-GB" sz="1700" b="0" i="0" u="none" strike="noStrike">
                <a:effectLst/>
                <a:latin typeface="Rubik"/>
              </a:rPr>
              <a:t>organizations have the rule with respect to what message, medium, and mode of communication should be selected. And due to the stringent rules, the employees escape themselves from sending any message.</a:t>
            </a:r>
          </a:p>
          <a:p>
            <a:r>
              <a:rPr lang="en-GB" sz="1700" b="0" i="0" u="none" strike="noStrike">
                <a:effectLst/>
                <a:latin typeface="Rubik"/>
              </a:rPr>
              <a:t>Similarly, the organizational policy defines the relationship between the employees and the way they shall communicate with each other maintaining their levels of position in the organization. </a:t>
            </a:r>
          </a:p>
          <a:p>
            <a:r>
              <a:rPr lang="en-GB" sz="1700" b="0" i="0" u="none" strike="noStrike">
                <a:effectLst/>
                <a:latin typeface="Rubik"/>
              </a:rPr>
              <a:t>Such as, if the company policy is that all the communication should be done in writing.</a:t>
            </a:r>
          </a:p>
          <a:p>
            <a:endParaRPr lang="en-US" sz="1700"/>
          </a:p>
        </p:txBody>
      </p:sp>
      <p:pic>
        <p:nvPicPr>
          <p:cNvPr id="4" name="Picture 4">
            <a:extLst>
              <a:ext uri="{FF2B5EF4-FFF2-40B4-BE49-F238E27FC236}">
                <a16:creationId xmlns:a16="http://schemas.microsoft.com/office/drawing/2014/main" id="{75B84E8F-B5F8-545E-3A28-AE22073946DC}"/>
              </a:ext>
            </a:extLst>
          </p:cNvPr>
          <p:cNvPicPr>
            <a:picLocks noChangeAspect="1"/>
          </p:cNvPicPr>
          <p:nvPr/>
        </p:nvPicPr>
        <p:blipFill rotWithShape="1">
          <a:blip r:embed="rId2">
            <a:extLst>
              <a:ext uri="{28A0092B-C50C-407E-A947-70E740481C1C}">
                <a14:useLocalDpi xmlns:a14="http://schemas.microsoft.com/office/drawing/2010/main" val="0"/>
              </a:ext>
            </a:extLst>
          </a:blip>
          <a:srcRect t="768" r="2" b="2"/>
          <a:stretch/>
        </p:blipFill>
        <p:spPr>
          <a:xfrm>
            <a:off x="5183500" y="1904282"/>
            <a:ext cx="6170299" cy="4224808"/>
          </a:xfrm>
          <a:prstGeom prst="rect">
            <a:avLst/>
          </a:prstGeom>
        </p:spPr>
      </p:pic>
    </p:spTree>
    <p:extLst>
      <p:ext uri="{BB962C8B-B14F-4D97-AF65-F5344CB8AC3E}">
        <p14:creationId xmlns:p14="http://schemas.microsoft.com/office/powerpoint/2010/main" val="1729050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CBC6E-01AB-4465-B764-9E4921128C73}"/>
              </a:ext>
            </a:extLst>
          </p:cNvPr>
          <p:cNvSpPr>
            <a:spLocks noGrp="1"/>
          </p:cNvSpPr>
          <p:nvPr>
            <p:ph type="title"/>
          </p:nvPr>
        </p:nvSpPr>
        <p:spPr>
          <a:xfrm>
            <a:off x="643467" y="321734"/>
            <a:ext cx="5136416" cy="1135737"/>
          </a:xfrm>
        </p:spPr>
        <p:txBody>
          <a:bodyPr>
            <a:normAutofit/>
          </a:bodyPr>
          <a:lstStyle/>
          <a:p>
            <a:r>
              <a:rPr lang="en-GB" sz="2500" b="0" i="0" u="none" strike="noStrike">
                <a:effectLst/>
                <a:latin typeface="Georgia" panose="02040502050405020303" pitchFamily="18" charset="0"/>
              </a:rPr>
              <a:t>Physical/Environmental Barriers</a:t>
            </a:r>
            <a:br>
              <a:rPr lang="en-GB" sz="2500" b="0" i="0" u="none" strike="noStrike">
                <a:effectLst/>
                <a:latin typeface="Georgia" panose="02040502050405020303" pitchFamily="18" charset="0"/>
              </a:rPr>
            </a:br>
            <a:endParaRPr lang="en-US" sz="2500"/>
          </a:p>
        </p:txBody>
      </p:sp>
      <p:sp>
        <p:nvSpPr>
          <p:cNvPr id="3" name="Content Placeholder 2">
            <a:extLst>
              <a:ext uri="{FF2B5EF4-FFF2-40B4-BE49-F238E27FC236}">
                <a16:creationId xmlns:a16="http://schemas.microsoft.com/office/drawing/2014/main" id="{29A86DB5-C854-F7E0-29DC-9FD1FDC3A250}"/>
              </a:ext>
            </a:extLst>
          </p:cNvPr>
          <p:cNvSpPr>
            <a:spLocks noGrp="1"/>
          </p:cNvSpPr>
          <p:nvPr>
            <p:ph idx="1"/>
          </p:nvPr>
        </p:nvSpPr>
        <p:spPr>
          <a:xfrm>
            <a:off x="643468" y="1782981"/>
            <a:ext cx="5136416" cy="4393982"/>
          </a:xfrm>
        </p:spPr>
        <p:txBody>
          <a:bodyPr>
            <a:normAutofit/>
          </a:bodyPr>
          <a:lstStyle/>
          <a:p>
            <a:r>
              <a:rPr lang="en-GB" sz="2000" b="0" i="0" u="none" strike="noStrike">
                <a:effectLst/>
                <a:latin typeface="Roboto" panose="02000000000000000000" pitchFamily="2" charset="0"/>
              </a:rPr>
              <a:t>Noise is a sound or malfunction that interrupts the sending and reception of messages during a conversation</a:t>
            </a:r>
          </a:p>
          <a:p>
            <a:r>
              <a:rPr lang="en-GB" sz="2000" b="0" i="0" u="none" strike="noStrike">
                <a:effectLst/>
                <a:latin typeface="Roboto" panose="02000000000000000000" pitchFamily="2" charset="0"/>
              </a:rPr>
              <a:t>Message distortion</a:t>
            </a:r>
          </a:p>
          <a:p>
            <a:r>
              <a:rPr lang="en-GB" sz="2000" b="0" i="0" u="none" strike="noStrike">
                <a:effectLst/>
                <a:latin typeface="Roboto" panose="02000000000000000000" pitchFamily="2" charset="0"/>
              </a:rPr>
              <a:t>Architecture</a:t>
            </a:r>
          </a:p>
          <a:p>
            <a:r>
              <a:rPr lang="en-GB" sz="2000" b="0" i="0" u="none" strike="noStrike">
                <a:effectLst/>
                <a:latin typeface="Roboto" panose="02000000000000000000" pitchFamily="2" charset="0"/>
              </a:rPr>
              <a:t>Technical difficulties</a:t>
            </a:r>
          </a:p>
          <a:p>
            <a:r>
              <a:rPr lang="en-GB" sz="2000" b="0" i="0" u="none" strike="noStrike">
                <a:effectLst/>
                <a:latin typeface="Roboto" panose="02000000000000000000" pitchFamily="2" charset="0"/>
              </a:rPr>
              <a:t>Time</a:t>
            </a:r>
          </a:p>
          <a:p>
            <a:r>
              <a:rPr lang="en-GB" sz="2000" b="0" i="0" u="none" strike="noStrike">
                <a:effectLst/>
                <a:latin typeface="Roboto" panose="02000000000000000000" pitchFamily="2" charset="0"/>
              </a:rPr>
              <a:t>Distance</a:t>
            </a:r>
          </a:p>
          <a:p>
            <a:r>
              <a:rPr lang="en-GB" sz="2000" b="0" i="0" u="none" strike="noStrike">
                <a:effectLst/>
                <a:latin typeface="Roboto" panose="02000000000000000000" pitchFamily="2" charset="0"/>
              </a:rPr>
              <a:t>Surplus of information</a:t>
            </a:r>
          </a:p>
          <a:p>
            <a:r>
              <a:rPr lang="en-GB" sz="2000" b="0" i="0" u="none" strike="noStrike">
                <a:effectLst/>
                <a:latin typeface="Roboto" panose="02000000000000000000" pitchFamily="2" charset="0"/>
              </a:rPr>
              <a:t>Environment.</a:t>
            </a:r>
          </a:p>
          <a:p>
            <a:endParaRPr lang="en-US" sz="2000"/>
          </a:p>
        </p:txBody>
      </p:sp>
      <p:pic>
        <p:nvPicPr>
          <p:cNvPr id="4" name="Picture 4">
            <a:extLst>
              <a:ext uri="{FF2B5EF4-FFF2-40B4-BE49-F238E27FC236}">
                <a16:creationId xmlns:a16="http://schemas.microsoft.com/office/drawing/2014/main" id="{1C5E1EED-28F5-B562-6CD2-A2BE7DBE941B}"/>
              </a:ext>
            </a:extLst>
          </p:cNvPr>
          <p:cNvPicPr>
            <a:picLocks noChangeAspect="1"/>
          </p:cNvPicPr>
          <p:nvPr/>
        </p:nvPicPr>
        <p:blipFill rotWithShape="1">
          <a:blip r:embed="rId2">
            <a:extLst>
              <a:ext uri="{28A0092B-C50C-407E-A947-70E740481C1C}">
                <a14:useLocalDpi xmlns:a14="http://schemas.microsoft.com/office/drawing/2010/main" val="0"/>
              </a:ext>
            </a:extLst>
          </a:blip>
          <a:srcRect l="5186"/>
          <a:stretch/>
        </p:blipFill>
        <p:spPr>
          <a:xfrm>
            <a:off x="6412117" y="-2"/>
            <a:ext cx="5779884" cy="3429000"/>
          </a:xfrm>
          <a:prstGeom prst="rect">
            <a:avLst/>
          </a:prstGeom>
        </p:spPr>
      </p:pic>
      <p:grpSp>
        <p:nvGrpSpPr>
          <p:cNvPr id="45" name="Group 4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46" name="Rectangle 4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Isosceles Triangle 4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9" name="Isosceles Triangle 4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4617D44A-C0D9-1C0C-16A0-04CC1DE97D3C}"/>
              </a:ext>
            </a:extLst>
          </p:cNvPr>
          <p:cNvPicPr>
            <a:picLocks noChangeAspect="1"/>
          </p:cNvPicPr>
          <p:nvPr/>
        </p:nvPicPr>
        <p:blipFill rotWithShape="1">
          <a:blip r:embed="rId3">
            <a:extLst>
              <a:ext uri="{28A0092B-C50C-407E-A947-70E740481C1C}">
                <a14:useLocalDpi xmlns:a14="http://schemas.microsoft.com/office/drawing/2010/main" val="0"/>
              </a:ext>
            </a:extLst>
          </a:blip>
          <a:srcRect t="5078" r="2" b="2"/>
          <a:stretch/>
        </p:blipFill>
        <p:spPr>
          <a:xfrm>
            <a:off x="6412116" y="3429003"/>
            <a:ext cx="5136416" cy="3047252"/>
          </a:xfrm>
          <a:prstGeom prst="rect">
            <a:avLst/>
          </a:prstGeom>
        </p:spPr>
      </p:pic>
    </p:spTree>
    <p:extLst>
      <p:ext uri="{BB962C8B-B14F-4D97-AF65-F5344CB8AC3E}">
        <p14:creationId xmlns:p14="http://schemas.microsoft.com/office/powerpoint/2010/main" val="101335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38E91FE-733B-6758-167A-5C8F57344281}"/>
              </a:ext>
            </a:extLst>
          </p:cNvPr>
          <p:cNvPicPr>
            <a:picLocks noChangeAspect="1"/>
          </p:cNvPicPr>
          <p:nvPr/>
        </p:nvPicPr>
        <p:blipFill rotWithShape="1">
          <a:blip r:embed="rId2">
            <a:extLst>
              <a:ext uri="{28A0092B-C50C-407E-A947-70E740481C1C}">
                <a14:useLocalDpi xmlns:a14="http://schemas.microsoft.com/office/drawing/2010/main" val="0"/>
              </a:ext>
            </a:extLst>
          </a:blip>
          <a:srcRect l="8570" r="9650"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815E6E-147C-5CD1-90DD-1C443834526B}"/>
              </a:ext>
            </a:extLst>
          </p:cNvPr>
          <p:cNvSpPr>
            <a:spLocks noGrp="1"/>
          </p:cNvSpPr>
          <p:nvPr>
            <p:ph type="title"/>
          </p:nvPr>
        </p:nvSpPr>
        <p:spPr>
          <a:xfrm>
            <a:off x="838200" y="365125"/>
            <a:ext cx="3822189" cy="1899912"/>
          </a:xfrm>
        </p:spPr>
        <p:txBody>
          <a:bodyPr>
            <a:normAutofit/>
          </a:bodyPr>
          <a:lstStyle/>
          <a:p>
            <a:r>
              <a:rPr lang="en-GB" sz="4000"/>
              <a:t>Channel communication </a:t>
            </a:r>
            <a:endParaRPr lang="en-US" sz="4000"/>
          </a:p>
        </p:txBody>
      </p:sp>
      <p:sp>
        <p:nvSpPr>
          <p:cNvPr id="3" name="Content Placeholder 2">
            <a:extLst>
              <a:ext uri="{FF2B5EF4-FFF2-40B4-BE49-F238E27FC236}">
                <a16:creationId xmlns:a16="http://schemas.microsoft.com/office/drawing/2014/main" id="{37545626-80B9-BB95-EFA9-46A739019547}"/>
              </a:ext>
            </a:extLst>
          </p:cNvPr>
          <p:cNvSpPr>
            <a:spLocks noGrp="1"/>
          </p:cNvSpPr>
          <p:nvPr>
            <p:ph idx="1"/>
          </p:nvPr>
        </p:nvSpPr>
        <p:spPr>
          <a:xfrm>
            <a:off x="838200" y="2434201"/>
            <a:ext cx="3822189" cy="3742762"/>
          </a:xfrm>
        </p:spPr>
        <p:txBody>
          <a:bodyPr>
            <a:normAutofit/>
          </a:bodyPr>
          <a:lstStyle/>
          <a:p>
            <a:r>
              <a:rPr lang="en-GB" sz="2000" b="0" i="0" u="none" strike="noStrike">
                <a:effectLst/>
                <a:latin typeface="Roboto" panose="02000000000000000000" pitchFamily="2" charset="0"/>
              </a:rPr>
              <a:t>A communication channel refers either to a physical transmission medium such as a wire, or to a logical connection over a multiplexed medium such as a radio channel in telecommunications and computer networking.</a:t>
            </a:r>
            <a:endParaRPr lang="en-US" sz="2000"/>
          </a:p>
        </p:txBody>
      </p:sp>
    </p:spTree>
    <p:extLst>
      <p:ext uri="{BB962C8B-B14F-4D97-AF65-F5344CB8AC3E}">
        <p14:creationId xmlns:p14="http://schemas.microsoft.com/office/powerpoint/2010/main" val="4021418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4491A-6DAA-0DC7-5D48-CDBCC2785767}"/>
              </a:ext>
            </a:extLst>
          </p:cNvPr>
          <p:cNvSpPr>
            <a:spLocks noGrp="1"/>
          </p:cNvSpPr>
          <p:nvPr>
            <p:ph type="title"/>
          </p:nvPr>
        </p:nvSpPr>
        <p:spPr>
          <a:xfrm>
            <a:off x="838201" y="365125"/>
            <a:ext cx="3816095" cy="1938076"/>
          </a:xfrm>
        </p:spPr>
        <p:txBody>
          <a:bodyPr>
            <a:normAutofit/>
          </a:bodyPr>
          <a:lstStyle/>
          <a:p>
            <a:r>
              <a:rPr lang="en-GB"/>
              <a:t>Channels of communication </a:t>
            </a:r>
            <a:endParaRPr lang="en-US"/>
          </a:p>
        </p:txBody>
      </p:sp>
      <p:sp>
        <p:nvSpPr>
          <p:cNvPr id="3" name="Content Placeholder 2">
            <a:extLst>
              <a:ext uri="{FF2B5EF4-FFF2-40B4-BE49-F238E27FC236}">
                <a16:creationId xmlns:a16="http://schemas.microsoft.com/office/drawing/2014/main" id="{D0ECFFEA-5D25-D398-CCF6-3F4387A0B48A}"/>
              </a:ext>
            </a:extLst>
          </p:cNvPr>
          <p:cNvSpPr>
            <a:spLocks noGrp="1"/>
          </p:cNvSpPr>
          <p:nvPr>
            <p:ph idx="1"/>
          </p:nvPr>
        </p:nvSpPr>
        <p:spPr>
          <a:xfrm>
            <a:off x="838201" y="2482589"/>
            <a:ext cx="3816096" cy="3694373"/>
          </a:xfrm>
        </p:spPr>
        <p:txBody>
          <a:bodyPr>
            <a:normAutofit/>
          </a:bodyPr>
          <a:lstStyle/>
          <a:p>
            <a:r>
              <a:rPr lang="en-GB" sz="1700" b="0" i="0" u="none" strike="noStrike">
                <a:effectLst/>
                <a:latin typeface="Roboto" panose="02000000000000000000" pitchFamily="2" charset="0"/>
              </a:rPr>
              <a:t>In-person. In-person conversations are one of the most effective channels of communication in the workplace. ... </a:t>
            </a:r>
          </a:p>
          <a:p>
            <a:r>
              <a:rPr lang="en-GB" sz="1700" b="0" i="0" u="none" strike="noStrike">
                <a:effectLst/>
                <a:latin typeface="Roboto" panose="02000000000000000000" pitchFamily="2" charset="0"/>
              </a:rPr>
              <a:t>Documents</a:t>
            </a:r>
          </a:p>
          <a:p>
            <a:r>
              <a:rPr lang="en-GB" sz="1700" b="0" i="0" u="none" strike="noStrike">
                <a:effectLst/>
                <a:latin typeface="Roboto" panose="02000000000000000000" pitchFamily="2" charset="0"/>
              </a:rPr>
              <a:t>Emails</a:t>
            </a:r>
          </a:p>
          <a:p>
            <a:r>
              <a:rPr lang="en-GB" sz="1700" b="0" i="0" u="none" strike="noStrike">
                <a:effectLst/>
                <a:latin typeface="Roboto" panose="02000000000000000000" pitchFamily="2" charset="0"/>
              </a:rPr>
              <a:t>Instant messaging platforms</a:t>
            </a:r>
          </a:p>
          <a:p>
            <a:r>
              <a:rPr lang="en-GB" sz="1700" b="0" i="0" u="none" strike="noStrike">
                <a:effectLst/>
                <a:latin typeface="Roboto" panose="02000000000000000000" pitchFamily="2" charset="0"/>
              </a:rPr>
              <a:t>Videoconference</a:t>
            </a:r>
          </a:p>
          <a:p>
            <a:r>
              <a:rPr lang="en-GB" sz="1700" b="0" i="0" u="none" strike="noStrike">
                <a:effectLst/>
                <a:latin typeface="Roboto" panose="02000000000000000000" pitchFamily="2" charset="0"/>
              </a:rPr>
              <a:t>Phone calls</a:t>
            </a:r>
          </a:p>
          <a:p>
            <a:r>
              <a:rPr lang="en-GB" sz="1700" b="0" i="0" u="none" strike="noStrike">
                <a:effectLst/>
                <a:latin typeface="Roboto" panose="02000000000000000000" pitchFamily="2" charset="0"/>
              </a:rPr>
              <a:t>Social media</a:t>
            </a:r>
          </a:p>
          <a:p>
            <a:endParaRPr lang="en-US" sz="1700"/>
          </a:p>
        </p:txBody>
      </p:sp>
      <p:pic>
        <p:nvPicPr>
          <p:cNvPr id="4" name="Picture 4">
            <a:extLst>
              <a:ext uri="{FF2B5EF4-FFF2-40B4-BE49-F238E27FC236}">
                <a16:creationId xmlns:a16="http://schemas.microsoft.com/office/drawing/2014/main" id="{D4E88BC4-8294-94B6-D089-3221037D929D}"/>
              </a:ext>
            </a:extLst>
          </p:cNvPr>
          <p:cNvPicPr>
            <a:picLocks noChangeAspect="1"/>
          </p:cNvPicPr>
          <p:nvPr/>
        </p:nvPicPr>
        <p:blipFill rotWithShape="1">
          <a:blip r:embed="rId2">
            <a:extLst>
              <a:ext uri="{28A0092B-C50C-407E-A947-70E740481C1C}">
                <a14:useLocalDpi xmlns:a14="http://schemas.microsoft.com/office/drawing/2010/main" val="0"/>
              </a:ext>
            </a:extLst>
          </a:blip>
          <a:srcRect t="11315" r="-1" b="75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5">
            <a:extLst>
              <a:ext uri="{FF2B5EF4-FFF2-40B4-BE49-F238E27FC236}">
                <a16:creationId xmlns:a16="http://schemas.microsoft.com/office/drawing/2014/main" id="{0F9493BA-5555-45C2-01CE-9988D081C239}"/>
              </a:ext>
            </a:extLst>
          </p:cNvPr>
          <p:cNvPicPr>
            <a:picLocks noChangeAspect="1"/>
          </p:cNvPicPr>
          <p:nvPr/>
        </p:nvPicPr>
        <p:blipFill rotWithShape="1">
          <a:blip r:embed="rId3">
            <a:extLst>
              <a:ext uri="{28A0092B-C50C-407E-A947-70E740481C1C}">
                <a14:useLocalDpi xmlns:a14="http://schemas.microsoft.com/office/drawing/2010/main" val="0"/>
              </a:ext>
            </a:extLst>
          </a:blip>
          <a:srcRect t="498" b="26819"/>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60284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3F7BD55-8A9F-E4BF-87D2-E45944E36A6A}"/>
              </a:ext>
            </a:extLst>
          </p:cNvPr>
          <p:cNvPicPr>
            <a:picLocks noChangeAspect="1"/>
          </p:cNvPicPr>
          <p:nvPr/>
        </p:nvPicPr>
        <p:blipFill rotWithShape="1">
          <a:blip r:embed="rId2">
            <a:extLst>
              <a:ext uri="{28A0092B-C50C-407E-A947-70E740481C1C}">
                <a14:useLocalDpi xmlns:a14="http://schemas.microsoft.com/office/drawing/2010/main" val="0"/>
              </a:ext>
            </a:extLst>
          </a:blip>
          <a:srcRect r="600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D1B5B8-0028-9631-F605-2D14C9BC37FB}"/>
              </a:ext>
            </a:extLst>
          </p:cNvPr>
          <p:cNvSpPr>
            <a:spLocks noGrp="1"/>
          </p:cNvSpPr>
          <p:nvPr>
            <p:ph idx="1"/>
          </p:nvPr>
        </p:nvSpPr>
        <p:spPr>
          <a:xfrm>
            <a:off x="838200" y="2434201"/>
            <a:ext cx="3822189" cy="3742762"/>
          </a:xfrm>
        </p:spPr>
        <p:txBody>
          <a:bodyPr>
            <a:normAutofit/>
          </a:bodyPr>
          <a:lstStyle/>
          <a:p>
            <a:r>
              <a:rPr lang="en-GB" sz="2000" b="0" i="0" u="none" strike="noStrike">
                <a:effectLst/>
                <a:latin typeface="Roboto" panose="02000000000000000000" pitchFamily="2" charset="0"/>
              </a:rPr>
              <a:t>Data can provide new ways for the NHS to learn, improve and generate new research – alongside artificial intelligence (AI), which is </a:t>
            </a:r>
            <a:r>
              <a:rPr lang="en-GB" sz="2000" b="1" i="0" u="none" strike="noStrike">
                <a:effectLst/>
                <a:latin typeface="Roboto" panose="02000000000000000000" pitchFamily="2" charset="0"/>
              </a:rPr>
              <a:t>providing new analytical capacity for diagnosing patients, effective triage and logistics</a:t>
            </a:r>
            <a:r>
              <a:rPr lang="en-GB" sz="2000" b="0" i="0" u="none" strike="noStrike">
                <a:effectLst/>
                <a:latin typeface="Roboto" panose="02000000000000000000" pitchFamily="2" charset="0"/>
              </a:rPr>
              <a:t>. While all of these offer benefits, they offer different degrees of transformative change.</a:t>
            </a:r>
            <a:endParaRPr lang="en-US" sz="2000"/>
          </a:p>
        </p:txBody>
      </p:sp>
      <p:sp>
        <p:nvSpPr>
          <p:cNvPr id="5" name="TextBox 4">
            <a:extLst>
              <a:ext uri="{FF2B5EF4-FFF2-40B4-BE49-F238E27FC236}">
                <a16:creationId xmlns:a16="http://schemas.microsoft.com/office/drawing/2014/main" id="{8B5DE104-3C2F-3542-77ED-AF537D5C2A37}"/>
              </a:ext>
            </a:extLst>
          </p:cNvPr>
          <p:cNvSpPr txBox="1"/>
          <p:nvPr/>
        </p:nvSpPr>
        <p:spPr>
          <a:xfrm>
            <a:off x="348303" y="0"/>
            <a:ext cx="1828800" cy="923330"/>
          </a:xfrm>
          <a:prstGeom prst="rect">
            <a:avLst/>
          </a:prstGeom>
          <a:noFill/>
        </p:spPr>
        <p:txBody>
          <a:bodyPr wrap="square" rtlCol="0">
            <a:spAutoFit/>
          </a:bodyPr>
          <a:lstStyle/>
          <a:p>
            <a:pPr algn="l"/>
            <a:r>
              <a:rPr lang="en-US" dirty="0"/>
              <a:t>https://</a:t>
            </a:r>
            <a:r>
              <a:rPr lang="en-US" dirty="0" err="1"/>
              <a:t>www.england.nhs.uk</a:t>
            </a:r>
            <a:r>
              <a:rPr lang="en-US" dirty="0"/>
              <a:t>/</a:t>
            </a:r>
            <a:r>
              <a:rPr lang="en-US" dirty="0" err="1"/>
              <a:t>digitaltechnology</a:t>
            </a:r>
            <a:r>
              <a:rPr lang="en-US" dirty="0"/>
              <a:t>/</a:t>
            </a:r>
          </a:p>
        </p:txBody>
      </p:sp>
    </p:spTree>
    <p:extLst>
      <p:ext uri="{BB962C8B-B14F-4D97-AF65-F5344CB8AC3E}">
        <p14:creationId xmlns:p14="http://schemas.microsoft.com/office/powerpoint/2010/main" val="438099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218037169"/>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Alexandra </a:t>
                      </a:r>
                      <a:r>
                        <a:rPr lang="en-GB" dirty="0" err="1"/>
                        <a:t>Chilianu</a:t>
                      </a:r>
                      <a:r>
                        <a:rPr lang="en-GB" dirty="0"/>
                        <a:t>,  Elena Daniela Dumitrescu, Elvis Liviu Nassiri Basti, Veselin </a:t>
                      </a:r>
                      <a:r>
                        <a:rPr lang="en-GB" dirty="0" err="1"/>
                        <a:t>Dzhonev</a:t>
                      </a:r>
                      <a:endParaRPr lang="ro-RO" dirty="0" err="1"/>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pPr lvl="0">
                        <a:buNone/>
                      </a:pPr>
                      <a:r>
                        <a:rPr lang="en-GB" sz="1800" b="0" i="0" u="none" strike="noStrike" noProof="0" dirty="0">
                          <a:latin typeface="Calibri"/>
                        </a:rPr>
                        <a:t>Strong work ethic, </a:t>
                      </a:r>
                      <a:r>
                        <a:rPr lang="en-GB" sz="1800" b="0" i="0" u="none" strike="noStrike" noProof="0" dirty="0" err="1"/>
                        <a:t>Adaptability,</a:t>
                      </a:r>
                      <a:r>
                        <a:rPr lang="en-GB" sz="1800" b="0" i="0" u="none" strike="noStrike" noProof="0" dirty="0" err="1">
                          <a:latin typeface="Calibri"/>
                        </a:rPr>
                        <a:t>Reliability</a:t>
                      </a:r>
                      <a:endParaRPr lang="ro-RO" dirty="0" err="1"/>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pPr lvl="0">
                        <a:buNone/>
                      </a:pPr>
                      <a:r>
                        <a:rPr lang="en-GB" sz="1800" b="0" i="0" u="none" strike="noStrike" noProof="0" dirty="0"/>
                        <a:t>Personality conflicts, </a:t>
                      </a:r>
                      <a:r>
                        <a:rPr lang="en-GB" sz="1800" b="0" i="0" u="none" strike="noStrike" noProof="0" dirty="0">
                          <a:latin typeface="Calibri"/>
                        </a:rPr>
                        <a:t>Lack of communication, </a:t>
                      </a:r>
                      <a:r>
                        <a:rPr lang="en-GB" sz="1800" b="0" i="0" u="none" strike="noStrike" noProof="0" dirty="0"/>
                        <a:t>Trust issues</a:t>
                      </a:r>
                      <a:endParaRPr lang="ro-RO"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pPr lvl="0">
                        <a:buNone/>
                      </a:pPr>
                      <a:r>
                        <a:rPr lang="en-GB" sz="1800" b="0" i="0" u="none" strike="noStrike" noProof="0" dirty="0">
                          <a:latin typeface="Calibri"/>
                        </a:rPr>
                        <a:t>Have a clear organizational purpose, s</a:t>
                      </a:r>
                      <a:r>
                        <a:rPr lang="en-GB" sz="1800" b="0" i="0" u="none" strike="noStrike" noProof="0" dirty="0"/>
                        <a:t>et clear team goals</a:t>
                      </a:r>
                    </a:p>
                    <a:p>
                      <a:pPr lvl="0">
                        <a:buNone/>
                      </a:pPr>
                      <a:endParaRPr lang="en-GB" sz="1600" b="0" i="0" u="none" strike="noStrike" noProof="0" dirty="0">
                        <a:latin typeface="Calibri"/>
                      </a:endParaRP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pPr lvl="0">
                        <a:buNone/>
                      </a:pPr>
                      <a:r>
                        <a:rPr lang="en-GB"/>
                        <a:t>7,5</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2324114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0B67C643-131A-4BE6-BA19-AAFFFDEE0DF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5014"/>
          <a:stretch/>
        </p:blipFill>
        <p:spPr>
          <a:xfrm>
            <a:off x="-340712" y="1282"/>
            <a:ext cx="12191980" cy="6856718"/>
          </a:xfrm>
          <a:prstGeom prst="rect">
            <a:avLst/>
          </a:prstGeom>
        </p:spPr>
      </p:pic>
    </p:spTree>
    <p:extLst>
      <p:ext uri="{BB962C8B-B14F-4D97-AF65-F5344CB8AC3E}">
        <p14:creationId xmlns:p14="http://schemas.microsoft.com/office/powerpoint/2010/main" val="2080952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20</Slides>
  <Notes>0</Notes>
  <HiddenSlides>0</HiddenSlides>
  <ScaleCrop>false</ScaleCrop>
  <HeadingPairs>
    <vt:vector size="4" baseType="variant">
      <vt:variant>
        <vt:lpstr>Temă</vt:lpstr>
      </vt:variant>
      <vt:variant>
        <vt:i4>2</vt:i4>
      </vt:variant>
      <vt:variant>
        <vt:lpstr>Titluri diapozitive</vt:lpstr>
      </vt:variant>
      <vt:variant>
        <vt:i4>20</vt:i4>
      </vt:variant>
    </vt:vector>
  </HeadingPairs>
  <TitlesOfParts>
    <vt:vector size="22" baseType="lpstr">
      <vt:lpstr>Office Theme</vt:lpstr>
      <vt:lpstr>Office Theme</vt:lpstr>
      <vt:lpstr>Effective team working for team Success!</vt:lpstr>
      <vt:lpstr>Prezentare PowerPoint</vt:lpstr>
      <vt:lpstr>Introducing </vt:lpstr>
      <vt:lpstr>Effective communication </vt:lpstr>
      <vt:lpstr>The Benefits of communication </vt:lpstr>
      <vt:lpstr>Prezentare PowerPoint</vt:lpstr>
      <vt:lpstr>What Is a Linear Model of Communication? </vt:lpstr>
      <vt:lpstr>The interactive model of communication </vt:lpstr>
      <vt:lpstr>Transaction Model of Communication</vt:lpstr>
      <vt:lpstr>Barriers to effective Communication </vt:lpstr>
      <vt:lpstr>OSGOOD- SCHRAMM MODEL OF COMMUNICATION </vt:lpstr>
      <vt:lpstr>Shannon and weaver model of communication </vt:lpstr>
      <vt:lpstr>Communication theories </vt:lpstr>
      <vt:lpstr>Organizational barriers </vt:lpstr>
      <vt:lpstr>Physical/Environmental Barriers </vt:lpstr>
      <vt:lpstr>Channel communication </vt:lpstr>
      <vt:lpstr>Channels of communication </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for team Success!</dc:title>
  <dc:creator>alexandra chilianu</dc:creator>
  <cp:lastModifiedBy>alexandra chilianu</cp:lastModifiedBy>
  <cp:revision>50</cp:revision>
  <dcterms:created xsi:type="dcterms:W3CDTF">2022-07-24T08:23:11Z</dcterms:created>
  <dcterms:modified xsi:type="dcterms:W3CDTF">2022-07-24T10:35:20Z</dcterms:modified>
</cp:coreProperties>
</file>