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5" r:id="rId4"/>
    <p:sldId id="263" r:id="rId5"/>
    <p:sldId id="258" r:id="rId6"/>
    <p:sldId id="259" r:id="rId7"/>
    <p:sldId id="262" r:id="rId8"/>
    <p:sldId id="261" r:id="rId9"/>
    <p:sldId id="264"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B010245-A442-CCB6-E3F4-8F9B7905DD4E}" name="MACRO MadeSQEEZE" initials="MM" userId="7290d094a82a177a"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E9F9FC-902E-4714-99F0-644CFB2FA37D}" v="16" dt="2026-04-19T22:15:40.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56552-CB47-48A0-B8AF-4FB04F85C13E}"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698BEB4E-D044-4D1F-95F7-C340C7828E3F}">
      <dgm:prSet custT="1"/>
      <dgm:spPr/>
      <dgm:t>
        <a:bodyPr/>
        <a:lstStyle/>
        <a:p>
          <a:r>
            <a:rPr lang="en-GB" sz="2000" err="1"/>
            <a:t>Quitutes</a:t>
          </a:r>
          <a:r>
            <a:rPr lang="en-GB" sz="2000"/>
            <a:t> Da Sonia is a catering company that specializes in artistic snack boards both sweet and savoury with an additional service of curated beverages. The selection of goods offered vary depending on the consumers’ taste and vision. </a:t>
          </a:r>
          <a:endParaRPr lang="en-US" sz="2000"/>
        </a:p>
      </dgm:t>
    </dgm:pt>
    <dgm:pt modelId="{B5B94CC5-84F3-4136-A66D-010C0D497907}" type="parTrans" cxnId="{6564607E-CD32-4601-82FE-F3580E369885}">
      <dgm:prSet/>
      <dgm:spPr/>
      <dgm:t>
        <a:bodyPr/>
        <a:lstStyle/>
        <a:p>
          <a:endParaRPr lang="en-US"/>
        </a:p>
      </dgm:t>
    </dgm:pt>
    <dgm:pt modelId="{F4611AC0-1623-4024-9060-FF1DBFBA8C9C}" type="sibTrans" cxnId="{6564607E-CD32-4601-82FE-F3580E369885}">
      <dgm:prSet/>
      <dgm:spPr/>
      <dgm:t>
        <a:bodyPr/>
        <a:lstStyle/>
        <a:p>
          <a:endParaRPr lang="en-US"/>
        </a:p>
      </dgm:t>
    </dgm:pt>
    <dgm:pt modelId="{07CD1789-A1A2-4ECE-8E1C-C565AF7FBE85}">
      <dgm:prSet custT="1"/>
      <dgm:spPr/>
      <dgm:t>
        <a:bodyPr/>
        <a:lstStyle/>
        <a:p>
          <a:r>
            <a:rPr lang="en-GB" sz="2000"/>
            <a:t>Our business attracts customers of all ages, backgrounds and cultural beliefs- we cater to multiple events from professional gathering to elegant wedding celebrations to children birthday parties.</a:t>
          </a:r>
          <a:endParaRPr lang="en-US" sz="2000"/>
        </a:p>
      </dgm:t>
    </dgm:pt>
    <dgm:pt modelId="{585E636E-0AF6-4889-93D0-4BED060EB976}" type="parTrans" cxnId="{E17F32AC-049C-490D-83AC-A946981DEC06}">
      <dgm:prSet/>
      <dgm:spPr/>
      <dgm:t>
        <a:bodyPr/>
        <a:lstStyle/>
        <a:p>
          <a:endParaRPr lang="en-US"/>
        </a:p>
      </dgm:t>
    </dgm:pt>
    <dgm:pt modelId="{147605E1-14D1-4914-8788-B8C808A1200B}" type="sibTrans" cxnId="{E17F32AC-049C-490D-83AC-A946981DEC06}">
      <dgm:prSet/>
      <dgm:spPr/>
      <dgm:t>
        <a:bodyPr/>
        <a:lstStyle/>
        <a:p>
          <a:endParaRPr lang="en-US"/>
        </a:p>
      </dgm:t>
    </dgm:pt>
    <dgm:pt modelId="{C5989601-29E5-4C78-AB14-FA2B457DBD64}">
      <dgm:prSet custT="1"/>
      <dgm:spPr/>
      <dgm:t>
        <a:bodyPr/>
        <a:lstStyle/>
        <a:p>
          <a:r>
            <a:rPr lang="en-GB" sz="2000"/>
            <a:t>Our goal is to ensure that each customer have a high quality,  unique culinary experience through our services is provided suiting their tastes. </a:t>
          </a:r>
          <a:endParaRPr lang="en-US" sz="2000"/>
        </a:p>
      </dgm:t>
    </dgm:pt>
    <dgm:pt modelId="{1DE86C69-C60C-47AF-8E87-D936ACCEFBB2}" type="parTrans" cxnId="{401E040E-57DC-401B-AB73-2F78E65D9CDF}">
      <dgm:prSet/>
      <dgm:spPr/>
      <dgm:t>
        <a:bodyPr/>
        <a:lstStyle/>
        <a:p>
          <a:endParaRPr lang="en-US"/>
        </a:p>
      </dgm:t>
    </dgm:pt>
    <dgm:pt modelId="{DDCB773A-57E9-4531-8705-F1F3CDB94408}" type="sibTrans" cxnId="{401E040E-57DC-401B-AB73-2F78E65D9CDF}">
      <dgm:prSet/>
      <dgm:spPr/>
      <dgm:t>
        <a:bodyPr/>
        <a:lstStyle/>
        <a:p>
          <a:endParaRPr lang="en-US"/>
        </a:p>
      </dgm:t>
    </dgm:pt>
    <dgm:pt modelId="{4A1AA413-8631-4C27-A465-6A76E9F94440}" type="pres">
      <dgm:prSet presAssocID="{15F56552-CB47-48A0-B8AF-4FB04F85C13E}" presName="root" presStyleCnt="0">
        <dgm:presLayoutVars>
          <dgm:dir/>
          <dgm:resizeHandles val="exact"/>
        </dgm:presLayoutVars>
      </dgm:prSet>
      <dgm:spPr/>
    </dgm:pt>
    <dgm:pt modelId="{06A22341-A12F-4B67-BBDC-179DD7AD01C7}" type="pres">
      <dgm:prSet presAssocID="{698BEB4E-D044-4D1F-95F7-C340C7828E3F}" presName="compNode" presStyleCnt="0"/>
      <dgm:spPr/>
    </dgm:pt>
    <dgm:pt modelId="{D5B07903-17B1-4B95-8D13-F33BC13902AF}" type="pres">
      <dgm:prSet presAssocID="{698BEB4E-D044-4D1F-95F7-C340C7828E3F}" presName="bgRect" presStyleLbl="bgShp" presStyleIdx="0" presStyleCnt="3"/>
      <dgm:spPr/>
    </dgm:pt>
    <dgm:pt modelId="{BEBA0F1D-9123-4146-9FFA-5F6C3DF9429B}" type="pres">
      <dgm:prSet presAssocID="{698BEB4E-D044-4D1F-95F7-C340C7828E3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5071D445-3C45-486C-9662-DB5A63716D2C}" type="pres">
      <dgm:prSet presAssocID="{698BEB4E-D044-4D1F-95F7-C340C7828E3F}" presName="spaceRect" presStyleCnt="0"/>
      <dgm:spPr/>
    </dgm:pt>
    <dgm:pt modelId="{D0D20387-5335-42AE-8EF1-85F35DBD26BA}" type="pres">
      <dgm:prSet presAssocID="{698BEB4E-D044-4D1F-95F7-C340C7828E3F}" presName="parTx" presStyleLbl="revTx" presStyleIdx="0" presStyleCnt="3">
        <dgm:presLayoutVars>
          <dgm:chMax val="0"/>
          <dgm:chPref val="0"/>
        </dgm:presLayoutVars>
      </dgm:prSet>
      <dgm:spPr/>
    </dgm:pt>
    <dgm:pt modelId="{E5D73195-F7A4-4FA1-95D3-8D177B383D92}" type="pres">
      <dgm:prSet presAssocID="{F4611AC0-1623-4024-9060-FF1DBFBA8C9C}" presName="sibTrans" presStyleCnt="0"/>
      <dgm:spPr/>
    </dgm:pt>
    <dgm:pt modelId="{D1397806-0446-4F64-8F28-6752E84992A8}" type="pres">
      <dgm:prSet presAssocID="{07CD1789-A1A2-4ECE-8E1C-C565AF7FBE85}" presName="compNode" presStyleCnt="0"/>
      <dgm:spPr/>
    </dgm:pt>
    <dgm:pt modelId="{465B768A-2563-4176-84FE-3B8E5A1882B4}" type="pres">
      <dgm:prSet presAssocID="{07CD1789-A1A2-4ECE-8E1C-C565AF7FBE85}" presName="bgRect" presStyleLbl="bgShp" presStyleIdx="1" presStyleCnt="3" custLinFactNeighborX="-681" custLinFactNeighborY="-1913"/>
      <dgm:spPr/>
    </dgm:pt>
    <dgm:pt modelId="{6DE5C360-5D5B-4295-AB3A-90C24583D28C}" type="pres">
      <dgm:prSet presAssocID="{07CD1789-A1A2-4ECE-8E1C-C565AF7FBE8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ke"/>
        </a:ext>
      </dgm:extLst>
    </dgm:pt>
    <dgm:pt modelId="{1967F687-F89B-48B4-B863-1062F028686B}" type="pres">
      <dgm:prSet presAssocID="{07CD1789-A1A2-4ECE-8E1C-C565AF7FBE85}" presName="spaceRect" presStyleCnt="0"/>
      <dgm:spPr/>
    </dgm:pt>
    <dgm:pt modelId="{86D42451-7245-4FCC-9F36-1171EE5C66F3}" type="pres">
      <dgm:prSet presAssocID="{07CD1789-A1A2-4ECE-8E1C-C565AF7FBE85}" presName="parTx" presStyleLbl="revTx" presStyleIdx="1" presStyleCnt="3">
        <dgm:presLayoutVars>
          <dgm:chMax val="0"/>
          <dgm:chPref val="0"/>
        </dgm:presLayoutVars>
      </dgm:prSet>
      <dgm:spPr/>
    </dgm:pt>
    <dgm:pt modelId="{E1716EF5-FFB7-4E91-8A94-CEF94C457627}" type="pres">
      <dgm:prSet presAssocID="{147605E1-14D1-4914-8788-B8C808A1200B}" presName="sibTrans" presStyleCnt="0"/>
      <dgm:spPr/>
    </dgm:pt>
    <dgm:pt modelId="{E2F309E8-B963-4604-A6C0-6C028DD42D97}" type="pres">
      <dgm:prSet presAssocID="{C5989601-29E5-4C78-AB14-FA2B457DBD64}" presName="compNode" presStyleCnt="0"/>
      <dgm:spPr/>
    </dgm:pt>
    <dgm:pt modelId="{03AD8C4A-9098-4CA3-ACFE-0F56A2488577}" type="pres">
      <dgm:prSet presAssocID="{C5989601-29E5-4C78-AB14-FA2B457DBD64}" presName="bgRect" presStyleLbl="bgShp" presStyleIdx="2" presStyleCnt="3"/>
      <dgm:spPr/>
    </dgm:pt>
    <dgm:pt modelId="{7BD1C000-A9D3-4018-8951-414848004946}" type="pres">
      <dgm:prSet presAssocID="{C5989601-29E5-4C78-AB14-FA2B457DBD6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f"/>
        </a:ext>
      </dgm:extLst>
    </dgm:pt>
    <dgm:pt modelId="{5913578D-2BA9-4F62-A294-FB933AB1118D}" type="pres">
      <dgm:prSet presAssocID="{C5989601-29E5-4C78-AB14-FA2B457DBD64}" presName="spaceRect" presStyleCnt="0"/>
      <dgm:spPr/>
    </dgm:pt>
    <dgm:pt modelId="{35D89D72-A3CD-442B-AFF9-AE30D5D08065}" type="pres">
      <dgm:prSet presAssocID="{C5989601-29E5-4C78-AB14-FA2B457DBD64}" presName="parTx" presStyleLbl="revTx" presStyleIdx="2" presStyleCnt="3">
        <dgm:presLayoutVars>
          <dgm:chMax val="0"/>
          <dgm:chPref val="0"/>
        </dgm:presLayoutVars>
      </dgm:prSet>
      <dgm:spPr/>
    </dgm:pt>
  </dgm:ptLst>
  <dgm:cxnLst>
    <dgm:cxn modelId="{401E040E-57DC-401B-AB73-2F78E65D9CDF}" srcId="{15F56552-CB47-48A0-B8AF-4FB04F85C13E}" destId="{C5989601-29E5-4C78-AB14-FA2B457DBD64}" srcOrd="2" destOrd="0" parTransId="{1DE86C69-C60C-47AF-8E87-D936ACCEFBB2}" sibTransId="{DDCB773A-57E9-4531-8705-F1F3CDB94408}"/>
    <dgm:cxn modelId="{ADE47841-0694-486F-85C3-F5F6CAA743C4}" type="presOf" srcId="{698BEB4E-D044-4D1F-95F7-C340C7828E3F}" destId="{D0D20387-5335-42AE-8EF1-85F35DBD26BA}" srcOrd="0" destOrd="0" presId="urn:microsoft.com/office/officeart/2018/2/layout/IconVerticalSolidList"/>
    <dgm:cxn modelId="{75650A4C-5258-4E70-9484-6285EE50EB0C}" type="presOf" srcId="{15F56552-CB47-48A0-B8AF-4FB04F85C13E}" destId="{4A1AA413-8631-4C27-A465-6A76E9F94440}" srcOrd="0" destOrd="0" presId="urn:microsoft.com/office/officeart/2018/2/layout/IconVerticalSolidList"/>
    <dgm:cxn modelId="{6564607E-CD32-4601-82FE-F3580E369885}" srcId="{15F56552-CB47-48A0-B8AF-4FB04F85C13E}" destId="{698BEB4E-D044-4D1F-95F7-C340C7828E3F}" srcOrd="0" destOrd="0" parTransId="{B5B94CC5-84F3-4136-A66D-010C0D497907}" sibTransId="{F4611AC0-1623-4024-9060-FF1DBFBA8C9C}"/>
    <dgm:cxn modelId="{BB89C382-B5D7-409A-9D40-397549CC86AD}" type="presOf" srcId="{C5989601-29E5-4C78-AB14-FA2B457DBD64}" destId="{35D89D72-A3CD-442B-AFF9-AE30D5D08065}" srcOrd="0" destOrd="0" presId="urn:microsoft.com/office/officeart/2018/2/layout/IconVerticalSolidList"/>
    <dgm:cxn modelId="{E17F32AC-049C-490D-83AC-A946981DEC06}" srcId="{15F56552-CB47-48A0-B8AF-4FB04F85C13E}" destId="{07CD1789-A1A2-4ECE-8E1C-C565AF7FBE85}" srcOrd="1" destOrd="0" parTransId="{585E636E-0AF6-4889-93D0-4BED060EB976}" sibTransId="{147605E1-14D1-4914-8788-B8C808A1200B}"/>
    <dgm:cxn modelId="{A254B5E3-AC15-449F-B1D3-2531213459C8}" type="presOf" srcId="{07CD1789-A1A2-4ECE-8E1C-C565AF7FBE85}" destId="{86D42451-7245-4FCC-9F36-1171EE5C66F3}" srcOrd="0" destOrd="0" presId="urn:microsoft.com/office/officeart/2018/2/layout/IconVerticalSolidList"/>
    <dgm:cxn modelId="{3CB7CAC8-0CB3-41F3-9917-04DD82313C21}" type="presParOf" srcId="{4A1AA413-8631-4C27-A465-6A76E9F94440}" destId="{06A22341-A12F-4B67-BBDC-179DD7AD01C7}" srcOrd="0" destOrd="0" presId="urn:microsoft.com/office/officeart/2018/2/layout/IconVerticalSolidList"/>
    <dgm:cxn modelId="{316B64FB-5A93-4ED7-A0FA-74F1A6F94492}" type="presParOf" srcId="{06A22341-A12F-4B67-BBDC-179DD7AD01C7}" destId="{D5B07903-17B1-4B95-8D13-F33BC13902AF}" srcOrd="0" destOrd="0" presId="urn:microsoft.com/office/officeart/2018/2/layout/IconVerticalSolidList"/>
    <dgm:cxn modelId="{CC21EDEE-AD00-4536-912C-08EB6A5B5310}" type="presParOf" srcId="{06A22341-A12F-4B67-BBDC-179DD7AD01C7}" destId="{BEBA0F1D-9123-4146-9FFA-5F6C3DF9429B}" srcOrd="1" destOrd="0" presId="urn:microsoft.com/office/officeart/2018/2/layout/IconVerticalSolidList"/>
    <dgm:cxn modelId="{7BD4E69C-8C42-4A11-A0F8-A338F4E47E99}" type="presParOf" srcId="{06A22341-A12F-4B67-BBDC-179DD7AD01C7}" destId="{5071D445-3C45-486C-9662-DB5A63716D2C}" srcOrd="2" destOrd="0" presId="urn:microsoft.com/office/officeart/2018/2/layout/IconVerticalSolidList"/>
    <dgm:cxn modelId="{D73990D5-9A6D-4251-81EE-88D10CC24AF9}" type="presParOf" srcId="{06A22341-A12F-4B67-BBDC-179DD7AD01C7}" destId="{D0D20387-5335-42AE-8EF1-85F35DBD26BA}" srcOrd="3" destOrd="0" presId="urn:microsoft.com/office/officeart/2018/2/layout/IconVerticalSolidList"/>
    <dgm:cxn modelId="{C675FC35-FF84-4463-9046-1DC57FE2642C}" type="presParOf" srcId="{4A1AA413-8631-4C27-A465-6A76E9F94440}" destId="{E5D73195-F7A4-4FA1-95D3-8D177B383D92}" srcOrd="1" destOrd="0" presId="urn:microsoft.com/office/officeart/2018/2/layout/IconVerticalSolidList"/>
    <dgm:cxn modelId="{152D924B-2D12-42A3-A953-DCA5B0207D5D}" type="presParOf" srcId="{4A1AA413-8631-4C27-A465-6A76E9F94440}" destId="{D1397806-0446-4F64-8F28-6752E84992A8}" srcOrd="2" destOrd="0" presId="urn:microsoft.com/office/officeart/2018/2/layout/IconVerticalSolidList"/>
    <dgm:cxn modelId="{F76A5018-7F46-4E39-819C-440D4BFB2773}" type="presParOf" srcId="{D1397806-0446-4F64-8F28-6752E84992A8}" destId="{465B768A-2563-4176-84FE-3B8E5A1882B4}" srcOrd="0" destOrd="0" presId="urn:microsoft.com/office/officeart/2018/2/layout/IconVerticalSolidList"/>
    <dgm:cxn modelId="{A5491203-A0CE-401D-8CCA-AB64EAC12059}" type="presParOf" srcId="{D1397806-0446-4F64-8F28-6752E84992A8}" destId="{6DE5C360-5D5B-4295-AB3A-90C24583D28C}" srcOrd="1" destOrd="0" presId="urn:microsoft.com/office/officeart/2018/2/layout/IconVerticalSolidList"/>
    <dgm:cxn modelId="{0D7519FE-E2B0-4446-BE66-F9BC72565CAF}" type="presParOf" srcId="{D1397806-0446-4F64-8F28-6752E84992A8}" destId="{1967F687-F89B-48B4-B863-1062F028686B}" srcOrd="2" destOrd="0" presId="urn:microsoft.com/office/officeart/2018/2/layout/IconVerticalSolidList"/>
    <dgm:cxn modelId="{DBECD1B4-35B4-447C-BDD6-C6B4EA72E5D0}" type="presParOf" srcId="{D1397806-0446-4F64-8F28-6752E84992A8}" destId="{86D42451-7245-4FCC-9F36-1171EE5C66F3}" srcOrd="3" destOrd="0" presId="urn:microsoft.com/office/officeart/2018/2/layout/IconVerticalSolidList"/>
    <dgm:cxn modelId="{F5535CE6-B094-4A12-BD53-65D800144DFB}" type="presParOf" srcId="{4A1AA413-8631-4C27-A465-6A76E9F94440}" destId="{E1716EF5-FFB7-4E91-8A94-CEF94C457627}" srcOrd="3" destOrd="0" presId="urn:microsoft.com/office/officeart/2018/2/layout/IconVerticalSolidList"/>
    <dgm:cxn modelId="{420B69BD-3556-4613-AFC0-87EFEFB3CB96}" type="presParOf" srcId="{4A1AA413-8631-4C27-A465-6A76E9F94440}" destId="{E2F309E8-B963-4604-A6C0-6C028DD42D97}" srcOrd="4" destOrd="0" presId="urn:microsoft.com/office/officeart/2018/2/layout/IconVerticalSolidList"/>
    <dgm:cxn modelId="{1E8068ED-471C-4D74-A2EB-AF8D5383CBA5}" type="presParOf" srcId="{E2F309E8-B963-4604-A6C0-6C028DD42D97}" destId="{03AD8C4A-9098-4CA3-ACFE-0F56A2488577}" srcOrd="0" destOrd="0" presId="urn:microsoft.com/office/officeart/2018/2/layout/IconVerticalSolidList"/>
    <dgm:cxn modelId="{308DDE2B-B9DF-47DC-B816-51D9EA2DF4EA}" type="presParOf" srcId="{E2F309E8-B963-4604-A6C0-6C028DD42D97}" destId="{7BD1C000-A9D3-4018-8951-414848004946}" srcOrd="1" destOrd="0" presId="urn:microsoft.com/office/officeart/2018/2/layout/IconVerticalSolidList"/>
    <dgm:cxn modelId="{F38A609A-592B-4636-8279-B2DBC77FCBAF}" type="presParOf" srcId="{E2F309E8-B963-4604-A6C0-6C028DD42D97}" destId="{5913578D-2BA9-4F62-A294-FB933AB1118D}" srcOrd="2" destOrd="0" presId="urn:microsoft.com/office/officeart/2018/2/layout/IconVerticalSolidList"/>
    <dgm:cxn modelId="{52161F6F-8AF0-47D9-918A-F10A4C8669AC}" type="presParOf" srcId="{E2F309E8-B963-4604-A6C0-6C028DD42D97}" destId="{35D89D72-A3CD-442B-AFF9-AE30D5D0806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15AB2D-8475-4343-8996-F3C73AF85C7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B1CB2AA-D5BD-4CE5-937E-8DD51D5D58FD}">
      <dgm:prSet/>
      <dgm:spPr/>
      <dgm:t>
        <a:bodyPr/>
        <a:lstStyle/>
        <a:p>
          <a:r>
            <a:rPr lang="en-GB" b="1"/>
            <a:t>Economical:  </a:t>
          </a:r>
          <a:r>
            <a:rPr lang="en-GB"/>
            <a:t>Current trends show that although consumers are considerate of prices, the prioritise in spending on unique, high quality, social experiences. </a:t>
          </a:r>
          <a:endParaRPr lang="en-US"/>
        </a:p>
      </dgm:t>
    </dgm:pt>
    <dgm:pt modelId="{3107587C-C2B2-451A-8CCE-6293C0F41F92}" type="parTrans" cxnId="{C3B6520B-3CE2-40C3-B604-82A9AC27D250}">
      <dgm:prSet/>
      <dgm:spPr/>
      <dgm:t>
        <a:bodyPr/>
        <a:lstStyle/>
        <a:p>
          <a:endParaRPr lang="en-US"/>
        </a:p>
      </dgm:t>
    </dgm:pt>
    <dgm:pt modelId="{8BB9E3CD-9BAA-4B00-AFD5-95D6A5D2263A}" type="sibTrans" cxnId="{C3B6520B-3CE2-40C3-B604-82A9AC27D250}">
      <dgm:prSet/>
      <dgm:spPr/>
      <dgm:t>
        <a:bodyPr/>
        <a:lstStyle/>
        <a:p>
          <a:endParaRPr lang="en-US"/>
        </a:p>
      </dgm:t>
    </dgm:pt>
    <dgm:pt modelId="{D11F2C7F-9A32-4615-9E4F-722FFB54012F}">
      <dgm:prSet/>
      <dgm:spPr/>
      <dgm:t>
        <a:bodyPr/>
        <a:lstStyle/>
        <a:p>
          <a:r>
            <a:rPr lang="en-GB" b="1"/>
            <a:t>Environmental</a:t>
          </a:r>
          <a:r>
            <a:rPr lang="en-GB"/>
            <a:t>: Local suppliers prioritize in reducing food waste and supplying organic and raw products. </a:t>
          </a:r>
          <a:endParaRPr lang="en-US"/>
        </a:p>
      </dgm:t>
    </dgm:pt>
    <dgm:pt modelId="{0207794C-B3FC-4E31-8C9B-65EC6763E591}" type="parTrans" cxnId="{6085AAD6-72C8-4E54-A245-D4D6B522B12E}">
      <dgm:prSet/>
      <dgm:spPr/>
      <dgm:t>
        <a:bodyPr/>
        <a:lstStyle/>
        <a:p>
          <a:endParaRPr lang="en-US"/>
        </a:p>
      </dgm:t>
    </dgm:pt>
    <dgm:pt modelId="{AF5BD6C6-BB25-47CD-A8D1-14AC6773F64D}" type="sibTrans" cxnId="{6085AAD6-72C8-4E54-A245-D4D6B522B12E}">
      <dgm:prSet/>
      <dgm:spPr/>
      <dgm:t>
        <a:bodyPr/>
        <a:lstStyle/>
        <a:p>
          <a:endParaRPr lang="en-US"/>
        </a:p>
      </dgm:t>
    </dgm:pt>
    <dgm:pt modelId="{B5D8AD27-EBB9-4365-8300-B36EB0E221BA}">
      <dgm:prSet/>
      <dgm:spPr/>
      <dgm:t>
        <a:bodyPr/>
        <a:lstStyle/>
        <a:p>
          <a:r>
            <a:rPr lang="en-GB" b="1"/>
            <a:t>Technological</a:t>
          </a:r>
          <a:r>
            <a:rPr lang="en-GB"/>
            <a:t>: The use of social media platforms to advertise businesses to reach customers. </a:t>
          </a:r>
          <a:endParaRPr lang="en-US"/>
        </a:p>
      </dgm:t>
    </dgm:pt>
    <dgm:pt modelId="{C4C0BBB7-4A67-4BA1-9BD7-948354D01FC5}" type="parTrans" cxnId="{D4C8A7E6-5D8F-4648-B9FF-548983252AE5}">
      <dgm:prSet/>
      <dgm:spPr/>
      <dgm:t>
        <a:bodyPr/>
        <a:lstStyle/>
        <a:p>
          <a:endParaRPr lang="en-US"/>
        </a:p>
      </dgm:t>
    </dgm:pt>
    <dgm:pt modelId="{2972C56C-A613-45B0-AD40-F434D0514FCA}" type="sibTrans" cxnId="{D4C8A7E6-5D8F-4648-B9FF-548983252AE5}">
      <dgm:prSet/>
      <dgm:spPr/>
      <dgm:t>
        <a:bodyPr/>
        <a:lstStyle/>
        <a:p>
          <a:endParaRPr lang="en-US"/>
        </a:p>
      </dgm:t>
    </dgm:pt>
    <dgm:pt modelId="{FC2394C8-201D-492D-973B-BF43A67A66E0}" type="pres">
      <dgm:prSet presAssocID="{0115AB2D-8475-4343-8996-F3C73AF85C72}" presName="vert0" presStyleCnt="0">
        <dgm:presLayoutVars>
          <dgm:dir/>
          <dgm:animOne val="branch"/>
          <dgm:animLvl val="lvl"/>
        </dgm:presLayoutVars>
      </dgm:prSet>
      <dgm:spPr/>
    </dgm:pt>
    <dgm:pt modelId="{DFA12FFC-11A8-4928-A669-5570174C821F}" type="pres">
      <dgm:prSet presAssocID="{FB1CB2AA-D5BD-4CE5-937E-8DD51D5D58FD}" presName="thickLine" presStyleLbl="alignNode1" presStyleIdx="0" presStyleCnt="3"/>
      <dgm:spPr/>
    </dgm:pt>
    <dgm:pt modelId="{0DDA35F0-24BA-45C4-85B5-DF5C23101C49}" type="pres">
      <dgm:prSet presAssocID="{FB1CB2AA-D5BD-4CE5-937E-8DD51D5D58FD}" presName="horz1" presStyleCnt="0"/>
      <dgm:spPr/>
    </dgm:pt>
    <dgm:pt modelId="{3B731919-07F0-4990-811E-72DA3771655D}" type="pres">
      <dgm:prSet presAssocID="{FB1CB2AA-D5BD-4CE5-937E-8DD51D5D58FD}" presName="tx1" presStyleLbl="revTx" presStyleIdx="0" presStyleCnt="3"/>
      <dgm:spPr/>
    </dgm:pt>
    <dgm:pt modelId="{A9EEFB5A-E251-4607-A542-0C9FA98479A5}" type="pres">
      <dgm:prSet presAssocID="{FB1CB2AA-D5BD-4CE5-937E-8DD51D5D58FD}" presName="vert1" presStyleCnt="0"/>
      <dgm:spPr/>
    </dgm:pt>
    <dgm:pt modelId="{C9B7EE64-382E-4517-A938-ABDD13741518}" type="pres">
      <dgm:prSet presAssocID="{D11F2C7F-9A32-4615-9E4F-722FFB54012F}" presName="thickLine" presStyleLbl="alignNode1" presStyleIdx="1" presStyleCnt="3"/>
      <dgm:spPr/>
    </dgm:pt>
    <dgm:pt modelId="{FE2FBECF-3850-4B42-B495-5EBE9F9F5304}" type="pres">
      <dgm:prSet presAssocID="{D11F2C7F-9A32-4615-9E4F-722FFB54012F}" presName="horz1" presStyleCnt="0"/>
      <dgm:spPr/>
    </dgm:pt>
    <dgm:pt modelId="{C2EA6286-94F7-43A7-A9C8-DB0F0ADA5EB3}" type="pres">
      <dgm:prSet presAssocID="{D11F2C7F-9A32-4615-9E4F-722FFB54012F}" presName="tx1" presStyleLbl="revTx" presStyleIdx="1" presStyleCnt="3"/>
      <dgm:spPr/>
    </dgm:pt>
    <dgm:pt modelId="{B08D5395-175A-4575-B9B5-CC7B907B8112}" type="pres">
      <dgm:prSet presAssocID="{D11F2C7F-9A32-4615-9E4F-722FFB54012F}" presName="vert1" presStyleCnt="0"/>
      <dgm:spPr/>
    </dgm:pt>
    <dgm:pt modelId="{3B83CD28-B476-442E-A483-CE4CDA91CD3F}" type="pres">
      <dgm:prSet presAssocID="{B5D8AD27-EBB9-4365-8300-B36EB0E221BA}" presName="thickLine" presStyleLbl="alignNode1" presStyleIdx="2" presStyleCnt="3"/>
      <dgm:spPr/>
    </dgm:pt>
    <dgm:pt modelId="{2E29CD6F-38E1-4A35-9897-D3F1A5D7E586}" type="pres">
      <dgm:prSet presAssocID="{B5D8AD27-EBB9-4365-8300-B36EB0E221BA}" presName="horz1" presStyleCnt="0"/>
      <dgm:spPr/>
    </dgm:pt>
    <dgm:pt modelId="{53852565-EA32-4FA6-ACE9-4D156A02E914}" type="pres">
      <dgm:prSet presAssocID="{B5D8AD27-EBB9-4365-8300-B36EB0E221BA}" presName="tx1" presStyleLbl="revTx" presStyleIdx="2" presStyleCnt="3"/>
      <dgm:spPr/>
    </dgm:pt>
    <dgm:pt modelId="{630DC489-2491-4B85-994A-ADB764B7E3BA}" type="pres">
      <dgm:prSet presAssocID="{B5D8AD27-EBB9-4365-8300-B36EB0E221BA}" presName="vert1" presStyleCnt="0"/>
      <dgm:spPr/>
    </dgm:pt>
  </dgm:ptLst>
  <dgm:cxnLst>
    <dgm:cxn modelId="{C3B6520B-3CE2-40C3-B604-82A9AC27D250}" srcId="{0115AB2D-8475-4343-8996-F3C73AF85C72}" destId="{FB1CB2AA-D5BD-4CE5-937E-8DD51D5D58FD}" srcOrd="0" destOrd="0" parTransId="{3107587C-C2B2-451A-8CCE-6293C0F41F92}" sibTransId="{8BB9E3CD-9BAA-4B00-AFD5-95D6A5D2263A}"/>
    <dgm:cxn modelId="{05BB539C-D9CB-4B7D-93F4-A77380547E15}" type="presOf" srcId="{0115AB2D-8475-4343-8996-F3C73AF85C72}" destId="{FC2394C8-201D-492D-973B-BF43A67A66E0}" srcOrd="0" destOrd="0" presId="urn:microsoft.com/office/officeart/2008/layout/LinedList"/>
    <dgm:cxn modelId="{A241169D-4627-4B30-85F3-33EFEE80BFC0}" type="presOf" srcId="{B5D8AD27-EBB9-4365-8300-B36EB0E221BA}" destId="{53852565-EA32-4FA6-ACE9-4D156A02E914}" srcOrd="0" destOrd="0" presId="urn:microsoft.com/office/officeart/2008/layout/LinedList"/>
    <dgm:cxn modelId="{5B1FAEBE-E39E-43E9-90D9-9E9F67896CA7}" type="presOf" srcId="{FB1CB2AA-D5BD-4CE5-937E-8DD51D5D58FD}" destId="{3B731919-07F0-4990-811E-72DA3771655D}" srcOrd="0" destOrd="0" presId="urn:microsoft.com/office/officeart/2008/layout/LinedList"/>
    <dgm:cxn modelId="{7B54F9C6-4AAC-48A4-9B33-172F282C7EF6}" type="presOf" srcId="{D11F2C7F-9A32-4615-9E4F-722FFB54012F}" destId="{C2EA6286-94F7-43A7-A9C8-DB0F0ADA5EB3}" srcOrd="0" destOrd="0" presId="urn:microsoft.com/office/officeart/2008/layout/LinedList"/>
    <dgm:cxn modelId="{6085AAD6-72C8-4E54-A245-D4D6B522B12E}" srcId="{0115AB2D-8475-4343-8996-F3C73AF85C72}" destId="{D11F2C7F-9A32-4615-9E4F-722FFB54012F}" srcOrd="1" destOrd="0" parTransId="{0207794C-B3FC-4E31-8C9B-65EC6763E591}" sibTransId="{AF5BD6C6-BB25-47CD-A8D1-14AC6773F64D}"/>
    <dgm:cxn modelId="{D4C8A7E6-5D8F-4648-B9FF-548983252AE5}" srcId="{0115AB2D-8475-4343-8996-F3C73AF85C72}" destId="{B5D8AD27-EBB9-4365-8300-B36EB0E221BA}" srcOrd="2" destOrd="0" parTransId="{C4C0BBB7-4A67-4BA1-9BD7-948354D01FC5}" sibTransId="{2972C56C-A613-45B0-AD40-F434D0514FCA}"/>
    <dgm:cxn modelId="{C25F1079-C8BC-4CA6-9C0A-47EEC29B8DEB}" type="presParOf" srcId="{FC2394C8-201D-492D-973B-BF43A67A66E0}" destId="{DFA12FFC-11A8-4928-A669-5570174C821F}" srcOrd="0" destOrd="0" presId="urn:microsoft.com/office/officeart/2008/layout/LinedList"/>
    <dgm:cxn modelId="{CA24DB85-B6F9-45A8-9611-F2C11F1DE254}" type="presParOf" srcId="{FC2394C8-201D-492D-973B-BF43A67A66E0}" destId="{0DDA35F0-24BA-45C4-85B5-DF5C23101C49}" srcOrd="1" destOrd="0" presId="urn:microsoft.com/office/officeart/2008/layout/LinedList"/>
    <dgm:cxn modelId="{68FE0ADA-4F5F-4D26-B983-E724B1E3CE30}" type="presParOf" srcId="{0DDA35F0-24BA-45C4-85B5-DF5C23101C49}" destId="{3B731919-07F0-4990-811E-72DA3771655D}" srcOrd="0" destOrd="0" presId="urn:microsoft.com/office/officeart/2008/layout/LinedList"/>
    <dgm:cxn modelId="{300DA024-AEB2-400A-BD25-667FA3F84871}" type="presParOf" srcId="{0DDA35F0-24BA-45C4-85B5-DF5C23101C49}" destId="{A9EEFB5A-E251-4607-A542-0C9FA98479A5}" srcOrd="1" destOrd="0" presId="urn:microsoft.com/office/officeart/2008/layout/LinedList"/>
    <dgm:cxn modelId="{6EC3644C-3779-40F6-B914-65204D996B74}" type="presParOf" srcId="{FC2394C8-201D-492D-973B-BF43A67A66E0}" destId="{C9B7EE64-382E-4517-A938-ABDD13741518}" srcOrd="2" destOrd="0" presId="urn:microsoft.com/office/officeart/2008/layout/LinedList"/>
    <dgm:cxn modelId="{2413D544-58EB-4911-974E-43CA19DF0B30}" type="presParOf" srcId="{FC2394C8-201D-492D-973B-BF43A67A66E0}" destId="{FE2FBECF-3850-4B42-B495-5EBE9F9F5304}" srcOrd="3" destOrd="0" presId="urn:microsoft.com/office/officeart/2008/layout/LinedList"/>
    <dgm:cxn modelId="{598D4C1E-AEC2-404C-A8DD-C1FD23C78B92}" type="presParOf" srcId="{FE2FBECF-3850-4B42-B495-5EBE9F9F5304}" destId="{C2EA6286-94F7-43A7-A9C8-DB0F0ADA5EB3}" srcOrd="0" destOrd="0" presId="urn:microsoft.com/office/officeart/2008/layout/LinedList"/>
    <dgm:cxn modelId="{134E0E88-3AB5-4EE2-A854-4797648B8E17}" type="presParOf" srcId="{FE2FBECF-3850-4B42-B495-5EBE9F9F5304}" destId="{B08D5395-175A-4575-B9B5-CC7B907B8112}" srcOrd="1" destOrd="0" presId="urn:microsoft.com/office/officeart/2008/layout/LinedList"/>
    <dgm:cxn modelId="{21F90455-1435-47B1-9774-7CA68BD05A76}" type="presParOf" srcId="{FC2394C8-201D-492D-973B-BF43A67A66E0}" destId="{3B83CD28-B476-442E-A483-CE4CDA91CD3F}" srcOrd="4" destOrd="0" presId="urn:microsoft.com/office/officeart/2008/layout/LinedList"/>
    <dgm:cxn modelId="{A790205D-1E67-4339-92FC-653A8C740FF3}" type="presParOf" srcId="{FC2394C8-201D-492D-973B-BF43A67A66E0}" destId="{2E29CD6F-38E1-4A35-9897-D3F1A5D7E586}" srcOrd="5" destOrd="0" presId="urn:microsoft.com/office/officeart/2008/layout/LinedList"/>
    <dgm:cxn modelId="{1961989B-DDD3-4FD9-AE9B-A0313C219E10}" type="presParOf" srcId="{2E29CD6F-38E1-4A35-9897-D3F1A5D7E586}" destId="{53852565-EA32-4FA6-ACE9-4D156A02E914}" srcOrd="0" destOrd="0" presId="urn:microsoft.com/office/officeart/2008/layout/LinedList"/>
    <dgm:cxn modelId="{88ED2795-F7A0-4913-8F29-08DCA6537B75}" type="presParOf" srcId="{2E29CD6F-38E1-4A35-9897-D3F1A5D7E586}" destId="{630DC489-2491-4B85-994A-ADB764B7E3B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6404AD-3F4D-452B-BD7A-4F19C89E846A}"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9BB7407C-5D3B-4450-B36D-7077E507AB10}">
      <dgm:prSet/>
      <dgm:spPr/>
      <dgm:t>
        <a:bodyPr/>
        <a:lstStyle/>
        <a:p>
          <a:r>
            <a:rPr lang="en-US">
              <a:latin typeface="Arial" panose="020B0604020202020204" pitchFamily="34" charset="0"/>
              <a:cs typeface="Arial" panose="020B0604020202020204" pitchFamily="34" charset="0"/>
            </a:rPr>
            <a:t>- The vision for this marketing strategy is to create content for social media platforms. The objective is to create content that attracts the customers to engage with the business and build up a digital footprint. </a:t>
          </a:r>
        </a:p>
        <a:p>
          <a:r>
            <a:rPr lang="en-US">
              <a:latin typeface="Arial" panose="020B0604020202020204" pitchFamily="34" charset="0"/>
              <a:cs typeface="Arial" panose="020B0604020202020204" pitchFamily="34" charset="0"/>
            </a:rPr>
            <a:t>- The content will feature, the selection of products presented, the packaging, the behind the scenes of each products and more.  </a:t>
          </a:r>
        </a:p>
        <a:p>
          <a:r>
            <a:rPr lang="en-US">
              <a:latin typeface="Arial" panose="020B0604020202020204" pitchFamily="34" charset="0"/>
              <a:cs typeface="Arial" panose="020B0604020202020204" pitchFamily="34" charset="0"/>
            </a:rPr>
            <a:t>-These will be presented through high quality photography and editing to ensure the best quality is shown to the customers.</a:t>
          </a:r>
        </a:p>
        <a:p>
          <a:r>
            <a:rPr lang="en-US">
              <a:latin typeface="Arial" panose="020B0604020202020204" pitchFamily="34" charset="0"/>
              <a:cs typeface="Arial" panose="020B0604020202020204" pitchFamily="34" charset="0"/>
            </a:rPr>
            <a:t>- This going to be a long-term strategy plan used to help promote the business.  </a:t>
          </a:r>
        </a:p>
        <a:p>
          <a:r>
            <a:rPr lang="en-US">
              <a:latin typeface="Arial" panose="020B0604020202020204" pitchFamily="34" charset="0"/>
              <a:cs typeface="Arial" panose="020B0604020202020204" pitchFamily="34" charset="0"/>
            </a:rPr>
            <a:t>- This strategy is affordable and used by many, the only difference to other businesses is our unique products and creative ideas. </a:t>
          </a:r>
        </a:p>
      </dgm:t>
    </dgm:pt>
    <dgm:pt modelId="{9C645964-3580-44CF-B5DD-3B940790F52E}" type="parTrans" cxnId="{5BFF544C-3EBD-4EE6-A58E-2AA3DF2AF18C}">
      <dgm:prSet/>
      <dgm:spPr/>
      <dgm:t>
        <a:bodyPr/>
        <a:lstStyle/>
        <a:p>
          <a:endParaRPr lang="en-US"/>
        </a:p>
      </dgm:t>
    </dgm:pt>
    <dgm:pt modelId="{2747DF5B-DF4F-46B9-AD66-D49B67F9353F}" type="sibTrans" cxnId="{5BFF544C-3EBD-4EE6-A58E-2AA3DF2AF18C}">
      <dgm:prSet/>
      <dgm:spPr/>
      <dgm:t>
        <a:bodyPr/>
        <a:lstStyle/>
        <a:p>
          <a:endParaRPr lang="en-US"/>
        </a:p>
      </dgm:t>
    </dgm:pt>
    <dgm:pt modelId="{11DBC495-8A67-4BFA-8726-6B4366EF1C18}" type="pres">
      <dgm:prSet presAssocID="{616404AD-3F4D-452B-BD7A-4F19C89E846A}" presName="vert0" presStyleCnt="0">
        <dgm:presLayoutVars>
          <dgm:dir/>
          <dgm:animOne val="branch"/>
          <dgm:animLvl val="lvl"/>
        </dgm:presLayoutVars>
      </dgm:prSet>
      <dgm:spPr/>
    </dgm:pt>
    <dgm:pt modelId="{0E6BB9F9-661F-434E-98C5-EECFEAF6D1E6}" type="pres">
      <dgm:prSet presAssocID="{9BB7407C-5D3B-4450-B36D-7077E507AB10}" presName="thickLine" presStyleLbl="alignNode1" presStyleIdx="0" presStyleCnt="1"/>
      <dgm:spPr/>
    </dgm:pt>
    <dgm:pt modelId="{EB3652E7-29C4-441B-9097-9A6AEA7E2C5F}" type="pres">
      <dgm:prSet presAssocID="{9BB7407C-5D3B-4450-B36D-7077E507AB10}" presName="horz1" presStyleCnt="0"/>
      <dgm:spPr/>
    </dgm:pt>
    <dgm:pt modelId="{612A551B-8272-4E2B-ADD1-8E81F9D45762}" type="pres">
      <dgm:prSet presAssocID="{9BB7407C-5D3B-4450-B36D-7077E507AB10}" presName="tx1" presStyleLbl="revTx" presStyleIdx="0" presStyleCnt="1"/>
      <dgm:spPr/>
    </dgm:pt>
    <dgm:pt modelId="{26B6FC8F-A6BA-4810-A57E-7391BF3536DE}" type="pres">
      <dgm:prSet presAssocID="{9BB7407C-5D3B-4450-B36D-7077E507AB10}" presName="vert1" presStyleCnt="0"/>
      <dgm:spPr/>
    </dgm:pt>
  </dgm:ptLst>
  <dgm:cxnLst>
    <dgm:cxn modelId="{5BFF544C-3EBD-4EE6-A58E-2AA3DF2AF18C}" srcId="{616404AD-3F4D-452B-BD7A-4F19C89E846A}" destId="{9BB7407C-5D3B-4450-B36D-7077E507AB10}" srcOrd="0" destOrd="0" parTransId="{9C645964-3580-44CF-B5DD-3B940790F52E}" sibTransId="{2747DF5B-DF4F-46B9-AD66-D49B67F9353F}"/>
    <dgm:cxn modelId="{7DF2B97F-54F1-42C7-9D04-6121F56E4128}" type="presOf" srcId="{616404AD-3F4D-452B-BD7A-4F19C89E846A}" destId="{11DBC495-8A67-4BFA-8726-6B4366EF1C18}" srcOrd="0" destOrd="0" presId="urn:microsoft.com/office/officeart/2008/layout/LinedList"/>
    <dgm:cxn modelId="{830DC9F6-5D76-4DE3-A54B-DE8233B5EAE8}" type="presOf" srcId="{9BB7407C-5D3B-4450-B36D-7077E507AB10}" destId="{612A551B-8272-4E2B-ADD1-8E81F9D45762}" srcOrd="0" destOrd="0" presId="urn:microsoft.com/office/officeart/2008/layout/LinedList"/>
    <dgm:cxn modelId="{510A60A1-0BD9-440F-B0FE-B840CC54FACA}" type="presParOf" srcId="{11DBC495-8A67-4BFA-8726-6B4366EF1C18}" destId="{0E6BB9F9-661F-434E-98C5-EECFEAF6D1E6}" srcOrd="0" destOrd="0" presId="urn:microsoft.com/office/officeart/2008/layout/LinedList"/>
    <dgm:cxn modelId="{ED45F398-91AB-47A8-B83B-B853842FD16F}" type="presParOf" srcId="{11DBC495-8A67-4BFA-8726-6B4366EF1C18}" destId="{EB3652E7-29C4-441B-9097-9A6AEA7E2C5F}" srcOrd="1" destOrd="0" presId="urn:microsoft.com/office/officeart/2008/layout/LinedList"/>
    <dgm:cxn modelId="{B3D234A9-1717-4840-AC9C-3D692A980C44}" type="presParOf" srcId="{EB3652E7-29C4-441B-9097-9A6AEA7E2C5F}" destId="{612A551B-8272-4E2B-ADD1-8E81F9D45762}" srcOrd="0" destOrd="0" presId="urn:microsoft.com/office/officeart/2008/layout/LinedList"/>
    <dgm:cxn modelId="{03D3757B-39F9-4FB6-AA1B-AD9B47684882}" type="presParOf" srcId="{EB3652E7-29C4-441B-9097-9A6AEA7E2C5F}" destId="{26B6FC8F-A6BA-4810-A57E-7391BF3536D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B07903-17B1-4B95-8D13-F33BC13902AF}">
      <dsp:nvSpPr>
        <dsp:cNvPr id="0" name=""/>
        <dsp:cNvSpPr/>
      </dsp:nvSpPr>
      <dsp:spPr>
        <a:xfrm>
          <a:off x="0" y="3810"/>
          <a:ext cx="10515600" cy="12555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A0F1D-9123-4146-9FFA-5F6C3DF9429B}">
      <dsp:nvSpPr>
        <dsp:cNvPr id="0" name=""/>
        <dsp:cNvSpPr/>
      </dsp:nvSpPr>
      <dsp:spPr>
        <a:xfrm>
          <a:off x="379809" y="286313"/>
          <a:ext cx="691237" cy="690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D20387-5335-42AE-8EF1-85F35DBD26BA}">
      <dsp:nvSpPr>
        <dsp:cNvPr id="0" name=""/>
        <dsp:cNvSpPr/>
      </dsp:nvSpPr>
      <dsp:spPr>
        <a:xfrm>
          <a:off x="1450856" y="3810"/>
          <a:ext cx="8968997" cy="1256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11" tIns="133011" rIns="133011" bIns="133011" numCol="1" spcCol="1270" anchor="ctr" anchorCtr="0">
          <a:noAutofit/>
        </a:bodyPr>
        <a:lstStyle/>
        <a:p>
          <a:pPr marL="0" lvl="0" indent="0" algn="l" defTabSz="889000">
            <a:lnSpc>
              <a:spcPct val="90000"/>
            </a:lnSpc>
            <a:spcBef>
              <a:spcPct val="0"/>
            </a:spcBef>
            <a:spcAft>
              <a:spcPct val="35000"/>
            </a:spcAft>
            <a:buNone/>
          </a:pPr>
          <a:r>
            <a:rPr lang="en-GB" sz="2000" kern="1200" err="1"/>
            <a:t>Quitutes</a:t>
          </a:r>
          <a:r>
            <a:rPr lang="en-GB" sz="2000" kern="1200"/>
            <a:t> Da Sonia is a catering company that specializes in artistic snack boards both sweet and savoury with an additional service of curated beverages. The selection of goods offered vary depending on the consumers’ taste and vision. </a:t>
          </a:r>
          <a:endParaRPr lang="en-US" sz="2000" kern="1200"/>
        </a:p>
      </dsp:txBody>
      <dsp:txXfrm>
        <a:off x="1450856" y="3810"/>
        <a:ext cx="8968997" cy="1256795"/>
      </dsp:txXfrm>
    </dsp:sp>
    <dsp:sp modelId="{465B768A-2563-4176-84FE-3B8E5A1882B4}">
      <dsp:nvSpPr>
        <dsp:cNvPr id="0" name=""/>
        <dsp:cNvSpPr/>
      </dsp:nvSpPr>
      <dsp:spPr>
        <a:xfrm>
          <a:off x="0" y="1523855"/>
          <a:ext cx="10515600" cy="1255568"/>
        </a:xfrm>
        <a:prstGeom prst="roundRect">
          <a:avLst>
            <a:gd name="adj" fmla="val 10000"/>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dsp:style>
    </dsp:sp>
    <dsp:sp modelId="{6DE5C360-5D5B-4295-AB3A-90C24583D28C}">
      <dsp:nvSpPr>
        <dsp:cNvPr id="0" name=""/>
        <dsp:cNvSpPr/>
      </dsp:nvSpPr>
      <dsp:spPr>
        <a:xfrm>
          <a:off x="379809" y="1830376"/>
          <a:ext cx="691237" cy="690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D42451-7245-4FCC-9F36-1171EE5C66F3}">
      <dsp:nvSpPr>
        <dsp:cNvPr id="0" name=""/>
        <dsp:cNvSpPr/>
      </dsp:nvSpPr>
      <dsp:spPr>
        <a:xfrm>
          <a:off x="1450856" y="1547874"/>
          <a:ext cx="8968997" cy="1256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11" tIns="133011" rIns="133011" bIns="133011" numCol="1" spcCol="1270" anchor="ctr" anchorCtr="0">
          <a:noAutofit/>
        </a:bodyPr>
        <a:lstStyle/>
        <a:p>
          <a:pPr marL="0" lvl="0" indent="0" algn="l" defTabSz="889000">
            <a:lnSpc>
              <a:spcPct val="90000"/>
            </a:lnSpc>
            <a:spcBef>
              <a:spcPct val="0"/>
            </a:spcBef>
            <a:spcAft>
              <a:spcPct val="35000"/>
            </a:spcAft>
            <a:buNone/>
          </a:pPr>
          <a:r>
            <a:rPr lang="en-GB" sz="2000" kern="1200"/>
            <a:t>Our business attracts customers of all ages, backgrounds and cultural beliefs- we cater to multiple events from professional gathering to elegant wedding celebrations to children birthday parties.</a:t>
          </a:r>
          <a:endParaRPr lang="en-US" sz="2000" kern="1200"/>
        </a:p>
      </dsp:txBody>
      <dsp:txXfrm>
        <a:off x="1450856" y="1547874"/>
        <a:ext cx="8968997" cy="1256795"/>
      </dsp:txXfrm>
    </dsp:sp>
    <dsp:sp modelId="{03AD8C4A-9098-4CA3-ACFE-0F56A2488577}">
      <dsp:nvSpPr>
        <dsp:cNvPr id="0" name=""/>
        <dsp:cNvSpPr/>
      </dsp:nvSpPr>
      <dsp:spPr>
        <a:xfrm>
          <a:off x="0" y="3091937"/>
          <a:ext cx="10515600" cy="1255568"/>
        </a:xfrm>
        <a:prstGeom prst="roundRect">
          <a:avLst>
            <a:gd name="adj" fmla="val 1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dsp:style>
    </dsp:sp>
    <dsp:sp modelId="{7BD1C000-A9D3-4018-8951-414848004946}">
      <dsp:nvSpPr>
        <dsp:cNvPr id="0" name=""/>
        <dsp:cNvSpPr/>
      </dsp:nvSpPr>
      <dsp:spPr>
        <a:xfrm>
          <a:off x="379809" y="3374440"/>
          <a:ext cx="691237" cy="690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D89D72-A3CD-442B-AFF9-AE30D5D08065}">
      <dsp:nvSpPr>
        <dsp:cNvPr id="0" name=""/>
        <dsp:cNvSpPr/>
      </dsp:nvSpPr>
      <dsp:spPr>
        <a:xfrm>
          <a:off x="1450856" y="3091937"/>
          <a:ext cx="8968997" cy="1256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011" tIns="133011" rIns="133011" bIns="133011" numCol="1" spcCol="1270" anchor="ctr" anchorCtr="0">
          <a:noAutofit/>
        </a:bodyPr>
        <a:lstStyle/>
        <a:p>
          <a:pPr marL="0" lvl="0" indent="0" algn="l" defTabSz="889000">
            <a:lnSpc>
              <a:spcPct val="90000"/>
            </a:lnSpc>
            <a:spcBef>
              <a:spcPct val="0"/>
            </a:spcBef>
            <a:spcAft>
              <a:spcPct val="35000"/>
            </a:spcAft>
            <a:buNone/>
          </a:pPr>
          <a:r>
            <a:rPr lang="en-GB" sz="2000" kern="1200"/>
            <a:t>Our goal is to ensure that each customer have a high quality,  unique culinary experience through our services is provided suiting their tastes. </a:t>
          </a:r>
          <a:endParaRPr lang="en-US" sz="2000" kern="1200"/>
        </a:p>
      </dsp:txBody>
      <dsp:txXfrm>
        <a:off x="1450856" y="3091937"/>
        <a:ext cx="8968997" cy="1256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12FFC-11A8-4928-A669-5570174C821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731919-07F0-4990-811E-72DA3771655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a:t>Economical:  </a:t>
          </a:r>
          <a:r>
            <a:rPr lang="en-GB" sz="2900" kern="1200"/>
            <a:t>Current trends show that although consumers are considerate of prices, the prioritise in spending on unique, high quality, social experiences. </a:t>
          </a:r>
          <a:endParaRPr lang="en-US" sz="2900" kern="1200"/>
        </a:p>
      </dsp:txBody>
      <dsp:txXfrm>
        <a:off x="0" y="2703"/>
        <a:ext cx="6900512" cy="1843578"/>
      </dsp:txXfrm>
    </dsp:sp>
    <dsp:sp modelId="{C9B7EE64-382E-4517-A938-ABDD13741518}">
      <dsp:nvSpPr>
        <dsp:cNvPr id="0" name=""/>
        <dsp:cNvSpPr/>
      </dsp:nvSpPr>
      <dsp:spPr>
        <a:xfrm>
          <a:off x="0" y="184628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EA6286-94F7-43A7-A9C8-DB0F0ADA5EB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a:t>Environmental</a:t>
          </a:r>
          <a:r>
            <a:rPr lang="en-GB" sz="2900" kern="1200"/>
            <a:t>: Local suppliers prioritize in reducing food waste and supplying organic and raw products. </a:t>
          </a:r>
          <a:endParaRPr lang="en-US" sz="2900" kern="1200"/>
        </a:p>
      </dsp:txBody>
      <dsp:txXfrm>
        <a:off x="0" y="1846281"/>
        <a:ext cx="6900512" cy="1843578"/>
      </dsp:txXfrm>
    </dsp:sp>
    <dsp:sp modelId="{3B83CD28-B476-442E-A483-CE4CDA91CD3F}">
      <dsp:nvSpPr>
        <dsp:cNvPr id="0" name=""/>
        <dsp:cNvSpPr/>
      </dsp:nvSpPr>
      <dsp:spPr>
        <a:xfrm>
          <a:off x="0" y="3689859"/>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852565-EA32-4FA6-ACE9-4D156A02E914}">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a:t>Technological</a:t>
          </a:r>
          <a:r>
            <a:rPr lang="en-GB" sz="2900" kern="1200"/>
            <a:t>: The use of social media platforms to advertise businesses to reach customers. </a:t>
          </a:r>
          <a:endParaRPr lang="en-US" sz="29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BB9F9-661F-434E-98C5-EECFEAF6D1E6}">
      <dsp:nvSpPr>
        <dsp:cNvPr id="0" name=""/>
        <dsp:cNvSpPr/>
      </dsp:nvSpPr>
      <dsp:spPr>
        <a:xfrm>
          <a:off x="0" y="0"/>
          <a:ext cx="1103811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12A551B-8272-4E2B-ADD1-8E81F9D45762}">
      <dsp:nvSpPr>
        <dsp:cNvPr id="0" name=""/>
        <dsp:cNvSpPr/>
      </dsp:nvSpPr>
      <dsp:spPr>
        <a:xfrm>
          <a:off x="0" y="0"/>
          <a:ext cx="11038114" cy="5148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 The vision for this marketing strategy is to create content for social media platforms. The objective is to create content that attracts the customers to engage with the business and build up a digital footprint. </a:t>
          </a:r>
        </a:p>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 The content will feature, the selection of products presented, the packaging, the behind the scenes of each products and more.  </a:t>
          </a:r>
        </a:p>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-These will be presented through high quality photography and editing to ensure the best quality is shown to the customers.</a:t>
          </a:r>
        </a:p>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 This going to be a long-term strategy plan used to help promote the business.  </a:t>
          </a:r>
        </a:p>
        <a:p>
          <a:pPr marL="0" lvl="0" indent="0" algn="l" defTabSz="1200150">
            <a:lnSpc>
              <a:spcPct val="90000"/>
            </a:lnSpc>
            <a:spcBef>
              <a:spcPct val="0"/>
            </a:spcBef>
            <a:spcAft>
              <a:spcPct val="35000"/>
            </a:spcAft>
            <a:buNone/>
          </a:pPr>
          <a:r>
            <a:rPr lang="en-US" sz="2700" kern="1200">
              <a:latin typeface="Arial" panose="020B0604020202020204" pitchFamily="34" charset="0"/>
              <a:cs typeface="Arial" panose="020B0604020202020204" pitchFamily="34" charset="0"/>
            </a:rPr>
            <a:t>- This strategy is affordable and used by many, the only difference to other businesses is our unique products and creative ideas. </a:t>
          </a:r>
        </a:p>
      </dsp:txBody>
      <dsp:txXfrm>
        <a:off x="0" y="0"/>
        <a:ext cx="11038114" cy="51489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7ECD35-0059-4605-8132-D3E75F4382F0}"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B6DB67-B7B8-45B5-98E7-7452BF211DBF}" type="slidenum">
              <a:rPr lang="en-GB" smtClean="0"/>
              <a:t>‹#›</a:t>
            </a:fld>
            <a:endParaRPr lang="en-GB"/>
          </a:p>
        </p:txBody>
      </p:sp>
    </p:spTree>
    <p:extLst>
      <p:ext uri="{BB962C8B-B14F-4D97-AF65-F5344CB8AC3E}">
        <p14:creationId xmlns:p14="http://schemas.microsoft.com/office/powerpoint/2010/main" val="2058167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B6DB67-B7B8-45B5-98E7-7452BF211DBF}" type="slidenum">
              <a:rPr lang="en-GB" smtClean="0"/>
              <a:t>1</a:t>
            </a:fld>
            <a:endParaRPr lang="en-GB"/>
          </a:p>
        </p:txBody>
      </p:sp>
    </p:spTree>
    <p:extLst>
      <p:ext uri="{BB962C8B-B14F-4D97-AF65-F5344CB8AC3E}">
        <p14:creationId xmlns:p14="http://schemas.microsoft.com/office/powerpoint/2010/main" val="860129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Business Goals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Our objectives is to become the leading provider of grazing experience in Watford area. We aim to build strong partnerships with local wedding planners and event venues, while maintaining a direct-to consumer relationship presence through social media and a streamlined online ordering system.</a:t>
            </a:r>
          </a:p>
          <a:p>
            <a:r>
              <a:rPr lang="en-GB" sz="1200" kern="1200">
                <a:solidFill>
                  <a:schemeClr val="tx1"/>
                </a:solidFill>
                <a:effectLst/>
                <a:latin typeface="+mn-lt"/>
                <a:ea typeface="+mn-ea"/>
                <a:cs typeface="+mn-cs"/>
              </a:rPr>
              <a:t>Competition that this business may face includes local catering companies ,local charcuterie board business and supermarket selling readymade boards however a competitive advantage is the unique design and presentation that we will show our costumers we will also offer custom boards which will differ us from the rest of competition another advantage is the quality of quality of the ingredients presented as well as the convince of ordering and delivering the products as we are flexible with our deliveries.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Competitive Advantage </a:t>
            </a:r>
            <a:endParaRPr lang="en-GB" sz="1200" kern="1200">
              <a:solidFill>
                <a:schemeClr val="tx1"/>
              </a:solidFill>
              <a:effectLst/>
              <a:latin typeface="+mn-lt"/>
              <a:ea typeface="+mn-ea"/>
              <a:cs typeface="+mn-cs"/>
            </a:endParaRPr>
          </a:p>
          <a:p>
            <a:pPr lvl="0"/>
            <a:r>
              <a:rPr lang="en-GB" sz="1200" kern="1200">
                <a:solidFill>
                  <a:schemeClr val="tx1"/>
                </a:solidFill>
                <a:effectLst/>
                <a:latin typeface="+mn-lt"/>
                <a:ea typeface="+mn-ea"/>
                <a:cs typeface="+mn-cs"/>
              </a:rPr>
              <a:t>Customization: every board is tailored to the client’s dietary needs preferences, event theme and guest count.</a:t>
            </a:r>
          </a:p>
          <a:p>
            <a:pPr lvl="0"/>
            <a:r>
              <a:rPr lang="en-GB" sz="1200" kern="1200">
                <a:solidFill>
                  <a:schemeClr val="tx1"/>
                </a:solidFill>
                <a:effectLst/>
                <a:latin typeface="+mn-lt"/>
                <a:ea typeface="+mn-ea"/>
                <a:cs typeface="+mn-cs"/>
              </a:rPr>
              <a:t>Quality Sourcing: we prioritize fresh, high -quality ingredients and unique Flavors profiles that set us apart of the event’s décor.</a:t>
            </a:r>
          </a:p>
          <a:p>
            <a:pPr lvl="0"/>
            <a:r>
              <a:rPr lang="en-GB" sz="1200" kern="1200">
                <a:solidFill>
                  <a:schemeClr val="tx1"/>
                </a:solidFill>
                <a:effectLst/>
                <a:latin typeface="+mn-lt"/>
                <a:ea typeface="+mn-ea"/>
                <a:cs typeface="+mn-cs"/>
              </a:rPr>
              <a:t>Design-forward approach: our focus on food styling ensures that our boards are not just meal, but part of the event’s décor.</a:t>
            </a:r>
          </a:p>
          <a:p>
            <a:r>
              <a:rPr lang="en-GB" sz="1200" kern="1200">
                <a:solidFill>
                  <a:schemeClr val="tx1"/>
                </a:solidFill>
                <a:effectLst/>
                <a:latin typeface="+mn-lt"/>
                <a:ea typeface="+mn-ea"/>
                <a:cs typeface="+mn-cs"/>
              </a:rPr>
              <a:t> </a:t>
            </a:r>
          </a:p>
          <a:p>
            <a:endParaRPr lang="en-GB"/>
          </a:p>
        </p:txBody>
      </p:sp>
      <p:sp>
        <p:nvSpPr>
          <p:cNvPr id="4" name="Slide Number Placeholder 3"/>
          <p:cNvSpPr>
            <a:spLocks noGrp="1"/>
          </p:cNvSpPr>
          <p:nvPr>
            <p:ph type="sldNum" sz="quarter" idx="5"/>
          </p:nvPr>
        </p:nvSpPr>
        <p:spPr/>
        <p:txBody>
          <a:bodyPr/>
          <a:lstStyle/>
          <a:p>
            <a:fld id="{9DB6DB67-B7B8-45B5-98E7-7452BF211DBF}" type="slidenum">
              <a:rPr lang="en-GB" smtClean="0"/>
              <a:t>2</a:t>
            </a:fld>
            <a:endParaRPr lang="en-GB"/>
          </a:p>
        </p:txBody>
      </p:sp>
    </p:spTree>
    <p:extLst>
      <p:ext uri="{BB962C8B-B14F-4D97-AF65-F5344CB8AC3E}">
        <p14:creationId xmlns:p14="http://schemas.microsoft.com/office/powerpoint/2010/main" val="1241108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B6DB67-B7B8-45B5-98E7-7452BF211DBF}" type="slidenum">
              <a:rPr lang="en-GB" smtClean="0"/>
              <a:t>3</a:t>
            </a:fld>
            <a:endParaRPr lang="en-GB"/>
          </a:p>
        </p:txBody>
      </p:sp>
    </p:spTree>
    <p:extLst>
      <p:ext uri="{BB962C8B-B14F-4D97-AF65-F5344CB8AC3E}">
        <p14:creationId xmlns:p14="http://schemas.microsoft.com/office/powerpoint/2010/main" val="573855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a:solidFill>
                  <a:schemeClr val="tx1"/>
                </a:solidFill>
                <a:effectLst/>
                <a:latin typeface="+mn-lt"/>
                <a:ea typeface="+mn-ea"/>
                <a:cs typeface="+mn-cs"/>
              </a:rPr>
              <a:t>Other PESTLE factors:</a:t>
            </a:r>
          </a:p>
          <a:p>
            <a:pPr lvl="0"/>
            <a:endParaRPr lang="en-GB" sz="1200" b="1" kern="120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Economical: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My business will be able to thrive from this factor as our main goal is to ensure that each individual has unique experience tailored to their personal preferences.</a:t>
            </a:r>
          </a:p>
          <a:p>
            <a:pPr lvl="0"/>
            <a:endParaRPr lang="en-GB" sz="1200" b="1" kern="120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Environmental: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Although, this is beneficial towards the environment and key within my business to present fresh and authentic products, it can also be a threat, as it can cause higher costs for these products and limits product range. </a:t>
            </a:r>
          </a:p>
          <a:p>
            <a:pPr lvl="0"/>
            <a:endParaRPr lang="en-GB" sz="1200" b="1" kern="120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Technological: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factor is a significant advantage towards my business as our main marketing strategy is to take advantage of current trends to create a business page through multiple social media platforms to engage customers through the comfort of their own home. </a:t>
            </a:r>
          </a:p>
          <a:p>
            <a:pPr lvl="0"/>
            <a:endParaRPr lang="en-GB" sz="1200" b="1" kern="120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Political:</a:t>
            </a:r>
            <a:r>
              <a:rPr lang="en-GB" sz="1200" kern="1200">
                <a:solidFill>
                  <a:schemeClr val="tx1"/>
                </a:solidFill>
                <a:effectLst/>
                <a:latin typeface="+mn-lt"/>
                <a:ea typeface="+mn-ea"/>
                <a:cs typeface="+mn-cs"/>
              </a:rPr>
              <a:t> Compliance with Uk food standards agency (FSA)regulation and Watford Borough Council licensing. </a:t>
            </a:r>
          </a:p>
          <a:p>
            <a:pPr lvl="0"/>
            <a:r>
              <a:rPr lang="en-GB" sz="1200" kern="1200">
                <a:solidFill>
                  <a:schemeClr val="tx1"/>
                </a:solidFill>
                <a:effectLst/>
                <a:latin typeface="+mn-lt"/>
                <a:ea typeface="+mn-ea"/>
                <a:cs typeface="+mn-cs"/>
              </a:rPr>
              <a:t>This isn’t a necessary threat to the business but it can cause a delay within the business. This is due to the constant changes in political views which affect changes in regulations. These regulations can mean higher costs in  equipment and training, more inspections within the workplace, changes in suppliers and more importantly possible risks of penalties if the business doesn’t align with these new regulations. </a:t>
            </a:r>
          </a:p>
          <a:p>
            <a:pPr lvl="0"/>
            <a:endParaRPr lang="en-GB" sz="1200" kern="120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Social</a:t>
            </a:r>
            <a:r>
              <a:rPr lang="en-GB" sz="1200" kern="1200">
                <a:solidFill>
                  <a:schemeClr val="tx1"/>
                </a:solidFill>
                <a:effectLst/>
                <a:latin typeface="+mn-lt"/>
                <a:ea typeface="+mn-ea"/>
                <a:cs typeface="+mn-cs"/>
              </a:rPr>
              <a:t>: A massive shift toward aesthetically pleasing food (, charcuterie bords) driven by social media platforms like Instagram. </a:t>
            </a:r>
          </a:p>
          <a:p>
            <a:pPr lvl="0"/>
            <a:r>
              <a:rPr lang="en-GB" sz="1200" kern="1200">
                <a:solidFill>
                  <a:schemeClr val="tx1"/>
                </a:solidFill>
                <a:effectLst/>
                <a:latin typeface="+mn-lt"/>
                <a:ea typeface="+mn-ea"/>
                <a:cs typeface="+mn-cs"/>
              </a:rPr>
              <a:t>This is an opportunity for the business, with the business having a social media platform we are able to follow up with new trends and use them to an advantage to attract more customers. This is also a quicker and more effective method of advertisement as we can present content for consumers at our workplace and attract many customers without them having to move locations. </a:t>
            </a:r>
          </a:p>
          <a:p>
            <a:pPr lvl="0"/>
            <a:endParaRPr lang="en-GB" sz="1200" kern="1200">
              <a:solidFill>
                <a:schemeClr val="tx1"/>
              </a:solidFill>
              <a:effectLst/>
              <a:latin typeface="+mn-lt"/>
              <a:ea typeface="+mn-ea"/>
              <a:cs typeface="+mn-cs"/>
            </a:endParaRPr>
          </a:p>
          <a:p>
            <a:pPr lvl="0"/>
            <a:r>
              <a:rPr lang="en-GB" sz="1200" b="1" kern="1200">
                <a:solidFill>
                  <a:schemeClr val="tx1"/>
                </a:solidFill>
                <a:effectLst/>
                <a:latin typeface="+mn-lt"/>
                <a:ea typeface="+mn-ea"/>
                <a:cs typeface="+mn-cs"/>
              </a:rPr>
              <a:t>Legal: </a:t>
            </a:r>
            <a:r>
              <a:rPr lang="en-GB" sz="1200" kern="1200">
                <a:solidFill>
                  <a:schemeClr val="tx1"/>
                </a:solidFill>
                <a:effectLst/>
                <a:latin typeface="+mn-lt"/>
                <a:ea typeface="+mn-ea"/>
                <a:cs typeface="+mn-cs"/>
              </a:rPr>
              <a:t>Ensuring all staff have Level2 Food Safety certifications and public liability. </a:t>
            </a:r>
          </a:p>
          <a:p>
            <a:pPr lvl="0"/>
            <a:r>
              <a:rPr lang="en-GB" sz="1200" kern="1200">
                <a:solidFill>
                  <a:schemeClr val="tx1"/>
                </a:solidFill>
                <a:effectLst/>
                <a:latin typeface="+mn-lt"/>
                <a:ea typeface="+mn-ea"/>
                <a:cs typeface="+mn-cs"/>
              </a:rPr>
              <a:t>This can be an opportunity for the business, because by having these certifications the business will be able to collaborate with high end businesses and possibly expand the business within the district. However, this can be a threat because it can be expensive to get certified- more training for staff, might need to pay for inspections, upgrades within the kitchen and health and safety protocols. </a:t>
            </a:r>
          </a:p>
          <a:p>
            <a:r>
              <a:rPr lang="en-GB" sz="1200" kern="1200">
                <a:solidFill>
                  <a:schemeClr val="tx1"/>
                </a:solidFill>
                <a:effectLst/>
                <a:latin typeface="+mn-lt"/>
                <a:ea typeface="+mn-ea"/>
                <a:cs typeface="+mn-cs"/>
              </a:rPr>
              <a:t> </a:t>
            </a:r>
          </a:p>
          <a:p>
            <a:endParaRPr lang="en-GB"/>
          </a:p>
        </p:txBody>
      </p:sp>
      <p:sp>
        <p:nvSpPr>
          <p:cNvPr id="4" name="Slide Number Placeholder 3"/>
          <p:cNvSpPr>
            <a:spLocks noGrp="1"/>
          </p:cNvSpPr>
          <p:nvPr>
            <p:ph type="sldNum" sz="quarter" idx="5"/>
          </p:nvPr>
        </p:nvSpPr>
        <p:spPr/>
        <p:txBody>
          <a:bodyPr/>
          <a:lstStyle/>
          <a:p>
            <a:fld id="{9DB6DB67-B7B8-45B5-98E7-7452BF211DBF}" type="slidenum">
              <a:rPr lang="en-GB" smtClean="0"/>
              <a:t>5</a:t>
            </a:fld>
            <a:endParaRPr lang="en-GB"/>
          </a:p>
        </p:txBody>
      </p:sp>
    </p:spTree>
    <p:extLst>
      <p:ext uri="{BB962C8B-B14F-4D97-AF65-F5344CB8AC3E}">
        <p14:creationId xmlns:p14="http://schemas.microsoft.com/office/powerpoint/2010/main" val="1125895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B6DB67-B7B8-45B5-98E7-7452BF211DBF}" type="slidenum">
              <a:rPr lang="en-GB" smtClean="0"/>
              <a:t>6</a:t>
            </a:fld>
            <a:endParaRPr lang="en-GB"/>
          </a:p>
        </p:txBody>
      </p:sp>
    </p:spTree>
    <p:extLst>
      <p:ext uri="{BB962C8B-B14F-4D97-AF65-F5344CB8AC3E}">
        <p14:creationId xmlns:p14="http://schemas.microsoft.com/office/powerpoint/2010/main" val="322185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DC90-CD36-E945-5891-4F20F15DC9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2C0A563-7C81-59EA-E9ED-83A14BE908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5B6CDA1-485F-CF60-D948-CAF9A7460AEA}"/>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5" name="Footer Placeholder 4">
            <a:extLst>
              <a:ext uri="{FF2B5EF4-FFF2-40B4-BE49-F238E27FC236}">
                <a16:creationId xmlns:a16="http://schemas.microsoft.com/office/drawing/2014/main" id="{189C918C-B2EA-C0DF-9231-A32B010053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CF4900-AE3F-05D4-EBE7-B89122FA1414}"/>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1897985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B9D5-F164-8D12-C472-C3D33908DA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709F2F-BC0C-8344-1603-F2BB4FFFE89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B1B383-BAAB-A5CF-9F0C-532BB31E7EAE}"/>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5" name="Footer Placeholder 4">
            <a:extLst>
              <a:ext uri="{FF2B5EF4-FFF2-40B4-BE49-F238E27FC236}">
                <a16:creationId xmlns:a16="http://schemas.microsoft.com/office/drawing/2014/main" id="{BC890A23-86AE-AD9A-6BEC-0BB6F4692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15F8A-24D6-2B1C-87A1-6E681AB2C0A5}"/>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2364907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6352E-3C67-BA41-E88E-772542A740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26B41B-6758-5BC6-F84A-EC7AAFC6B4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7E97584-9DE4-F444-6834-2A951329B4D7}"/>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5" name="Footer Placeholder 4">
            <a:extLst>
              <a:ext uri="{FF2B5EF4-FFF2-40B4-BE49-F238E27FC236}">
                <a16:creationId xmlns:a16="http://schemas.microsoft.com/office/drawing/2014/main" id="{445840A1-CD7D-AE67-59C6-A4D61F3C7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B8FA3-C4E6-44F0-A15D-97D3DBBA0191}"/>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2714123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16B28-F216-3719-A12B-E96FA1094E2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A3349E7-A3FE-0AD5-652A-19F7CC3193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14AA887-81B6-7157-2B05-7610E40851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1CFD618-BC14-43CD-0EB9-4F2B4E3AAA7C}"/>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6" name="Footer Placeholder 5">
            <a:extLst>
              <a:ext uri="{FF2B5EF4-FFF2-40B4-BE49-F238E27FC236}">
                <a16:creationId xmlns:a16="http://schemas.microsoft.com/office/drawing/2014/main" id="{E3012CA5-DCE6-09D8-21FC-034F8F2284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84A245-D326-BDA1-212A-5C09E4626D13}"/>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1246693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4021A-D08C-A874-76C0-0D7DA2E9DE0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B54016A-88BF-5133-062C-5130FFD061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85371B9-E18E-8F26-1A89-892A1EEBE53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7BA0003-7B4D-B10C-8E0D-8D6071B4CA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F8A994-BCC4-7949-7095-488167D7E5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2B241E9-1E7D-8054-57C7-9B70229D0E0D}"/>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8" name="Footer Placeholder 7">
            <a:extLst>
              <a:ext uri="{FF2B5EF4-FFF2-40B4-BE49-F238E27FC236}">
                <a16:creationId xmlns:a16="http://schemas.microsoft.com/office/drawing/2014/main" id="{5551A672-390E-9A60-FFA4-1124187878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447AE8-DD8C-D503-58C6-4792FA465C45}"/>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1073509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A484E-785C-6F1D-EFD9-C9E0E458DF1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C8641DC-1C6A-DCE5-2410-743532D976AB}"/>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4" name="Footer Placeholder 3">
            <a:extLst>
              <a:ext uri="{FF2B5EF4-FFF2-40B4-BE49-F238E27FC236}">
                <a16:creationId xmlns:a16="http://schemas.microsoft.com/office/drawing/2014/main" id="{ACF0E115-6F6A-C9FF-DDA4-BAB46F8479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221B639-DF6B-9FAD-AD5B-B9A82784AD90}"/>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352027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08FF56-77BE-FCDE-9E5A-EAF355641ADD}"/>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3" name="Footer Placeholder 2">
            <a:extLst>
              <a:ext uri="{FF2B5EF4-FFF2-40B4-BE49-F238E27FC236}">
                <a16:creationId xmlns:a16="http://schemas.microsoft.com/office/drawing/2014/main" id="{8D5B71A0-380A-2205-A158-E4FC404D0A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B74165-2198-6B81-EE78-D16F7CF0D730}"/>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3239683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80B3C-D888-FBB8-7214-1BCEBDF156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35D94B1-9CF8-234C-83F5-E8553F243E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18C4D32-F39A-A456-DD45-F732F29102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630FC2-E812-FA29-4AEC-9082E81C26E8}"/>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6" name="Footer Placeholder 5">
            <a:extLst>
              <a:ext uri="{FF2B5EF4-FFF2-40B4-BE49-F238E27FC236}">
                <a16:creationId xmlns:a16="http://schemas.microsoft.com/office/drawing/2014/main" id="{69F4502E-1BA8-1FAF-D842-472EE1CFF7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F7CDAB-1916-1A69-DC16-B4C89AF0B934}"/>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2290818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97BBD-582E-2100-6B69-284C8F0E09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C48883A-C5A7-F0BD-854F-364F1FFE02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25DADC-1C65-E388-19AD-C70758B349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5D2AB5-06CC-B32E-85D0-F902BD8C27C0}"/>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6" name="Footer Placeholder 5">
            <a:extLst>
              <a:ext uri="{FF2B5EF4-FFF2-40B4-BE49-F238E27FC236}">
                <a16:creationId xmlns:a16="http://schemas.microsoft.com/office/drawing/2014/main" id="{6129A596-3793-3204-8516-8B7F41FA25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7D763E-BAEB-6470-0B3B-E03D04CDCD2E}"/>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1935925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36AA-9DC2-A7AA-2BCC-016A7F481C5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77566E5-2233-C87B-17D2-94CCC98C9A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66B9A3-C191-184D-0522-0E4A1D982129}"/>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5" name="Footer Placeholder 4">
            <a:extLst>
              <a:ext uri="{FF2B5EF4-FFF2-40B4-BE49-F238E27FC236}">
                <a16:creationId xmlns:a16="http://schemas.microsoft.com/office/drawing/2014/main" id="{B10A0B8F-8FC0-DBE5-AC3A-79D1E84864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030C8-F7F3-FD15-F6C2-A387DCDA2CEF}"/>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3261391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4467C6-434F-5744-87E1-5BD3CAA7960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BC2BB1C-1CC0-DCA6-A77B-26CBE5415C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F8011FF-154C-3A37-1778-869C50C0D03E}"/>
              </a:ext>
            </a:extLst>
          </p:cNvPr>
          <p:cNvSpPr>
            <a:spLocks noGrp="1"/>
          </p:cNvSpPr>
          <p:nvPr>
            <p:ph type="dt" sz="half" idx="10"/>
          </p:nvPr>
        </p:nvSpPr>
        <p:spPr/>
        <p:txBody>
          <a:bodyPr/>
          <a:lstStyle/>
          <a:p>
            <a:fld id="{AB582561-CA3E-4D7C-9225-FF24FB7E0AFE}" type="datetimeFigureOut">
              <a:rPr lang="en-GB" smtClean="0"/>
              <a:t>19/04/2026</a:t>
            </a:fld>
            <a:endParaRPr lang="en-GB"/>
          </a:p>
        </p:txBody>
      </p:sp>
      <p:sp>
        <p:nvSpPr>
          <p:cNvPr id="5" name="Footer Placeholder 4">
            <a:extLst>
              <a:ext uri="{FF2B5EF4-FFF2-40B4-BE49-F238E27FC236}">
                <a16:creationId xmlns:a16="http://schemas.microsoft.com/office/drawing/2014/main" id="{68D0BB96-5617-9B54-D274-5EEE44030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7CF24-2CFA-F359-FA7A-3EB567C56774}"/>
              </a:ext>
            </a:extLst>
          </p:cNvPr>
          <p:cNvSpPr>
            <a:spLocks noGrp="1"/>
          </p:cNvSpPr>
          <p:nvPr>
            <p:ph type="sldNum" sz="quarter" idx="12"/>
          </p:nvPr>
        </p:nvSpPr>
        <p:spPr/>
        <p:txBody>
          <a:bodyPr/>
          <a:lstStyle/>
          <a:p>
            <a:fld id="{00F5C351-3F02-4080-BE81-F04E1A7F7BD0}" type="slidenum">
              <a:rPr lang="en-GB" smtClean="0"/>
              <a:t>‹#›</a:t>
            </a:fld>
            <a:endParaRPr lang="en-GB"/>
          </a:p>
        </p:txBody>
      </p:sp>
    </p:spTree>
    <p:extLst>
      <p:ext uri="{BB962C8B-B14F-4D97-AF65-F5344CB8AC3E}">
        <p14:creationId xmlns:p14="http://schemas.microsoft.com/office/powerpoint/2010/main" val="67679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F43388-D511-BD17-B14B-5E7B9C754D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F0B2FC2-CE89-5D28-AEDF-980C4A3316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D995AD-2D8A-D99F-5C8B-48A2C4AE2C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582561-CA3E-4D7C-9225-FF24FB7E0AFE}" type="datetimeFigureOut">
              <a:rPr lang="en-GB" smtClean="0"/>
              <a:t>19/04/2026</a:t>
            </a:fld>
            <a:endParaRPr lang="en-GB"/>
          </a:p>
        </p:txBody>
      </p:sp>
      <p:sp>
        <p:nvSpPr>
          <p:cNvPr id="5" name="Footer Placeholder 4">
            <a:extLst>
              <a:ext uri="{FF2B5EF4-FFF2-40B4-BE49-F238E27FC236}">
                <a16:creationId xmlns:a16="http://schemas.microsoft.com/office/drawing/2014/main" id="{3ECF4934-AA2A-8CB7-7C37-1F8C063BE5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9D3CF4-6ED0-7CD5-6949-E6FF4086C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F5C351-3F02-4080-BE81-F04E1A7F7BD0}" type="slidenum">
              <a:rPr lang="en-GB" smtClean="0"/>
              <a:t>‹#›</a:t>
            </a:fld>
            <a:endParaRPr lang="en-GB"/>
          </a:p>
        </p:txBody>
      </p:sp>
    </p:spTree>
    <p:extLst>
      <p:ext uri="{BB962C8B-B14F-4D97-AF65-F5344CB8AC3E}">
        <p14:creationId xmlns:p14="http://schemas.microsoft.com/office/powerpoint/2010/main" val="2867878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A7E008E-BA5A-1035-E4A9-0ED78F99A833}"/>
              </a:ext>
            </a:extLst>
          </p:cNvPr>
          <p:cNvSpPr>
            <a:spLocks noGrp="1"/>
          </p:cNvSpPr>
          <p:nvPr>
            <p:ph type="ctrTitle"/>
          </p:nvPr>
        </p:nvSpPr>
        <p:spPr>
          <a:xfrm>
            <a:off x="1137035" y="609600"/>
            <a:ext cx="3595678" cy="1330839"/>
          </a:xfrm>
        </p:spPr>
        <p:txBody>
          <a:bodyPr vert="horz" lIns="91440" tIns="45720" rIns="91440" bIns="45720" rtlCol="0" anchor="ctr">
            <a:normAutofit/>
          </a:bodyPr>
          <a:lstStyle/>
          <a:p>
            <a:pPr algn="l"/>
            <a:r>
              <a:rPr lang="en-US" sz="3700"/>
              <a:t>Enterprise &amp; Entrepreneurship</a:t>
            </a:r>
          </a:p>
        </p:txBody>
      </p:sp>
      <p:sp>
        <p:nvSpPr>
          <p:cNvPr id="7" name="Subtitle 6">
            <a:extLst>
              <a:ext uri="{FF2B5EF4-FFF2-40B4-BE49-F238E27FC236}">
                <a16:creationId xmlns:a16="http://schemas.microsoft.com/office/drawing/2014/main" id="{637C33FE-B1FD-660F-F976-76CA9F9DB878}"/>
              </a:ext>
            </a:extLst>
          </p:cNvPr>
          <p:cNvSpPr>
            <a:spLocks noGrp="1"/>
          </p:cNvSpPr>
          <p:nvPr>
            <p:ph type="subTitle" idx="1"/>
          </p:nvPr>
        </p:nvSpPr>
        <p:spPr>
          <a:xfrm>
            <a:off x="1137034" y="2194102"/>
            <a:ext cx="3158741" cy="3908586"/>
          </a:xfrm>
        </p:spPr>
        <p:txBody>
          <a:bodyPr vert="horz" lIns="91440" tIns="45720" rIns="91440" bIns="45720" rtlCol="0">
            <a:normAutofit/>
          </a:bodyPr>
          <a:lstStyle/>
          <a:p>
            <a:pPr indent="-228600" algn="l">
              <a:buFont typeface="Arial" panose="020B0604020202020204" pitchFamily="34" charset="0"/>
              <a:buChar char="•"/>
            </a:pPr>
            <a:r>
              <a:rPr lang="en-US" sz="2000"/>
              <a:t>Name: Sonia De Oliveira Mascarenhas Da Silva</a:t>
            </a:r>
            <a:br>
              <a:rPr lang="en-US" sz="2000"/>
            </a:br>
            <a:r>
              <a:rPr lang="en-US" sz="2000"/>
              <a:t>Student ID:2334336</a:t>
            </a:r>
            <a:br>
              <a:rPr lang="en-US" sz="2000"/>
            </a:br>
            <a:r>
              <a:rPr lang="en-US" sz="2000"/>
              <a:t>Module code:LCLM4006 </a:t>
            </a:r>
            <a:br>
              <a:rPr lang="en-US" sz="2000"/>
            </a:br>
            <a:r>
              <a:rPr lang="en-US" sz="2000"/>
              <a:t>Lecturer’s name: Konstantina Mari</a:t>
            </a:r>
          </a:p>
          <a:p>
            <a:pPr indent="-228600" algn="l">
              <a:buFont typeface="Arial" panose="020B0604020202020204" pitchFamily="34" charset="0"/>
              <a:buChar char="•"/>
            </a:pPr>
            <a:endParaRPr lang="en-US" sz="2000"/>
          </a:p>
        </p:txBody>
      </p:sp>
      <p:pic>
        <p:nvPicPr>
          <p:cNvPr id="5" name="Picture 4">
            <a:extLst>
              <a:ext uri="{FF2B5EF4-FFF2-40B4-BE49-F238E27FC236}">
                <a16:creationId xmlns:a16="http://schemas.microsoft.com/office/drawing/2014/main" id="{21105CC0-B9A6-2B50-30EE-BC61BB258B6A}"/>
              </a:ext>
            </a:extLst>
          </p:cNvPr>
          <p:cNvPicPr>
            <a:picLocks noChangeAspect="1"/>
          </p:cNvPicPr>
          <p:nvPr/>
        </p:nvPicPr>
        <p:blipFill>
          <a:blip r:embed="rId3">
            <a:extLst>
              <a:ext uri="{28A0092B-C50C-407E-A947-70E740481C1C}">
                <a14:useLocalDpi xmlns:a14="http://schemas.microsoft.com/office/drawing/2010/main" val="0"/>
              </a:ext>
            </a:extLst>
          </a:blip>
          <a:srcRect t="3919" r="3" b="1409"/>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3889339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D691E-0902-79B0-C941-2BD874281CBC}"/>
              </a:ext>
            </a:extLst>
          </p:cNvPr>
          <p:cNvSpPr>
            <a:spLocks noGrp="1"/>
          </p:cNvSpPr>
          <p:nvPr>
            <p:ph type="title"/>
          </p:nvPr>
        </p:nvSpPr>
        <p:spPr>
          <a:xfrm>
            <a:off x="838200" y="557188"/>
            <a:ext cx="10515600" cy="1133499"/>
          </a:xfrm>
        </p:spPr>
        <p:txBody>
          <a:bodyPr>
            <a:normAutofit/>
          </a:bodyPr>
          <a:lstStyle/>
          <a:p>
            <a:pPr algn="ctr"/>
            <a:r>
              <a:rPr lang="en-GB"/>
              <a:t>Introduction: Overview of the business idea </a:t>
            </a:r>
          </a:p>
        </p:txBody>
      </p:sp>
      <p:graphicFrame>
        <p:nvGraphicFramePr>
          <p:cNvPr id="16" name="Content Placeholder 2">
            <a:extLst>
              <a:ext uri="{FF2B5EF4-FFF2-40B4-BE49-F238E27FC236}">
                <a16:creationId xmlns:a16="http://schemas.microsoft.com/office/drawing/2014/main" id="{75CBD4D1-E2B1-92DD-9E9E-7BAEBCD60752}"/>
              </a:ext>
            </a:extLst>
          </p:cNvPr>
          <p:cNvGraphicFramePr>
            <a:graphicFrameLocks noGrp="1"/>
          </p:cNvGraphicFramePr>
          <p:nvPr>
            <p:ph idx="1"/>
            <p:extLst>
              <p:ext uri="{D42A27DB-BD31-4B8C-83A1-F6EECF244321}">
                <p14:modId xmlns:p14="http://schemas.microsoft.com/office/powerpoint/2010/main" val="199571673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280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05F92C-7110-63F6-D395-AB43E73CB2E1}"/>
              </a:ext>
            </a:extLst>
          </p:cNvPr>
          <p:cNvSpPr>
            <a:spLocks noGrp="1"/>
          </p:cNvSpPr>
          <p:nvPr>
            <p:ph type="title"/>
          </p:nvPr>
        </p:nvSpPr>
        <p:spPr>
          <a:xfrm>
            <a:off x="686834" y="1153572"/>
            <a:ext cx="3200400" cy="4461163"/>
          </a:xfrm>
        </p:spPr>
        <p:txBody>
          <a:bodyPr>
            <a:normAutofit/>
          </a:bodyPr>
          <a:lstStyle/>
          <a:p>
            <a:br>
              <a:rPr lang="en-GB">
                <a:solidFill>
                  <a:srgbClr val="FFFFFF"/>
                </a:solidFill>
              </a:rPr>
            </a:br>
            <a:r>
              <a:rPr lang="en-GB">
                <a:solidFill>
                  <a:srgbClr val="FFFFFF"/>
                </a:solidFill>
              </a:rPr>
              <a:t>Legal Format </a:t>
            </a:r>
          </a:p>
        </p:txBody>
      </p:sp>
      <p:sp>
        <p:nvSpPr>
          <p:cNvPr id="39" name="Arc 3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3259BD-3AD1-3646-7BA2-B19C57136566}"/>
              </a:ext>
            </a:extLst>
          </p:cNvPr>
          <p:cNvSpPr>
            <a:spLocks noGrp="1"/>
          </p:cNvSpPr>
          <p:nvPr>
            <p:ph idx="1"/>
          </p:nvPr>
        </p:nvSpPr>
        <p:spPr>
          <a:xfrm>
            <a:off x="4167272" y="187288"/>
            <a:ext cx="8021680" cy="6533002"/>
          </a:xfrm>
        </p:spPr>
        <p:txBody>
          <a:bodyPr anchor="ctr">
            <a:normAutofit fontScale="92500" lnSpcReduction="10000"/>
          </a:bodyPr>
          <a:lstStyle/>
          <a:p>
            <a:pPr marL="0" indent="0">
              <a:buNone/>
            </a:pPr>
            <a:r>
              <a:rPr lang="en-GB" sz="2000"/>
              <a:t>The chosen legal structure for my business is Sole trade. </a:t>
            </a:r>
          </a:p>
          <a:p>
            <a:pPr marL="0" indent="0">
              <a:buNone/>
            </a:pPr>
            <a:r>
              <a:rPr lang="en-GB" sz="2000"/>
              <a:t>-It is the easiest to set up </a:t>
            </a:r>
          </a:p>
          <a:p>
            <a:pPr marL="0" indent="0">
              <a:buNone/>
            </a:pPr>
            <a:r>
              <a:rPr lang="en-GB" sz="2000"/>
              <a:t>- It is most affordable structure  as well as efficient. </a:t>
            </a:r>
          </a:p>
          <a:p>
            <a:pPr marL="0" indent="0">
              <a:buNone/>
            </a:pPr>
            <a:r>
              <a:rPr lang="en-GB" sz="2000"/>
              <a:t>-The most important point is that this structure allows my business to take full control of decisions.</a:t>
            </a:r>
          </a:p>
          <a:p>
            <a:pPr marL="0" indent="0">
              <a:buNone/>
            </a:pPr>
            <a:r>
              <a:rPr lang="en-GB" sz="2000"/>
              <a:t>- This will be a harder way to be supported financially due to it being risker for banks to give us a loan because we are a start up business with no guarantee. </a:t>
            </a:r>
          </a:p>
          <a:p>
            <a:pPr>
              <a:buFontTx/>
              <a:buChar char="-"/>
            </a:pPr>
            <a:r>
              <a:rPr lang="en-GB" sz="2000"/>
              <a:t>Another downfall is that personal values are being put at risk due to unlimited liability. </a:t>
            </a:r>
          </a:p>
          <a:p>
            <a:pPr>
              <a:buFontTx/>
              <a:buChar char="-"/>
            </a:pPr>
            <a:endParaRPr lang="en-GB" sz="2000"/>
          </a:p>
          <a:p>
            <a:pPr>
              <a:buFontTx/>
              <a:buChar char="-"/>
            </a:pPr>
            <a:r>
              <a:rPr lang="en-GB" sz="2000"/>
              <a:t>Altogether the legal structure will allow the business to make loyal customers through the local presence within the area. </a:t>
            </a:r>
          </a:p>
          <a:p>
            <a:pPr>
              <a:buFontTx/>
              <a:buChar char="-"/>
            </a:pPr>
            <a:r>
              <a:rPr lang="en-GB" sz="2000"/>
              <a:t>It allows for quick decision making  which means we have full creative control to be unique and different from other businesses and stand out. </a:t>
            </a:r>
          </a:p>
          <a:p>
            <a:pPr>
              <a:buFontTx/>
              <a:buChar char="-"/>
            </a:pPr>
            <a:r>
              <a:rPr lang="en-GB" sz="2000"/>
              <a:t> This structure also makes it easier to adapt pricing strategy and keep it affordable towards the expenses as well as the customers. </a:t>
            </a:r>
          </a:p>
          <a:p>
            <a:pPr>
              <a:buFontTx/>
              <a:buChar char="-"/>
            </a:pPr>
            <a:endParaRPr lang="en-GB" sz="1300"/>
          </a:p>
          <a:p>
            <a:pPr>
              <a:buFontTx/>
              <a:buChar char="-"/>
            </a:pPr>
            <a:endParaRPr lang="en-GB" sz="1300"/>
          </a:p>
          <a:p>
            <a:pPr marL="0" indent="0">
              <a:buNone/>
            </a:pPr>
            <a:endParaRPr lang="en-GB" sz="1300"/>
          </a:p>
          <a:p>
            <a:pPr marL="0" indent="0">
              <a:buNone/>
            </a:pPr>
            <a:r>
              <a:rPr lang="en-GB" sz="1300"/>
              <a:t>       </a:t>
            </a:r>
          </a:p>
        </p:txBody>
      </p:sp>
    </p:spTree>
    <p:extLst>
      <p:ext uri="{BB962C8B-B14F-4D97-AF65-F5344CB8AC3E}">
        <p14:creationId xmlns:p14="http://schemas.microsoft.com/office/powerpoint/2010/main" val="2859671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4">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3D700-96A1-A101-78C4-DF09B865AAFB}"/>
              </a:ext>
            </a:extLst>
          </p:cNvPr>
          <p:cNvSpPr>
            <a:spLocks noGrp="1"/>
          </p:cNvSpPr>
          <p:nvPr>
            <p:ph type="title"/>
          </p:nvPr>
        </p:nvSpPr>
        <p:spPr>
          <a:xfrm>
            <a:off x="8029293" y="806364"/>
            <a:ext cx="3354636" cy="2847413"/>
          </a:xfrm>
        </p:spPr>
        <p:txBody>
          <a:bodyPr vert="horz" lIns="91440" tIns="45720" rIns="91440" bIns="45720" rtlCol="0" anchor="b">
            <a:normAutofit/>
          </a:bodyPr>
          <a:lstStyle/>
          <a:p>
            <a:r>
              <a:rPr lang="en-US" sz="4700" kern="1200">
                <a:solidFill>
                  <a:schemeClr val="tx1"/>
                </a:solidFill>
                <a:latin typeface="+mj-lt"/>
                <a:ea typeface="+mj-ea"/>
                <a:cs typeface="+mj-cs"/>
              </a:rPr>
              <a:t>Management Hierachy </a:t>
            </a:r>
          </a:p>
        </p:txBody>
      </p:sp>
      <p:pic>
        <p:nvPicPr>
          <p:cNvPr id="3" name="Picture 2" descr="Group 1, Grouped object">
            <a:extLst>
              <a:ext uri="{FF2B5EF4-FFF2-40B4-BE49-F238E27FC236}">
                <a16:creationId xmlns:a16="http://schemas.microsoft.com/office/drawing/2014/main" id="{A3A86FB9-7D69-5E35-AF97-DB2A21BF19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296558" y="1731845"/>
            <a:ext cx="5604636" cy="3376792"/>
          </a:xfrm>
          <a:prstGeom prst="rect">
            <a:avLst/>
          </a:prstGeom>
          <a:noFill/>
        </p:spPr>
      </p:pic>
    </p:spTree>
    <p:extLst>
      <p:ext uri="{BB962C8B-B14F-4D97-AF65-F5344CB8AC3E}">
        <p14:creationId xmlns:p14="http://schemas.microsoft.com/office/powerpoint/2010/main" val="3035444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33B99-3838-31DC-9D00-153573AD645A}"/>
              </a:ext>
            </a:extLst>
          </p:cNvPr>
          <p:cNvSpPr>
            <a:spLocks noGrp="1"/>
          </p:cNvSpPr>
          <p:nvPr>
            <p:ph type="title"/>
          </p:nvPr>
        </p:nvSpPr>
        <p:spPr>
          <a:xfrm>
            <a:off x="635000" y="640823"/>
            <a:ext cx="3418659" cy="5583148"/>
          </a:xfrm>
        </p:spPr>
        <p:txBody>
          <a:bodyPr anchor="ctr">
            <a:normAutofit/>
          </a:bodyPr>
          <a:lstStyle/>
          <a:p>
            <a:r>
              <a:rPr lang="en-GB" sz="5000"/>
              <a:t>PESTLE Analysis</a:t>
            </a:r>
            <a:br>
              <a:rPr lang="en-GB" sz="5000"/>
            </a:br>
            <a:br>
              <a:rPr lang="en-GB" sz="5000"/>
            </a:br>
            <a:r>
              <a:rPr lang="en-GB" sz="5000"/>
              <a:t>These are 3 key factors affecting my business:</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6F86FFAA-C6BE-A262-4913-F9C54B288B14}"/>
              </a:ext>
            </a:extLst>
          </p:cNvPr>
          <p:cNvGraphicFramePr>
            <a:graphicFrameLocks noGrp="1"/>
          </p:cNvGraphicFramePr>
          <p:nvPr>
            <p:ph idx="1"/>
            <p:extLst>
              <p:ext uri="{D42A27DB-BD31-4B8C-83A1-F6EECF244321}">
                <p14:modId xmlns:p14="http://schemas.microsoft.com/office/powerpoint/2010/main" val="284956395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5945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08EA7D8D-7E74-24DD-425E-B8ED2C0EB6C5}"/>
              </a:ext>
            </a:extLst>
          </p:cNvPr>
          <p:cNvPicPr>
            <a:picLocks noChangeAspect="1"/>
          </p:cNvPicPr>
          <p:nvPr/>
        </p:nvPicPr>
        <p:blipFill>
          <a:blip r:embed="rId3">
            <a:duotone>
              <a:schemeClr val="bg2">
                <a:shade val="45000"/>
                <a:satMod val="135000"/>
              </a:schemeClr>
              <a:prstClr val="white"/>
            </a:duotone>
          </a:blip>
          <a:srcRect t="9091" r="11516" b="1"/>
          <a:stretch>
            <a:fillRect/>
          </a:stretch>
        </p:blipFill>
        <p:spPr>
          <a:xfrm>
            <a:off x="20" y="10"/>
            <a:ext cx="12191980" cy="6857990"/>
          </a:xfrm>
          <a:prstGeom prst="rect">
            <a:avLst/>
          </a:prstGeom>
        </p:spPr>
      </p:pic>
      <p:sp>
        <p:nvSpPr>
          <p:cNvPr id="87" name="Rectangle 8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DB5E3-EED0-26A0-59F2-D86A9E1A0655}"/>
              </a:ext>
            </a:extLst>
          </p:cNvPr>
          <p:cNvSpPr>
            <a:spLocks noGrp="1"/>
          </p:cNvSpPr>
          <p:nvPr>
            <p:ph type="title"/>
          </p:nvPr>
        </p:nvSpPr>
        <p:spPr>
          <a:xfrm>
            <a:off x="838200" y="365125"/>
            <a:ext cx="10515600" cy="1325563"/>
          </a:xfrm>
        </p:spPr>
        <p:txBody>
          <a:bodyPr>
            <a:normAutofit/>
          </a:bodyPr>
          <a:lstStyle/>
          <a:p>
            <a:r>
              <a:rPr lang="en-GB"/>
              <a:t>Major marketing strategy: Visual marketing  </a:t>
            </a:r>
          </a:p>
        </p:txBody>
      </p:sp>
      <p:graphicFrame>
        <p:nvGraphicFramePr>
          <p:cNvPr id="5" name="Content Placeholder 2">
            <a:extLst>
              <a:ext uri="{FF2B5EF4-FFF2-40B4-BE49-F238E27FC236}">
                <a16:creationId xmlns:a16="http://schemas.microsoft.com/office/drawing/2014/main" id="{3F82DACF-FC25-DF4E-9103-9D48F2BEECFD}"/>
              </a:ext>
            </a:extLst>
          </p:cNvPr>
          <p:cNvGraphicFramePr>
            <a:graphicFrameLocks noGrp="1"/>
          </p:cNvGraphicFramePr>
          <p:nvPr>
            <p:ph idx="1"/>
            <p:extLst>
              <p:ext uri="{D42A27DB-BD31-4B8C-83A1-F6EECF244321}">
                <p14:modId xmlns:p14="http://schemas.microsoft.com/office/powerpoint/2010/main" val="1141965263"/>
              </p:ext>
            </p:extLst>
          </p:nvPr>
        </p:nvGraphicFramePr>
        <p:xfrm>
          <a:off x="838200" y="1524000"/>
          <a:ext cx="11038114" cy="5148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23501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EB5CA-FDE5-DB1C-C406-1A6387F81083}"/>
              </a:ext>
            </a:extLst>
          </p:cNvPr>
          <p:cNvSpPr>
            <a:spLocks noGrp="1"/>
          </p:cNvSpPr>
          <p:nvPr>
            <p:ph type="title"/>
          </p:nvPr>
        </p:nvSpPr>
        <p:spPr>
          <a:xfrm>
            <a:off x="838200" y="365125"/>
            <a:ext cx="10515600" cy="1325563"/>
          </a:xfrm>
        </p:spPr>
        <p:txBody>
          <a:bodyPr>
            <a:normAutofit/>
          </a:bodyPr>
          <a:lstStyle/>
          <a:p>
            <a:br>
              <a:rPr lang="en-GB" sz="4200"/>
            </a:br>
            <a:r>
              <a:rPr lang="en-GB" sz="4200"/>
              <a:t>Major marketing strategy: Local Networking </a:t>
            </a:r>
          </a:p>
        </p:txBody>
      </p:sp>
      <p:sp>
        <p:nvSpPr>
          <p:cNvPr id="6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7BF467-FFC7-2ECC-D9A0-EF8DD6A14FEC}"/>
              </a:ext>
            </a:extLst>
          </p:cNvPr>
          <p:cNvSpPr>
            <a:spLocks noGrp="1"/>
          </p:cNvSpPr>
          <p:nvPr>
            <p:ph idx="1"/>
          </p:nvPr>
        </p:nvSpPr>
        <p:spPr>
          <a:xfrm>
            <a:off x="838200" y="1929384"/>
            <a:ext cx="10961914" cy="4928616"/>
          </a:xfrm>
        </p:spPr>
        <p:txBody>
          <a:bodyPr>
            <a:normAutofit/>
          </a:bodyPr>
          <a:lstStyle/>
          <a:p>
            <a:pPr>
              <a:buFontTx/>
              <a:buChar char="-"/>
            </a:pPr>
            <a:r>
              <a:rPr lang="en-GB" sz="2000">
                <a:latin typeface="Arial" panose="020B0604020202020204" pitchFamily="34" charset="0"/>
                <a:cs typeface="Arial" panose="020B0604020202020204" pitchFamily="34" charset="0"/>
              </a:rPr>
              <a:t>A future marketing strategy that is very key within this industry is collaborations and partnerships, through the use of this, small businesses will be able to thrive and expand their audience and attract new customers to different products. </a:t>
            </a:r>
          </a:p>
          <a:p>
            <a:pPr>
              <a:buFontTx/>
              <a:buChar char="-"/>
            </a:pPr>
            <a:r>
              <a:rPr lang="en-GB" sz="2000">
                <a:latin typeface="Arial" panose="020B0604020202020204" pitchFamily="34" charset="0"/>
                <a:cs typeface="Arial" panose="020B0604020202020204" pitchFamily="34" charset="0"/>
              </a:rPr>
              <a:t>The collaborations include, wedding venues, community halls, food trucks, other small food businesses and venue halls. </a:t>
            </a:r>
          </a:p>
          <a:p>
            <a:pPr>
              <a:buFontTx/>
              <a:buChar char="-"/>
            </a:pPr>
            <a:r>
              <a:rPr lang="en-GB" sz="2000">
                <a:latin typeface="Arial" panose="020B0604020202020204" pitchFamily="34" charset="0"/>
                <a:cs typeface="Arial" panose="020B0604020202020204" pitchFamily="34" charset="0"/>
              </a:rPr>
              <a:t>This strategy will help my business to showcase the business’ unique products to other businesses and consumers. </a:t>
            </a:r>
          </a:p>
          <a:p>
            <a:pPr>
              <a:buFontTx/>
              <a:buChar char="-"/>
            </a:pPr>
            <a:r>
              <a:rPr lang="en-GB" sz="2000">
                <a:latin typeface="Arial" panose="020B0604020202020204" pitchFamily="34" charset="0"/>
                <a:cs typeface="Arial" panose="020B0604020202020204" pitchFamily="34" charset="0"/>
              </a:rPr>
              <a:t>This method of strategizing is recommended to catering which means that it is effective and guaranteed to work. </a:t>
            </a:r>
          </a:p>
          <a:p>
            <a:pPr>
              <a:buFontTx/>
              <a:buChar char="-"/>
            </a:pPr>
            <a:r>
              <a:rPr lang="en-GB" sz="2000">
                <a:latin typeface="Arial" panose="020B0604020202020204" pitchFamily="34" charset="0"/>
                <a:cs typeface="Arial" panose="020B0604020202020204" pitchFamily="34" charset="0"/>
              </a:rPr>
              <a:t>This strategy will be used later in the business when the business has enough audience and status to collab with others. </a:t>
            </a:r>
          </a:p>
          <a:p>
            <a:pPr>
              <a:buFontTx/>
              <a:buChar char="-"/>
            </a:pPr>
            <a:r>
              <a:rPr lang="en-GB" sz="2000">
                <a:latin typeface="Arial" panose="020B0604020202020204" pitchFamily="34" charset="0"/>
                <a:cs typeface="Arial" panose="020B0604020202020204" pitchFamily="34" charset="0"/>
              </a:rPr>
              <a:t>This will be an opportunity used through using this method is, that it can create long-term partnerships with high branded business which can expand my business globally. </a:t>
            </a:r>
          </a:p>
          <a:p>
            <a:endParaRPr lang="en-GB" sz="1900"/>
          </a:p>
        </p:txBody>
      </p:sp>
    </p:spTree>
    <p:extLst>
      <p:ext uri="{BB962C8B-B14F-4D97-AF65-F5344CB8AC3E}">
        <p14:creationId xmlns:p14="http://schemas.microsoft.com/office/powerpoint/2010/main" val="217445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C1CF1-3169-EAC8-0C22-FEC92601488B}"/>
              </a:ext>
            </a:extLst>
          </p:cNvPr>
          <p:cNvSpPr>
            <a:spLocks noGrp="1"/>
          </p:cNvSpPr>
          <p:nvPr>
            <p:ph type="title"/>
          </p:nvPr>
        </p:nvSpPr>
        <p:spPr>
          <a:xfrm>
            <a:off x="572493" y="238539"/>
            <a:ext cx="11018520" cy="1434415"/>
          </a:xfrm>
        </p:spPr>
        <p:txBody>
          <a:bodyPr anchor="b">
            <a:normAutofit/>
          </a:bodyPr>
          <a:lstStyle/>
          <a:p>
            <a:r>
              <a:rPr lang="en-GB" sz="5400"/>
              <a:t>Funding requirements and allocation</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2">
            <a:extLst>
              <a:ext uri="{FF2B5EF4-FFF2-40B4-BE49-F238E27FC236}">
                <a16:creationId xmlns:a16="http://schemas.microsoft.com/office/drawing/2014/main" id="{607EC792-4B61-DB0E-0A52-633028290B49}"/>
              </a:ext>
            </a:extLst>
          </p:cNvPr>
          <p:cNvSpPr>
            <a:spLocks noGrp="1"/>
          </p:cNvSpPr>
          <p:nvPr>
            <p:ph idx="1"/>
          </p:nvPr>
        </p:nvSpPr>
        <p:spPr>
          <a:xfrm>
            <a:off x="0" y="1672954"/>
            <a:ext cx="8383836" cy="5304468"/>
          </a:xfrm>
        </p:spPr>
        <p:txBody>
          <a:bodyPr anchor="t">
            <a:normAutofit/>
          </a:bodyPr>
          <a:lstStyle/>
          <a:p>
            <a:r>
              <a:rPr lang="en-GB" sz="2000">
                <a:latin typeface="Arial" panose="020B0604020202020204" pitchFamily="34" charset="0"/>
                <a:cs typeface="Arial" panose="020B0604020202020204" pitchFamily="34" charset="0"/>
              </a:rPr>
              <a:t>Funding Requirements: £10,000 is required.</a:t>
            </a:r>
          </a:p>
          <a:p>
            <a:r>
              <a:rPr lang="en-GB" sz="2000">
                <a:latin typeface="Arial" panose="020B0604020202020204" pitchFamily="34" charset="0"/>
                <a:cs typeface="Arial" panose="020B0604020202020204" pitchFamily="34" charset="0"/>
              </a:rPr>
              <a:t> Funding Sources: This will be a combination of personal savings (£4,000) and a Start-Up Loan (£6,000). This ensures the business has enough liquidity without excessive debt.</a:t>
            </a:r>
          </a:p>
          <a:p>
            <a:r>
              <a:rPr lang="en-GB" sz="2000">
                <a:latin typeface="Arial" panose="020B0604020202020204" pitchFamily="34" charset="0"/>
                <a:cs typeface="Arial" panose="020B0604020202020204" pitchFamily="34" charset="0"/>
              </a:rPr>
              <a:t>Main Startup Expenses (Month 1):</a:t>
            </a:r>
          </a:p>
          <a:p>
            <a:r>
              <a:rPr lang="en-GB" sz="2000">
                <a:latin typeface="Arial" panose="020B0604020202020204" pitchFamily="34" charset="0"/>
                <a:cs typeface="Arial" panose="020B0604020202020204" pitchFamily="34" charset="0"/>
              </a:rPr>
              <a:t>1. Kitchen Equipment: Professional ovens and refrigeration (£4,000).</a:t>
            </a:r>
          </a:p>
          <a:p>
            <a:r>
              <a:rPr lang="en-GB" sz="2000">
                <a:latin typeface="Arial" panose="020B0604020202020204" pitchFamily="34" charset="0"/>
                <a:cs typeface="Arial" panose="020B0604020202020204" pitchFamily="34" charset="0"/>
              </a:rPr>
              <a:t>2. Initial Stock: High-quality cheeses, meats, and fresh produce (£1,500).</a:t>
            </a:r>
          </a:p>
          <a:p>
            <a:r>
              <a:rPr lang="en-GB" sz="2000">
                <a:latin typeface="Arial" panose="020B0604020202020204" pitchFamily="34" charset="0"/>
                <a:cs typeface="Arial" panose="020B0604020202020204" pitchFamily="34" charset="0"/>
              </a:rPr>
              <a:t>3. Marketing &amp; Website: Brand design and SEO setup (£1,500).</a:t>
            </a:r>
          </a:p>
          <a:p>
            <a:r>
              <a:rPr lang="en-GB" sz="2000">
                <a:latin typeface="Arial" panose="020B0604020202020204" pitchFamily="34" charset="0"/>
                <a:cs typeface="Arial" panose="020B0604020202020204" pitchFamily="34" charset="0"/>
              </a:rPr>
              <a:t>4. Licensing &amp; Insurance: Public liability and hygiene certifications (£1,000).</a:t>
            </a:r>
          </a:p>
          <a:p>
            <a:r>
              <a:rPr lang="en-GB" sz="2000">
                <a:latin typeface="Arial" panose="020B0604020202020204" pitchFamily="34" charset="0"/>
                <a:cs typeface="Arial" panose="020B0604020202020204" pitchFamily="34" charset="0"/>
              </a:rPr>
              <a:t>5. Contingency fund: £1,500</a:t>
            </a:r>
          </a:p>
          <a:p>
            <a:r>
              <a:rPr lang="en-GB" sz="2000">
                <a:latin typeface="Arial" panose="020B0604020202020204" pitchFamily="34" charset="0"/>
                <a:cs typeface="Arial" panose="020B0604020202020204" pitchFamily="34" charset="0"/>
              </a:rPr>
              <a:t>Breakeven Analysis: Based on an average event price of £500 and a 40% margin, the business must complete 50 events to cover the initial £10,000 investment. We project this to occur within 10-12 months.  </a:t>
            </a:r>
          </a:p>
          <a:p>
            <a:pPr marL="0" indent="0">
              <a:buNone/>
            </a:pPr>
            <a:endParaRPr lang="en-GB" sz="1500" i="1">
              <a:latin typeface="Arial" panose="020B0604020202020204" pitchFamily="34" charset="0"/>
              <a:cs typeface="Arial" panose="020B0604020202020204" pitchFamily="34" charset="0"/>
            </a:endParaRPr>
          </a:p>
          <a:p>
            <a:endParaRPr lang="en-GB" sz="1500"/>
          </a:p>
        </p:txBody>
      </p:sp>
      <p:pic>
        <p:nvPicPr>
          <p:cNvPr id="13" name="Picture 12" descr="Calculator, pen, compass, money and a paper with graphs printed on it">
            <a:extLst>
              <a:ext uri="{FF2B5EF4-FFF2-40B4-BE49-F238E27FC236}">
                <a16:creationId xmlns:a16="http://schemas.microsoft.com/office/drawing/2014/main" id="{E149312A-078B-3D1E-2F18-2CC35C23C028}"/>
              </a:ext>
            </a:extLst>
          </p:cNvPr>
          <p:cNvPicPr>
            <a:picLocks noChangeAspect="1"/>
          </p:cNvPicPr>
          <p:nvPr/>
        </p:nvPicPr>
        <p:blipFill>
          <a:blip r:embed="rId2"/>
          <a:srcRect l="22874" r="19163"/>
          <a:stretch>
            <a:fillRect/>
          </a:stretch>
        </p:blipFill>
        <p:spPr>
          <a:xfrm>
            <a:off x="8250936" y="1994824"/>
            <a:ext cx="3941064" cy="4096512"/>
          </a:xfrm>
          <a:prstGeom prst="rect">
            <a:avLst/>
          </a:prstGeom>
        </p:spPr>
      </p:pic>
    </p:spTree>
    <p:extLst>
      <p:ext uri="{BB962C8B-B14F-4D97-AF65-F5344CB8AC3E}">
        <p14:creationId xmlns:p14="http://schemas.microsoft.com/office/powerpoint/2010/main" val="2868539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B30539B4-ABBC-3F7A-3D58-20023936582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1985" y="522514"/>
            <a:ext cx="9808029" cy="5465037"/>
          </a:xfrm>
          <a:prstGeom prst="rect">
            <a:avLst/>
          </a:prstGeom>
        </p:spPr>
      </p:pic>
    </p:spTree>
    <p:extLst>
      <p:ext uri="{BB962C8B-B14F-4D97-AF65-F5344CB8AC3E}">
        <p14:creationId xmlns:p14="http://schemas.microsoft.com/office/powerpoint/2010/main" val="1125023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362ED8A0-9A14-C376-7E08-C644280E37D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047" y="10"/>
            <a:ext cx="12191999" cy="6857990"/>
          </a:xfrm>
          <a:prstGeom prst="rect">
            <a:avLst/>
          </a:prstGeom>
        </p:spPr>
      </p:pic>
      <p:sp>
        <p:nvSpPr>
          <p:cNvPr id="108" name="Rectangle 10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0F20E-EBAF-98A9-910F-D38A290B7D7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THANK YOU </a:t>
            </a:r>
          </a:p>
        </p:txBody>
      </p:sp>
    </p:spTree>
    <p:extLst>
      <p:ext uri="{BB962C8B-B14F-4D97-AF65-F5344CB8AC3E}">
        <p14:creationId xmlns:p14="http://schemas.microsoft.com/office/powerpoint/2010/main" val="96477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1410</Words>
  <Application>Microsoft Office PowerPoint</Application>
  <PresentationFormat>Widescreen</PresentationFormat>
  <Paragraphs>84</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Enterprise &amp; Entrepreneurship</vt:lpstr>
      <vt:lpstr>Introduction: Overview of the business idea </vt:lpstr>
      <vt:lpstr> Legal Format </vt:lpstr>
      <vt:lpstr>Management Hierachy </vt:lpstr>
      <vt:lpstr>PESTLE Analysis  These are 3 key factors affecting my business:</vt:lpstr>
      <vt:lpstr>Major marketing strategy: Visual marketing  </vt:lpstr>
      <vt:lpstr> Major marketing strategy: Local Networking </vt:lpstr>
      <vt:lpstr>Funding requirements and allocation</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MACRO MadeSQEEZE</dc:creator>
  <cp:lastModifiedBy>MACRO MadeSQEEZE</cp:lastModifiedBy>
  <cp:revision>2</cp:revision>
  <dcterms:created xsi:type="dcterms:W3CDTF">2026-04-12T19:45:44Z</dcterms:created>
  <dcterms:modified xsi:type="dcterms:W3CDTF">2026-04-20T00:30:00Z</dcterms:modified>
</cp:coreProperties>
</file>