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14" r:id="rId1"/>
  </p:sldMasterIdLst>
  <p:notesMasterIdLst>
    <p:notesMasterId r:id="rId11"/>
  </p:notesMasterIdLst>
  <p:sldIdLst>
    <p:sldId id="265" r:id="rId2"/>
    <p:sldId id="258" r:id="rId3"/>
    <p:sldId id="266" r:id="rId4"/>
    <p:sldId id="267" r:id="rId5"/>
    <p:sldId id="268" r:id="rId6"/>
    <p:sldId id="263" r:id="rId7"/>
    <p:sldId id="264" r:id="rId8"/>
    <p:sldId id="269" r:id="rId9"/>
    <p:sldId id="270"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1912" autoAdjust="0"/>
    <p:restoredTop sz="93825" autoAdjust="0"/>
  </p:normalViewPr>
  <p:slideViewPr>
    <p:cSldViewPr snapToGrid="0">
      <p:cViewPr varScale="1">
        <p:scale>
          <a:sx n="82" d="100"/>
          <a:sy n="82" d="100"/>
        </p:scale>
        <p:origin x="859"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7A2AC91-CFAE-42C6-A06A-AFFC6FAFF34B}" type="datetimeFigureOut">
              <a:rPr lang="en-US" smtClean="0"/>
              <a:t>3/14/2024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691CB8-1634-4996-9D53-A6414F539E65}" type="slidenum">
              <a:rPr lang="en-US" smtClean="0"/>
              <a:t>‹#›</a:t>
            </a:fld>
            <a:endParaRPr lang="en-US"/>
          </a:p>
        </p:txBody>
      </p:sp>
    </p:spTree>
    <p:extLst>
      <p:ext uri="{BB962C8B-B14F-4D97-AF65-F5344CB8AC3E}">
        <p14:creationId xmlns:p14="http://schemas.microsoft.com/office/powerpoint/2010/main" val="29861433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kern="0" dirty="0">
                <a:effectLst/>
                <a:latin typeface="Times New Roman" panose="02020603050405020304" pitchFamily="18" charset="0"/>
                <a:ea typeface="Times New Roman" panose="02020603050405020304" pitchFamily="18" charset="0"/>
              </a:rPr>
              <a:t>Knowledge management (KM) and how the most successful businesses use it to accomplish strategic objectives will be covered in this session. We will show how effectively managed information may increase creativity, agility, and competitiveness using Microsoft and Boeing as examples. Both businesses are leaders in their respective fields. We'll also present some upcoming techniques. Their information management strategies, difficulties, and tactical choices will be covered in the next section. This introduction lays the groundwork for further investigation. </a:t>
            </a:r>
            <a:br>
              <a:rPr lang="en-US" sz="1800" kern="0" dirty="0">
                <a:effectLst/>
                <a:latin typeface="Times New Roman" panose="02020603050405020304" pitchFamily="18" charset="0"/>
                <a:ea typeface="Times New Roman" panose="02020603050405020304" pitchFamily="18" charset="0"/>
              </a:rPr>
            </a:br>
            <a:br>
              <a:rPr lang="en-GB" sz="2800" dirty="0"/>
            </a:br>
            <a:br>
              <a:rPr lang="en-GB" sz="2800" dirty="0"/>
            </a:br>
            <a:br>
              <a:rPr lang="en-GB" sz="2800" dirty="0"/>
            </a:br>
            <a:br>
              <a:rPr lang="en-GB" sz="2800" dirty="0"/>
            </a:br>
            <a:endParaRPr lang="en-US" dirty="0"/>
          </a:p>
        </p:txBody>
      </p:sp>
      <p:sp>
        <p:nvSpPr>
          <p:cNvPr id="4" name="Slide Number Placeholder 3"/>
          <p:cNvSpPr>
            <a:spLocks noGrp="1"/>
          </p:cNvSpPr>
          <p:nvPr>
            <p:ph type="sldNum" sz="quarter" idx="5"/>
          </p:nvPr>
        </p:nvSpPr>
        <p:spPr/>
        <p:txBody>
          <a:bodyPr/>
          <a:lstStyle/>
          <a:p>
            <a:fld id="{A6691CB8-1634-4996-9D53-A6414F539E65}" type="slidenum">
              <a:rPr lang="en-US" smtClean="0"/>
              <a:t>2</a:t>
            </a:fld>
            <a:endParaRPr lang="en-US"/>
          </a:p>
        </p:txBody>
      </p:sp>
    </p:spTree>
    <p:extLst>
      <p:ext uri="{BB962C8B-B14F-4D97-AF65-F5344CB8AC3E}">
        <p14:creationId xmlns:p14="http://schemas.microsoft.com/office/powerpoint/2010/main" val="32200666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0" dirty="0">
                <a:effectLst/>
                <a:latin typeface="Times New Roman" panose="02020603050405020304" pitchFamily="18" charset="0"/>
                <a:ea typeface="Times New Roman" panose="02020603050405020304" pitchFamily="18" charset="0"/>
              </a:rPr>
              <a:t>This highlights the strategic priorities and industry dominance of Microsoft and Boeing in comparison. The focus of this presentation is data. An industry leader in AI and cloud computing is Microsoft. Aviation pioneer Boeing places a high value on sustainability and innovation. These businesses are committed to leveraging technology to obtain a competitive advantage, despite differences in their operational procedures. To study the information management practices and systems, we must comprehend the historical background of the systems and practices. </a:t>
            </a:r>
            <a:br>
              <a:rPr lang="en-US" sz="1800" kern="0" dirty="0">
                <a:effectLst/>
                <a:latin typeface="Times New Roman" panose="02020603050405020304" pitchFamily="18" charset="0"/>
                <a:ea typeface="Times New Roman" panose="02020603050405020304" pitchFamily="18" charset="0"/>
              </a:rPr>
            </a:br>
            <a:br>
              <a:rPr lang="en-US" sz="1800" kern="0" dirty="0">
                <a:effectLst/>
                <a:latin typeface="Times New Roman" panose="02020603050405020304" pitchFamily="18" charset="0"/>
                <a:ea typeface="Times New Roman" panose="02020603050405020304" pitchFamily="18" charset="0"/>
              </a:rPr>
            </a:br>
            <a:br>
              <a:rPr lang="en-US" sz="1800" kern="0" dirty="0">
                <a:effectLst/>
                <a:latin typeface="Times New Roman" panose="02020603050405020304" pitchFamily="18" charset="0"/>
                <a:ea typeface="Times New Roman" panose="02020603050405020304" pitchFamily="18" charset="0"/>
              </a:rPr>
            </a:br>
            <a:endParaRPr lang="en-US" dirty="0"/>
          </a:p>
        </p:txBody>
      </p:sp>
      <p:sp>
        <p:nvSpPr>
          <p:cNvPr id="4" name="Slide Number Placeholder 3"/>
          <p:cNvSpPr>
            <a:spLocks noGrp="1"/>
          </p:cNvSpPr>
          <p:nvPr>
            <p:ph type="sldNum" sz="quarter" idx="5"/>
          </p:nvPr>
        </p:nvSpPr>
        <p:spPr/>
        <p:txBody>
          <a:bodyPr/>
          <a:lstStyle/>
          <a:p>
            <a:fld id="{A6691CB8-1634-4996-9D53-A6414F539E65}" type="slidenum">
              <a:rPr lang="en-US" smtClean="0"/>
              <a:t>3</a:t>
            </a:fld>
            <a:endParaRPr lang="en-US"/>
          </a:p>
        </p:txBody>
      </p:sp>
    </p:spTree>
    <p:extLst>
      <p:ext uri="{BB962C8B-B14F-4D97-AF65-F5344CB8AC3E}">
        <p14:creationId xmlns:p14="http://schemas.microsoft.com/office/powerpoint/2010/main" val="5150644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800" kern="0" dirty="0">
                <a:effectLst/>
                <a:latin typeface="Calibri" panose="020F0502020204030204" pitchFamily="34" charset="0"/>
                <a:ea typeface="Calibri" panose="020F0502020204030204" pitchFamily="34" charset="0"/>
                <a:cs typeface="Calibri" panose="020F0502020204030204" pitchFamily="34" charset="0"/>
              </a:rPr>
              <a:t>The external threats and opportunities to Microsoft and Boeing's knowledge management system are listed in the third slide of our presentation, "TOWS analysis." These outcomes and dangers have nothing to do with the businesses that are being discussed. Our study looks at how their strategic planning is impacted by cybersecurity issues and legislative changes. We also look at areas for growth, like the necessity for artificial intelligence and eco-friendly technologies, and how to leverage these to maintain market leadership and enhance knowledge management.</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just" defTabSz="914400" rtl="0" eaLnBrk="1" fontAlgn="auto" latinLnBrk="0" hangingPunct="1">
              <a:lnSpc>
                <a:spcPct val="100000"/>
              </a:lnSpc>
              <a:spcBef>
                <a:spcPts val="0"/>
              </a:spcBef>
              <a:spcAft>
                <a:spcPts val="0"/>
              </a:spcAft>
              <a:buClrTx/>
              <a:buSzTx/>
              <a:buFontTx/>
              <a:buNone/>
              <a:tabLst/>
              <a:defRPr/>
            </a:pPr>
            <a:br>
              <a:rPr lang="en-GB" sz="2800" dirty="0"/>
            </a:br>
            <a:br>
              <a:rPr lang="en-GB" sz="2800" dirty="0"/>
            </a:br>
            <a:br>
              <a:rPr lang="en-GB" sz="2800" dirty="0"/>
            </a:br>
            <a:br>
              <a:rPr lang="en-GB" sz="2800" dirty="0"/>
            </a:br>
            <a:br>
              <a:rPr lang="en-GB" sz="2800" dirty="0"/>
            </a:br>
            <a:endParaRPr lang="en-US" dirty="0"/>
          </a:p>
        </p:txBody>
      </p:sp>
      <p:sp>
        <p:nvSpPr>
          <p:cNvPr id="4" name="Slide Number Placeholder 3"/>
          <p:cNvSpPr>
            <a:spLocks noGrp="1"/>
          </p:cNvSpPr>
          <p:nvPr>
            <p:ph type="sldNum" sz="quarter" idx="5"/>
          </p:nvPr>
        </p:nvSpPr>
        <p:spPr/>
        <p:txBody>
          <a:bodyPr/>
          <a:lstStyle/>
          <a:p>
            <a:fld id="{A6691CB8-1634-4996-9D53-A6414F539E65}" type="slidenum">
              <a:rPr lang="en-US" smtClean="0"/>
              <a:t>4</a:t>
            </a:fld>
            <a:endParaRPr lang="en-US"/>
          </a:p>
        </p:txBody>
      </p:sp>
    </p:spTree>
    <p:extLst>
      <p:ext uri="{BB962C8B-B14F-4D97-AF65-F5344CB8AC3E}">
        <p14:creationId xmlns:p14="http://schemas.microsoft.com/office/powerpoint/2010/main" val="5518274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kern="0" dirty="0">
                <a:effectLst/>
                <a:latin typeface="Times New Roman" panose="02020603050405020304" pitchFamily="18" charset="0"/>
                <a:ea typeface="Times New Roman" panose="02020603050405020304" pitchFamily="18" charset="0"/>
              </a:rPr>
              <a:t>The strength and weakness of the knowledge management systems of Microsoft and Boeing are discussed in this paragraph. Among the topics that are investigated in this study are the implementation of new technologies and the transportation of vital information throughout a global organisation. The implicit data collecting that Boeing does and the cloud computing that Microsoft offers for collaborative projects are also additional benefits. The two instances that were presented earlier illustrate how effective information operations can give them an advantage over their competitors. </a:t>
            </a:r>
            <a:br>
              <a:rPr lang="en-US" sz="1800" kern="0" dirty="0">
                <a:effectLst/>
                <a:latin typeface="Times New Roman" panose="02020603050405020304" pitchFamily="18" charset="0"/>
                <a:ea typeface="Times New Roman" panose="02020603050405020304" pitchFamily="18" charset="0"/>
              </a:rPr>
            </a:br>
            <a:br>
              <a:rPr lang="en-US" sz="1800" kern="0" dirty="0">
                <a:effectLst/>
                <a:latin typeface="Times New Roman" panose="02020603050405020304" pitchFamily="18" charset="0"/>
                <a:ea typeface="Times New Roman" panose="02020603050405020304" pitchFamily="18" charset="0"/>
              </a:rPr>
            </a:br>
            <a:br>
              <a:rPr lang="en-US" sz="1800" kern="0" dirty="0">
                <a:effectLst/>
                <a:latin typeface="Times New Roman" panose="02020603050405020304" pitchFamily="18" charset="0"/>
                <a:ea typeface="Times New Roman" panose="02020603050405020304" pitchFamily="18" charset="0"/>
              </a:rPr>
            </a:br>
            <a:br>
              <a:rPr lang="en-GB" dirty="0"/>
            </a:br>
            <a:br>
              <a:rPr lang="en-GB" dirty="0"/>
            </a:br>
            <a:br>
              <a:rPr lang="en-GB" dirty="0"/>
            </a:br>
            <a:endParaRPr lang="en-US" dirty="0"/>
          </a:p>
        </p:txBody>
      </p:sp>
      <p:sp>
        <p:nvSpPr>
          <p:cNvPr id="4" name="Slide Number Placeholder 3"/>
          <p:cNvSpPr>
            <a:spLocks noGrp="1"/>
          </p:cNvSpPr>
          <p:nvPr>
            <p:ph type="sldNum" sz="quarter" idx="5"/>
          </p:nvPr>
        </p:nvSpPr>
        <p:spPr/>
        <p:txBody>
          <a:bodyPr/>
          <a:lstStyle/>
          <a:p>
            <a:fld id="{A6691CB8-1634-4996-9D53-A6414F539E65}" type="slidenum">
              <a:rPr lang="en-US" smtClean="0"/>
              <a:t>5</a:t>
            </a:fld>
            <a:endParaRPr lang="en-US"/>
          </a:p>
        </p:txBody>
      </p:sp>
    </p:spTree>
    <p:extLst>
      <p:ext uri="{BB962C8B-B14F-4D97-AF65-F5344CB8AC3E}">
        <p14:creationId xmlns:p14="http://schemas.microsoft.com/office/powerpoint/2010/main" val="59544469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800" kern="0" dirty="0">
                <a:effectLst/>
                <a:latin typeface="Times New Roman" panose="02020603050405020304" pitchFamily="18" charset="0"/>
                <a:ea typeface="Times New Roman" panose="02020603050405020304" pitchFamily="18" charset="0"/>
              </a:rPr>
              <a:t>Investigate the knowledge management (KM) systems of both firms, giving particular attention to the ways in which the value chain, auxiliary information technology systems, and company strategy are intertwined. It is important to discuss the strategic benefits that the company's knowledge management (KM) strategy offers. This presentation provides a comparison of the knowledge management systems </a:t>
            </a:r>
            <a:r>
              <a:rPr lang="en-US" sz="1800" kern="0" dirty="0" err="1">
                <a:effectLst/>
                <a:latin typeface="Times New Roman" panose="02020603050405020304" pitchFamily="18" charset="0"/>
                <a:ea typeface="Times New Roman" panose="02020603050405020304" pitchFamily="18" charset="0"/>
              </a:rPr>
              <a:t>utilised</a:t>
            </a:r>
            <a:r>
              <a:rPr lang="en-US" sz="1800" kern="0" dirty="0">
                <a:effectLst/>
                <a:latin typeface="Times New Roman" panose="02020603050405020304" pitchFamily="18" charset="0"/>
                <a:ea typeface="Times New Roman" panose="02020603050405020304" pitchFamily="18" charset="0"/>
              </a:rPr>
              <a:t> by Microsoft and Boeing. There is a strong emphasis placed on the value chain, supplementary information </a:t>
            </a:r>
            <a:r>
              <a:rPr lang="en-GB" sz="1800" kern="0" noProof="0" dirty="0">
                <a:effectLst/>
                <a:latin typeface="Times New Roman" panose="02020603050405020304" pitchFamily="18" charset="0"/>
                <a:ea typeface="Times New Roman" panose="02020603050405020304" pitchFamily="18" charset="0"/>
              </a:rPr>
              <a:t>technology</a:t>
            </a:r>
            <a:r>
              <a:rPr lang="en-US" sz="1800" kern="0" dirty="0">
                <a:effectLst/>
                <a:latin typeface="Times New Roman" panose="02020603050405020304" pitchFamily="18" charset="0"/>
                <a:ea typeface="Times New Roman" panose="02020603050405020304" pitchFamily="18" charset="0"/>
              </a:rPr>
              <a:t> systems, strategic knowledge management deployment, and integration with business goals. The purpose of this slide is to explain the ways in which a knowledge management (KM) strategy might aid a corporation in accomplishing its strategic objectives. We also evaluate the capacity of each company's solutions to address issues that arise in the commercial world. </a:t>
            </a:r>
            <a:endParaRPr lang="en-GB" sz="1800" b="0" dirty="0">
              <a:latin typeface="Calibri" panose="020F0502020204030204" pitchFamily="34" charset="0"/>
            </a:endParaRPr>
          </a:p>
        </p:txBody>
      </p:sp>
      <p:sp>
        <p:nvSpPr>
          <p:cNvPr id="4" name="Slide Number Placeholder 3"/>
          <p:cNvSpPr>
            <a:spLocks noGrp="1"/>
          </p:cNvSpPr>
          <p:nvPr>
            <p:ph type="sldNum" sz="quarter" idx="5"/>
          </p:nvPr>
        </p:nvSpPr>
        <p:spPr/>
        <p:txBody>
          <a:bodyPr/>
          <a:lstStyle/>
          <a:p>
            <a:fld id="{A6691CB8-1634-4996-9D53-A6414F539E65}" type="slidenum">
              <a:rPr lang="en-US" smtClean="0"/>
              <a:t>6</a:t>
            </a:fld>
            <a:endParaRPr lang="en-US"/>
          </a:p>
        </p:txBody>
      </p:sp>
    </p:spTree>
    <p:extLst>
      <p:ext uri="{BB962C8B-B14F-4D97-AF65-F5344CB8AC3E}">
        <p14:creationId xmlns:p14="http://schemas.microsoft.com/office/powerpoint/2010/main" val="190020147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l">
              <a:lnSpc>
                <a:spcPct val="115000"/>
              </a:lnSpc>
              <a:spcBef>
                <a:spcPts val="0"/>
              </a:spcBef>
              <a:spcAft>
                <a:spcPts val="1200"/>
              </a:spcAft>
            </a:pPr>
            <a:r>
              <a:rPr lang="en-US" sz="1800" kern="0" dirty="0">
                <a:effectLst/>
                <a:latin typeface="Times New Roman" panose="02020603050405020304" pitchFamily="18" charset="0"/>
                <a:ea typeface="Times New Roman" panose="02020603050405020304" pitchFamily="18" charset="0"/>
                <a:cs typeface="Times New Roman" panose="02020603050405020304" pitchFamily="18" charset="0"/>
              </a:rPr>
              <a:t>Recommendations concerning the ways in which Microsoft and Boeing might improve the knowledge management. Within the rapidly growing organisation that they work for, they are certain that these ideas will improve their ability to innovate, adapt, and take the initiative. We will be able to accomplish this objective much more easily if we make use of solutions that are currently available and if we are successful in overcoming hurdles. It is through the implementation of these techniques that the efficiency of knowledge management is enhanced, and they also assist firms in preparing for the future. </a:t>
            </a:r>
            <a:br>
              <a:rPr lang="en-US" sz="1800" kern="0" dirty="0">
                <a:effectLst/>
                <a:latin typeface="Times New Roman" panose="02020603050405020304" pitchFamily="18" charset="0"/>
                <a:ea typeface="Times New Roman" panose="02020603050405020304" pitchFamily="18" charset="0"/>
                <a:cs typeface="Times New Roman" panose="02020603050405020304" pitchFamily="18" charset="0"/>
              </a:rPr>
            </a:br>
            <a:br>
              <a:rPr lang="en-US" sz="1800" kern="0" dirty="0">
                <a:effectLst/>
                <a:latin typeface="Times New Roman" panose="02020603050405020304" pitchFamily="18" charset="0"/>
                <a:ea typeface="Times New Roman" panose="02020603050405020304" pitchFamily="18" charset="0"/>
                <a:cs typeface="Times New Roman" panose="02020603050405020304" pitchFamily="18" charset="0"/>
              </a:rPr>
            </a:br>
            <a:br>
              <a:rPr lang="en-US" sz="1800" kern="0" dirty="0">
                <a:effectLst/>
                <a:latin typeface="Times New Roman" panose="02020603050405020304" pitchFamily="18" charset="0"/>
                <a:ea typeface="Times New Roman" panose="02020603050405020304" pitchFamily="18" charset="0"/>
                <a:cs typeface="Times New Roman" panose="02020603050405020304" pitchFamily="18" charset="0"/>
              </a:rPr>
            </a:b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br>
              <a:rPr lang="en-GB" sz="2800" dirty="0"/>
            </a:br>
            <a:endParaRPr lang="en-US" dirty="0"/>
          </a:p>
        </p:txBody>
      </p:sp>
      <p:sp>
        <p:nvSpPr>
          <p:cNvPr id="4" name="Slide Number Placeholder 3"/>
          <p:cNvSpPr>
            <a:spLocks noGrp="1"/>
          </p:cNvSpPr>
          <p:nvPr>
            <p:ph type="sldNum" sz="quarter" idx="5"/>
          </p:nvPr>
        </p:nvSpPr>
        <p:spPr/>
        <p:txBody>
          <a:bodyPr/>
          <a:lstStyle/>
          <a:p>
            <a:fld id="{A6691CB8-1634-4996-9D53-A6414F539E65}" type="slidenum">
              <a:rPr lang="en-US" smtClean="0"/>
              <a:t>7</a:t>
            </a:fld>
            <a:endParaRPr lang="en-US"/>
          </a:p>
        </p:txBody>
      </p:sp>
    </p:spTree>
    <p:extLst>
      <p:ext uri="{BB962C8B-B14F-4D97-AF65-F5344CB8AC3E}">
        <p14:creationId xmlns:p14="http://schemas.microsoft.com/office/powerpoint/2010/main" val="210555394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15000"/>
              </a:lnSpc>
              <a:spcBef>
                <a:spcPts val="0"/>
              </a:spcBef>
              <a:spcAft>
                <a:spcPts val="1200"/>
              </a:spcAft>
            </a:pPr>
            <a:r>
              <a:rPr lang="en-US" sz="1800" kern="0" dirty="0">
                <a:effectLst/>
                <a:latin typeface="Times New Roman" panose="02020603050405020304" pitchFamily="18" charset="0"/>
                <a:ea typeface="Times New Roman" panose="02020603050405020304" pitchFamily="18" charset="0"/>
                <a:cs typeface="Times New Roman" panose="02020603050405020304" pitchFamily="18" charset="0"/>
              </a:rPr>
              <a:t>This slide aims to summarize the key findings from our examination of Microsoft and Boeing. We will pay particular attention to the need to make sure that knowledge management methods are connected to the goals of the company. The future directions that knowledge management (KM) may take are the subject of our discussion in this article, with a focus on how important it is to foster an innovative culture and strategically integrate in order to meet the demands of the modern business environment.</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br>
              <a:rPr lang="en-GB" sz="2800" dirty="0"/>
            </a:br>
            <a:br>
              <a:rPr lang="en-GB" sz="2800" dirty="0"/>
            </a:br>
            <a:endParaRPr lang="en" sz="1800" b="0" dirty="0">
              <a:latin typeface="Calibri" panose="020F0502020204030204" pitchFamily="34" charset="0"/>
            </a:endParaRPr>
          </a:p>
        </p:txBody>
      </p:sp>
      <p:sp>
        <p:nvSpPr>
          <p:cNvPr id="4" name="Slide Number Placeholder 3"/>
          <p:cNvSpPr>
            <a:spLocks noGrp="1"/>
          </p:cNvSpPr>
          <p:nvPr>
            <p:ph type="sldNum" sz="quarter" idx="5"/>
          </p:nvPr>
        </p:nvSpPr>
        <p:spPr/>
        <p:txBody>
          <a:bodyPr/>
          <a:lstStyle/>
          <a:p>
            <a:fld id="{A6691CB8-1634-4996-9D53-A6414F539E65}" type="slidenum">
              <a:rPr lang="en-US" smtClean="0"/>
              <a:t>8</a:t>
            </a:fld>
            <a:endParaRPr lang="en-US"/>
          </a:p>
        </p:txBody>
      </p:sp>
    </p:spTree>
    <p:extLst>
      <p:ext uri="{BB962C8B-B14F-4D97-AF65-F5344CB8AC3E}">
        <p14:creationId xmlns:p14="http://schemas.microsoft.com/office/powerpoint/2010/main" val="40709663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6691CB8-1634-4996-9D53-A6414F539E65}" type="slidenum">
              <a:rPr lang="en-US" smtClean="0"/>
              <a:t>9</a:t>
            </a:fld>
            <a:endParaRPr lang="en-US"/>
          </a:p>
        </p:txBody>
      </p:sp>
    </p:spTree>
    <p:extLst>
      <p:ext uri="{BB962C8B-B14F-4D97-AF65-F5344CB8AC3E}">
        <p14:creationId xmlns:p14="http://schemas.microsoft.com/office/powerpoint/2010/main" val="23530825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82396B6-8EBC-4A76-9714-97AB3AB57742}" type="datetimeFigureOut">
              <a:rPr lang="en-US" smtClean="0"/>
              <a:t>3/14/2024</a:t>
            </a:fld>
            <a:endParaRPr lang="en-US"/>
          </a:p>
        </p:txBody>
      </p:sp>
      <p:sp>
        <p:nvSpPr>
          <p:cNvPr id="5" name="Footer Placeholder 4"/>
          <p:cNvSpPr>
            <a:spLocks noGrp="1"/>
          </p:cNvSpPr>
          <p:nvPr>
            <p:ph type="ftr" sz="quarter" idx="11"/>
          </p:nvPr>
        </p:nvSpPr>
        <p:spPr>
          <a:xfrm>
            <a:off x="5332412" y="5883275"/>
            <a:ext cx="4324044" cy="365125"/>
          </a:xfrm>
        </p:spPr>
        <p:txBody>
          <a:bodyPr/>
          <a:lstStyle/>
          <a:p>
            <a:endParaRPr lang="en-US"/>
          </a:p>
        </p:txBody>
      </p:sp>
      <p:sp>
        <p:nvSpPr>
          <p:cNvPr id="6" name="Slide Number Placeholder 5"/>
          <p:cNvSpPr>
            <a:spLocks noGrp="1"/>
          </p:cNvSpPr>
          <p:nvPr>
            <p:ph type="sldNum" sz="quarter" idx="12"/>
          </p:nvPr>
        </p:nvSpPr>
        <p:spPr/>
        <p:txBody>
          <a:bodyPr/>
          <a:lstStyle/>
          <a:p>
            <a:fld id="{CA8DA171-5DB1-4D9F-8D5F-B0557B767E75}" type="slidenum">
              <a:rPr lang="en-US" smtClean="0"/>
              <a:t>‹#›</a:t>
            </a:fld>
            <a:endParaRPr lang="en-US"/>
          </a:p>
        </p:txBody>
      </p:sp>
    </p:spTree>
    <p:extLst>
      <p:ext uri="{BB962C8B-B14F-4D97-AF65-F5344CB8AC3E}">
        <p14:creationId xmlns:p14="http://schemas.microsoft.com/office/powerpoint/2010/main" val="23255348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82396B6-8EBC-4A76-9714-97AB3AB57742}" type="datetimeFigureOut">
              <a:rPr lang="en-US" smtClean="0"/>
              <a:t>3/14/2024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951856" y="5867131"/>
            <a:ext cx="551167" cy="365125"/>
          </a:xfrm>
        </p:spPr>
        <p:txBody>
          <a:bodyPr/>
          <a:lstStyle/>
          <a:p>
            <a:fld id="{CA8DA171-5DB1-4D9F-8D5F-B0557B767E75}" type="slidenum">
              <a:rPr lang="en-US" smtClean="0"/>
              <a:t>‹#›</a:t>
            </a:fld>
            <a:endParaRPr lang="en-US"/>
          </a:p>
        </p:txBody>
      </p:sp>
    </p:spTree>
    <p:extLst>
      <p:ext uri="{BB962C8B-B14F-4D97-AF65-F5344CB8AC3E}">
        <p14:creationId xmlns:p14="http://schemas.microsoft.com/office/powerpoint/2010/main" val="20898329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82396B6-8EBC-4A76-9714-97AB3AB57742}" type="datetimeFigureOut">
              <a:rPr lang="en-US" smtClean="0"/>
              <a:t>3/14/2024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A8DA171-5DB1-4D9F-8D5F-B0557B767E75}" type="slidenum">
              <a:rPr lang="en-US" smtClean="0"/>
              <a:t>‹#›</a:t>
            </a:fld>
            <a:endParaRPr lang="en-US"/>
          </a:p>
        </p:txBody>
      </p:sp>
    </p:spTree>
    <p:extLst>
      <p:ext uri="{BB962C8B-B14F-4D97-AF65-F5344CB8AC3E}">
        <p14:creationId xmlns:p14="http://schemas.microsoft.com/office/powerpoint/2010/main" val="14646553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82396B6-8EBC-4A76-9714-97AB3AB57742}" type="datetimeFigureOut">
              <a:rPr lang="en-US" smtClean="0"/>
              <a:t>3/14/2024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A8DA171-5DB1-4D9F-8D5F-B0557B767E75}" type="slidenum">
              <a:rPr lang="en-US" smtClean="0"/>
              <a:t>‹#›</a:t>
            </a:fld>
            <a:endParaRPr lang="en-US"/>
          </a:p>
        </p:txBody>
      </p:sp>
    </p:spTree>
    <p:extLst>
      <p:ext uri="{BB962C8B-B14F-4D97-AF65-F5344CB8AC3E}">
        <p14:creationId xmlns:p14="http://schemas.microsoft.com/office/powerpoint/2010/main" val="17707805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82396B6-8EBC-4A76-9714-97AB3AB57742}" type="datetimeFigureOut">
              <a:rPr lang="en-US" smtClean="0"/>
              <a:t>3/14/2024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A8DA171-5DB1-4D9F-8D5F-B0557B767E75}" type="slidenum">
              <a:rPr lang="en-US" smtClean="0"/>
              <a:t>‹#›</a:t>
            </a:fld>
            <a:endParaRPr lang="en-US"/>
          </a:p>
        </p:txBody>
      </p:sp>
    </p:spTree>
    <p:extLst>
      <p:ext uri="{BB962C8B-B14F-4D97-AF65-F5344CB8AC3E}">
        <p14:creationId xmlns:p14="http://schemas.microsoft.com/office/powerpoint/2010/main" val="15483920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82396B6-8EBC-4A76-9714-97AB3AB57742}" type="datetimeFigureOut">
              <a:rPr lang="en-US" smtClean="0"/>
              <a:t>3/14/2024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A8DA171-5DB1-4D9F-8D5F-B0557B767E75}" type="slidenum">
              <a:rPr lang="en-US" smtClean="0"/>
              <a:t>‹#›</a:t>
            </a:fld>
            <a:endParaRPr lang="en-US"/>
          </a:p>
        </p:txBody>
      </p:sp>
    </p:spTree>
    <p:extLst>
      <p:ext uri="{BB962C8B-B14F-4D97-AF65-F5344CB8AC3E}">
        <p14:creationId xmlns:p14="http://schemas.microsoft.com/office/powerpoint/2010/main" val="17907898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82396B6-8EBC-4A76-9714-97AB3AB57742}" type="datetimeFigureOut">
              <a:rPr lang="en-US" smtClean="0"/>
              <a:t>3/14/2024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A8DA171-5DB1-4D9F-8D5F-B0557B767E75}" type="slidenum">
              <a:rPr lang="en-US" smtClean="0"/>
              <a:t>‹#›</a:t>
            </a:fld>
            <a:endParaRPr lang="en-US"/>
          </a:p>
        </p:txBody>
      </p:sp>
    </p:spTree>
    <p:extLst>
      <p:ext uri="{BB962C8B-B14F-4D97-AF65-F5344CB8AC3E}">
        <p14:creationId xmlns:p14="http://schemas.microsoft.com/office/powerpoint/2010/main" val="13965060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82396B6-8EBC-4A76-9714-97AB3AB57742}" type="datetimeFigureOut">
              <a:rPr lang="en-US" smtClean="0"/>
              <a:t>3/14/2024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A8DA171-5DB1-4D9F-8D5F-B0557B767E75}" type="slidenum">
              <a:rPr lang="en-US" smtClean="0"/>
              <a:t>‹#›</a:t>
            </a:fld>
            <a:endParaRPr lang="en-US"/>
          </a:p>
        </p:txBody>
      </p:sp>
    </p:spTree>
    <p:extLst>
      <p:ext uri="{BB962C8B-B14F-4D97-AF65-F5344CB8AC3E}">
        <p14:creationId xmlns:p14="http://schemas.microsoft.com/office/powerpoint/2010/main" val="29123935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82396B6-8EBC-4A76-9714-97AB3AB57742}" type="datetimeFigureOut">
              <a:rPr lang="en-US" smtClean="0"/>
              <a:t>3/14/2024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A8DA171-5DB1-4D9F-8D5F-B0557B767E75}" type="slidenum">
              <a:rPr lang="en-US" smtClean="0"/>
              <a:t>‹#›</a:t>
            </a:fld>
            <a:endParaRPr lang="en-US"/>
          </a:p>
        </p:txBody>
      </p:sp>
    </p:spTree>
    <p:extLst>
      <p:ext uri="{BB962C8B-B14F-4D97-AF65-F5344CB8AC3E}">
        <p14:creationId xmlns:p14="http://schemas.microsoft.com/office/powerpoint/2010/main" val="15130084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82396B6-8EBC-4A76-9714-97AB3AB57742}" type="datetimeFigureOut">
              <a:rPr lang="en-US" smtClean="0"/>
              <a:t>3/14/2024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A8DA171-5DB1-4D9F-8D5F-B0557B767E75}" type="slidenum">
              <a:rPr lang="en-US" smtClean="0"/>
              <a:t>‹#›</a:t>
            </a:fld>
            <a:endParaRPr lang="en-US"/>
          </a:p>
        </p:txBody>
      </p:sp>
    </p:spTree>
    <p:extLst>
      <p:ext uri="{BB962C8B-B14F-4D97-AF65-F5344CB8AC3E}">
        <p14:creationId xmlns:p14="http://schemas.microsoft.com/office/powerpoint/2010/main" val="28977039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82396B6-8EBC-4A76-9714-97AB3AB57742}" type="datetimeFigureOut">
              <a:rPr lang="en-US" smtClean="0"/>
              <a:t>3/14/2024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A8DA171-5DB1-4D9F-8D5F-B0557B767E75}" type="slidenum">
              <a:rPr lang="en-US" smtClean="0"/>
              <a:t>‹#›</a:t>
            </a:fld>
            <a:endParaRPr lang="en-US"/>
          </a:p>
        </p:txBody>
      </p:sp>
    </p:spTree>
    <p:extLst>
      <p:ext uri="{BB962C8B-B14F-4D97-AF65-F5344CB8AC3E}">
        <p14:creationId xmlns:p14="http://schemas.microsoft.com/office/powerpoint/2010/main" val="26295469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82396B6-8EBC-4A76-9714-97AB3AB57742}" type="datetimeFigureOut">
              <a:rPr lang="en-US" smtClean="0"/>
              <a:t>3/14/2024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A8DA171-5DB1-4D9F-8D5F-B0557B767E75}" type="slidenum">
              <a:rPr lang="en-US" smtClean="0"/>
              <a:t>‹#›</a:t>
            </a:fld>
            <a:endParaRPr lang="en-US"/>
          </a:p>
        </p:txBody>
      </p:sp>
    </p:spTree>
    <p:extLst>
      <p:ext uri="{BB962C8B-B14F-4D97-AF65-F5344CB8AC3E}">
        <p14:creationId xmlns:p14="http://schemas.microsoft.com/office/powerpoint/2010/main" val="276329087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82396B6-8EBC-4A76-9714-97AB3AB57742}" type="datetimeFigureOut">
              <a:rPr lang="en-US" smtClean="0"/>
              <a:t>3/14/2024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A8DA171-5DB1-4D9F-8D5F-B0557B767E75}" type="slidenum">
              <a:rPr lang="en-US" smtClean="0"/>
              <a:t>‹#›</a:t>
            </a:fld>
            <a:endParaRPr lang="en-US"/>
          </a:p>
        </p:txBody>
      </p:sp>
    </p:spTree>
    <p:extLst>
      <p:ext uri="{BB962C8B-B14F-4D97-AF65-F5344CB8AC3E}">
        <p14:creationId xmlns:p14="http://schemas.microsoft.com/office/powerpoint/2010/main" val="112162350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82396B6-8EBC-4A76-9714-97AB3AB57742}" type="datetimeFigureOut">
              <a:rPr lang="en-US" smtClean="0"/>
              <a:t>3/14/2024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A8DA171-5DB1-4D9F-8D5F-B0557B767E75}" type="slidenum">
              <a:rPr lang="en-US" smtClean="0"/>
              <a:t>‹#›</a:t>
            </a:fld>
            <a:endParaRPr lang="en-US"/>
          </a:p>
        </p:txBody>
      </p:sp>
    </p:spTree>
    <p:extLst>
      <p:ext uri="{BB962C8B-B14F-4D97-AF65-F5344CB8AC3E}">
        <p14:creationId xmlns:p14="http://schemas.microsoft.com/office/powerpoint/2010/main" val="195169385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82396B6-8EBC-4A76-9714-97AB3AB57742}" type="datetimeFigureOut">
              <a:rPr lang="en-US" smtClean="0"/>
              <a:t>3/14/2024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A8DA171-5DB1-4D9F-8D5F-B0557B767E75}" type="slidenum">
              <a:rPr lang="en-US" smtClean="0"/>
              <a:t>‹#›</a:t>
            </a:fld>
            <a:endParaRPr lang="en-US"/>
          </a:p>
        </p:txBody>
      </p:sp>
    </p:spTree>
    <p:extLst>
      <p:ext uri="{BB962C8B-B14F-4D97-AF65-F5344CB8AC3E}">
        <p14:creationId xmlns:p14="http://schemas.microsoft.com/office/powerpoint/2010/main" val="207982669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82396B6-8EBC-4A76-9714-97AB3AB57742}" type="datetimeFigureOut">
              <a:rPr lang="en-US" smtClean="0"/>
              <a:t>3/14/2024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A8DA171-5DB1-4D9F-8D5F-B0557B767E75}" type="slidenum">
              <a:rPr lang="en-US" smtClean="0"/>
              <a:t>‹#›</a:t>
            </a:fld>
            <a:endParaRPr lang="en-US"/>
          </a:p>
        </p:txBody>
      </p:sp>
    </p:spTree>
    <p:extLst>
      <p:ext uri="{BB962C8B-B14F-4D97-AF65-F5344CB8AC3E}">
        <p14:creationId xmlns:p14="http://schemas.microsoft.com/office/powerpoint/2010/main" val="218880463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82396B6-8EBC-4A76-9714-97AB3AB57742}" type="datetimeFigureOut">
              <a:rPr lang="en-US" smtClean="0"/>
              <a:t>3/14/2024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A8DA171-5DB1-4D9F-8D5F-B0557B767E75}" type="slidenum">
              <a:rPr lang="en-US" smtClean="0"/>
              <a:t>‹#›</a:t>
            </a:fld>
            <a:endParaRPr lang="en-US"/>
          </a:p>
        </p:txBody>
      </p:sp>
    </p:spTree>
    <p:extLst>
      <p:ext uri="{BB962C8B-B14F-4D97-AF65-F5344CB8AC3E}">
        <p14:creationId xmlns:p14="http://schemas.microsoft.com/office/powerpoint/2010/main" val="21620059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782396B6-8EBC-4A76-9714-97AB3AB57742}" type="datetimeFigureOut">
              <a:rPr lang="en-US" smtClean="0"/>
              <a:t>3/14/2024</a:t>
            </a:fld>
            <a:endParaRPr lang="en-US"/>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CA8DA171-5DB1-4D9F-8D5F-B0557B767E75}" type="slidenum">
              <a:rPr lang="en-US" smtClean="0"/>
              <a:t>‹#›</a:t>
            </a:fld>
            <a:endParaRPr lang="en-US"/>
          </a:p>
        </p:txBody>
      </p:sp>
    </p:spTree>
    <p:extLst>
      <p:ext uri="{BB962C8B-B14F-4D97-AF65-F5344CB8AC3E}">
        <p14:creationId xmlns:p14="http://schemas.microsoft.com/office/powerpoint/2010/main" val="21576200"/>
      </p:ext>
    </p:extLst>
  </p:cSld>
  <p:clrMap bg1="lt1" tx1="dk1" bg2="lt2" tx2="dk2" accent1="accent1" accent2="accent2" accent3="accent3" accent4="accent4" accent5="accent5" accent6="accent6" hlink="hlink" folHlink="folHlink"/>
  <p:sldLayoutIdLst>
    <p:sldLayoutId id="2147483915" r:id="rId1"/>
    <p:sldLayoutId id="2147483916" r:id="rId2"/>
    <p:sldLayoutId id="2147483917" r:id="rId3"/>
    <p:sldLayoutId id="2147483918" r:id="rId4"/>
    <p:sldLayoutId id="2147483919" r:id="rId5"/>
    <p:sldLayoutId id="2147483920" r:id="rId6"/>
    <p:sldLayoutId id="2147483921" r:id="rId7"/>
    <p:sldLayoutId id="2147483922" r:id="rId8"/>
    <p:sldLayoutId id="2147483923" r:id="rId9"/>
    <p:sldLayoutId id="2147483924" r:id="rId10"/>
    <p:sldLayoutId id="2147483925" r:id="rId11"/>
    <p:sldLayoutId id="2147483926" r:id="rId12"/>
    <p:sldLayoutId id="2147483927" r:id="rId13"/>
    <p:sldLayoutId id="2147483928" r:id="rId14"/>
    <p:sldLayoutId id="2147483929" r:id="rId15"/>
    <p:sldLayoutId id="2147483930" r:id="rId16"/>
    <p:sldLayoutId id="2147483931"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hyperlink" Target="https://dx.doi.org/10.2478/emj-2020-0018" TargetMode="External"/><Relationship Id="rId3" Type="http://schemas.openxmlformats.org/officeDocument/2006/relationships/hyperlink" Target="https://doi.org/10.52080/rvgluz.26.e6.5" TargetMode="External"/><Relationship Id="rId7" Type="http://schemas.openxmlformats.org/officeDocument/2006/relationships/hyperlink" Target="https://dx.doi.org/10.17770/etr2019vol2.4166"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hyperlink" Target="https://doi.org/10.54097/7q5nes25" TargetMode="External"/><Relationship Id="rId11" Type="http://schemas.openxmlformats.org/officeDocument/2006/relationships/hyperlink" Target="https://doi.org/10.1051/e3sconf/202346005026" TargetMode="External"/><Relationship Id="rId5" Type="http://schemas.openxmlformats.org/officeDocument/2006/relationships/hyperlink" Target="https://doi.org/10.61173/grg8sa04" TargetMode="External"/><Relationship Id="rId10" Type="http://schemas.openxmlformats.org/officeDocument/2006/relationships/hyperlink" Target="https://doi.org/10.1109/icimtech.2018.8528129" TargetMode="External"/><Relationship Id="rId4" Type="http://schemas.openxmlformats.org/officeDocument/2006/relationships/hyperlink" Target="https://doi.org/10.1109/icisit54091.2022.9872767" TargetMode="External"/><Relationship Id="rId9" Type="http://schemas.openxmlformats.org/officeDocument/2006/relationships/hyperlink" Target="https://doi.org/10.1108/jkm-07-2022-060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E99FF4-E118-1656-3603-108464543261}"/>
              </a:ext>
            </a:extLst>
          </p:cNvPr>
          <p:cNvSpPr>
            <a:spLocks noGrp="1"/>
          </p:cNvSpPr>
          <p:nvPr>
            <p:ph type="ctrTitle"/>
          </p:nvPr>
        </p:nvSpPr>
        <p:spPr>
          <a:xfrm>
            <a:off x="1843314" y="541085"/>
            <a:ext cx="9361715" cy="1447371"/>
          </a:xfrm>
        </p:spPr>
        <p:txBody>
          <a:bodyPr>
            <a:normAutofit/>
          </a:bodyPr>
          <a:lstStyle/>
          <a:p>
            <a:pPr algn="ctr"/>
            <a:r>
              <a:rPr lang="en-GB" sz="2400" b="1" u="sng" dirty="0">
                <a:solidFill>
                  <a:schemeClr val="accent1">
                    <a:lumMod val="50000"/>
                  </a:schemeClr>
                </a:solidFill>
                <a:latin typeface="Calibri" panose="020F0502020204030204" pitchFamily="34" charset="0"/>
              </a:rPr>
              <a:t>  BOEING AND MICROSOFT</a:t>
            </a:r>
            <a:endParaRPr lang="en-US" sz="8800" b="1" u="sng" dirty="0">
              <a:solidFill>
                <a:schemeClr val="accent1">
                  <a:lumMod val="50000"/>
                </a:schemeClr>
              </a:solidFill>
            </a:endParaRPr>
          </a:p>
        </p:txBody>
      </p:sp>
      <p:sp>
        <p:nvSpPr>
          <p:cNvPr id="3" name="Subtitle 2">
            <a:extLst>
              <a:ext uri="{FF2B5EF4-FFF2-40B4-BE49-F238E27FC236}">
                <a16:creationId xmlns:a16="http://schemas.microsoft.com/office/drawing/2014/main" id="{5A228ECB-E96C-6B3A-4C1E-9562D8F07D1F}"/>
              </a:ext>
            </a:extLst>
          </p:cNvPr>
          <p:cNvSpPr>
            <a:spLocks noGrp="1"/>
          </p:cNvSpPr>
          <p:nvPr>
            <p:ph type="subTitle" idx="1"/>
          </p:nvPr>
        </p:nvSpPr>
        <p:spPr>
          <a:xfrm>
            <a:off x="1531970" y="2358240"/>
            <a:ext cx="9490755" cy="4157988"/>
          </a:xfrm>
        </p:spPr>
        <p:txBody>
          <a:bodyPr>
            <a:normAutofit fontScale="92500" lnSpcReduction="20000"/>
          </a:bodyPr>
          <a:lstStyle/>
          <a:p>
            <a:pPr algn="l"/>
            <a:endParaRPr lang="en-GB" b="1" cap="none" dirty="0">
              <a:latin typeface="Calibri" panose="020F0502020204030204" pitchFamily="34" charset="0"/>
              <a:cs typeface="Calibri" panose="020F0502020204030204" pitchFamily="34" charset="0"/>
            </a:endParaRPr>
          </a:p>
          <a:p>
            <a:pPr algn="l"/>
            <a:r>
              <a:rPr lang="en-GB" b="1" cap="none" dirty="0">
                <a:latin typeface="Calibri" panose="020F0502020204030204" pitchFamily="34" charset="0"/>
                <a:cs typeface="Calibri" panose="020F0502020204030204" pitchFamily="34" charset="0"/>
              </a:rPr>
              <a:t>  MODULE NAME: Knowledge and information management skills for the workplace</a:t>
            </a:r>
          </a:p>
          <a:p>
            <a:pPr algn="l"/>
            <a:r>
              <a:rPr lang="en-GB" b="1" dirty="0">
                <a:latin typeface="Calibri" panose="020F0502020204030204" pitchFamily="34" charset="0"/>
                <a:cs typeface="Calibri" panose="020F0502020204030204" pitchFamily="34" charset="0"/>
              </a:rPr>
              <a:t>  MODULE CODE: BMSW5106</a:t>
            </a:r>
          </a:p>
          <a:p>
            <a:pPr algn="l"/>
            <a:r>
              <a:rPr lang="en-GB" b="1" dirty="0">
                <a:latin typeface="Calibri" panose="020F0502020204030204" pitchFamily="34" charset="0"/>
                <a:cs typeface="Calibri" panose="020F0502020204030204" pitchFamily="34" charset="0"/>
              </a:rPr>
              <a:t> </a:t>
            </a:r>
            <a:r>
              <a:rPr lang="en-GB" b="1" cap="none" dirty="0">
                <a:latin typeface="Calibri" panose="020F0502020204030204" pitchFamily="34" charset="0"/>
                <a:cs typeface="Calibri" panose="020F0502020204030204" pitchFamily="34" charset="0"/>
              </a:rPr>
              <a:t> STUDENT NAME: Nedyalko Radev</a:t>
            </a:r>
          </a:p>
          <a:p>
            <a:pPr algn="l"/>
            <a:r>
              <a:rPr lang="en-GB" b="1" cap="none" dirty="0">
                <a:latin typeface="Calibri" panose="020F0502020204030204" pitchFamily="34" charset="0"/>
                <a:cs typeface="Calibri" panose="020F0502020204030204" pitchFamily="34" charset="0"/>
              </a:rPr>
              <a:t>  STUDENT ID: 2128093</a:t>
            </a:r>
          </a:p>
          <a:p>
            <a:pPr algn="l"/>
            <a:r>
              <a:rPr lang="en-GB" b="1" cap="none" dirty="0">
                <a:latin typeface="Calibri" panose="020F0502020204030204" pitchFamily="34" charset="0"/>
                <a:cs typeface="Calibri" panose="020F0502020204030204" pitchFamily="34" charset="0"/>
              </a:rPr>
              <a:t>  LECTURER NAME: Dr. Essa Bah</a:t>
            </a:r>
          </a:p>
          <a:p>
            <a:pPr algn="ctr"/>
            <a:endParaRPr lang="en-US" b="1" u="sng" cap="none" dirty="0">
              <a:latin typeface="Calibri" panose="020F0502020204030204" pitchFamily="34" charset="0"/>
              <a:cs typeface="Calibri" panose="020F0502020204030204" pitchFamily="34" charset="0"/>
            </a:endParaRPr>
          </a:p>
          <a:p>
            <a:endParaRPr lang="en-GB" b="1" cap="none" dirty="0">
              <a:latin typeface="Calibri" panose="020F0502020204030204" pitchFamily="34" charset="0"/>
              <a:cs typeface="Calibri" panose="020F0502020204030204" pitchFamily="34" charset="0"/>
            </a:endParaRPr>
          </a:p>
          <a:p>
            <a:endParaRPr lang="en-GB" b="1" cap="none" dirty="0">
              <a:latin typeface="Calibri" panose="020F0502020204030204" pitchFamily="34" charset="0"/>
              <a:cs typeface="Calibri" panose="020F0502020204030204" pitchFamily="34" charset="0"/>
            </a:endParaRPr>
          </a:p>
          <a:p>
            <a:pPr algn="ctr"/>
            <a:br>
              <a:rPr lang="en-GB" b="1" cap="none" dirty="0">
                <a:latin typeface="Calibri" panose="020F0502020204030204" pitchFamily="34" charset="0"/>
                <a:cs typeface="Calibri" panose="020F0502020204030204" pitchFamily="34" charset="0"/>
              </a:rPr>
            </a:br>
            <a:endParaRPr lang="en-GB" b="1" cap="none"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0329379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41BD4A-D840-14BE-ECF2-4A58708DD416}"/>
              </a:ext>
            </a:extLst>
          </p:cNvPr>
          <p:cNvSpPr>
            <a:spLocks noGrp="1"/>
          </p:cNvSpPr>
          <p:nvPr>
            <p:ph type="title"/>
          </p:nvPr>
        </p:nvSpPr>
        <p:spPr>
          <a:xfrm>
            <a:off x="919119" y="128643"/>
            <a:ext cx="10353761" cy="1326321"/>
          </a:xfrm>
        </p:spPr>
        <p:txBody>
          <a:bodyPr>
            <a:normAutofit/>
          </a:bodyPr>
          <a:lstStyle/>
          <a:p>
            <a:r>
              <a:rPr lang="en-US" sz="2000" b="1" u="sng" kern="0" dirty="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INTRODUCTION TO KNOWLEDGE MANAGEMENT</a:t>
            </a:r>
            <a:endParaRPr lang="en-US" sz="2000" u="sng" dirty="0">
              <a:solidFill>
                <a:schemeClr val="accent1">
                  <a:lumMod val="50000"/>
                </a:schemeClr>
              </a:solidFill>
            </a:endParaRPr>
          </a:p>
        </p:txBody>
      </p:sp>
      <p:sp>
        <p:nvSpPr>
          <p:cNvPr id="3" name="Content Placeholder 2">
            <a:extLst>
              <a:ext uri="{FF2B5EF4-FFF2-40B4-BE49-F238E27FC236}">
                <a16:creationId xmlns:a16="http://schemas.microsoft.com/office/drawing/2014/main" id="{84B92C56-D3FF-1234-BE7A-75F9050D66CF}"/>
              </a:ext>
            </a:extLst>
          </p:cNvPr>
          <p:cNvSpPr>
            <a:spLocks noGrp="1"/>
          </p:cNvSpPr>
          <p:nvPr>
            <p:ph idx="1"/>
          </p:nvPr>
        </p:nvSpPr>
        <p:spPr>
          <a:xfrm>
            <a:off x="1725323" y="1219200"/>
            <a:ext cx="10021889" cy="5510157"/>
          </a:xfrm>
        </p:spPr>
        <p:txBody>
          <a:bodyPr>
            <a:normAutofit/>
          </a:bodyPr>
          <a:lstStyle/>
          <a:p>
            <a:pPr marR="0">
              <a:lnSpc>
                <a:spcPct val="115000"/>
              </a:lnSpc>
              <a:spcBef>
                <a:spcPts val="0"/>
              </a:spcBef>
              <a:spcAft>
                <a:spcPts val="1000"/>
              </a:spcAft>
              <a:buFont typeface="Wingdings" panose="05000000000000000000" pitchFamily="2" charset="2"/>
              <a:buChar char="§"/>
            </a:pPr>
            <a:r>
              <a:rPr lang="en-US" sz="1600" kern="0" dirty="0">
                <a:effectLst/>
                <a:latin typeface="Arial" panose="020B0604020202020204" pitchFamily="34" charset="0"/>
                <a:ea typeface="Calibri" panose="020F0502020204030204" pitchFamily="34" charset="0"/>
                <a:cs typeface="Arial" panose="020B0604020202020204" pitchFamily="34" charset="0"/>
              </a:rPr>
              <a:t>Knowledge Management (KM) is crucial for strategic success in today's competitive business environment.</a:t>
            </a:r>
            <a:endParaRPr lang="en-US" sz="1600" kern="100" dirty="0">
              <a:effectLst/>
              <a:latin typeface="Arial" panose="020B0604020202020204" pitchFamily="34" charset="0"/>
              <a:ea typeface="Calibri" panose="020F0502020204030204" pitchFamily="34" charset="0"/>
              <a:cs typeface="Arial" panose="020B0604020202020204" pitchFamily="34" charset="0"/>
            </a:endParaRPr>
          </a:p>
          <a:p>
            <a:pPr marR="0">
              <a:lnSpc>
                <a:spcPct val="115000"/>
              </a:lnSpc>
              <a:spcBef>
                <a:spcPts val="0"/>
              </a:spcBef>
              <a:spcAft>
                <a:spcPts val="1000"/>
              </a:spcAft>
              <a:buFont typeface="Wingdings" panose="05000000000000000000" pitchFamily="2" charset="2"/>
              <a:buChar char="§"/>
            </a:pPr>
            <a:r>
              <a:rPr lang="en-US" sz="1600" kern="0" dirty="0">
                <a:effectLst/>
                <a:latin typeface="Arial" panose="020B0604020202020204" pitchFamily="34" charset="0"/>
                <a:ea typeface="Calibri" panose="020F0502020204030204" pitchFamily="34" charset="0"/>
                <a:cs typeface="Arial" panose="020B0604020202020204" pitchFamily="34" charset="0"/>
              </a:rPr>
              <a:t>Boeing, a leader in the aerospace industry, utilizes KM to enhance innovation, safety, and efficiency in its operations.</a:t>
            </a:r>
            <a:endParaRPr lang="en-US" sz="1600" kern="100" dirty="0">
              <a:effectLst/>
              <a:latin typeface="Arial" panose="020B0604020202020204" pitchFamily="34" charset="0"/>
              <a:ea typeface="Calibri" panose="020F0502020204030204" pitchFamily="34" charset="0"/>
              <a:cs typeface="Arial" panose="020B0604020202020204" pitchFamily="34" charset="0"/>
            </a:endParaRPr>
          </a:p>
          <a:p>
            <a:pPr marR="0">
              <a:lnSpc>
                <a:spcPct val="115000"/>
              </a:lnSpc>
              <a:spcBef>
                <a:spcPts val="0"/>
              </a:spcBef>
              <a:spcAft>
                <a:spcPts val="1000"/>
              </a:spcAft>
              <a:buFont typeface="Wingdings" panose="05000000000000000000" pitchFamily="2" charset="2"/>
              <a:buChar char="§"/>
            </a:pPr>
            <a:r>
              <a:rPr lang="en-US" sz="1600" kern="0" dirty="0">
                <a:effectLst/>
                <a:latin typeface="Arial" panose="020B0604020202020204" pitchFamily="34" charset="0"/>
                <a:ea typeface="Calibri" panose="020F0502020204030204" pitchFamily="34" charset="0"/>
                <a:cs typeface="Arial" panose="020B0604020202020204" pitchFamily="34" charset="0"/>
              </a:rPr>
              <a:t>Microsoft, a technology giant, leverages KM to drive software development, cloud computing, and global collaboration </a:t>
            </a:r>
            <a:r>
              <a:rPr lang="en-GB" sz="1600" dirty="0">
                <a:latin typeface="Arial" panose="020B0604020202020204" pitchFamily="34" charset="0"/>
                <a:cs typeface="Arial" panose="020B0604020202020204" pitchFamily="34" charset="0"/>
              </a:rPr>
              <a:t>(Velazco et al., 2021).</a:t>
            </a:r>
            <a:endParaRPr lang="en-US" sz="1600" kern="100" dirty="0">
              <a:effectLst/>
              <a:latin typeface="Arial" panose="020B0604020202020204" pitchFamily="34" charset="0"/>
              <a:ea typeface="Calibri" panose="020F0502020204030204" pitchFamily="34" charset="0"/>
              <a:cs typeface="Arial" panose="020B0604020202020204" pitchFamily="34" charset="0"/>
            </a:endParaRPr>
          </a:p>
          <a:p>
            <a:pPr marR="0">
              <a:lnSpc>
                <a:spcPct val="115000"/>
              </a:lnSpc>
              <a:spcBef>
                <a:spcPts val="0"/>
              </a:spcBef>
              <a:spcAft>
                <a:spcPts val="1000"/>
              </a:spcAft>
              <a:buFont typeface="Wingdings" panose="05000000000000000000" pitchFamily="2" charset="2"/>
              <a:buChar char="§"/>
            </a:pPr>
            <a:r>
              <a:rPr lang="en-US" sz="1600" kern="0" dirty="0">
                <a:effectLst/>
                <a:latin typeface="Arial" panose="020B0604020202020204" pitchFamily="34" charset="0"/>
                <a:ea typeface="Calibri" panose="020F0502020204030204" pitchFamily="34" charset="0"/>
                <a:cs typeface="Arial" panose="020B0604020202020204" pitchFamily="34" charset="0"/>
              </a:rPr>
              <a:t>Both organizations demonstrate the significance of KM in maintaining industry leadership and global reach.</a:t>
            </a:r>
            <a:endParaRPr lang="en-US" sz="1600" kern="100" dirty="0">
              <a:effectLst/>
              <a:latin typeface="Arial" panose="020B0604020202020204" pitchFamily="34" charset="0"/>
              <a:ea typeface="Calibri" panose="020F0502020204030204" pitchFamily="34" charset="0"/>
              <a:cs typeface="Arial" panose="020B0604020202020204" pitchFamily="34" charset="0"/>
            </a:endParaRPr>
          </a:p>
          <a:p>
            <a:pPr marL="0" marR="0" indent="0">
              <a:lnSpc>
                <a:spcPct val="115000"/>
              </a:lnSpc>
              <a:spcBef>
                <a:spcPts val="0"/>
              </a:spcBef>
              <a:spcAft>
                <a:spcPts val="1000"/>
              </a:spcAft>
              <a:buNone/>
            </a:pP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indent="0">
              <a:lnSpc>
                <a:spcPct val="115000"/>
              </a:lnSpc>
              <a:spcBef>
                <a:spcPts val="0"/>
              </a:spcBef>
              <a:spcAft>
                <a:spcPts val="1000"/>
              </a:spcAft>
              <a:buNone/>
            </a:pP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31499429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CFB7DC-62D4-D8C3-0B99-0C69EC99BE74}"/>
              </a:ext>
            </a:extLst>
          </p:cNvPr>
          <p:cNvSpPr>
            <a:spLocks noGrp="1"/>
          </p:cNvSpPr>
          <p:nvPr>
            <p:ph type="title"/>
          </p:nvPr>
        </p:nvSpPr>
        <p:spPr>
          <a:xfrm>
            <a:off x="1427966" y="305424"/>
            <a:ext cx="9664107" cy="566613"/>
          </a:xfrm>
        </p:spPr>
        <p:txBody>
          <a:bodyPr/>
          <a:lstStyle/>
          <a:p>
            <a:r>
              <a:rPr lang="en-US" sz="2000" b="1" u="sng" kern="0" dirty="0">
                <a:solidFill>
                  <a:schemeClr val="accent1">
                    <a:lumMod val="50000"/>
                  </a:schemeClr>
                </a:solidFill>
                <a:effectLst/>
                <a:latin typeface="Calibri" panose="020F0502020204030204" pitchFamily="34" charset="0"/>
                <a:ea typeface="Calibri" panose="020F0502020204030204" pitchFamily="34" charset="0"/>
              </a:rPr>
              <a:t>BOEING AND MICROSOFT: AN ORGANIZATIONAL OVERVIEW</a:t>
            </a:r>
            <a:endParaRPr lang="en-US" sz="4400" b="1" u="sng" dirty="0">
              <a:solidFill>
                <a:schemeClr val="accent1">
                  <a:lumMod val="50000"/>
                </a:schemeClr>
              </a:solidFill>
            </a:endParaRPr>
          </a:p>
        </p:txBody>
      </p:sp>
      <p:sp>
        <p:nvSpPr>
          <p:cNvPr id="3" name="Content Placeholder 2">
            <a:extLst>
              <a:ext uri="{FF2B5EF4-FFF2-40B4-BE49-F238E27FC236}">
                <a16:creationId xmlns:a16="http://schemas.microsoft.com/office/drawing/2014/main" id="{494DDE12-7C83-7D47-FE49-A99DF12BC90E}"/>
              </a:ext>
            </a:extLst>
          </p:cNvPr>
          <p:cNvSpPr>
            <a:spLocks noGrp="1"/>
          </p:cNvSpPr>
          <p:nvPr>
            <p:ph sz="half" idx="1"/>
          </p:nvPr>
        </p:nvSpPr>
        <p:spPr>
          <a:xfrm>
            <a:off x="1427966" y="1023582"/>
            <a:ext cx="5025579" cy="4001821"/>
          </a:xfrm>
        </p:spPr>
        <p:txBody>
          <a:bodyPr>
            <a:normAutofit/>
          </a:bodyPr>
          <a:lstStyle/>
          <a:p>
            <a:pPr marL="0" marR="0" indent="0">
              <a:lnSpc>
                <a:spcPct val="115000"/>
              </a:lnSpc>
              <a:spcBef>
                <a:spcPts val="0"/>
              </a:spcBef>
              <a:spcAft>
                <a:spcPts val="1000"/>
              </a:spcAft>
              <a:buNone/>
            </a:pPr>
            <a:r>
              <a:rPr lang="en-US" sz="2300" b="1" u="sng" kern="0" dirty="0">
                <a:effectLst/>
                <a:latin typeface="Calibri" panose="020F0502020204030204" pitchFamily="34" charset="0"/>
                <a:ea typeface="Calibri" panose="020F0502020204030204" pitchFamily="34" charset="0"/>
                <a:cs typeface="Calibri" panose="020F0502020204030204" pitchFamily="34" charset="0"/>
              </a:rPr>
              <a:t>BOEING OVERVIEW:</a:t>
            </a:r>
            <a:endParaRPr lang="en-US" sz="2300" b="1" u="sng" kern="100" dirty="0">
              <a:effectLst/>
              <a:latin typeface="Calibri" panose="020F0502020204030204" pitchFamily="34" charset="0"/>
              <a:ea typeface="Calibri" panose="020F0502020204030204" pitchFamily="34" charset="0"/>
              <a:cs typeface="Times New Roman" panose="02020603050405020304" pitchFamily="18" charset="0"/>
            </a:endParaRPr>
          </a:p>
          <a:p>
            <a:pPr marR="0">
              <a:lnSpc>
                <a:spcPct val="115000"/>
              </a:lnSpc>
              <a:spcBef>
                <a:spcPts val="0"/>
              </a:spcBef>
              <a:spcAft>
                <a:spcPts val="1000"/>
              </a:spcAft>
              <a:buFont typeface="Wingdings" panose="05000000000000000000" pitchFamily="2" charset="2"/>
              <a:buChar char="§"/>
            </a:pPr>
            <a:r>
              <a:rPr lang="en-US" sz="2300" b="1" kern="0" dirty="0">
                <a:effectLst/>
                <a:latin typeface="Calibri" panose="020F0502020204030204" pitchFamily="34" charset="0"/>
                <a:ea typeface="Calibri" panose="020F0502020204030204" pitchFamily="34" charset="0"/>
                <a:cs typeface="Calibri" panose="020F0502020204030204" pitchFamily="34" charset="0"/>
              </a:rPr>
              <a:t>Industry:</a:t>
            </a:r>
            <a:r>
              <a:rPr lang="en-US" sz="1600" kern="0" dirty="0">
                <a:effectLst/>
                <a:latin typeface="Arial" panose="020B0604020202020204" pitchFamily="34" charset="0"/>
                <a:ea typeface="Calibri" panose="020F0502020204030204" pitchFamily="34" charset="0"/>
                <a:cs typeface="Arial" panose="020B0604020202020204" pitchFamily="34" charset="0"/>
              </a:rPr>
              <a:t> Aerospace and defense.</a:t>
            </a:r>
            <a:endParaRPr lang="en-US" sz="1600" kern="100" dirty="0">
              <a:latin typeface="Arial" panose="020B0604020202020204" pitchFamily="34" charset="0"/>
              <a:ea typeface="Calibri" panose="020F0502020204030204" pitchFamily="34" charset="0"/>
              <a:cs typeface="Arial" panose="020B0604020202020204" pitchFamily="34" charset="0"/>
            </a:endParaRPr>
          </a:p>
          <a:p>
            <a:pPr marL="0" marR="0" indent="0">
              <a:lnSpc>
                <a:spcPct val="115000"/>
              </a:lnSpc>
              <a:spcBef>
                <a:spcPts val="0"/>
              </a:spcBef>
              <a:spcAft>
                <a:spcPts val="1000"/>
              </a:spcAft>
              <a:buNone/>
            </a:pPr>
            <a:r>
              <a:rPr lang="en-US" sz="1600" kern="0" dirty="0">
                <a:effectLst/>
                <a:latin typeface="Arial" panose="020B0604020202020204" pitchFamily="34" charset="0"/>
                <a:ea typeface="Calibri" panose="020F0502020204030204" pitchFamily="34" charset="0"/>
                <a:cs typeface="Arial" panose="020B0604020202020204" pitchFamily="34" charset="0"/>
              </a:rPr>
              <a:t> Manufacturing commercial jetliners, defense,                      space, and security systems.</a:t>
            </a:r>
            <a:endParaRPr lang="en-US" sz="1600" kern="100" dirty="0">
              <a:effectLst/>
              <a:latin typeface="Arial" panose="020B0604020202020204" pitchFamily="34" charset="0"/>
              <a:ea typeface="Calibri" panose="020F0502020204030204" pitchFamily="34" charset="0"/>
              <a:cs typeface="Arial" panose="020B0604020202020204" pitchFamily="34" charset="0"/>
            </a:endParaRPr>
          </a:p>
          <a:p>
            <a:pPr marL="0" marR="0" indent="0">
              <a:lnSpc>
                <a:spcPct val="115000"/>
              </a:lnSpc>
              <a:spcBef>
                <a:spcPts val="0"/>
              </a:spcBef>
              <a:spcAft>
                <a:spcPts val="1000"/>
              </a:spcAft>
              <a:buNone/>
            </a:pPr>
            <a:endParaRPr lang="en-US" sz="1600" kern="0" dirty="0">
              <a:effectLst/>
              <a:latin typeface="Arial" panose="020B0604020202020204" pitchFamily="34" charset="0"/>
              <a:ea typeface="Calibri" panose="020F0502020204030204" pitchFamily="34" charset="0"/>
              <a:cs typeface="Arial" panose="020B0604020202020204" pitchFamily="34" charset="0"/>
            </a:endParaRPr>
          </a:p>
          <a:p>
            <a:pPr marL="0" marR="0" indent="0">
              <a:lnSpc>
                <a:spcPct val="115000"/>
              </a:lnSpc>
              <a:spcBef>
                <a:spcPts val="0"/>
              </a:spcBef>
              <a:spcAft>
                <a:spcPts val="1000"/>
              </a:spcAft>
              <a:buNone/>
            </a:pPr>
            <a:r>
              <a:rPr lang="en-US" sz="1600" kern="0" dirty="0">
                <a:effectLst/>
                <a:latin typeface="Arial" panose="020B0604020202020204" pitchFamily="34" charset="0"/>
                <a:ea typeface="Calibri" panose="020F0502020204030204" pitchFamily="34" charset="0"/>
                <a:cs typeface="Arial" panose="020B0604020202020204" pitchFamily="34" charset="0"/>
              </a:rPr>
              <a:t> Innovation, sustainability, market expansion.</a:t>
            </a:r>
            <a:endParaRPr lang="en-US" sz="1600" kern="100" dirty="0">
              <a:effectLst/>
              <a:latin typeface="Arial" panose="020B0604020202020204" pitchFamily="34" charset="0"/>
              <a:ea typeface="Calibri" panose="020F0502020204030204" pitchFamily="34" charset="0"/>
              <a:cs typeface="Arial" panose="020B0604020202020204" pitchFamily="34" charset="0"/>
            </a:endParaRPr>
          </a:p>
          <a:p>
            <a:pPr marL="0" marR="0" indent="0">
              <a:lnSpc>
                <a:spcPct val="115000"/>
              </a:lnSpc>
              <a:spcBef>
                <a:spcPts val="0"/>
              </a:spcBef>
              <a:spcAft>
                <a:spcPts val="1000"/>
              </a:spcAft>
              <a:buNone/>
            </a:pPr>
            <a:endParaRPr lang="en-US" sz="1600" kern="100" dirty="0">
              <a:effectLst/>
              <a:latin typeface="Arial" panose="020B0604020202020204" pitchFamily="34" charset="0"/>
              <a:ea typeface="Calibri" panose="020F0502020204030204" pitchFamily="34" charset="0"/>
              <a:cs typeface="Arial" panose="020B0604020202020204" pitchFamily="34" charset="0"/>
            </a:endParaRPr>
          </a:p>
          <a:p>
            <a:pPr marL="0" marR="0" indent="0">
              <a:lnSpc>
                <a:spcPct val="115000"/>
              </a:lnSpc>
              <a:spcBef>
                <a:spcPts val="0"/>
              </a:spcBef>
              <a:spcAft>
                <a:spcPts val="1000"/>
              </a:spcAft>
              <a:buNone/>
            </a:pPr>
            <a:r>
              <a:rPr lang="en-US" sz="1600" kern="0" dirty="0">
                <a:effectLst/>
                <a:latin typeface="Arial" panose="020B0604020202020204" pitchFamily="34" charset="0"/>
                <a:ea typeface="Calibri" panose="020F0502020204030204" pitchFamily="34" charset="0"/>
                <a:cs typeface="Arial" panose="020B0604020202020204" pitchFamily="34" charset="0"/>
              </a:rPr>
              <a:t> A key player with a focus on enhancing operational efficiency and mitigating risks</a:t>
            </a:r>
            <a:r>
              <a:rPr lang="en-US" sz="1600" dirty="0">
                <a:latin typeface="Arial" panose="020B0604020202020204" pitchFamily="34" charset="0"/>
                <a:cs typeface="Arial" panose="020B0604020202020204" pitchFamily="34" charset="0"/>
              </a:rPr>
              <a:t> (Jing, 2024)</a:t>
            </a:r>
            <a:endParaRPr lang="en-US" sz="1600" kern="100" dirty="0">
              <a:effectLst/>
              <a:latin typeface="Arial" panose="020B0604020202020204" pitchFamily="34" charset="0"/>
              <a:ea typeface="Calibri" panose="020F0502020204030204" pitchFamily="34" charset="0"/>
              <a:cs typeface="Arial" panose="020B0604020202020204" pitchFamily="34" charset="0"/>
            </a:endParaRPr>
          </a:p>
          <a:p>
            <a:pPr marL="0" indent="0">
              <a:buNone/>
            </a:pPr>
            <a:endParaRPr lang="en-US" sz="1900" dirty="0"/>
          </a:p>
        </p:txBody>
      </p:sp>
      <p:sp>
        <p:nvSpPr>
          <p:cNvPr id="4" name="Content Placeholder 3">
            <a:extLst>
              <a:ext uri="{FF2B5EF4-FFF2-40B4-BE49-F238E27FC236}">
                <a16:creationId xmlns:a16="http://schemas.microsoft.com/office/drawing/2014/main" id="{EF8FF012-F7E6-AB75-9EC1-1B1B11559FBF}"/>
              </a:ext>
            </a:extLst>
          </p:cNvPr>
          <p:cNvSpPr>
            <a:spLocks noGrp="1"/>
          </p:cNvSpPr>
          <p:nvPr>
            <p:ph sz="half" idx="2"/>
          </p:nvPr>
        </p:nvSpPr>
        <p:spPr>
          <a:xfrm>
            <a:off x="6453545" y="872037"/>
            <a:ext cx="5406939" cy="4153367"/>
          </a:xfrm>
        </p:spPr>
        <p:txBody>
          <a:bodyPr>
            <a:normAutofit/>
          </a:bodyPr>
          <a:lstStyle/>
          <a:p>
            <a:pPr marL="0" marR="0" indent="0">
              <a:lnSpc>
                <a:spcPct val="115000"/>
              </a:lnSpc>
              <a:spcBef>
                <a:spcPts val="0"/>
              </a:spcBef>
              <a:spcAft>
                <a:spcPts val="1000"/>
              </a:spcAft>
              <a:buNone/>
            </a:pPr>
            <a:r>
              <a:rPr lang="en-US" sz="2300" b="1" u="sng" kern="0" dirty="0">
                <a:effectLst/>
                <a:latin typeface="Calibri" panose="020F0502020204030204" pitchFamily="34" charset="0"/>
                <a:ea typeface="Calibri" panose="020F0502020204030204" pitchFamily="34" charset="0"/>
                <a:cs typeface="Calibri" panose="020F0502020204030204" pitchFamily="34" charset="0"/>
              </a:rPr>
              <a:t>MICROSOFT OVERVIEW:</a:t>
            </a:r>
            <a:endParaRPr lang="en-US" sz="2300" u="sng" kern="100" dirty="0">
              <a:effectLst/>
              <a:latin typeface="Calibri" panose="020F0502020204030204" pitchFamily="34" charset="0"/>
              <a:ea typeface="Calibri" panose="020F0502020204030204" pitchFamily="34" charset="0"/>
              <a:cs typeface="Times New Roman" panose="02020603050405020304" pitchFamily="18" charset="0"/>
            </a:endParaRPr>
          </a:p>
          <a:p>
            <a:pPr marR="0">
              <a:lnSpc>
                <a:spcPct val="115000"/>
              </a:lnSpc>
              <a:spcBef>
                <a:spcPts val="0"/>
              </a:spcBef>
              <a:spcAft>
                <a:spcPts val="1000"/>
              </a:spcAft>
              <a:buFont typeface="Wingdings" panose="05000000000000000000" pitchFamily="2" charset="2"/>
              <a:buChar char="§"/>
            </a:pPr>
            <a:r>
              <a:rPr lang="en-US" sz="2300" b="1" kern="0" dirty="0">
                <a:effectLst/>
                <a:latin typeface="Calibri" panose="020F0502020204030204" pitchFamily="34" charset="0"/>
                <a:ea typeface="Calibri" panose="020F0502020204030204" pitchFamily="34" charset="0"/>
                <a:cs typeface="Calibri" panose="020F0502020204030204" pitchFamily="34" charset="0"/>
              </a:rPr>
              <a:t>Industry:</a:t>
            </a:r>
            <a:r>
              <a:rPr lang="en-US" sz="2300" kern="0" dirty="0">
                <a:effectLst/>
                <a:latin typeface="Calibri" panose="020F0502020204030204" pitchFamily="34" charset="0"/>
                <a:ea typeface="Calibri" panose="020F0502020204030204" pitchFamily="34" charset="0"/>
                <a:cs typeface="Calibri" panose="020F0502020204030204" pitchFamily="34" charset="0"/>
              </a:rPr>
              <a:t> </a:t>
            </a:r>
            <a:r>
              <a:rPr lang="en-US" sz="1600" kern="0" dirty="0">
                <a:effectLst/>
                <a:latin typeface="Arial" panose="020B0604020202020204" pitchFamily="34" charset="0"/>
                <a:ea typeface="Calibri" panose="020F0502020204030204" pitchFamily="34" charset="0"/>
                <a:cs typeface="Arial" panose="020B0604020202020204" pitchFamily="34" charset="0"/>
              </a:rPr>
              <a:t>Technology.</a:t>
            </a:r>
            <a:endParaRPr lang="en-US" sz="1600" kern="100" dirty="0">
              <a:effectLst/>
              <a:latin typeface="Arial" panose="020B0604020202020204" pitchFamily="34" charset="0"/>
              <a:ea typeface="Calibri" panose="020F0502020204030204" pitchFamily="34" charset="0"/>
              <a:cs typeface="Arial" panose="020B0604020202020204" pitchFamily="34" charset="0"/>
            </a:endParaRPr>
          </a:p>
          <a:p>
            <a:pPr marL="0" marR="0" indent="0">
              <a:lnSpc>
                <a:spcPct val="115000"/>
              </a:lnSpc>
              <a:spcBef>
                <a:spcPts val="0"/>
              </a:spcBef>
              <a:spcAft>
                <a:spcPts val="1000"/>
              </a:spcAft>
              <a:buNone/>
            </a:pPr>
            <a:r>
              <a:rPr lang="en-US" sz="1600" kern="0" dirty="0">
                <a:effectLst/>
                <a:latin typeface="Arial" panose="020B0604020202020204" pitchFamily="34" charset="0"/>
                <a:ea typeface="Calibri" panose="020F0502020204030204" pitchFamily="34" charset="0"/>
                <a:cs typeface="Arial" panose="020B0604020202020204" pitchFamily="34" charset="0"/>
              </a:rPr>
              <a:t> Software development, cloud computing, personal computing, and related services.</a:t>
            </a:r>
            <a:endParaRPr lang="en-US" sz="1600" kern="100" dirty="0">
              <a:effectLst/>
              <a:latin typeface="Arial" panose="020B0604020202020204" pitchFamily="34" charset="0"/>
              <a:ea typeface="Calibri" panose="020F0502020204030204" pitchFamily="34" charset="0"/>
              <a:cs typeface="Arial" panose="020B0604020202020204" pitchFamily="34" charset="0"/>
            </a:endParaRPr>
          </a:p>
          <a:p>
            <a:pPr marL="0" indent="0">
              <a:lnSpc>
                <a:spcPct val="115000"/>
              </a:lnSpc>
              <a:spcBef>
                <a:spcPts val="0"/>
              </a:spcBef>
              <a:spcAft>
                <a:spcPts val="1000"/>
              </a:spcAft>
              <a:buNone/>
            </a:pPr>
            <a:r>
              <a:rPr lang="en-US" sz="1600" kern="0" dirty="0">
                <a:effectLst/>
                <a:latin typeface="Arial" panose="020B0604020202020204" pitchFamily="34" charset="0"/>
                <a:ea typeface="Calibri" panose="020F0502020204030204" pitchFamily="34" charset="0"/>
                <a:cs typeface="Arial" panose="020B0604020202020204" pitchFamily="34" charset="0"/>
              </a:rPr>
              <a:t> </a:t>
            </a:r>
          </a:p>
          <a:p>
            <a:pPr marL="0" indent="0">
              <a:lnSpc>
                <a:spcPct val="115000"/>
              </a:lnSpc>
              <a:spcBef>
                <a:spcPts val="0"/>
              </a:spcBef>
              <a:spcAft>
                <a:spcPts val="1000"/>
              </a:spcAft>
              <a:buNone/>
            </a:pPr>
            <a:r>
              <a:rPr lang="en-US" sz="1600" kern="0" dirty="0">
                <a:effectLst/>
                <a:latin typeface="Arial" panose="020B0604020202020204" pitchFamily="34" charset="0"/>
                <a:ea typeface="Calibri" panose="020F0502020204030204" pitchFamily="34" charset="0"/>
                <a:cs typeface="Arial" panose="020B0604020202020204" pitchFamily="34" charset="0"/>
              </a:rPr>
              <a:t>Innovation, digital era leadership, market expansion.</a:t>
            </a:r>
            <a:endParaRPr lang="en-US" sz="1600" kern="100" dirty="0">
              <a:effectLst/>
              <a:latin typeface="Arial" panose="020B0604020202020204" pitchFamily="34" charset="0"/>
              <a:ea typeface="Calibri" panose="020F0502020204030204" pitchFamily="34" charset="0"/>
              <a:cs typeface="Arial" panose="020B0604020202020204" pitchFamily="34" charset="0"/>
            </a:endParaRPr>
          </a:p>
          <a:p>
            <a:pPr marL="0" marR="0" indent="0">
              <a:lnSpc>
                <a:spcPct val="115000"/>
              </a:lnSpc>
              <a:spcBef>
                <a:spcPts val="0"/>
              </a:spcBef>
              <a:spcAft>
                <a:spcPts val="1000"/>
              </a:spcAft>
              <a:buNone/>
            </a:pPr>
            <a:endParaRPr lang="en-US" sz="1600" kern="100" dirty="0">
              <a:effectLst/>
              <a:latin typeface="Arial" panose="020B0604020202020204" pitchFamily="34" charset="0"/>
              <a:ea typeface="Calibri" panose="020F0502020204030204" pitchFamily="34" charset="0"/>
              <a:cs typeface="Arial" panose="020B0604020202020204" pitchFamily="34" charset="0"/>
            </a:endParaRPr>
          </a:p>
          <a:p>
            <a:pPr marL="0" indent="0">
              <a:lnSpc>
                <a:spcPct val="115000"/>
              </a:lnSpc>
              <a:spcBef>
                <a:spcPts val="0"/>
              </a:spcBef>
              <a:spcAft>
                <a:spcPts val="1000"/>
              </a:spcAft>
              <a:buNone/>
            </a:pPr>
            <a:r>
              <a:rPr lang="en-US" sz="1600" kern="0" dirty="0">
                <a:effectLst/>
                <a:latin typeface="Arial" panose="020B0604020202020204" pitchFamily="34" charset="0"/>
                <a:ea typeface="Calibri" panose="020F0502020204030204" pitchFamily="34" charset="0"/>
                <a:cs typeface="Arial" panose="020B0604020202020204" pitchFamily="34" charset="0"/>
              </a:rPr>
              <a:t> Strategic decision-making aligned with market trends, leadership in cloud computing, and artificial intelligence </a:t>
            </a:r>
            <a:r>
              <a:rPr lang="en-US" sz="1600" dirty="0">
                <a:latin typeface="Arial" panose="020B0604020202020204" pitchFamily="34" charset="0"/>
                <a:cs typeface="Arial" panose="020B0604020202020204" pitchFamily="34" charset="0"/>
              </a:rPr>
              <a:t>(Liu et al., 2023)</a:t>
            </a:r>
            <a:endParaRPr lang="en-US" sz="1600" kern="100" dirty="0">
              <a:effectLst/>
              <a:latin typeface="Arial" panose="020B0604020202020204" pitchFamily="34" charset="0"/>
              <a:ea typeface="Calibri" panose="020F0502020204030204" pitchFamily="34" charset="0"/>
              <a:cs typeface="Arial" panose="020B0604020202020204" pitchFamily="34" charset="0"/>
            </a:endParaRPr>
          </a:p>
          <a:p>
            <a:pPr marL="0" indent="0">
              <a:buNone/>
            </a:pPr>
            <a:endParaRPr lang="en-US" dirty="0"/>
          </a:p>
        </p:txBody>
      </p:sp>
      <p:sp>
        <p:nvSpPr>
          <p:cNvPr id="6" name="TextBox 5">
            <a:extLst>
              <a:ext uri="{FF2B5EF4-FFF2-40B4-BE49-F238E27FC236}">
                <a16:creationId xmlns:a16="http://schemas.microsoft.com/office/drawing/2014/main" id="{FAC1586B-8B34-03C1-C6E8-FC9807D07832}"/>
              </a:ext>
            </a:extLst>
          </p:cNvPr>
          <p:cNvSpPr txBox="1"/>
          <p:nvPr/>
        </p:nvSpPr>
        <p:spPr>
          <a:xfrm>
            <a:off x="1427966" y="4766931"/>
            <a:ext cx="9934118" cy="1876155"/>
          </a:xfrm>
          <a:prstGeom prst="rect">
            <a:avLst/>
          </a:prstGeom>
          <a:noFill/>
        </p:spPr>
        <p:txBody>
          <a:bodyPr wrap="square">
            <a:spAutoFit/>
          </a:bodyPr>
          <a:lstStyle/>
          <a:p>
            <a:pPr marL="0" marR="0" indent="0">
              <a:lnSpc>
                <a:spcPct val="115000"/>
              </a:lnSpc>
              <a:spcBef>
                <a:spcPts val="0"/>
              </a:spcBef>
              <a:spcAft>
                <a:spcPts val="1000"/>
              </a:spcAft>
              <a:buNone/>
            </a:pPr>
            <a:r>
              <a:rPr lang="en-US" sz="1600" b="1" u="sng" kern="0" dirty="0">
                <a:effectLst/>
                <a:latin typeface="Calibri" panose="020F0502020204030204" pitchFamily="34" charset="0"/>
                <a:ea typeface="Calibri" panose="020F0502020204030204" pitchFamily="34" charset="0"/>
                <a:cs typeface="Calibri" panose="020F0502020204030204" pitchFamily="34" charset="0"/>
              </a:rPr>
              <a:t>SHARED FOCUS:</a:t>
            </a:r>
            <a:endParaRPr lang="en-US" sz="1600" b="1" u="sng" kern="100" dirty="0">
              <a:effectLst/>
              <a:latin typeface="Calibri" panose="020F0502020204030204" pitchFamily="34" charset="0"/>
              <a:ea typeface="Calibri" panose="020F0502020204030204" pitchFamily="34" charset="0"/>
              <a:cs typeface="Times New Roman" panose="02020603050405020304" pitchFamily="18" charset="0"/>
            </a:endParaRPr>
          </a:p>
          <a:p>
            <a:pPr marL="285750" marR="0" indent="-285750">
              <a:lnSpc>
                <a:spcPct val="115000"/>
              </a:lnSpc>
              <a:spcBef>
                <a:spcPts val="0"/>
              </a:spcBef>
              <a:spcAft>
                <a:spcPts val="1000"/>
              </a:spcAft>
              <a:buClr>
                <a:srgbClr val="0070C0"/>
              </a:buClr>
              <a:buFont typeface="Wingdings" panose="05000000000000000000" pitchFamily="2" charset="2"/>
              <a:buChar char="§"/>
            </a:pPr>
            <a:r>
              <a:rPr lang="en-US" sz="1600" kern="0" dirty="0">
                <a:effectLst/>
                <a:latin typeface="Arial" panose="020B0604020202020204" pitchFamily="34" charset="0"/>
                <a:ea typeface="Calibri" panose="020F0502020204030204" pitchFamily="34" charset="0"/>
                <a:cs typeface="Arial" panose="020B0604020202020204" pitchFamily="34" charset="0"/>
              </a:rPr>
              <a:t>Both companies prioritize innovation and strategic foresight.</a:t>
            </a:r>
            <a:endParaRPr lang="en-US" sz="1600" kern="100" dirty="0">
              <a:effectLst/>
              <a:latin typeface="Arial" panose="020B0604020202020204" pitchFamily="34" charset="0"/>
              <a:ea typeface="Calibri" panose="020F0502020204030204" pitchFamily="34" charset="0"/>
              <a:cs typeface="Arial" panose="020B0604020202020204" pitchFamily="34" charset="0"/>
            </a:endParaRPr>
          </a:p>
          <a:p>
            <a:pPr marL="285750" marR="0" indent="-285750">
              <a:lnSpc>
                <a:spcPct val="115000"/>
              </a:lnSpc>
              <a:spcBef>
                <a:spcPts val="0"/>
              </a:spcBef>
              <a:spcAft>
                <a:spcPts val="1000"/>
              </a:spcAft>
              <a:buClr>
                <a:srgbClr val="0070C0"/>
              </a:buClr>
              <a:buFont typeface="Wingdings" panose="05000000000000000000" pitchFamily="2" charset="2"/>
              <a:buChar char="§"/>
            </a:pPr>
            <a:r>
              <a:rPr lang="en-US" sz="1600" kern="0" dirty="0">
                <a:effectLst/>
                <a:latin typeface="Arial" panose="020B0604020202020204" pitchFamily="34" charset="0"/>
                <a:ea typeface="Calibri" panose="020F0502020204030204" pitchFamily="34" charset="0"/>
                <a:cs typeface="Arial" panose="020B0604020202020204" pitchFamily="34" charset="0"/>
              </a:rPr>
              <a:t>Leadership in their respective industries through continuous improvement and adaptation to market dynamics.</a:t>
            </a:r>
            <a:endParaRPr lang="en-US" sz="1600" kern="100" dirty="0">
              <a:effectLst/>
              <a:latin typeface="Arial" panose="020B0604020202020204" pitchFamily="34" charset="0"/>
              <a:ea typeface="Calibri" panose="020F0502020204030204" pitchFamily="34" charset="0"/>
              <a:cs typeface="Arial" panose="020B0604020202020204" pitchFamily="34" charset="0"/>
            </a:endParaRPr>
          </a:p>
          <a:p>
            <a:pPr marR="0">
              <a:lnSpc>
                <a:spcPct val="115000"/>
              </a:lnSpc>
              <a:spcBef>
                <a:spcPts val="0"/>
              </a:spcBef>
              <a:spcAft>
                <a:spcPts val="1000"/>
              </a:spcAft>
              <a:buClr>
                <a:srgbClr val="0070C0"/>
              </a:buClr>
            </a:pPr>
            <a:endParaRPr lang="en-US" sz="16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9457253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0F1C56-E501-A9B8-929C-08FA20D41173}"/>
              </a:ext>
            </a:extLst>
          </p:cNvPr>
          <p:cNvSpPr>
            <a:spLocks noGrp="1"/>
          </p:cNvSpPr>
          <p:nvPr>
            <p:ph type="title"/>
          </p:nvPr>
        </p:nvSpPr>
        <p:spPr>
          <a:xfrm>
            <a:off x="1393638" y="321572"/>
            <a:ext cx="9404723" cy="892428"/>
          </a:xfrm>
        </p:spPr>
        <p:txBody>
          <a:bodyPr>
            <a:noAutofit/>
          </a:bodyPr>
          <a:lstStyle/>
          <a:p>
            <a:r>
              <a:rPr lang="en-US" sz="2000" b="1" u="sng" kern="0" dirty="0">
                <a:solidFill>
                  <a:schemeClr val="accent1">
                    <a:lumMod val="50000"/>
                  </a:schemeClr>
                </a:solidFill>
                <a:effectLst/>
                <a:latin typeface="Calibri" panose="020F0502020204030204" pitchFamily="34" charset="0"/>
                <a:ea typeface="Calibri" panose="020F0502020204030204" pitchFamily="34" charset="0"/>
              </a:rPr>
              <a:t>TOWS ANALYSIS - THREATS AND OPPORTUNITIES</a:t>
            </a:r>
            <a:br>
              <a:rPr lang="en-US" sz="2000" kern="100" dirty="0">
                <a:effectLst/>
                <a:latin typeface="Calibri" panose="020F0502020204030204" pitchFamily="34" charset="0"/>
                <a:ea typeface="Calibri" panose="020F0502020204030204" pitchFamily="34" charset="0"/>
                <a:cs typeface="Times New Roman" panose="02020603050405020304" pitchFamily="18" charset="0"/>
              </a:rPr>
            </a:br>
            <a:endParaRPr lang="en-US" sz="2000" dirty="0"/>
          </a:p>
        </p:txBody>
      </p:sp>
      <p:sp>
        <p:nvSpPr>
          <p:cNvPr id="3" name="Content Placeholder 2">
            <a:extLst>
              <a:ext uri="{FF2B5EF4-FFF2-40B4-BE49-F238E27FC236}">
                <a16:creationId xmlns:a16="http://schemas.microsoft.com/office/drawing/2014/main" id="{FD305414-277A-5E74-E9BA-7161E4CD7544}"/>
              </a:ext>
            </a:extLst>
          </p:cNvPr>
          <p:cNvSpPr>
            <a:spLocks noGrp="1"/>
          </p:cNvSpPr>
          <p:nvPr>
            <p:ph sz="half" idx="1"/>
          </p:nvPr>
        </p:nvSpPr>
        <p:spPr>
          <a:xfrm>
            <a:off x="1393638" y="955343"/>
            <a:ext cx="5034458" cy="5745708"/>
          </a:xfrm>
        </p:spPr>
        <p:txBody>
          <a:bodyPr>
            <a:normAutofit/>
          </a:bodyPr>
          <a:lstStyle/>
          <a:p>
            <a:pPr marL="0" marR="0" indent="0">
              <a:lnSpc>
                <a:spcPct val="115000"/>
              </a:lnSpc>
              <a:spcBef>
                <a:spcPts val="0"/>
              </a:spcBef>
              <a:spcAft>
                <a:spcPts val="1000"/>
              </a:spcAft>
              <a:buNone/>
            </a:pPr>
            <a:r>
              <a:rPr lang="en-US" sz="1800" b="1" u="sng" kern="0" dirty="0">
                <a:effectLst/>
                <a:latin typeface="Calibri" panose="020F0502020204030204" pitchFamily="34" charset="0"/>
                <a:ea typeface="Calibri" panose="020F0502020204030204" pitchFamily="34" charset="0"/>
                <a:cs typeface="Calibri" panose="020F0502020204030204" pitchFamily="34" charset="0"/>
              </a:rPr>
              <a:t>THREATS TO BOEING AND MICROSOFT:</a:t>
            </a:r>
            <a:endParaRPr lang="en-US" sz="1800" u="sng"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nSpc>
                <a:spcPct val="115000"/>
              </a:lnSpc>
              <a:spcBef>
                <a:spcPts val="0"/>
              </a:spcBef>
              <a:spcAft>
                <a:spcPts val="0"/>
              </a:spcAft>
              <a:buNone/>
            </a:pPr>
            <a:r>
              <a:rPr lang="en-US" sz="1800" kern="0" dirty="0">
                <a:effectLst/>
                <a:latin typeface="Calibri" panose="020F0502020204030204" pitchFamily="34" charset="0"/>
                <a:ea typeface="Calibri" panose="020F0502020204030204" pitchFamily="34" charset="0"/>
                <a:cs typeface="Calibri" panose="020F0502020204030204" pitchFamily="34" charset="0"/>
              </a:rPr>
              <a:t> </a:t>
            </a:r>
            <a:endParaRPr lang="en-US" b="1" kern="0" dirty="0">
              <a:latin typeface="Calibri" panose="020F0502020204030204" pitchFamily="34" charset="0"/>
              <a:ea typeface="Calibri" panose="020F0502020204030204" pitchFamily="34" charset="0"/>
              <a:cs typeface="Calibri" panose="020F0502020204030204" pitchFamily="34" charset="0"/>
            </a:endParaRPr>
          </a:p>
          <a:p>
            <a:pPr marL="0" marR="0" lvl="0" indent="0">
              <a:lnSpc>
                <a:spcPct val="115000"/>
              </a:lnSpc>
              <a:spcBef>
                <a:spcPts val="0"/>
              </a:spcBef>
              <a:spcAft>
                <a:spcPts val="0"/>
              </a:spcAft>
              <a:buNone/>
            </a:pPr>
            <a:r>
              <a:rPr lang="en-US" sz="1800" kern="0" dirty="0">
                <a:effectLst/>
                <a:latin typeface="Calibri" panose="020F0502020204030204" pitchFamily="34" charset="0"/>
                <a:ea typeface="Calibri" panose="020F0502020204030204" pitchFamily="34" charset="0"/>
                <a:cs typeface="Calibri" panose="020F0502020204030204" pitchFamily="34" charset="0"/>
              </a:rPr>
              <a:t> </a:t>
            </a:r>
            <a:r>
              <a:rPr lang="en-US" sz="1800" b="1" kern="0" dirty="0">
                <a:effectLst/>
                <a:latin typeface="Calibri" panose="020F0502020204030204" pitchFamily="34" charset="0"/>
                <a:ea typeface="Calibri" panose="020F0502020204030204" pitchFamily="34" charset="0"/>
                <a:cs typeface="Calibri" panose="020F0502020204030204" pitchFamily="34" charset="0"/>
              </a:rPr>
              <a:t>Boeing Specific:</a:t>
            </a:r>
            <a:r>
              <a:rPr lang="en-US" sz="1800" kern="0" dirty="0">
                <a:effectLst/>
                <a:latin typeface="Calibri" panose="020F0502020204030204" pitchFamily="34" charset="0"/>
                <a:ea typeface="Calibri" panose="020F0502020204030204" pitchFamily="34" charset="0"/>
                <a:cs typeface="Calibri" panose="020F0502020204030204" pitchFamily="34" charset="0"/>
              </a:rPr>
              <a:t> </a:t>
            </a:r>
            <a:r>
              <a:rPr lang="en-US" sz="1600" kern="0" dirty="0">
                <a:effectLst/>
                <a:latin typeface="Arial" panose="020B0604020202020204" pitchFamily="34" charset="0"/>
                <a:ea typeface="Calibri" panose="020F0502020204030204" pitchFamily="34" charset="0"/>
                <a:cs typeface="Arial" panose="020B0604020202020204" pitchFamily="34" charset="0"/>
              </a:rPr>
              <a:t>Enhanced competition in aerospace advancements in aviation technology. Vulnerability of KM systems to cybersecurity threats.</a:t>
            </a:r>
            <a:endParaRPr lang="en-US" sz="1600" kern="100" dirty="0">
              <a:effectLst/>
              <a:latin typeface="Arial" panose="020B0604020202020204" pitchFamily="34" charset="0"/>
              <a:ea typeface="Calibri" panose="020F0502020204030204" pitchFamily="34" charset="0"/>
              <a:cs typeface="Arial" panose="020B0604020202020204" pitchFamily="34" charset="0"/>
            </a:endParaRPr>
          </a:p>
          <a:p>
            <a:pPr marL="0" marR="0" lvl="0" indent="0">
              <a:lnSpc>
                <a:spcPct val="115000"/>
              </a:lnSpc>
              <a:spcBef>
                <a:spcPts val="0"/>
              </a:spcBef>
              <a:spcAft>
                <a:spcPts val="0"/>
              </a:spcAft>
              <a:buNone/>
            </a:pPr>
            <a:endParaRPr lang="en-US" sz="1800" kern="0" dirty="0">
              <a:effectLst/>
              <a:latin typeface="Calibri" panose="020F0502020204030204" pitchFamily="34" charset="0"/>
              <a:ea typeface="Calibri" panose="020F0502020204030204" pitchFamily="34" charset="0"/>
              <a:cs typeface="Calibri" panose="020F0502020204030204" pitchFamily="34" charset="0"/>
            </a:endParaRPr>
          </a:p>
          <a:p>
            <a:pPr marL="0" marR="0" lvl="0" indent="0">
              <a:lnSpc>
                <a:spcPct val="115000"/>
              </a:lnSpc>
              <a:spcBef>
                <a:spcPts val="0"/>
              </a:spcBef>
              <a:spcAft>
                <a:spcPts val="0"/>
              </a:spcAft>
              <a:buNone/>
            </a:pP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nSpc>
                <a:spcPct val="115000"/>
              </a:lnSpc>
              <a:spcBef>
                <a:spcPts val="0"/>
              </a:spcBef>
              <a:spcAft>
                <a:spcPts val="1000"/>
              </a:spcAft>
              <a:buNone/>
            </a:pPr>
            <a:r>
              <a:rPr lang="en-US" sz="1800" b="1" kern="0" dirty="0">
                <a:effectLst/>
                <a:latin typeface="Calibri" panose="020F0502020204030204" pitchFamily="34" charset="0"/>
                <a:ea typeface="Calibri" panose="020F0502020204030204" pitchFamily="34" charset="0"/>
                <a:cs typeface="Calibri" panose="020F0502020204030204" pitchFamily="34" charset="0"/>
              </a:rPr>
              <a:t>Microsoft Specific:</a:t>
            </a:r>
            <a:r>
              <a:rPr lang="en-US" sz="1800" kern="0" dirty="0">
                <a:effectLst/>
                <a:latin typeface="Calibri" panose="020F0502020204030204" pitchFamily="34" charset="0"/>
                <a:ea typeface="Calibri" panose="020F0502020204030204" pitchFamily="34" charset="0"/>
                <a:cs typeface="Calibri" panose="020F0502020204030204" pitchFamily="34" charset="0"/>
              </a:rPr>
              <a:t> </a:t>
            </a:r>
            <a:r>
              <a:rPr lang="en-US" sz="1600" kern="0" dirty="0">
                <a:effectLst/>
                <a:latin typeface="Arial" panose="020B0604020202020204" pitchFamily="34" charset="0"/>
                <a:ea typeface="Calibri" panose="020F0502020204030204" pitchFamily="34" charset="0"/>
                <a:cs typeface="Arial" panose="020B0604020202020204" pitchFamily="34" charset="0"/>
              </a:rPr>
              <a:t>Legal and practical challenges of cybersecurity, and global data privacy regulations </a:t>
            </a:r>
            <a:r>
              <a:rPr lang="lv-LV" sz="1600" dirty="0">
                <a:latin typeface="Arial" panose="020B0604020202020204" pitchFamily="34" charset="0"/>
                <a:cs typeface="Arial" panose="020B0604020202020204" pitchFamily="34" charset="0"/>
              </a:rPr>
              <a:t>(Miķelsone</a:t>
            </a:r>
            <a:r>
              <a:rPr lang="en-GB" sz="1600" dirty="0">
                <a:latin typeface="Arial" panose="020B0604020202020204" pitchFamily="34" charset="0"/>
                <a:cs typeface="Arial" panose="020B0604020202020204" pitchFamily="34" charset="0"/>
              </a:rPr>
              <a:t> et al ., 2019). </a:t>
            </a:r>
            <a:r>
              <a:rPr lang="en-US" sz="1600" kern="0" dirty="0">
                <a:effectLst/>
                <a:latin typeface="Arial" panose="020B0604020202020204" pitchFamily="34" charset="0"/>
                <a:ea typeface="Calibri" panose="020F0502020204030204" pitchFamily="34" charset="0"/>
                <a:cs typeface="Arial" panose="020B0604020202020204" pitchFamily="34" charset="0"/>
              </a:rPr>
              <a:t>Regulatory modifications impacting  KM practices.</a:t>
            </a:r>
            <a:r>
              <a:rPr lang="en-US" sz="1600" kern="100" dirty="0">
                <a:latin typeface="Arial" panose="020B0604020202020204" pitchFamily="34" charset="0"/>
                <a:ea typeface="Calibri" panose="020F0502020204030204" pitchFamily="34" charset="0"/>
                <a:cs typeface="Arial" panose="020B0604020202020204" pitchFamily="34" charset="0"/>
              </a:rPr>
              <a:t> </a:t>
            </a:r>
            <a:endParaRPr lang="en-US" sz="1600" kern="100" dirty="0">
              <a:effectLst/>
              <a:latin typeface="Arial" panose="020B0604020202020204" pitchFamily="34" charset="0"/>
              <a:ea typeface="Calibri" panose="020F0502020204030204" pitchFamily="34" charset="0"/>
              <a:cs typeface="Arial" panose="020B0604020202020204" pitchFamily="34" charset="0"/>
            </a:endParaRPr>
          </a:p>
          <a:p>
            <a:pPr marL="0" indent="0">
              <a:buNone/>
            </a:pPr>
            <a:endParaRPr lang="en-US" b="1" dirty="0"/>
          </a:p>
        </p:txBody>
      </p:sp>
      <p:sp>
        <p:nvSpPr>
          <p:cNvPr id="4" name="Content Placeholder 3">
            <a:extLst>
              <a:ext uri="{FF2B5EF4-FFF2-40B4-BE49-F238E27FC236}">
                <a16:creationId xmlns:a16="http://schemas.microsoft.com/office/drawing/2014/main" id="{9AB00896-56EA-9915-32BC-A33B981760B0}"/>
              </a:ext>
            </a:extLst>
          </p:cNvPr>
          <p:cNvSpPr>
            <a:spLocks noGrp="1"/>
          </p:cNvSpPr>
          <p:nvPr>
            <p:ph sz="half" idx="2"/>
          </p:nvPr>
        </p:nvSpPr>
        <p:spPr>
          <a:xfrm>
            <a:off x="6428096" y="955343"/>
            <a:ext cx="5762442" cy="5745708"/>
          </a:xfrm>
        </p:spPr>
        <p:txBody>
          <a:bodyPr>
            <a:noAutofit/>
          </a:bodyPr>
          <a:lstStyle/>
          <a:p>
            <a:pPr marL="0" marR="0" indent="0">
              <a:lnSpc>
                <a:spcPct val="115000"/>
              </a:lnSpc>
              <a:spcBef>
                <a:spcPts val="0"/>
              </a:spcBef>
              <a:spcAft>
                <a:spcPts val="1000"/>
              </a:spcAft>
              <a:buNone/>
            </a:pPr>
            <a:r>
              <a:rPr lang="en-US" sz="1700" b="1" u="sng" kern="0" dirty="0">
                <a:effectLst/>
                <a:latin typeface="Calibri" panose="020F0502020204030204" pitchFamily="34" charset="0"/>
                <a:ea typeface="Calibri" panose="020F0502020204030204" pitchFamily="34" charset="0"/>
                <a:cs typeface="Calibri" panose="020F0502020204030204" pitchFamily="34" charset="0"/>
              </a:rPr>
              <a:t>OPPORTUNITIES FOR BOEING AND MICROSOFT:</a:t>
            </a:r>
            <a:endParaRPr lang="en-US" sz="1700" u="sng"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15000"/>
              </a:lnSpc>
              <a:spcBef>
                <a:spcPts val="0"/>
              </a:spcBef>
              <a:spcAft>
                <a:spcPts val="0"/>
              </a:spcAft>
              <a:buNone/>
            </a:pPr>
            <a:r>
              <a:rPr lang="en-US" sz="1800" b="1" kern="0" dirty="0">
                <a:effectLst/>
                <a:latin typeface="Calibri" panose="020F0502020204030204" pitchFamily="34" charset="0"/>
                <a:ea typeface="Calibri" panose="020F0502020204030204" pitchFamily="34" charset="0"/>
                <a:cs typeface="Calibri" panose="020F0502020204030204" pitchFamily="34" charset="0"/>
              </a:rPr>
              <a:t>Boeing's Green Technologies</a:t>
            </a:r>
            <a:r>
              <a:rPr lang="en-US" sz="1600" kern="0" dirty="0">
                <a:effectLst/>
                <a:latin typeface="Arial" panose="020B0604020202020204" pitchFamily="34" charset="0"/>
                <a:ea typeface="Calibri" panose="020F0502020204030204" pitchFamily="34" charset="0"/>
                <a:cs typeface="Arial" panose="020B0604020202020204" pitchFamily="34" charset="0"/>
              </a:rPr>
              <a:t>: Demand for eco-friendly air travel offers a chance to innovate in greener technologies. Potential for partnerships with corporations and educational institutions to enrich KM systems.</a:t>
            </a:r>
            <a:endParaRPr lang="en-US" sz="1600" kern="100" dirty="0">
              <a:effectLst/>
              <a:latin typeface="Arial" panose="020B0604020202020204" pitchFamily="34" charset="0"/>
              <a:ea typeface="Calibri" panose="020F0502020204030204" pitchFamily="34" charset="0"/>
              <a:cs typeface="Arial" panose="020B0604020202020204" pitchFamily="34" charset="0"/>
            </a:endParaRPr>
          </a:p>
          <a:p>
            <a:pPr marL="0" marR="0" lvl="0" indent="0">
              <a:lnSpc>
                <a:spcPct val="115000"/>
              </a:lnSpc>
              <a:spcBef>
                <a:spcPts val="0"/>
              </a:spcBef>
              <a:spcAft>
                <a:spcPts val="0"/>
              </a:spcAft>
              <a:buNone/>
            </a:pP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15000"/>
              </a:lnSpc>
              <a:spcBef>
                <a:spcPts val="0"/>
              </a:spcBef>
              <a:spcAft>
                <a:spcPts val="0"/>
              </a:spcAft>
              <a:buNone/>
            </a:pPr>
            <a:r>
              <a:rPr lang="en-US" sz="1800" b="1" kern="0" dirty="0">
                <a:effectLst/>
                <a:latin typeface="Calibri" panose="020F0502020204030204" pitchFamily="34" charset="0"/>
                <a:ea typeface="Calibri" panose="020F0502020204030204" pitchFamily="34" charset="0"/>
                <a:cs typeface="Calibri" panose="020F0502020204030204" pitchFamily="34" charset="0"/>
              </a:rPr>
              <a:t>Microsoft's AI Integration:</a:t>
            </a:r>
            <a:r>
              <a:rPr lang="en-US" sz="1800" kern="0" dirty="0">
                <a:effectLst/>
                <a:latin typeface="Calibri" panose="020F0502020204030204" pitchFamily="34" charset="0"/>
                <a:ea typeface="Calibri" panose="020F0502020204030204" pitchFamily="34" charset="0"/>
                <a:cs typeface="Calibri" panose="020F0502020204030204" pitchFamily="34" charset="0"/>
              </a:rPr>
              <a:t> </a:t>
            </a:r>
            <a:r>
              <a:rPr lang="en-US" sz="1600" kern="0" dirty="0">
                <a:effectLst/>
                <a:latin typeface="Arial" panose="020B0604020202020204" pitchFamily="34" charset="0"/>
                <a:ea typeface="Calibri" panose="020F0502020204030204" pitchFamily="34" charset="0"/>
                <a:cs typeface="Arial" panose="020B0604020202020204" pitchFamily="34" charset="0"/>
              </a:rPr>
              <a:t>Opportunity to leverage vast data for creating innovative solutions through AI. Expanding cloud services and business solutions.</a:t>
            </a:r>
            <a:endParaRPr lang="en-US" sz="1600" kern="100" dirty="0">
              <a:effectLst/>
              <a:latin typeface="Arial" panose="020B0604020202020204" pitchFamily="34" charset="0"/>
              <a:ea typeface="Calibri" panose="020F0502020204030204" pitchFamily="34" charset="0"/>
              <a:cs typeface="Arial" panose="020B0604020202020204" pitchFamily="34" charset="0"/>
            </a:endParaRPr>
          </a:p>
          <a:p>
            <a:pPr marL="342900" marR="0" lvl="0" indent="-342900">
              <a:lnSpc>
                <a:spcPct val="115000"/>
              </a:lnSpc>
              <a:spcBef>
                <a:spcPts val="0"/>
              </a:spcBef>
              <a:spcAft>
                <a:spcPts val="0"/>
              </a:spcAft>
              <a:buFont typeface="Symbol" panose="05050102010706020507" pitchFamily="18" charset="2"/>
              <a:buChar char=""/>
            </a:pPr>
            <a:endParaRPr lang="en-US" sz="1600" kern="100" dirty="0">
              <a:effectLst/>
              <a:latin typeface="Arial" panose="020B0604020202020204" pitchFamily="34" charset="0"/>
              <a:ea typeface="Calibri" panose="020F0502020204030204" pitchFamily="34" charset="0"/>
              <a:cs typeface="Arial" panose="020B0604020202020204" pitchFamily="34" charset="0"/>
            </a:endParaRPr>
          </a:p>
          <a:p>
            <a:pPr marL="0" marR="0" lvl="0" indent="0">
              <a:lnSpc>
                <a:spcPct val="115000"/>
              </a:lnSpc>
              <a:spcBef>
                <a:spcPts val="0"/>
              </a:spcBef>
              <a:spcAft>
                <a:spcPts val="0"/>
              </a:spcAft>
              <a:buNone/>
            </a:pPr>
            <a:r>
              <a:rPr lang="en-US" sz="1600" kern="0" dirty="0">
                <a:effectLst/>
                <a:latin typeface="Arial" panose="020B0604020202020204" pitchFamily="34" charset="0"/>
                <a:ea typeface="Calibri" panose="020F0502020204030204" pitchFamily="34" charset="0"/>
                <a:cs typeface="Arial" panose="020B0604020202020204" pitchFamily="34" charset="0"/>
              </a:rPr>
              <a:t>Both companies can use their KM systems to foster internal productivity and innovation, adapting to market trends</a:t>
            </a:r>
            <a:r>
              <a:rPr lang="en-US" sz="1600" dirty="0">
                <a:latin typeface="Arial" panose="020B0604020202020204" pitchFamily="34" charset="0"/>
                <a:cs typeface="Arial" panose="020B0604020202020204" pitchFamily="34" charset="0"/>
              </a:rPr>
              <a:t> (</a:t>
            </a:r>
            <a:r>
              <a:rPr lang="en-US" sz="1600" dirty="0" err="1">
                <a:latin typeface="Arial" panose="020B0604020202020204" pitchFamily="34" charset="0"/>
                <a:cs typeface="Arial" panose="020B0604020202020204" pitchFamily="34" charset="0"/>
              </a:rPr>
              <a:t>Illiashenko</a:t>
            </a:r>
            <a:r>
              <a:rPr lang="en-US" sz="1600" dirty="0">
                <a:latin typeface="Arial" panose="020B0604020202020204" pitchFamily="34" charset="0"/>
                <a:cs typeface="Arial" panose="020B0604020202020204" pitchFamily="34" charset="0"/>
              </a:rPr>
              <a:t> et al., 2020).</a:t>
            </a:r>
            <a:endParaRPr lang="en-US" sz="1600" kern="100" dirty="0">
              <a:effectLst/>
              <a:latin typeface="Arial" panose="020B0604020202020204" pitchFamily="34" charset="0"/>
              <a:ea typeface="Calibri" panose="020F0502020204030204" pitchFamily="34" charset="0"/>
              <a:cs typeface="Arial" panose="020B0604020202020204" pitchFamily="34" charset="0"/>
            </a:endParaRPr>
          </a:p>
          <a:p>
            <a:endParaRPr lang="en-US" sz="1800" dirty="0"/>
          </a:p>
        </p:txBody>
      </p:sp>
    </p:spTree>
    <p:extLst>
      <p:ext uri="{BB962C8B-B14F-4D97-AF65-F5344CB8AC3E}">
        <p14:creationId xmlns:p14="http://schemas.microsoft.com/office/powerpoint/2010/main" val="2761807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928C23-2462-F367-92D2-933FA13956C8}"/>
              </a:ext>
            </a:extLst>
          </p:cNvPr>
          <p:cNvSpPr>
            <a:spLocks noGrp="1"/>
          </p:cNvSpPr>
          <p:nvPr>
            <p:ph type="title"/>
          </p:nvPr>
        </p:nvSpPr>
        <p:spPr>
          <a:xfrm>
            <a:off x="1393638" y="336211"/>
            <a:ext cx="9404723" cy="569258"/>
          </a:xfrm>
        </p:spPr>
        <p:txBody>
          <a:bodyPr>
            <a:normAutofit/>
          </a:bodyPr>
          <a:lstStyle/>
          <a:p>
            <a:r>
              <a:rPr lang="en-US" sz="2000" b="1" u="sng" kern="0" dirty="0">
                <a:solidFill>
                  <a:schemeClr val="accent1">
                    <a:lumMod val="50000"/>
                  </a:schemeClr>
                </a:solidFill>
                <a:effectLst/>
                <a:latin typeface="Calibri" panose="020F0502020204030204" pitchFamily="34" charset="0"/>
                <a:ea typeface="Calibri" panose="020F0502020204030204" pitchFamily="34" charset="0"/>
              </a:rPr>
              <a:t>TOWS ANALYSIS: </a:t>
            </a:r>
            <a:r>
              <a:rPr lang="en-US" sz="2000" b="1" u="sng" kern="0" dirty="0">
                <a:solidFill>
                  <a:schemeClr val="accent1">
                    <a:lumMod val="50000"/>
                  </a:schemeClr>
                </a:solidFill>
                <a:latin typeface="Calibri" panose="020F0502020204030204" pitchFamily="34" charset="0"/>
                <a:ea typeface="Calibri" panose="020F0502020204030204" pitchFamily="34" charset="0"/>
              </a:rPr>
              <a:t>STRENGTHS AND WEAKNESSES</a:t>
            </a:r>
            <a:endParaRPr lang="en-US" sz="2000" u="sng" dirty="0">
              <a:solidFill>
                <a:schemeClr val="accent1">
                  <a:lumMod val="50000"/>
                </a:schemeClr>
              </a:solidFill>
            </a:endParaRPr>
          </a:p>
        </p:txBody>
      </p:sp>
      <p:sp>
        <p:nvSpPr>
          <p:cNvPr id="3" name="Content Placeholder 2">
            <a:extLst>
              <a:ext uri="{FF2B5EF4-FFF2-40B4-BE49-F238E27FC236}">
                <a16:creationId xmlns:a16="http://schemas.microsoft.com/office/drawing/2014/main" id="{8AF6BACC-89B8-C242-4963-3BC4BD9FFE7C}"/>
              </a:ext>
            </a:extLst>
          </p:cNvPr>
          <p:cNvSpPr>
            <a:spLocks noGrp="1"/>
          </p:cNvSpPr>
          <p:nvPr>
            <p:ph sz="half" idx="1"/>
          </p:nvPr>
        </p:nvSpPr>
        <p:spPr>
          <a:xfrm>
            <a:off x="7078686" y="787096"/>
            <a:ext cx="5008382" cy="4540454"/>
          </a:xfrm>
        </p:spPr>
        <p:txBody>
          <a:bodyPr>
            <a:normAutofit/>
          </a:bodyPr>
          <a:lstStyle/>
          <a:p>
            <a:pPr marL="0" marR="0" indent="0">
              <a:lnSpc>
                <a:spcPct val="115000"/>
              </a:lnSpc>
              <a:spcBef>
                <a:spcPts val="0"/>
              </a:spcBef>
              <a:spcAft>
                <a:spcPts val="1000"/>
              </a:spcAft>
              <a:buNone/>
            </a:pPr>
            <a:r>
              <a:rPr lang="en-US" sz="1800" b="1" u="sng" kern="0" dirty="0">
                <a:effectLst/>
                <a:latin typeface="Calibri" panose="020F0502020204030204" pitchFamily="34" charset="0"/>
                <a:ea typeface="Calibri" panose="020F0502020204030204" pitchFamily="34" charset="0"/>
                <a:cs typeface="Calibri" panose="020F0502020204030204" pitchFamily="34" charset="0"/>
              </a:rPr>
              <a:t>WEAKNESSES IN BOEING AND MICROSOFT'S KM SYSTEMS:</a:t>
            </a:r>
            <a:endParaRPr lang="en-US" sz="1800" u="sng"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nSpc>
                <a:spcPct val="115000"/>
              </a:lnSpc>
              <a:spcBef>
                <a:spcPts val="0"/>
              </a:spcBef>
              <a:spcAft>
                <a:spcPts val="0"/>
              </a:spcAft>
              <a:buNone/>
            </a:pP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nSpc>
                <a:spcPct val="115000"/>
              </a:lnSpc>
              <a:spcBef>
                <a:spcPts val="0"/>
              </a:spcBef>
              <a:spcAft>
                <a:spcPts val="0"/>
              </a:spcAft>
              <a:buNone/>
            </a:pPr>
            <a:r>
              <a:rPr lang="en-US" sz="1800" b="1" kern="0" dirty="0">
                <a:effectLst/>
                <a:latin typeface="Calibri" panose="020F0502020204030204" pitchFamily="34" charset="0"/>
                <a:ea typeface="Calibri" panose="020F0502020204030204" pitchFamily="34" charset="0"/>
                <a:cs typeface="Calibri" panose="020F0502020204030204" pitchFamily="34" charset="0"/>
              </a:rPr>
              <a:t>Boeing Specific:</a:t>
            </a:r>
            <a:r>
              <a:rPr lang="en-US" sz="1600" kern="0" dirty="0">
                <a:effectLst/>
                <a:latin typeface="Arial" panose="020B0604020202020204" pitchFamily="34" charset="0"/>
                <a:ea typeface="Calibri" panose="020F0502020204030204" pitchFamily="34" charset="0"/>
                <a:cs typeface="Arial" panose="020B0604020202020204" pitchFamily="34" charset="0"/>
              </a:rPr>
              <a:t> Issues in  engineering improvements and safety protocols across global operations. </a:t>
            </a:r>
          </a:p>
          <a:p>
            <a:pPr marL="0" marR="0" lvl="0" indent="0">
              <a:lnSpc>
                <a:spcPct val="115000"/>
              </a:lnSpc>
              <a:spcBef>
                <a:spcPts val="0"/>
              </a:spcBef>
              <a:spcAft>
                <a:spcPts val="0"/>
              </a:spcAft>
              <a:buNone/>
            </a:pP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nSpc>
                <a:spcPct val="115000"/>
              </a:lnSpc>
              <a:spcBef>
                <a:spcPts val="0"/>
              </a:spcBef>
              <a:spcAft>
                <a:spcPts val="1000"/>
              </a:spcAft>
              <a:buNone/>
            </a:pPr>
            <a:r>
              <a:rPr lang="en-US" sz="1800" b="1" kern="0" dirty="0">
                <a:effectLst/>
                <a:latin typeface="Calibri" panose="020F0502020204030204" pitchFamily="34" charset="0"/>
                <a:ea typeface="Calibri" panose="020F0502020204030204" pitchFamily="34" charset="0"/>
                <a:cs typeface="Calibri" panose="020F0502020204030204" pitchFamily="34" charset="0"/>
              </a:rPr>
              <a:t>Microsoft Specific:</a:t>
            </a:r>
            <a:r>
              <a:rPr lang="en-US" sz="1600" b="1" kern="0" dirty="0">
                <a:effectLst/>
                <a:latin typeface="Arial" panose="020B0604020202020204" pitchFamily="34" charset="0"/>
                <a:ea typeface="Calibri" panose="020F0502020204030204" pitchFamily="34" charset="0"/>
                <a:cs typeface="Arial" panose="020B0604020202020204" pitchFamily="34" charset="0"/>
              </a:rPr>
              <a:t> </a:t>
            </a:r>
            <a:r>
              <a:rPr lang="en-US" sz="1600" kern="0" dirty="0">
                <a:effectLst/>
                <a:latin typeface="Arial" panose="020B0604020202020204" pitchFamily="34" charset="0"/>
                <a:ea typeface="Calibri" panose="020F0502020204030204" pitchFamily="34" charset="0"/>
                <a:cs typeface="Arial" panose="020B0604020202020204" pitchFamily="34" charset="0"/>
              </a:rPr>
              <a:t>Struggles to incorporate vast amounts of global user feedback and data into product development.</a:t>
            </a:r>
            <a:endParaRPr lang="en-US" sz="1600" kern="100" dirty="0">
              <a:effectLst/>
              <a:latin typeface="Arial" panose="020B0604020202020204" pitchFamily="34" charset="0"/>
              <a:ea typeface="Calibri" panose="020F0502020204030204" pitchFamily="34" charset="0"/>
              <a:cs typeface="Arial" panose="020B0604020202020204" pitchFamily="34" charset="0"/>
            </a:endParaRPr>
          </a:p>
          <a:p>
            <a:pPr marL="0" indent="0">
              <a:buNone/>
            </a:pPr>
            <a:endParaRPr lang="en-US" dirty="0"/>
          </a:p>
        </p:txBody>
      </p:sp>
      <p:sp>
        <p:nvSpPr>
          <p:cNvPr id="4" name="Content Placeholder 3">
            <a:extLst>
              <a:ext uri="{FF2B5EF4-FFF2-40B4-BE49-F238E27FC236}">
                <a16:creationId xmlns:a16="http://schemas.microsoft.com/office/drawing/2014/main" id="{4B115B8F-1E38-C8DB-67D4-A01A50E38B12}"/>
              </a:ext>
            </a:extLst>
          </p:cNvPr>
          <p:cNvSpPr>
            <a:spLocks noGrp="1"/>
          </p:cNvSpPr>
          <p:nvPr>
            <p:ph sz="half" idx="2"/>
          </p:nvPr>
        </p:nvSpPr>
        <p:spPr>
          <a:xfrm>
            <a:off x="1412139" y="1304247"/>
            <a:ext cx="5771479" cy="4757719"/>
          </a:xfrm>
        </p:spPr>
        <p:txBody>
          <a:bodyPr>
            <a:noAutofit/>
          </a:bodyPr>
          <a:lstStyle/>
          <a:p>
            <a:pPr marL="0" marR="0" indent="0">
              <a:lnSpc>
                <a:spcPct val="115000"/>
              </a:lnSpc>
              <a:spcBef>
                <a:spcPts val="0"/>
              </a:spcBef>
              <a:spcAft>
                <a:spcPts val="1000"/>
              </a:spcAft>
              <a:buNone/>
            </a:pPr>
            <a:r>
              <a:rPr lang="en-US" sz="1800" b="1" u="sng" kern="0" dirty="0">
                <a:effectLst/>
                <a:latin typeface="Calibri" panose="020F0502020204030204" pitchFamily="34" charset="0"/>
                <a:ea typeface="Calibri" panose="020F0502020204030204" pitchFamily="34" charset="0"/>
                <a:cs typeface="Calibri" panose="020F0502020204030204" pitchFamily="34" charset="0"/>
              </a:rPr>
              <a:t>STRENGTHS OF BOEING AND MICROSOFT'S KM SYS</a:t>
            </a:r>
            <a:r>
              <a:rPr lang="en-US" b="1" u="sng" kern="0" dirty="0">
                <a:latin typeface="Calibri" panose="020F0502020204030204" pitchFamily="34" charset="0"/>
                <a:ea typeface="Calibri" panose="020F0502020204030204" pitchFamily="34" charset="0"/>
                <a:cs typeface="Calibri" panose="020F0502020204030204" pitchFamily="34" charset="0"/>
              </a:rPr>
              <a:t>TEMS</a:t>
            </a:r>
          </a:p>
          <a:p>
            <a:pPr marL="0" marR="0" indent="0">
              <a:lnSpc>
                <a:spcPct val="115000"/>
              </a:lnSpc>
              <a:spcBef>
                <a:spcPts val="0"/>
              </a:spcBef>
              <a:spcAft>
                <a:spcPts val="1000"/>
              </a:spcAft>
              <a:buNone/>
            </a:pP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nSpc>
                <a:spcPct val="115000"/>
              </a:lnSpc>
              <a:spcBef>
                <a:spcPts val="0"/>
              </a:spcBef>
              <a:spcAft>
                <a:spcPts val="0"/>
              </a:spcAft>
              <a:buNone/>
            </a:pPr>
            <a:r>
              <a:rPr lang="en-US" sz="1600" kern="0" dirty="0">
                <a:effectLst/>
                <a:latin typeface="Arial" panose="020B0604020202020204" pitchFamily="34" charset="0"/>
                <a:ea typeface="Calibri" panose="020F0502020204030204" pitchFamily="34" charset="0"/>
                <a:cs typeface="Arial" panose="020B0604020202020204" pitchFamily="34" charset="0"/>
              </a:rPr>
              <a:t>Both companies have strong processes for generating, storing, and retrieving information, ensuring vital ideas and lessons are captured and utilized.</a:t>
            </a:r>
          </a:p>
          <a:p>
            <a:pPr marL="0" marR="0" lvl="0" indent="0">
              <a:lnSpc>
                <a:spcPct val="115000"/>
              </a:lnSpc>
              <a:spcBef>
                <a:spcPts val="0"/>
              </a:spcBef>
              <a:spcAft>
                <a:spcPts val="1000"/>
              </a:spcAft>
              <a:buNone/>
            </a:pPr>
            <a:endParaRPr lang="en-US" sz="1600" kern="100" dirty="0">
              <a:latin typeface="Arial" panose="020B0604020202020204" pitchFamily="34" charset="0"/>
              <a:ea typeface="Calibri" panose="020F0502020204030204" pitchFamily="34" charset="0"/>
              <a:cs typeface="Arial" panose="020B0604020202020204" pitchFamily="34" charset="0"/>
            </a:endParaRPr>
          </a:p>
          <a:p>
            <a:pPr marL="0" marR="0" lvl="0" indent="0">
              <a:lnSpc>
                <a:spcPct val="115000"/>
              </a:lnSpc>
              <a:spcBef>
                <a:spcPts val="0"/>
              </a:spcBef>
              <a:spcAft>
                <a:spcPts val="1000"/>
              </a:spcAft>
              <a:buNone/>
            </a:pPr>
            <a:endParaRPr lang="en-US" sz="1600" kern="100" dirty="0">
              <a:effectLst/>
              <a:latin typeface="Arial" panose="020B0604020202020204" pitchFamily="34" charset="0"/>
              <a:ea typeface="Calibri" panose="020F0502020204030204" pitchFamily="34" charset="0"/>
              <a:cs typeface="Arial" panose="020B0604020202020204" pitchFamily="34" charset="0"/>
            </a:endParaRPr>
          </a:p>
          <a:p>
            <a:pPr marL="0" marR="0" lvl="0" indent="0">
              <a:lnSpc>
                <a:spcPct val="115000"/>
              </a:lnSpc>
              <a:spcBef>
                <a:spcPts val="0"/>
              </a:spcBef>
              <a:spcAft>
                <a:spcPts val="1000"/>
              </a:spcAft>
              <a:buNone/>
            </a:pPr>
            <a:r>
              <a:rPr lang="en-US" sz="1600" kern="0" dirty="0">
                <a:effectLst/>
                <a:latin typeface="Arial" panose="020B0604020202020204" pitchFamily="34" charset="0"/>
                <a:ea typeface="Calibri" panose="020F0502020204030204" pitchFamily="34" charset="0"/>
                <a:cs typeface="Arial" panose="020B0604020202020204" pitchFamily="34" charset="0"/>
              </a:rPr>
              <a:t> Their KM practices contribute significantly to their  leadership and ability to continuously learn and adapt in their respective industries </a:t>
            </a:r>
            <a:r>
              <a:rPr lang="en-US" sz="1600" dirty="0">
                <a:latin typeface="Arial" panose="020B0604020202020204" pitchFamily="34" charset="0"/>
                <a:cs typeface="Arial" panose="020B0604020202020204" pitchFamily="34" charset="0"/>
              </a:rPr>
              <a:t>(Fait et al., 2023).</a:t>
            </a:r>
            <a:endParaRPr lang="en-US" sz="1600" kern="100" dirty="0">
              <a:effectLst/>
              <a:latin typeface="Arial" panose="020B0604020202020204" pitchFamily="34" charset="0"/>
              <a:ea typeface="Calibri" panose="020F0502020204030204" pitchFamily="34" charset="0"/>
              <a:cs typeface="Arial" panose="020B0604020202020204" pitchFamily="34" charset="0"/>
            </a:endParaRPr>
          </a:p>
          <a:p>
            <a:pPr marL="0" indent="0">
              <a:buNone/>
            </a:pPr>
            <a:endParaRPr lang="en-US" sz="1800" dirty="0"/>
          </a:p>
        </p:txBody>
      </p:sp>
    </p:spTree>
    <p:extLst>
      <p:ext uri="{BB962C8B-B14F-4D97-AF65-F5344CB8AC3E}">
        <p14:creationId xmlns:p14="http://schemas.microsoft.com/office/powerpoint/2010/main" val="7021535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EAFA6E-6D43-A6A6-C63D-19169EAC57EB}"/>
              </a:ext>
            </a:extLst>
          </p:cNvPr>
          <p:cNvSpPr>
            <a:spLocks noGrp="1"/>
          </p:cNvSpPr>
          <p:nvPr>
            <p:ph type="title"/>
          </p:nvPr>
        </p:nvSpPr>
        <p:spPr>
          <a:xfrm>
            <a:off x="1393638" y="230522"/>
            <a:ext cx="9404723" cy="744070"/>
          </a:xfrm>
        </p:spPr>
        <p:txBody>
          <a:bodyPr>
            <a:noAutofit/>
          </a:bodyPr>
          <a:lstStyle/>
          <a:p>
            <a:r>
              <a:rPr lang="en-US" sz="2000" b="1" u="sng" kern="0" dirty="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EVALUATING KM SYSTEMS IN BOEING AND MICROSOFT</a:t>
            </a:r>
            <a:br>
              <a:rPr lang="en-US" sz="2000" b="1" u="sng" kern="100" dirty="0">
                <a:solidFill>
                  <a:schemeClr val="accent1">
                    <a:lumMod val="50000"/>
                  </a:schemeClr>
                </a:solidFill>
                <a:effectLst/>
                <a:latin typeface="Calibri" panose="020F0502020204030204" pitchFamily="34" charset="0"/>
                <a:ea typeface="Calibri" panose="020F0502020204030204" pitchFamily="34" charset="0"/>
                <a:cs typeface="Times New Roman" panose="02020603050405020304" pitchFamily="18" charset="0"/>
              </a:rPr>
            </a:br>
            <a:endParaRPr lang="en-US" sz="2000" b="1" u="sng" dirty="0">
              <a:solidFill>
                <a:schemeClr val="accent1">
                  <a:lumMod val="50000"/>
                </a:schemeClr>
              </a:solidFill>
            </a:endParaRPr>
          </a:p>
        </p:txBody>
      </p:sp>
      <p:sp>
        <p:nvSpPr>
          <p:cNvPr id="3" name="Content Placeholder 2">
            <a:extLst>
              <a:ext uri="{FF2B5EF4-FFF2-40B4-BE49-F238E27FC236}">
                <a16:creationId xmlns:a16="http://schemas.microsoft.com/office/drawing/2014/main" id="{D485CC86-F51A-0EFE-9327-D846C2EBBEE7}"/>
              </a:ext>
            </a:extLst>
          </p:cNvPr>
          <p:cNvSpPr>
            <a:spLocks noGrp="1"/>
          </p:cNvSpPr>
          <p:nvPr>
            <p:ph idx="1"/>
          </p:nvPr>
        </p:nvSpPr>
        <p:spPr>
          <a:xfrm>
            <a:off x="1877969" y="779489"/>
            <a:ext cx="11503919" cy="5725159"/>
          </a:xfrm>
        </p:spPr>
        <p:txBody>
          <a:bodyPr>
            <a:noAutofit/>
          </a:bodyPr>
          <a:lstStyle/>
          <a:p>
            <a:pPr marL="0" marR="0" indent="0">
              <a:lnSpc>
                <a:spcPct val="115000"/>
              </a:lnSpc>
              <a:spcBef>
                <a:spcPts val="0"/>
              </a:spcBef>
              <a:spcAft>
                <a:spcPts val="1000"/>
              </a:spcAft>
              <a:buNone/>
            </a:pPr>
            <a:endParaRPr lang="en-US" sz="1600" u="sng"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nSpc>
                <a:spcPct val="115000"/>
              </a:lnSpc>
              <a:spcBef>
                <a:spcPts val="0"/>
              </a:spcBef>
              <a:spcAft>
                <a:spcPts val="0"/>
              </a:spcAft>
              <a:buNone/>
            </a:pPr>
            <a:endParaRPr lang="en-US"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15000"/>
              </a:lnSpc>
              <a:spcBef>
                <a:spcPts val="0"/>
              </a:spcBef>
              <a:spcAft>
                <a:spcPts val="0"/>
              </a:spcAft>
              <a:buNone/>
            </a:pPr>
            <a:r>
              <a:rPr lang="en-US" sz="1600" kern="0" dirty="0">
                <a:effectLst/>
                <a:latin typeface="Arial" panose="020B0604020202020204" pitchFamily="34" charset="0"/>
                <a:ea typeface="Calibri" panose="020F0502020204030204" pitchFamily="34" charset="0"/>
                <a:cs typeface="Arial" panose="020B0604020202020204" pitchFamily="34" charset="0"/>
              </a:rPr>
              <a:t>Boeing emphasizes technical expertise and stringent storage practices for operational excellence </a:t>
            </a:r>
            <a:r>
              <a:rPr lang="en-US" sz="1600" kern="0" dirty="0">
                <a:latin typeface="Arial" panose="020B0604020202020204" pitchFamily="34" charset="0"/>
                <a:ea typeface="Calibri" panose="020F0502020204030204" pitchFamily="34" charset="0"/>
                <a:cs typeface="Arial" panose="020B0604020202020204" pitchFamily="34" charset="0"/>
              </a:rPr>
              <a:t>I</a:t>
            </a:r>
            <a:r>
              <a:rPr lang="en-US" sz="1600" kern="0" dirty="0">
                <a:effectLst/>
                <a:latin typeface="Arial" panose="020B0604020202020204" pitchFamily="34" charset="0"/>
                <a:ea typeface="Calibri" panose="020F0502020204030204" pitchFamily="34" charset="0"/>
                <a:cs typeface="Arial" panose="020B0604020202020204" pitchFamily="34" charset="0"/>
              </a:rPr>
              <a:t>ntegrates KM for safety, quality standards, and global project collaboration.</a:t>
            </a:r>
            <a:endParaRPr lang="en-US" sz="1600" kern="100" dirty="0">
              <a:effectLst/>
              <a:latin typeface="Arial" panose="020B0604020202020204" pitchFamily="34" charset="0"/>
              <a:ea typeface="Calibri" panose="020F0502020204030204" pitchFamily="34" charset="0"/>
              <a:cs typeface="Arial" panose="020B0604020202020204" pitchFamily="34" charset="0"/>
            </a:endParaRPr>
          </a:p>
          <a:p>
            <a:pPr marL="0" marR="0" lvl="0" indent="0">
              <a:lnSpc>
                <a:spcPct val="115000"/>
              </a:lnSpc>
              <a:spcBef>
                <a:spcPts val="0"/>
              </a:spcBef>
              <a:spcAft>
                <a:spcPts val="0"/>
              </a:spcAft>
              <a:buNone/>
            </a:pPr>
            <a:endParaRPr lang="en-US" sz="1600" kern="0" dirty="0">
              <a:effectLst/>
              <a:latin typeface="Arial" panose="020B0604020202020204" pitchFamily="34" charset="0"/>
              <a:ea typeface="Calibri" panose="020F0502020204030204" pitchFamily="34" charset="0"/>
              <a:cs typeface="Arial" panose="020B0604020202020204" pitchFamily="34" charset="0"/>
            </a:endParaRPr>
          </a:p>
          <a:p>
            <a:pPr marL="0" marR="0" lvl="0" indent="0">
              <a:lnSpc>
                <a:spcPct val="115000"/>
              </a:lnSpc>
              <a:spcBef>
                <a:spcPts val="0"/>
              </a:spcBef>
              <a:spcAft>
                <a:spcPts val="0"/>
              </a:spcAft>
              <a:buNone/>
            </a:pPr>
            <a:endParaRPr lang="en-US" sz="1600" kern="100" dirty="0">
              <a:effectLst/>
              <a:latin typeface="Arial" panose="020B0604020202020204" pitchFamily="34" charset="0"/>
              <a:ea typeface="Calibri" panose="020F0502020204030204" pitchFamily="34" charset="0"/>
              <a:cs typeface="Arial" panose="020B0604020202020204" pitchFamily="34" charset="0"/>
            </a:endParaRPr>
          </a:p>
          <a:p>
            <a:pPr marL="0" indent="0">
              <a:lnSpc>
                <a:spcPct val="115000"/>
              </a:lnSpc>
              <a:spcBef>
                <a:spcPts val="0"/>
              </a:spcBef>
              <a:spcAft>
                <a:spcPts val="1000"/>
              </a:spcAft>
              <a:buNone/>
            </a:pPr>
            <a:r>
              <a:rPr lang="en-US" sz="1600" kern="0" dirty="0">
                <a:effectLst/>
                <a:latin typeface="Arial" panose="020B0604020202020204" pitchFamily="34" charset="0"/>
                <a:ea typeface="Calibri" panose="020F0502020204030204" pitchFamily="34" charset="0"/>
                <a:cs typeface="Arial" panose="020B0604020202020204" pitchFamily="34" charset="0"/>
              </a:rPr>
              <a:t>Microsoft prioritizes gathering and analyzing market and consumer trends for innovation. focuses on cloud-based tools and AI for software development and market responsiveness.</a:t>
            </a:r>
            <a:endParaRPr lang="en-US" sz="1600" kern="100" dirty="0">
              <a:effectLst/>
              <a:latin typeface="Arial" panose="020B0604020202020204" pitchFamily="34" charset="0"/>
              <a:ea typeface="Calibri" panose="020F0502020204030204" pitchFamily="34" charset="0"/>
              <a:cs typeface="Arial" panose="020B0604020202020204" pitchFamily="34" charset="0"/>
            </a:endParaRPr>
          </a:p>
          <a:p>
            <a:pPr marL="0" marR="0" lvl="0" indent="0">
              <a:lnSpc>
                <a:spcPct val="115000"/>
              </a:lnSpc>
              <a:spcBef>
                <a:spcPts val="0"/>
              </a:spcBef>
              <a:spcAft>
                <a:spcPts val="1000"/>
              </a:spcAft>
              <a:buNone/>
            </a:pPr>
            <a:endParaRPr lang="en-US" sz="1600" kern="0" dirty="0">
              <a:effectLst/>
              <a:latin typeface="Arial" panose="020B0604020202020204" pitchFamily="34" charset="0"/>
              <a:ea typeface="Calibri" panose="020F0502020204030204" pitchFamily="34" charset="0"/>
              <a:cs typeface="Arial" panose="020B0604020202020204" pitchFamily="34" charset="0"/>
            </a:endParaRPr>
          </a:p>
          <a:p>
            <a:pPr marL="0" marR="0" indent="0">
              <a:lnSpc>
                <a:spcPct val="115000"/>
              </a:lnSpc>
              <a:spcBef>
                <a:spcPts val="0"/>
              </a:spcBef>
              <a:spcAft>
                <a:spcPts val="1000"/>
              </a:spcAft>
              <a:buNone/>
            </a:pPr>
            <a:endParaRPr lang="en-US" sz="1600" u="sng" kern="100" dirty="0">
              <a:effectLst/>
              <a:latin typeface="Arial" panose="020B0604020202020204" pitchFamily="34" charset="0"/>
              <a:ea typeface="Calibri" panose="020F0502020204030204" pitchFamily="34" charset="0"/>
              <a:cs typeface="Arial" panose="020B0604020202020204" pitchFamily="34" charset="0"/>
            </a:endParaRPr>
          </a:p>
          <a:p>
            <a:pPr marL="0" marR="0" lvl="0" indent="0">
              <a:lnSpc>
                <a:spcPct val="115000"/>
              </a:lnSpc>
              <a:spcBef>
                <a:spcPts val="0"/>
              </a:spcBef>
              <a:spcAft>
                <a:spcPts val="0"/>
              </a:spcAft>
              <a:buNone/>
            </a:pPr>
            <a:r>
              <a:rPr lang="en-US" sz="1600" kern="0" dirty="0">
                <a:effectLst/>
                <a:latin typeface="Arial" panose="020B0604020202020204" pitchFamily="34" charset="0"/>
                <a:ea typeface="Calibri" panose="020F0502020204030204" pitchFamily="34" charset="0"/>
                <a:cs typeface="Arial" panose="020B0604020202020204" pitchFamily="34" charset="0"/>
              </a:rPr>
              <a:t>Both companies align KM systems </a:t>
            </a:r>
            <a:r>
              <a:rPr lang="en-US" sz="1600" kern="0" dirty="0">
                <a:latin typeface="Arial" panose="020B0604020202020204" pitchFamily="34" charset="0"/>
                <a:ea typeface="Calibri" panose="020F0502020204030204" pitchFamily="34" charset="0"/>
                <a:cs typeface="Arial" panose="020B0604020202020204" pitchFamily="34" charset="0"/>
              </a:rPr>
              <a:t>to</a:t>
            </a:r>
            <a:r>
              <a:rPr lang="en-US" sz="1600" kern="0" dirty="0">
                <a:effectLst/>
                <a:latin typeface="Arial" panose="020B0604020202020204" pitchFamily="34" charset="0"/>
                <a:ea typeface="Calibri" panose="020F0502020204030204" pitchFamily="34" charset="0"/>
                <a:cs typeface="Arial" panose="020B0604020202020204" pitchFamily="34" charset="0"/>
              </a:rPr>
              <a:t> foster innovation and maintain competitive advantage.</a:t>
            </a:r>
            <a:endParaRPr lang="en-US" sz="1600" kern="100" dirty="0">
              <a:effectLst/>
              <a:latin typeface="Arial" panose="020B0604020202020204" pitchFamily="34" charset="0"/>
              <a:ea typeface="Calibri" panose="020F0502020204030204" pitchFamily="34" charset="0"/>
              <a:cs typeface="Arial" panose="020B0604020202020204" pitchFamily="34" charset="0"/>
            </a:endParaRPr>
          </a:p>
          <a:p>
            <a:pPr marL="0" marR="0" lvl="0" indent="0">
              <a:lnSpc>
                <a:spcPct val="115000"/>
              </a:lnSpc>
              <a:spcBef>
                <a:spcPts val="0"/>
              </a:spcBef>
              <a:spcAft>
                <a:spcPts val="1000"/>
              </a:spcAft>
              <a:buNone/>
            </a:pPr>
            <a:r>
              <a:rPr lang="en-US" sz="1600" kern="0" dirty="0">
                <a:effectLst/>
                <a:latin typeface="Arial" panose="020B0604020202020204" pitchFamily="34" charset="0"/>
                <a:ea typeface="Calibri" panose="020F0502020204030204" pitchFamily="34" charset="0"/>
                <a:cs typeface="Arial" panose="020B0604020202020204" pitchFamily="34" charset="0"/>
              </a:rPr>
              <a:t>Continuous adaptation to technological advancements and market demands is crucial for both.</a:t>
            </a:r>
            <a:endParaRPr lang="en-US" sz="1600" kern="100" dirty="0">
              <a:effectLst/>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23503761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4AE567-0B18-8448-A931-88E8044142C9}"/>
              </a:ext>
            </a:extLst>
          </p:cNvPr>
          <p:cNvSpPr>
            <a:spLocks noGrp="1"/>
          </p:cNvSpPr>
          <p:nvPr>
            <p:ph type="title"/>
          </p:nvPr>
        </p:nvSpPr>
        <p:spPr>
          <a:xfrm>
            <a:off x="1393638" y="286355"/>
            <a:ext cx="9404723" cy="770964"/>
          </a:xfrm>
        </p:spPr>
        <p:txBody>
          <a:bodyPr>
            <a:noAutofit/>
          </a:bodyPr>
          <a:lstStyle/>
          <a:p>
            <a:r>
              <a:rPr lang="en-US" sz="2000" b="1" u="sng" kern="0" dirty="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ENHANCING KM SYSTEMS: RECOMMENDATIONS</a:t>
            </a:r>
            <a:br>
              <a:rPr lang="en-US" sz="2000" kern="100" dirty="0">
                <a:solidFill>
                  <a:schemeClr val="accent1">
                    <a:lumMod val="50000"/>
                  </a:schemeClr>
                </a:solidFill>
                <a:effectLst/>
                <a:latin typeface="Calibri" panose="020F0502020204030204" pitchFamily="34" charset="0"/>
                <a:ea typeface="Calibri" panose="020F0502020204030204" pitchFamily="34" charset="0"/>
                <a:cs typeface="Times New Roman" panose="02020603050405020304" pitchFamily="18" charset="0"/>
              </a:rPr>
            </a:br>
            <a:endParaRPr lang="en-US" sz="2000" dirty="0">
              <a:solidFill>
                <a:schemeClr val="accent1">
                  <a:lumMod val="50000"/>
                </a:schemeClr>
              </a:solidFill>
            </a:endParaRPr>
          </a:p>
        </p:txBody>
      </p:sp>
      <p:sp>
        <p:nvSpPr>
          <p:cNvPr id="3" name="Content Placeholder 2">
            <a:extLst>
              <a:ext uri="{FF2B5EF4-FFF2-40B4-BE49-F238E27FC236}">
                <a16:creationId xmlns:a16="http://schemas.microsoft.com/office/drawing/2014/main" id="{74F9AC7A-5471-7043-D28D-501458D0A812}"/>
              </a:ext>
            </a:extLst>
          </p:cNvPr>
          <p:cNvSpPr>
            <a:spLocks noGrp="1"/>
          </p:cNvSpPr>
          <p:nvPr>
            <p:ph idx="1"/>
          </p:nvPr>
        </p:nvSpPr>
        <p:spPr>
          <a:xfrm>
            <a:off x="1746913" y="703243"/>
            <a:ext cx="10840872" cy="6154757"/>
          </a:xfrm>
        </p:spPr>
        <p:txBody>
          <a:bodyPr>
            <a:normAutofit fontScale="62500" lnSpcReduction="20000"/>
          </a:bodyPr>
          <a:lstStyle/>
          <a:p>
            <a:pPr marL="0" marR="0" indent="0">
              <a:lnSpc>
                <a:spcPct val="115000"/>
              </a:lnSpc>
              <a:spcBef>
                <a:spcPts val="0"/>
              </a:spcBef>
              <a:spcAft>
                <a:spcPts val="1000"/>
              </a:spcAft>
              <a:buNone/>
            </a:pPr>
            <a:r>
              <a:rPr lang="en-US" sz="3400" b="1" u="sng" kern="0" dirty="0">
                <a:effectLst/>
                <a:latin typeface="Calibri" panose="020F0502020204030204" pitchFamily="34" charset="0"/>
                <a:ea typeface="Calibri" panose="020F0502020204030204" pitchFamily="34" charset="0"/>
                <a:cs typeface="Calibri" panose="020F0502020204030204" pitchFamily="34" charset="0"/>
              </a:rPr>
              <a:t>FOR BOEING:</a:t>
            </a:r>
            <a:r>
              <a:rPr lang="en-US" sz="3400" kern="0" dirty="0">
                <a:effectLst/>
                <a:latin typeface="Calibri" panose="020F0502020204030204" pitchFamily="34" charset="0"/>
                <a:ea typeface="Calibri" panose="020F0502020204030204" pitchFamily="34" charset="0"/>
                <a:cs typeface="Calibri" panose="020F0502020204030204" pitchFamily="34" charset="0"/>
              </a:rPr>
              <a:t> </a:t>
            </a:r>
          </a:p>
          <a:p>
            <a:pPr marL="0" marR="0" indent="0">
              <a:lnSpc>
                <a:spcPct val="115000"/>
              </a:lnSpc>
              <a:spcBef>
                <a:spcPts val="0"/>
              </a:spcBef>
              <a:spcAft>
                <a:spcPts val="1000"/>
              </a:spcAft>
              <a:buNone/>
            </a:pPr>
            <a:endParaRPr lang="en-US" sz="3400" kern="0" dirty="0">
              <a:effectLst/>
              <a:latin typeface="Calibri" panose="020F0502020204030204" pitchFamily="34" charset="0"/>
              <a:ea typeface="Calibri" panose="020F0502020204030204" pitchFamily="34" charset="0"/>
              <a:cs typeface="Calibri" panose="020F0502020204030204" pitchFamily="34" charset="0"/>
            </a:endParaRPr>
          </a:p>
          <a:p>
            <a:pPr marL="0" marR="0" indent="0">
              <a:lnSpc>
                <a:spcPct val="115000"/>
              </a:lnSpc>
              <a:spcBef>
                <a:spcPts val="0"/>
              </a:spcBef>
              <a:spcAft>
                <a:spcPts val="1000"/>
              </a:spcAft>
              <a:buNone/>
            </a:pPr>
            <a:r>
              <a:rPr lang="en-US" sz="3400" kern="0" dirty="0">
                <a:effectLst/>
                <a:latin typeface="Calibri" panose="020F0502020204030204" pitchFamily="34" charset="0"/>
                <a:ea typeface="Calibri" panose="020F0502020204030204" pitchFamily="34" charset="0"/>
                <a:cs typeface="Calibri" panose="020F0502020204030204" pitchFamily="34" charset="0"/>
              </a:rPr>
              <a:t> </a:t>
            </a:r>
            <a:r>
              <a:rPr lang="en-US" sz="2600" kern="0" dirty="0">
                <a:effectLst/>
                <a:latin typeface="Arial" panose="020B0604020202020204" pitchFamily="34" charset="0"/>
                <a:ea typeface="Calibri" panose="020F0502020204030204" pitchFamily="34" charset="0"/>
                <a:cs typeface="Arial" panose="020B0604020202020204" pitchFamily="34" charset="0"/>
              </a:rPr>
              <a:t>Implement hybrid working pattern to increase resilience and employee satisfaction, enhancing organizational success.</a:t>
            </a:r>
            <a:endParaRPr lang="en-US" sz="2600" kern="100" dirty="0">
              <a:effectLst/>
              <a:latin typeface="Arial" panose="020B0604020202020204" pitchFamily="34" charset="0"/>
              <a:ea typeface="Calibri" panose="020F0502020204030204" pitchFamily="34" charset="0"/>
              <a:cs typeface="Arial" panose="020B0604020202020204" pitchFamily="34" charset="0"/>
            </a:endParaRPr>
          </a:p>
          <a:p>
            <a:pPr marL="0" marR="0" lvl="0" indent="0">
              <a:lnSpc>
                <a:spcPct val="170000"/>
              </a:lnSpc>
              <a:spcBef>
                <a:spcPts val="0"/>
              </a:spcBef>
              <a:spcAft>
                <a:spcPts val="1000"/>
              </a:spcAft>
              <a:buNone/>
            </a:pPr>
            <a:r>
              <a:rPr lang="en-US" sz="2600" kern="0" dirty="0">
                <a:effectLst/>
                <a:latin typeface="Arial" panose="020B0604020202020204" pitchFamily="34" charset="0"/>
                <a:ea typeface="Calibri" panose="020F0502020204030204" pitchFamily="34" charset="0"/>
                <a:cs typeface="Arial" panose="020B0604020202020204" pitchFamily="34" charset="0"/>
              </a:rPr>
              <a:t> Develop </a:t>
            </a:r>
            <a:r>
              <a:rPr lang="en-US" sz="2600" kern="0" dirty="0">
                <a:latin typeface="Arial" panose="020B0604020202020204" pitchFamily="34" charset="0"/>
                <a:ea typeface="Calibri" panose="020F0502020204030204" pitchFamily="34" charset="0"/>
                <a:cs typeface="Arial" panose="020B0604020202020204" pitchFamily="34" charset="0"/>
              </a:rPr>
              <a:t>effective knowledge transfer for</a:t>
            </a:r>
            <a:r>
              <a:rPr lang="en-US" sz="2600" kern="0" dirty="0">
                <a:effectLst/>
                <a:latin typeface="Arial" panose="020B0604020202020204" pitchFamily="34" charset="0"/>
                <a:ea typeface="Calibri" panose="020F0502020204030204" pitchFamily="34" charset="0"/>
                <a:cs typeface="Arial" panose="020B0604020202020204" pitchFamily="34" charset="0"/>
              </a:rPr>
              <a:t> minimizing loss from turnover.</a:t>
            </a:r>
            <a:endParaRPr lang="en-US" sz="2600" kern="100" dirty="0">
              <a:effectLst/>
              <a:latin typeface="Arial" panose="020B0604020202020204" pitchFamily="34" charset="0"/>
              <a:ea typeface="Calibri" panose="020F0502020204030204" pitchFamily="34" charset="0"/>
              <a:cs typeface="Arial" panose="020B0604020202020204" pitchFamily="34" charset="0"/>
            </a:endParaRPr>
          </a:p>
          <a:p>
            <a:pPr marL="0" marR="0" indent="0">
              <a:lnSpc>
                <a:spcPct val="115000"/>
              </a:lnSpc>
              <a:spcBef>
                <a:spcPts val="0"/>
              </a:spcBef>
              <a:spcAft>
                <a:spcPts val="1000"/>
              </a:spcAft>
              <a:buNone/>
            </a:pPr>
            <a:r>
              <a:rPr lang="en-US" sz="3400" b="1" u="sng" kern="0" dirty="0">
                <a:effectLst/>
                <a:latin typeface="Calibri" panose="020F0502020204030204" pitchFamily="34" charset="0"/>
                <a:ea typeface="Calibri" panose="020F0502020204030204" pitchFamily="34" charset="0"/>
                <a:cs typeface="Calibri" panose="020F0502020204030204" pitchFamily="34" charset="0"/>
              </a:rPr>
              <a:t>FOR MICROSOFT:</a:t>
            </a:r>
          </a:p>
          <a:p>
            <a:pPr marL="0" marR="0" indent="0">
              <a:lnSpc>
                <a:spcPct val="115000"/>
              </a:lnSpc>
              <a:spcBef>
                <a:spcPts val="0"/>
              </a:spcBef>
              <a:spcAft>
                <a:spcPts val="1000"/>
              </a:spcAft>
              <a:buNone/>
            </a:pPr>
            <a:endParaRPr lang="en-US" sz="3400" u="sng"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nSpc>
                <a:spcPct val="170000"/>
              </a:lnSpc>
              <a:spcBef>
                <a:spcPts val="0"/>
              </a:spcBef>
              <a:spcAft>
                <a:spcPts val="0"/>
              </a:spcAft>
              <a:buNone/>
            </a:pPr>
            <a:r>
              <a:rPr lang="en-US" sz="3400" kern="0" dirty="0">
                <a:effectLst/>
                <a:latin typeface="Calibri" panose="020F0502020204030204" pitchFamily="34" charset="0"/>
                <a:ea typeface="Calibri" panose="020F0502020204030204" pitchFamily="34" charset="0"/>
                <a:cs typeface="Calibri" panose="020F0502020204030204" pitchFamily="34" charset="0"/>
              </a:rPr>
              <a:t> </a:t>
            </a:r>
            <a:r>
              <a:rPr lang="en-US" sz="2600" kern="0" dirty="0">
                <a:effectLst/>
                <a:latin typeface="Arial" panose="020B0604020202020204" pitchFamily="34" charset="0"/>
                <a:ea typeface="Calibri" panose="020F0502020204030204" pitchFamily="34" charset="0"/>
                <a:cs typeface="Arial" panose="020B0604020202020204" pitchFamily="34" charset="0"/>
              </a:rPr>
              <a:t>Adopt a holistic approach to KM, incorporating risk assessments for comprehensive management </a:t>
            </a:r>
            <a:r>
              <a:rPr lang="en-US" sz="2600" dirty="0">
                <a:latin typeface="Arial" panose="020B0604020202020204" pitchFamily="34" charset="0"/>
                <a:cs typeface="Arial" panose="020B0604020202020204" pitchFamily="34" charset="0"/>
              </a:rPr>
              <a:t>(</a:t>
            </a:r>
            <a:r>
              <a:rPr lang="en-US" sz="2600" dirty="0" err="1">
                <a:latin typeface="Arial" panose="020B0604020202020204" pitchFamily="34" charset="0"/>
                <a:cs typeface="Arial" panose="020B0604020202020204" pitchFamily="34" charset="0"/>
              </a:rPr>
              <a:t>Tanpoco</a:t>
            </a:r>
            <a:r>
              <a:rPr lang="en-US" sz="2600" dirty="0">
                <a:latin typeface="Arial" panose="020B0604020202020204" pitchFamily="34" charset="0"/>
                <a:cs typeface="Arial" panose="020B0604020202020204" pitchFamily="34" charset="0"/>
              </a:rPr>
              <a:t> and Cordova, 2023).</a:t>
            </a:r>
            <a:endParaRPr lang="en-US" sz="2600" kern="100" dirty="0">
              <a:effectLst/>
              <a:latin typeface="Arial" panose="020B0604020202020204" pitchFamily="34" charset="0"/>
              <a:ea typeface="Calibri" panose="020F0502020204030204" pitchFamily="34" charset="0"/>
              <a:cs typeface="Arial" panose="020B0604020202020204" pitchFamily="34" charset="0"/>
            </a:endParaRPr>
          </a:p>
          <a:p>
            <a:pPr marL="0" marR="0" lvl="0" indent="0">
              <a:lnSpc>
                <a:spcPct val="170000"/>
              </a:lnSpc>
              <a:spcBef>
                <a:spcPts val="0"/>
              </a:spcBef>
              <a:spcAft>
                <a:spcPts val="1000"/>
              </a:spcAft>
              <a:buNone/>
            </a:pPr>
            <a:r>
              <a:rPr lang="en-US" sz="2600" kern="0" dirty="0">
                <a:effectLst/>
                <a:latin typeface="Arial" panose="020B0604020202020204" pitchFamily="34" charset="0"/>
                <a:ea typeface="Calibri" panose="020F0502020204030204" pitchFamily="34" charset="0"/>
                <a:cs typeface="Arial" panose="020B0604020202020204" pitchFamily="34" charset="0"/>
              </a:rPr>
              <a:t> Focus on strategic talent management to retain and develop key personnel</a:t>
            </a:r>
            <a:r>
              <a:rPr lang="en-US" sz="3400" kern="0" dirty="0">
                <a:effectLst/>
                <a:latin typeface="Calibri" panose="020F0502020204030204" pitchFamily="34" charset="0"/>
                <a:ea typeface="Calibri" panose="020F0502020204030204" pitchFamily="34" charset="0"/>
                <a:cs typeface="Calibri" panose="020F0502020204030204" pitchFamily="34" charset="0"/>
              </a:rPr>
              <a:t>.</a:t>
            </a:r>
            <a:endParaRPr lang="en-US" sz="34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indent="0">
              <a:lnSpc>
                <a:spcPct val="115000"/>
              </a:lnSpc>
              <a:spcBef>
                <a:spcPts val="0"/>
              </a:spcBef>
              <a:spcAft>
                <a:spcPts val="1000"/>
              </a:spcAft>
              <a:buNone/>
            </a:pPr>
            <a:endParaRPr lang="en-US" sz="3400" u="sng"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nSpc>
                <a:spcPct val="115000"/>
              </a:lnSpc>
              <a:spcBef>
                <a:spcPts val="0"/>
              </a:spcBef>
              <a:spcAft>
                <a:spcPts val="1000"/>
              </a:spcAft>
              <a:buNone/>
            </a:pPr>
            <a:endParaRPr lang="en-US" sz="36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nSpc>
                <a:spcPct val="170000"/>
              </a:lnSpc>
              <a:spcBef>
                <a:spcPts val="0"/>
              </a:spcBef>
              <a:spcAft>
                <a:spcPts val="0"/>
              </a:spcAft>
              <a:buNone/>
            </a:pPr>
            <a:r>
              <a:rPr lang="en-US" sz="3400" kern="100" dirty="0">
                <a:latin typeface="Calibri" panose="020F0502020204030204" pitchFamily="34" charset="0"/>
                <a:ea typeface="Calibri" panose="020F0502020204030204" pitchFamily="34" charset="0"/>
                <a:cs typeface="Times New Roman" panose="02020603050405020304" pitchFamily="18" charset="0"/>
              </a:rPr>
              <a:t>                                                                                                </a:t>
            </a:r>
            <a:r>
              <a:rPr lang="en-US" sz="3400" kern="0" dirty="0">
                <a:effectLst/>
                <a:latin typeface="Calibri" panose="020F0502020204030204" pitchFamily="34" charset="0"/>
                <a:ea typeface="Calibri" panose="020F0502020204030204" pitchFamily="34" charset="0"/>
                <a:cs typeface="Calibri" panose="020F0502020204030204" pitchFamily="34" charset="0"/>
              </a:rPr>
              <a:t> </a:t>
            </a:r>
            <a:endParaRPr lang="en-US" sz="34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US" dirty="0"/>
          </a:p>
        </p:txBody>
      </p:sp>
    </p:spTree>
    <p:extLst>
      <p:ext uri="{BB962C8B-B14F-4D97-AF65-F5344CB8AC3E}">
        <p14:creationId xmlns:p14="http://schemas.microsoft.com/office/powerpoint/2010/main" val="34036001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E7414A-7363-E5CA-CBF1-712A7F020EEB}"/>
              </a:ext>
            </a:extLst>
          </p:cNvPr>
          <p:cNvSpPr>
            <a:spLocks noGrp="1"/>
          </p:cNvSpPr>
          <p:nvPr>
            <p:ph type="title"/>
          </p:nvPr>
        </p:nvSpPr>
        <p:spPr>
          <a:xfrm>
            <a:off x="1393638" y="223315"/>
            <a:ext cx="9404723" cy="636494"/>
          </a:xfrm>
        </p:spPr>
        <p:txBody>
          <a:bodyPr>
            <a:noAutofit/>
          </a:bodyPr>
          <a:lstStyle/>
          <a:p>
            <a:r>
              <a:rPr lang="en-US" sz="2000" b="1" u="sng" kern="0" dirty="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CONCLUDING INSIGHTS ON KM SYSTEMS</a:t>
            </a:r>
            <a:br>
              <a:rPr lang="en-US" sz="2000" b="1" kern="100" dirty="0">
                <a:solidFill>
                  <a:schemeClr val="accent1">
                    <a:lumMod val="50000"/>
                  </a:schemeClr>
                </a:solidFill>
                <a:effectLst/>
                <a:latin typeface="Calibri" panose="020F0502020204030204" pitchFamily="34" charset="0"/>
                <a:ea typeface="Calibri" panose="020F0502020204030204" pitchFamily="34" charset="0"/>
                <a:cs typeface="Times New Roman" panose="02020603050405020304" pitchFamily="18" charset="0"/>
              </a:rPr>
            </a:br>
            <a:endParaRPr lang="en-US" sz="2000" b="1" dirty="0">
              <a:solidFill>
                <a:schemeClr val="accent1">
                  <a:lumMod val="50000"/>
                </a:schemeClr>
              </a:solidFill>
            </a:endParaRPr>
          </a:p>
        </p:txBody>
      </p:sp>
      <p:sp>
        <p:nvSpPr>
          <p:cNvPr id="3" name="Content Placeholder 2">
            <a:extLst>
              <a:ext uri="{FF2B5EF4-FFF2-40B4-BE49-F238E27FC236}">
                <a16:creationId xmlns:a16="http://schemas.microsoft.com/office/drawing/2014/main" id="{36CFA264-2EFF-840C-9EDA-350A634C5847}"/>
              </a:ext>
            </a:extLst>
          </p:cNvPr>
          <p:cNvSpPr>
            <a:spLocks noGrp="1"/>
          </p:cNvSpPr>
          <p:nvPr>
            <p:ph idx="1"/>
          </p:nvPr>
        </p:nvSpPr>
        <p:spPr>
          <a:xfrm>
            <a:off x="1719618" y="859809"/>
            <a:ext cx="10714305" cy="5998191"/>
          </a:xfrm>
        </p:spPr>
        <p:txBody>
          <a:bodyPr>
            <a:normAutofit/>
          </a:bodyPr>
          <a:lstStyle/>
          <a:p>
            <a:pPr marL="0" marR="0" indent="0">
              <a:lnSpc>
                <a:spcPct val="115000"/>
              </a:lnSpc>
              <a:spcBef>
                <a:spcPts val="0"/>
              </a:spcBef>
              <a:spcAft>
                <a:spcPts val="1000"/>
              </a:spcAft>
              <a:buNone/>
            </a:pPr>
            <a:endParaRPr lang="en-US" sz="1900" u="sng"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nSpc>
                <a:spcPct val="115000"/>
              </a:lnSpc>
              <a:spcBef>
                <a:spcPts val="0"/>
              </a:spcBef>
              <a:spcAft>
                <a:spcPts val="0"/>
              </a:spcAft>
              <a:buNone/>
            </a:pPr>
            <a:r>
              <a:rPr lang="en-US" sz="1600" kern="0" dirty="0">
                <a:effectLst/>
                <a:latin typeface="Arial" panose="020B0604020202020204" pitchFamily="34" charset="0"/>
                <a:ea typeface="Calibri" panose="020F0502020204030204" pitchFamily="34" charset="0"/>
                <a:cs typeface="Arial" panose="020B0604020202020204" pitchFamily="34" charset="0"/>
              </a:rPr>
              <a:t>KM is crucial for maintaining a competitive edge in the dynamic business environment.</a:t>
            </a:r>
          </a:p>
          <a:p>
            <a:pPr marL="0" marR="0" lvl="0" indent="0">
              <a:lnSpc>
                <a:spcPct val="115000"/>
              </a:lnSpc>
              <a:spcBef>
                <a:spcPts val="0"/>
              </a:spcBef>
              <a:spcAft>
                <a:spcPts val="0"/>
              </a:spcAft>
              <a:buNone/>
            </a:pPr>
            <a:endParaRPr lang="en-US" sz="1600" kern="100" dirty="0">
              <a:effectLst/>
              <a:latin typeface="Arial" panose="020B0604020202020204" pitchFamily="34" charset="0"/>
              <a:ea typeface="Calibri" panose="020F0502020204030204" pitchFamily="34" charset="0"/>
              <a:cs typeface="Arial" panose="020B0604020202020204" pitchFamily="34" charset="0"/>
            </a:endParaRPr>
          </a:p>
          <a:p>
            <a:pPr marL="0" marR="0" lvl="0" indent="0">
              <a:lnSpc>
                <a:spcPct val="115000"/>
              </a:lnSpc>
              <a:spcBef>
                <a:spcPts val="0"/>
              </a:spcBef>
              <a:spcAft>
                <a:spcPts val="1000"/>
              </a:spcAft>
              <a:buNone/>
            </a:pPr>
            <a:endParaRPr lang="en-US" sz="1600" kern="0" dirty="0">
              <a:effectLst/>
              <a:latin typeface="Arial" panose="020B0604020202020204" pitchFamily="34" charset="0"/>
              <a:ea typeface="Calibri" panose="020F0502020204030204" pitchFamily="34" charset="0"/>
              <a:cs typeface="Arial" panose="020B0604020202020204" pitchFamily="34" charset="0"/>
            </a:endParaRPr>
          </a:p>
          <a:p>
            <a:pPr marL="0" marR="0" lvl="0" indent="0">
              <a:lnSpc>
                <a:spcPct val="115000"/>
              </a:lnSpc>
              <a:spcBef>
                <a:spcPts val="0"/>
              </a:spcBef>
              <a:spcAft>
                <a:spcPts val="1000"/>
              </a:spcAft>
              <a:buNone/>
            </a:pPr>
            <a:r>
              <a:rPr lang="en-US" sz="1600" kern="0" dirty="0">
                <a:effectLst/>
                <a:latin typeface="Arial" panose="020B0604020202020204" pitchFamily="34" charset="0"/>
                <a:ea typeface="Calibri" panose="020F0502020204030204" pitchFamily="34" charset="0"/>
                <a:cs typeface="Arial" panose="020B0604020202020204" pitchFamily="34" charset="0"/>
              </a:rPr>
              <a:t>Continuous adaptation of KM strategies to align with evolving business landscapes is essential.</a:t>
            </a:r>
            <a:endParaRPr lang="en-US" sz="1600" u="sng" kern="100" dirty="0">
              <a:effectLst/>
              <a:latin typeface="Arial" panose="020B0604020202020204" pitchFamily="34" charset="0"/>
              <a:ea typeface="Calibri" panose="020F0502020204030204" pitchFamily="34" charset="0"/>
              <a:cs typeface="Arial" panose="020B0604020202020204" pitchFamily="34" charset="0"/>
            </a:endParaRPr>
          </a:p>
          <a:p>
            <a:pPr marL="0" marR="0" lvl="0" indent="0">
              <a:lnSpc>
                <a:spcPct val="115000"/>
              </a:lnSpc>
              <a:spcBef>
                <a:spcPts val="0"/>
              </a:spcBef>
              <a:spcAft>
                <a:spcPts val="0"/>
              </a:spcAft>
              <a:buNone/>
            </a:pPr>
            <a:endParaRPr lang="en-US" sz="1600" kern="0" dirty="0">
              <a:effectLst/>
              <a:latin typeface="Arial" panose="020B0604020202020204" pitchFamily="34" charset="0"/>
              <a:ea typeface="Calibri" panose="020F0502020204030204" pitchFamily="34" charset="0"/>
              <a:cs typeface="Arial" panose="020B0604020202020204" pitchFamily="34" charset="0"/>
            </a:endParaRPr>
          </a:p>
          <a:p>
            <a:pPr marL="0" marR="0" lvl="0" indent="0">
              <a:lnSpc>
                <a:spcPct val="115000"/>
              </a:lnSpc>
              <a:spcBef>
                <a:spcPts val="0"/>
              </a:spcBef>
              <a:spcAft>
                <a:spcPts val="0"/>
              </a:spcAft>
              <a:buNone/>
            </a:pPr>
            <a:r>
              <a:rPr lang="en-US" sz="1600" kern="0" dirty="0">
                <a:effectLst/>
                <a:latin typeface="Arial" panose="020B0604020202020204" pitchFamily="34" charset="0"/>
                <a:ea typeface="Calibri" panose="020F0502020204030204" pitchFamily="34" charset="0"/>
                <a:cs typeface="Arial" panose="020B0604020202020204" pitchFamily="34" charset="0"/>
              </a:rPr>
              <a:t>By fostering a culture of learning and strategic vision, organizations can navigate the complexities of today's business environment and pave the way for future success </a:t>
            </a:r>
            <a:r>
              <a:rPr lang="en-US" sz="1600" dirty="0">
                <a:latin typeface="Arial" panose="020B0604020202020204" pitchFamily="34" charset="0"/>
                <a:cs typeface="Arial" panose="020B0604020202020204" pitchFamily="34" charset="0"/>
              </a:rPr>
              <a:t>(Tri Pujadi and Wahyu Sardjono, 2018).</a:t>
            </a:r>
            <a:endParaRPr lang="en-US" sz="1600" kern="100" dirty="0">
              <a:effectLst/>
              <a:latin typeface="Arial" panose="020B0604020202020204" pitchFamily="34" charset="0"/>
              <a:ea typeface="Calibri" panose="020F0502020204030204" pitchFamily="34" charset="0"/>
              <a:cs typeface="Arial" panose="020B0604020202020204" pitchFamily="34" charset="0"/>
            </a:endParaRPr>
          </a:p>
          <a:p>
            <a:pPr marL="0" indent="0">
              <a:buNone/>
            </a:pPr>
            <a:endParaRPr lang="en-US" dirty="0"/>
          </a:p>
        </p:txBody>
      </p:sp>
    </p:spTree>
    <p:extLst>
      <p:ext uri="{BB962C8B-B14F-4D97-AF65-F5344CB8AC3E}">
        <p14:creationId xmlns:p14="http://schemas.microsoft.com/office/powerpoint/2010/main" val="27213312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CEEC77-9717-42D0-CC54-33FDCE1252D4}"/>
              </a:ext>
            </a:extLst>
          </p:cNvPr>
          <p:cNvSpPr>
            <a:spLocks noGrp="1"/>
          </p:cNvSpPr>
          <p:nvPr>
            <p:ph type="title"/>
          </p:nvPr>
        </p:nvSpPr>
        <p:spPr>
          <a:xfrm>
            <a:off x="1393638" y="238371"/>
            <a:ext cx="9404723" cy="484094"/>
          </a:xfrm>
        </p:spPr>
        <p:txBody>
          <a:bodyPr/>
          <a:lstStyle/>
          <a:p>
            <a:r>
              <a:rPr lang="en-GB" sz="2400" b="1" u="sng" dirty="0">
                <a:solidFill>
                  <a:schemeClr val="accent1">
                    <a:lumMod val="50000"/>
                  </a:schemeClr>
                </a:solidFill>
                <a:latin typeface="Calibri" panose="020F0502020204030204" pitchFamily="34" charset="0"/>
                <a:cs typeface="Calibri" panose="020F0502020204030204" pitchFamily="34" charset="0"/>
              </a:rPr>
              <a:t>REFERENCES </a:t>
            </a:r>
            <a:endParaRPr lang="en-US" sz="2400" b="1" u="sng" dirty="0">
              <a:solidFill>
                <a:schemeClr val="accent1">
                  <a:lumMod val="50000"/>
                </a:schemeClr>
              </a:solidFill>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F19CD10C-30D2-CCB9-593E-3D3CE6C87E41}"/>
              </a:ext>
            </a:extLst>
          </p:cNvPr>
          <p:cNvSpPr>
            <a:spLocks noGrp="1"/>
          </p:cNvSpPr>
          <p:nvPr>
            <p:ph idx="1"/>
          </p:nvPr>
        </p:nvSpPr>
        <p:spPr>
          <a:xfrm>
            <a:off x="1901371" y="1059543"/>
            <a:ext cx="10086061" cy="5798457"/>
          </a:xfrm>
        </p:spPr>
        <p:txBody>
          <a:bodyPr>
            <a:normAutofit fontScale="85000" lnSpcReduction="10000"/>
          </a:bodyPr>
          <a:lstStyle/>
          <a:p>
            <a:pPr marR="0">
              <a:lnSpc>
                <a:spcPct val="115000"/>
              </a:lnSpc>
              <a:spcBef>
                <a:spcPts val="0"/>
              </a:spcBef>
              <a:spcAft>
                <a:spcPts val="1000"/>
              </a:spcAft>
              <a:buFont typeface="+mj-lt"/>
              <a:buAutoNum type="arabicPeriod"/>
            </a:pPr>
            <a:r>
              <a:rPr lang="en-US" sz="1800" kern="0" dirty="0" err="1">
                <a:effectLst/>
                <a:latin typeface="Calibri" panose="020F0502020204030204" pitchFamily="34" charset="0"/>
                <a:ea typeface="Calibri" panose="020F0502020204030204" pitchFamily="34" charset="0"/>
                <a:cs typeface="Calibri" panose="020F0502020204030204" pitchFamily="34" charset="0"/>
              </a:rPr>
              <a:t>Velazco</a:t>
            </a:r>
            <a:r>
              <a:rPr lang="en-US" sz="1800" kern="0" dirty="0">
                <a:effectLst/>
                <a:latin typeface="Calibri" panose="020F0502020204030204" pitchFamily="34" charset="0"/>
                <a:ea typeface="Calibri" panose="020F0502020204030204" pitchFamily="34" charset="0"/>
                <a:cs typeface="Calibri" panose="020F0502020204030204" pitchFamily="34" charset="0"/>
              </a:rPr>
              <a:t>, J.J.H.G., et al. (2021). Examining knowledge management and its critical role in 21st-century organizational success. </a:t>
            </a:r>
            <a:r>
              <a:rPr lang="en-US" sz="1800" kern="0" dirty="0" err="1">
                <a:effectLst/>
                <a:latin typeface="Calibri" panose="020F0502020204030204" pitchFamily="34" charset="0"/>
                <a:ea typeface="Calibri" panose="020F0502020204030204" pitchFamily="34" charset="0"/>
                <a:cs typeface="Calibri" panose="020F0502020204030204" pitchFamily="34" charset="0"/>
              </a:rPr>
              <a:t>Revista</a:t>
            </a:r>
            <a:r>
              <a:rPr lang="en-US" sz="1800" kern="0" dirty="0">
                <a:effectLst/>
                <a:latin typeface="Calibri" panose="020F0502020204030204" pitchFamily="34" charset="0"/>
                <a:ea typeface="Calibri" panose="020F0502020204030204" pitchFamily="34" charset="0"/>
                <a:cs typeface="Calibri" panose="020F0502020204030204" pitchFamily="34" charset="0"/>
              </a:rPr>
              <a:t> </a:t>
            </a:r>
            <a:r>
              <a:rPr lang="en-US" sz="1800" kern="0" dirty="0" err="1">
                <a:effectLst/>
                <a:latin typeface="Calibri" panose="020F0502020204030204" pitchFamily="34" charset="0"/>
                <a:ea typeface="Calibri" panose="020F0502020204030204" pitchFamily="34" charset="0"/>
                <a:cs typeface="Calibri" panose="020F0502020204030204" pitchFamily="34" charset="0"/>
              </a:rPr>
              <a:t>Venezolana</a:t>
            </a:r>
            <a:r>
              <a:rPr lang="en-US" sz="1800" kern="0" dirty="0">
                <a:effectLst/>
                <a:latin typeface="Calibri" panose="020F0502020204030204" pitchFamily="34" charset="0"/>
                <a:ea typeface="Calibri" panose="020F0502020204030204" pitchFamily="34" charset="0"/>
                <a:cs typeface="Calibri" panose="020F0502020204030204" pitchFamily="34" charset="0"/>
              </a:rPr>
              <a:t> de </a:t>
            </a:r>
            <a:r>
              <a:rPr lang="en-US" sz="1800" kern="0" dirty="0" err="1">
                <a:effectLst/>
                <a:latin typeface="Calibri" panose="020F0502020204030204" pitchFamily="34" charset="0"/>
                <a:ea typeface="Calibri" panose="020F0502020204030204" pitchFamily="34" charset="0"/>
                <a:cs typeface="Calibri" panose="020F0502020204030204" pitchFamily="34" charset="0"/>
              </a:rPr>
              <a:t>Gerencia</a:t>
            </a:r>
            <a:r>
              <a:rPr lang="en-US" sz="1800" kern="0" dirty="0">
                <a:effectLst/>
                <a:latin typeface="Calibri" panose="020F0502020204030204" pitchFamily="34" charset="0"/>
                <a:ea typeface="Calibri" panose="020F0502020204030204" pitchFamily="34" charset="0"/>
                <a:cs typeface="Calibri" panose="020F0502020204030204" pitchFamily="34" charset="0"/>
              </a:rPr>
              <a:t>, 26(6), 65–81. </a:t>
            </a:r>
            <a:r>
              <a:rPr lang="en-US" sz="1800" u="none" strike="noStrike" kern="0" dirty="0">
                <a:solidFill>
                  <a:srgbClr val="0000FF"/>
                </a:solidFill>
                <a:effectLst/>
                <a:latin typeface="Calibri" panose="020F0502020204030204" pitchFamily="34" charset="0"/>
                <a:ea typeface="Calibri" panose="020F0502020204030204" pitchFamily="34" charset="0"/>
                <a:cs typeface="Calibri" panose="020F0502020204030204" pitchFamily="34" charset="0"/>
                <a:hlinkClick r:id="rId3"/>
              </a:rPr>
              <a:t>https://doi.org/10.52080/rvgluz.26.e6.5</a:t>
            </a:r>
            <a:r>
              <a:rPr lang="en-US" sz="1800" kern="0" dirty="0">
                <a:effectLst/>
                <a:latin typeface="Calibri" panose="020F0502020204030204" pitchFamily="34" charset="0"/>
                <a:ea typeface="Calibri" panose="020F0502020204030204" pitchFamily="34" charset="0"/>
                <a:cs typeface="Calibri" panose="020F0502020204030204" pitchFamily="34" charset="0"/>
              </a:rPr>
              <a:t>.</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R="0">
              <a:lnSpc>
                <a:spcPct val="115000"/>
              </a:lnSpc>
              <a:spcBef>
                <a:spcPts val="0"/>
              </a:spcBef>
              <a:spcAft>
                <a:spcPts val="1000"/>
              </a:spcAft>
              <a:buFont typeface="+mj-lt"/>
              <a:buAutoNum type="arabicPeriod"/>
            </a:pPr>
            <a:r>
              <a:rPr lang="en-US" sz="1800" kern="0" dirty="0">
                <a:effectLst/>
                <a:latin typeface="Calibri" panose="020F0502020204030204" pitchFamily="34" charset="0"/>
                <a:ea typeface="Calibri" panose="020F0502020204030204" pitchFamily="34" charset="0"/>
                <a:cs typeface="Calibri" panose="020F0502020204030204" pitchFamily="34" charset="0"/>
              </a:rPr>
              <a:t>Amelia, R., et al. (2022). Exploring critical success factors in knowledge management implementation at BPKP. </a:t>
            </a:r>
            <a:r>
              <a:rPr lang="en-US" sz="1800" u="none" strike="noStrike" kern="0" dirty="0">
                <a:solidFill>
                  <a:srgbClr val="0000FF"/>
                </a:solidFill>
                <a:effectLst/>
                <a:latin typeface="Calibri" panose="020F0502020204030204" pitchFamily="34" charset="0"/>
                <a:ea typeface="Calibri" panose="020F0502020204030204" pitchFamily="34" charset="0"/>
                <a:cs typeface="Calibri" panose="020F0502020204030204" pitchFamily="34" charset="0"/>
                <a:hlinkClick r:id="rId4"/>
              </a:rPr>
              <a:t>https://doi.org/10.1109/icisit54091.2022.9872767</a:t>
            </a:r>
            <a:r>
              <a:rPr lang="en-US" sz="1800" kern="0" dirty="0">
                <a:effectLst/>
                <a:latin typeface="Calibri" panose="020F0502020204030204" pitchFamily="34" charset="0"/>
                <a:ea typeface="Calibri" panose="020F0502020204030204" pitchFamily="34" charset="0"/>
                <a:cs typeface="Calibri" panose="020F0502020204030204" pitchFamily="34" charset="0"/>
              </a:rPr>
              <a:t>.</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R="0">
              <a:lnSpc>
                <a:spcPct val="115000"/>
              </a:lnSpc>
              <a:spcBef>
                <a:spcPts val="0"/>
              </a:spcBef>
              <a:spcAft>
                <a:spcPts val="1000"/>
              </a:spcAft>
              <a:buFont typeface="+mj-lt"/>
              <a:buAutoNum type="arabicPeriod"/>
            </a:pPr>
            <a:r>
              <a:rPr lang="en-US" sz="1800" kern="0" dirty="0">
                <a:effectLst/>
                <a:latin typeface="Calibri" panose="020F0502020204030204" pitchFamily="34" charset="0"/>
                <a:ea typeface="Calibri" panose="020F0502020204030204" pitchFamily="34" charset="0"/>
                <a:cs typeface="Calibri" panose="020F0502020204030204" pitchFamily="34" charset="0"/>
              </a:rPr>
              <a:t>Jing, Y. (2024). Analyzing risk management in the airline supply chain: A case study of Boeing Company. Interdisciplinary Humanities and Communication Studies, 1(5). </a:t>
            </a:r>
            <a:r>
              <a:rPr lang="en-US" sz="1800" u="none" strike="noStrike" kern="0" dirty="0">
                <a:solidFill>
                  <a:srgbClr val="0000FF"/>
                </a:solidFill>
                <a:effectLst/>
                <a:latin typeface="Calibri" panose="020F0502020204030204" pitchFamily="34" charset="0"/>
                <a:ea typeface="Calibri" panose="020F0502020204030204" pitchFamily="34" charset="0"/>
                <a:cs typeface="Calibri" panose="020F0502020204030204" pitchFamily="34" charset="0"/>
                <a:hlinkClick r:id="rId5"/>
              </a:rPr>
              <a:t>https://doi.org/10.61173/grg8sa04</a:t>
            </a:r>
            <a:r>
              <a:rPr lang="en-US" sz="1800" kern="0" dirty="0">
                <a:effectLst/>
                <a:latin typeface="Calibri" panose="020F0502020204030204" pitchFamily="34" charset="0"/>
                <a:ea typeface="Calibri" panose="020F0502020204030204" pitchFamily="34" charset="0"/>
                <a:cs typeface="Calibri" panose="020F0502020204030204" pitchFamily="34" charset="0"/>
              </a:rPr>
              <a:t>.</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R="0">
              <a:lnSpc>
                <a:spcPct val="115000"/>
              </a:lnSpc>
              <a:spcBef>
                <a:spcPts val="0"/>
              </a:spcBef>
              <a:spcAft>
                <a:spcPts val="1000"/>
              </a:spcAft>
              <a:buFont typeface="+mj-lt"/>
              <a:buAutoNum type="arabicPeriod"/>
            </a:pPr>
            <a:r>
              <a:rPr lang="en-US" sz="1800" kern="0" dirty="0">
                <a:effectLst/>
                <a:latin typeface="Calibri" panose="020F0502020204030204" pitchFamily="34" charset="0"/>
                <a:ea typeface="Calibri" panose="020F0502020204030204" pitchFamily="34" charset="0"/>
                <a:cs typeface="Calibri" panose="020F0502020204030204" pitchFamily="34" charset="0"/>
              </a:rPr>
              <a:t>Liu, Y. (2023). Digital evolution and strategy of Microsoft: A financial and Porter's model analysis. Highlights in Business Economics and Management, 23, 1171–1179. </a:t>
            </a:r>
            <a:r>
              <a:rPr lang="en-US" sz="1800" u="none" strike="noStrike" kern="0" dirty="0">
                <a:solidFill>
                  <a:srgbClr val="0000FF"/>
                </a:solidFill>
                <a:effectLst/>
                <a:latin typeface="Calibri" panose="020F0502020204030204" pitchFamily="34" charset="0"/>
                <a:ea typeface="Calibri" panose="020F0502020204030204" pitchFamily="34" charset="0"/>
                <a:cs typeface="Calibri" panose="020F0502020204030204" pitchFamily="34" charset="0"/>
                <a:hlinkClick r:id="rId6"/>
              </a:rPr>
              <a:t>https://doi.org/10.54097/7q5nes25</a:t>
            </a:r>
            <a:r>
              <a:rPr lang="en-US" sz="1800" kern="0" dirty="0">
                <a:effectLst/>
                <a:latin typeface="Calibri" panose="020F0502020204030204" pitchFamily="34" charset="0"/>
                <a:ea typeface="Calibri" panose="020F0502020204030204" pitchFamily="34" charset="0"/>
                <a:cs typeface="Calibri" panose="020F0502020204030204" pitchFamily="34" charset="0"/>
              </a:rPr>
              <a:t>.</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R="0">
              <a:lnSpc>
                <a:spcPct val="115000"/>
              </a:lnSpc>
              <a:spcBef>
                <a:spcPts val="0"/>
              </a:spcBef>
              <a:spcAft>
                <a:spcPts val="1000"/>
              </a:spcAft>
              <a:buFont typeface="+mj-lt"/>
              <a:buAutoNum type="arabicPeriod"/>
            </a:pPr>
            <a:r>
              <a:rPr lang="en-US" sz="1800" kern="0" dirty="0" err="1">
                <a:effectLst/>
                <a:latin typeface="Calibri" panose="020F0502020204030204" pitchFamily="34" charset="0"/>
                <a:ea typeface="Calibri" panose="020F0502020204030204" pitchFamily="34" charset="0"/>
                <a:cs typeface="Calibri" panose="020F0502020204030204" pitchFamily="34" charset="0"/>
              </a:rPr>
              <a:t>Miļelsone</a:t>
            </a:r>
            <a:r>
              <a:rPr lang="en-US" sz="1800" kern="0" dirty="0">
                <a:effectLst/>
                <a:latin typeface="Calibri" panose="020F0502020204030204" pitchFamily="34" charset="0"/>
                <a:ea typeface="Calibri" panose="020F0502020204030204" pitchFamily="34" charset="0"/>
                <a:cs typeface="Calibri" panose="020F0502020204030204" pitchFamily="34" charset="0"/>
              </a:rPr>
              <a:t>, E., et al. (2019). Web-based idea management systems: Potential benefits based on practical evidence. </a:t>
            </a:r>
            <a:r>
              <a:rPr lang="en-US" sz="1800" u="none" strike="noStrike" kern="0" dirty="0">
                <a:solidFill>
                  <a:srgbClr val="0000FF"/>
                </a:solidFill>
                <a:effectLst/>
                <a:latin typeface="Calibri" panose="020F0502020204030204" pitchFamily="34" charset="0"/>
                <a:ea typeface="Calibri" panose="020F0502020204030204" pitchFamily="34" charset="0"/>
                <a:cs typeface="Calibri" panose="020F0502020204030204" pitchFamily="34" charset="0"/>
                <a:hlinkClick r:id="rId7"/>
              </a:rPr>
              <a:t>https://dx.doi.org/10.17770/etr2019vol2.4166</a:t>
            </a:r>
            <a:r>
              <a:rPr lang="en-US" sz="1800" kern="0" dirty="0">
                <a:effectLst/>
                <a:latin typeface="Calibri" panose="020F0502020204030204" pitchFamily="34" charset="0"/>
                <a:ea typeface="Calibri" panose="020F0502020204030204" pitchFamily="34" charset="0"/>
                <a:cs typeface="Calibri" panose="020F0502020204030204" pitchFamily="34" charset="0"/>
              </a:rPr>
              <a:t>.</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R="0">
              <a:lnSpc>
                <a:spcPct val="115000"/>
              </a:lnSpc>
              <a:spcBef>
                <a:spcPts val="0"/>
              </a:spcBef>
              <a:spcAft>
                <a:spcPts val="1000"/>
              </a:spcAft>
              <a:buFont typeface="+mj-lt"/>
              <a:buAutoNum type="arabicPeriod"/>
            </a:pPr>
            <a:r>
              <a:rPr lang="en-US" sz="1800" kern="0" dirty="0" err="1">
                <a:effectLst/>
                <a:latin typeface="Calibri" panose="020F0502020204030204" pitchFamily="34" charset="0"/>
                <a:ea typeface="Calibri" panose="020F0502020204030204" pitchFamily="34" charset="0"/>
                <a:cs typeface="Calibri" panose="020F0502020204030204" pitchFamily="34" charset="0"/>
              </a:rPr>
              <a:t>Illiashenko</a:t>
            </a:r>
            <a:r>
              <a:rPr lang="en-US" sz="1800" kern="0" dirty="0">
                <a:effectLst/>
                <a:latin typeface="Calibri" panose="020F0502020204030204" pitchFamily="34" charset="0"/>
                <a:ea typeface="Calibri" panose="020F0502020204030204" pitchFamily="34" charset="0"/>
                <a:cs typeface="Calibri" panose="020F0502020204030204" pitchFamily="34" charset="0"/>
              </a:rPr>
              <a:t>, S., et al. (2020). Knowledge management in Ukrainian industrial enterprises for innovative development. Emerging Markets Journal, 10(1). </a:t>
            </a:r>
            <a:r>
              <a:rPr lang="en-US" sz="1800" u="none" strike="noStrike" kern="0" dirty="0">
                <a:solidFill>
                  <a:srgbClr val="0000FF"/>
                </a:solidFill>
                <a:effectLst/>
                <a:latin typeface="Calibri" panose="020F0502020204030204" pitchFamily="34" charset="0"/>
                <a:ea typeface="Calibri" panose="020F0502020204030204" pitchFamily="34" charset="0"/>
                <a:cs typeface="Calibri" panose="020F0502020204030204" pitchFamily="34" charset="0"/>
                <a:hlinkClick r:id="rId8"/>
              </a:rPr>
              <a:t>https://dx.doi.org/10.2478/emj-2020-0018</a:t>
            </a:r>
            <a:r>
              <a:rPr lang="en-US" sz="1800" kern="0" dirty="0">
                <a:effectLst/>
                <a:latin typeface="Calibri" panose="020F0502020204030204" pitchFamily="34" charset="0"/>
                <a:ea typeface="Calibri" panose="020F0502020204030204" pitchFamily="34" charset="0"/>
                <a:cs typeface="Calibri" panose="020F0502020204030204" pitchFamily="34" charset="0"/>
              </a:rPr>
              <a:t>.</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R="0">
              <a:lnSpc>
                <a:spcPct val="115000"/>
              </a:lnSpc>
              <a:spcBef>
                <a:spcPts val="0"/>
              </a:spcBef>
              <a:spcAft>
                <a:spcPts val="1000"/>
              </a:spcAft>
              <a:buFont typeface="+mj-lt"/>
              <a:buAutoNum type="arabicPeriod"/>
            </a:pPr>
            <a:r>
              <a:rPr lang="en-US" sz="1800" kern="0" dirty="0">
                <a:effectLst/>
                <a:latin typeface="Calibri" panose="020F0502020204030204" pitchFamily="34" charset="0"/>
                <a:ea typeface="Calibri" panose="020F0502020204030204" pitchFamily="34" charset="0"/>
                <a:cs typeface="Calibri" panose="020F0502020204030204" pitchFamily="34" charset="0"/>
              </a:rPr>
              <a:t>Fait, M., et al. (2023). Driving knowledge brokerage for dynamic capabilities in sustainable supply chains. Journal of Knowledge Management. </a:t>
            </a:r>
            <a:r>
              <a:rPr lang="en-US" sz="1800" u="none" strike="noStrike" kern="0" dirty="0">
                <a:solidFill>
                  <a:srgbClr val="0000FF"/>
                </a:solidFill>
                <a:effectLst/>
                <a:latin typeface="Calibri" panose="020F0502020204030204" pitchFamily="34" charset="0"/>
                <a:ea typeface="Calibri" panose="020F0502020204030204" pitchFamily="34" charset="0"/>
                <a:cs typeface="Calibri" panose="020F0502020204030204" pitchFamily="34" charset="0"/>
                <a:hlinkClick r:id="rId9"/>
              </a:rPr>
              <a:t>https://doi.org/10.1108/jkm-07-2022-0601</a:t>
            </a:r>
            <a:r>
              <a:rPr lang="en-US" sz="1800" kern="0" dirty="0">
                <a:effectLst/>
                <a:latin typeface="Calibri" panose="020F0502020204030204" pitchFamily="34" charset="0"/>
                <a:ea typeface="Calibri" panose="020F0502020204030204" pitchFamily="34" charset="0"/>
                <a:cs typeface="Calibri" panose="020F0502020204030204" pitchFamily="34" charset="0"/>
              </a:rPr>
              <a:t>.</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R="0">
              <a:lnSpc>
                <a:spcPct val="115000"/>
              </a:lnSpc>
              <a:spcBef>
                <a:spcPts val="0"/>
              </a:spcBef>
              <a:spcAft>
                <a:spcPts val="1000"/>
              </a:spcAft>
              <a:buFont typeface="+mj-lt"/>
              <a:buAutoNum type="arabicPeriod"/>
            </a:pPr>
            <a:r>
              <a:rPr lang="en-US" sz="1800" kern="0" dirty="0">
                <a:effectLst/>
                <a:latin typeface="Calibri" panose="020F0502020204030204" pitchFamily="34" charset="0"/>
                <a:ea typeface="Calibri" panose="020F0502020204030204" pitchFamily="34" charset="0"/>
                <a:cs typeface="Calibri" panose="020F0502020204030204" pitchFamily="34" charset="0"/>
              </a:rPr>
              <a:t>Pujadi, T., &amp; Sardjono, W. (2018). Assessing a knowledge management system for disaster management through factor analysis. </a:t>
            </a:r>
            <a:r>
              <a:rPr lang="en-US" sz="1800" u="none" strike="noStrike" kern="0" dirty="0">
                <a:solidFill>
                  <a:srgbClr val="0000FF"/>
                </a:solidFill>
                <a:effectLst/>
                <a:latin typeface="Calibri" panose="020F0502020204030204" pitchFamily="34" charset="0"/>
                <a:ea typeface="Calibri" panose="020F0502020204030204" pitchFamily="34" charset="0"/>
                <a:cs typeface="Calibri" panose="020F0502020204030204" pitchFamily="34" charset="0"/>
                <a:hlinkClick r:id="rId10"/>
              </a:rPr>
              <a:t>https://doi.org/10.1109/icimtech.2018.8528129</a:t>
            </a:r>
            <a:r>
              <a:rPr lang="en-US" sz="1800" kern="0" dirty="0">
                <a:effectLst/>
                <a:latin typeface="Calibri" panose="020F0502020204030204" pitchFamily="34" charset="0"/>
                <a:ea typeface="Calibri" panose="020F0502020204030204" pitchFamily="34" charset="0"/>
                <a:cs typeface="Calibri" panose="020F0502020204030204" pitchFamily="34" charset="0"/>
              </a:rPr>
              <a:t>.</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R="0">
              <a:lnSpc>
                <a:spcPct val="115000"/>
              </a:lnSpc>
              <a:spcBef>
                <a:spcPts val="0"/>
              </a:spcBef>
              <a:spcAft>
                <a:spcPts val="1000"/>
              </a:spcAft>
              <a:buFont typeface="+mj-lt"/>
              <a:buAutoNum type="arabicPeriod"/>
            </a:pPr>
            <a:r>
              <a:rPr lang="en-US" sz="1800" kern="0" dirty="0" err="1">
                <a:effectLst/>
                <a:latin typeface="Calibri" panose="020F0502020204030204" pitchFamily="34" charset="0"/>
                <a:ea typeface="Calibri" panose="020F0502020204030204" pitchFamily="34" charset="0"/>
                <a:cs typeface="Calibri" panose="020F0502020204030204" pitchFamily="34" charset="0"/>
              </a:rPr>
              <a:t>Tanpoco</a:t>
            </a:r>
            <a:r>
              <a:rPr lang="en-US" sz="1800" kern="0" dirty="0">
                <a:effectLst/>
                <a:latin typeface="Calibri" panose="020F0502020204030204" pitchFamily="34" charset="0"/>
                <a:ea typeface="Calibri" panose="020F0502020204030204" pitchFamily="34" charset="0"/>
                <a:cs typeface="Calibri" panose="020F0502020204030204" pitchFamily="34" charset="0"/>
              </a:rPr>
              <a:t>, M., &amp; Cordova, W. (2023). Ecological knowledge management in the workplace: Pandemic lessons. E3S Web of Conferences, 460, 05026. </a:t>
            </a:r>
            <a:r>
              <a:rPr lang="en-US" sz="1800" u="none" strike="noStrike" kern="0" dirty="0">
                <a:solidFill>
                  <a:srgbClr val="0000FF"/>
                </a:solidFill>
                <a:effectLst/>
                <a:latin typeface="Calibri" panose="020F0502020204030204" pitchFamily="34" charset="0"/>
                <a:ea typeface="Calibri" panose="020F0502020204030204" pitchFamily="34" charset="0"/>
                <a:cs typeface="Calibri" panose="020F0502020204030204" pitchFamily="34" charset="0"/>
                <a:hlinkClick r:id="rId11"/>
              </a:rPr>
              <a:t>https://doi.org/10.1051/e3sconf/202346005026</a:t>
            </a:r>
            <a:r>
              <a:rPr lang="en-US" sz="1800" kern="0" dirty="0">
                <a:effectLst/>
                <a:latin typeface="Calibri" panose="020F0502020204030204" pitchFamily="34" charset="0"/>
                <a:ea typeface="Calibri" panose="020F0502020204030204" pitchFamily="34" charset="0"/>
                <a:cs typeface="Calibri" panose="020F0502020204030204" pitchFamily="34" charset="0"/>
              </a:rPr>
              <a:t>.</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buFont typeface="+mj-lt"/>
              <a:buAutoNum type="arabicPeriod"/>
            </a:pPr>
            <a:endParaRPr lang="en-US" dirty="0"/>
          </a:p>
        </p:txBody>
      </p:sp>
    </p:spTree>
    <p:extLst>
      <p:ext uri="{BB962C8B-B14F-4D97-AF65-F5344CB8AC3E}">
        <p14:creationId xmlns:p14="http://schemas.microsoft.com/office/powerpoint/2010/main" val="3750359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Parallax</Template>
  <TotalTime>890</TotalTime>
  <Words>1814</Words>
  <Application>Microsoft Office PowerPoint</Application>
  <PresentationFormat>Widescreen</PresentationFormat>
  <Paragraphs>119</Paragraphs>
  <Slides>9</Slides>
  <Notes>8</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9</vt:i4>
      </vt:variant>
    </vt:vector>
  </HeadingPairs>
  <TitlesOfParts>
    <vt:vector size="16" baseType="lpstr">
      <vt:lpstr>Arial</vt:lpstr>
      <vt:lpstr>Calibri</vt:lpstr>
      <vt:lpstr>Corbel</vt:lpstr>
      <vt:lpstr>Symbol</vt:lpstr>
      <vt:lpstr>Times New Roman</vt:lpstr>
      <vt:lpstr>Wingdings</vt:lpstr>
      <vt:lpstr>Parallax</vt:lpstr>
      <vt:lpstr>  BOEING AND MICROSOFT</vt:lpstr>
      <vt:lpstr>INTRODUCTION TO KNOWLEDGE MANAGEMENT</vt:lpstr>
      <vt:lpstr>BOEING AND MICROSOFT: AN ORGANIZATIONAL OVERVIEW</vt:lpstr>
      <vt:lpstr>TOWS ANALYSIS - THREATS AND OPPORTUNITIES </vt:lpstr>
      <vt:lpstr>TOWS ANALYSIS: STRENGTHS AND WEAKNESSES</vt:lpstr>
      <vt:lpstr>EVALUATING KM SYSTEMS IN BOEING AND MICROSOFT </vt:lpstr>
      <vt:lpstr>ENHANCING KM SYSTEMS: RECOMMENDATIONS </vt:lpstr>
      <vt:lpstr>CONCLUDING INSIGHTS ON KM SYSTEMS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STRATEGIC KNOWLEDGE MANAGEMENT: A COMPARATIVE ANALYSIS OF BOEING AND MICROSOFT</dc:title>
  <cp:lastModifiedBy>nick .</cp:lastModifiedBy>
  <cp:revision>2</cp:revision>
  <dcterms:created xsi:type="dcterms:W3CDTF">2024-03-12T17:57:26Z</dcterms:created>
  <dcterms:modified xsi:type="dcterms:W3CDTF">2024-03-15T00:17:09Z</dcterms:modified>
</cp:coreProperties>
</file>