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CD4884-AF23-01D8-1A1E-C5560BD66B02}" v="271" dt="2026-07-12T20:02:56.0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0DABF8-46E1-43D4-A537-AD098AA3FD0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32C911B-F9E7-4D7E-A918-4DADFD513434}">
      <dgm:prSet/>
      <dgm:spPr/>
      <dgm:t>
        <a:bodyPr/>
        <a:lstStyle/>
        <a:p>
          <a:r>
            <a:rPr lang="en-GB" b="1"/>
            <a:t>Module:</a:t>
          </a:r>
          <a:r>
            <a:rPr lang="en-GB"/>
            <a:t> Business Communication</a:t>
          </a:r>
          <a:endParaRPr lang="en-US"/>
        </a:p>
      </dgm:t>
    </dgm:pt>
    <dgm:pt modelId="{0B26BBD6-949B-4B93-A666-158B3719D3DE}" type="parTrans" cxnId="{1925DA96-5F0A-4A66-A960-BAFAFF9B64C4}">
      <dgm:prSet/>
      <dgm:spPr/>
      <dgm:t>
        <a:bodyPr/>
        <a:lstStyle/>
        <a:p>
          <a:endParaRPr lang="en-US"/>
        </a:p>
      </dgm:t>
    </dgm:pt>
    <dgm:pt modelId="{9F4029B3-D7E8-4F38-B3C0-D8A1C19934F5}" type="sibTrans" cxnId="{1925DA96-5F0A-4A66-A960-BAFAFF9B64C4}">
      <dgm:prSet/>
      <dgm:spPr/>
      <dgm:t>
        <a:bodyPr/>
        <a:lstStyle/>
        <a:p>
          <a:endParaRPr lang="en-US"/>
        </a:p>
      </dgm:t>
    </dgm:pt>
    <dgm:pt modelId="{00F524AE-5580-44DD-885D-FB14AE972EF2}">
      <dgm:prSet/>
      <dgm:spPr/>
      <dgm:t>
        <a:bodyPr/>
        <a:lstStyle/>
        <a:p>
          <a:r>
            <a:rPr lang="en-GB" b="1"/>
            <a:t>Presentation Outline:</a:t>
          </a:r>
          <a:endParaRPr lang="en-US"/>
        </a:p>
      </dgm:t>
    </dgm:pt>
    <dgm:pt modelId="{7E2C5A36-0715-40AE-87A9-36A329D22E12}" type="parTrans" cxnId="{AB665AF2-30F4-4293-95E0-14F94F9C5C96}">
      <dgm:prSet/>
      <dgm:spPr/>
      <dgm:t>
        <a:bodyPr/>
        <a:lstStyle/>
        <a:p>
          <a:endParaRPr lang="en-US"/>
        </a:p>
      </dgm:t>
    </dgm:pt>
    <dgm:pt modelId="{CFBA2686-D23E-4F5D-A5F7-858F25BCF0C4}" type="sibTrans" cxnId="{AB665AF2-30F4-4293-95E0-14F94F9C5C96}">
      <dgm:prSet/>
      <dgm:spPr/>
      <dgm:t>
        <a:bodyPr/>
        <a:lstStyle/>
        <a:p>
          <a:endParaRPr lang="en-US"/>
        </a:p>
      </dgm:t>
    </dgm:pt>
    <dgm:pt modelId="{83C85114-4045-4B7B-8E06-778805613CB8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28B0046B-F04B-462B-A057-C01C5A22AB4C}" type="parTrans" cxnId="{D37BAB86-A6EE-49DC-8323-A2E3264BE4F2}">
      <dgm:prSet/>
      <dgm:spPr/>
      <dgm:t>
        <a:bodyPr/>
        <a:lstStyle/>
        <a:p>
          <a:endParaRPr lang="en-US"/>
        </a:p>
      </dgm:t>
    </dgm:pt>
    <dgm:pt modelId="{82C353F6-E7C6-4589-B547-0C19378F4ECF}" type="sibTrans" cxnId="{D37BAB86-A6EE-49DC-8323-A2E3264BE4F2}">
      <dgm:prSet/>
      <dgm:spPr/>
      <dgm:t>
        <a:bodyPr/>
        <a:lstStyle/>
        <a:p>
          <a:endParaRPr lang="en-US"/>
        </a:p>
      </dgm:t>
    </dgm:pt>
    <dgm:pt modelId="{8A4FD307-DCFD-4D9D-AF35-788E26C33C18}">
      <dgm:prSet/>
      <dgm:spPr/>
      <dgm:t>
        <a:bodyPr/>
        <a:lstStyle/>
        <a:p>
          <a:r>
            <a:rPr lang="en-GB"/>
            <a:t>Summary of Case Study</a:t>
          </a:r>
          <a:endParaRPr lang="en-US"/>
        </a:p>
      </dgm:t>
    </dgm:pt>
    <dgm:pt modelId="{5B8E87DD-1E61-416D-9D06-2DF5A8175420}" type="parTrans" cxnId="{AA219901-4202-4C96-A65F-EDFF2C80660B}">
      <dgm:prSet/>
      <dgm:spPr/>
      <dgm:t>
        <a:bodyPr/>
        <a:lstStyle/>
        <a:p>
          <a:endParaRPr lang="en-US"/>
        </a:p>
      </dgm:t>
    </dgm:pt>
    <dgm:pt modelId="{BC298621-5403-45E9-B6B3-180948175527}" type="sibTrans" cxnId="{AA219901-4202-4C96-A65F-EDFF2C80660B}">
      <dgm:prSet/>
      <dgm:spPr/>
      <dgm:t>
        <a:bodyPr/>
        <a:lstStyle/>
        <a:p>
          <a:endParaRPr lang="en-US"/>
        </a:p>
      </dgm:t>
    </dgm:pt>
    <dgm:pt modelId="{1CD9B5BD-AF3D-4521-8733-155F5331A841}">
      <dgm:prSet/>
      <dgm:spPr/>
      <dgm:t>
        <a:bodyPr/>
        <a:lstStyle/>
        <a:p>
          <a:r>
            <a:rPr lang="en-GB"/>
            <a:t>Communication Barriers</a:t>
          </a:r>
          <a:endParaRPr lang="en-US"/>
        </a:p>
      </dgm:t>
    </dgm:pt>
    <dgm:pt modelId="{243972FC-43ED-4CA0-8C62-D9C6BD0F2CA8}" type="parTrans" cxnId="{DC37AF40-E966-48CD-A87E-D46722744712}">
      <dgm:prSet/>
      <dgm:spPr/>
      <dgm:t>
        <a:bodyPr/>
        <a:lstStyle/>
        <a:p>
          <a:endParaRPr lang="en-US"/>
        </a:p>
      </dgm:t>
    </dgm:pt>
    <dgm:pt modelId="{7D954103-4EC3-43CB-A456-E54F595B1683}" type="sibTrans" cxnId="{DC37AF40-E966-48CD-A87E-D46722744712}">
      <dgm:prSet/>
      <dgm:spPr/>
      <dgm:t>
        <a:bodyPr/>
        <a:lstStyle/>
        <a:p>
          <a:endParaRPr lang="en-US"/>
        </a:p>
      </dgm:t>
    </dgm:pt>
    <dgm:pt modelId="{E0D3F703-AD55-47E3-BF06-59AEE20D78A5}">
      <dgm:prSet/>
      <dgm:spPr/>
      <dgm:t>
        <a:bodyPr/>
        <a:lstStyle/>
        <a:p>
          <a:r>
            <a:rPr lang="en-GB"/>
            <a:t>Theoretical Framework</a:t>
          </a:r>
          <a:endParaRPr lang="en-US"/>
        </a:p>
      </dgm:t>
    </dgm:pt>
    <dgm:pt modelId="{45FED6DE-76BC-4B45-A8CD-95C77BBA434E}" type="parTrans" cxnId="{CC66ED8E-9864-49F6-94B2-E77015452CA5}">
      <dgm:prSet/>
      <dgm:spPr/>
      <dgm:t>
        <a:bodyPr/>
        <a:lstStyle/>
        <a:p>
          <a:endParaRPr lang="en-US"/>
        </a:p>
      </dgm:t>
    </dgm:pt>
    <dgm:pt modelId="{DFC7731A-5842-4464-8EE0-35E14897FDA4}" type="sibTrans" cxnId="{CC66ED8E-9864-49F6-94B2-E77015452CA5}">
      <dgm:prSet/>
      <dgm:spPr/>
      <dgm:t>
        <a:bodyPr/>
        <a:lstStyle/>
        <a:p>
          <a:endParaRPr lang="en-US"/>
        </a:p>
      </dgm:t>
    </dgm:pt>
    <dgm:pt modelId="{F40DFC40-4920-44EE-B1F7-00F9B150CE2C}">
      <dgm:prSet/>
      <dgm:spPr/>
      <dgm:t>
        <a:bodyPr/>
        <a:lstStyle/>
        <a:p>
          <a:r>
            <a:rPr lang="en-GB"/>
            <a:t>Strategies to Overcome Barriers</a:t>
          </a:r>
          <a:endParaRPr lang="en-US"/>
        </a:p>
      </dgm:t>
    </dgm:pt>
    <dgm:pt modelId="{DFA2F6E5-81ED-4227-A858-F341802C3FA3}" type="parTrans" cxnId="{225D68B3-5953-4712-944D-42DD91FCA7F6}">
      <dgm:prSet/>
      <dgm:spPr/>
      <dgm:t>
        <a:bodyPr/>
        <a:lstStyle/>
        <a:p>
          <a:endParaRPr lang="en-US"/>
        </a:p>
      </dgm:t>
    </dgm:pt>
    <dgm:pt modelId="{FF3D0BF9-0422-4A7D-8FF1-D4B70C8EA9A2}" type="sibTrans" cxnId="{225D68B3-5953-4712-944D-42DD91FCA7F6}">
      <dgm:prSet/>
      <dgm:spPr/>
      <dgm:t>
        <a:bodyPr/>
        <a:lstStyle/>
        <a:p>
          <a:endParaRPr lang="en-US"/>
        </a:p>
      </dgm:t>
    </dgm:pt>
    <dgm:pt modelId="{1C04220F-0FC7-4C4D-95FD-B8521A30D8F3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A1797152-BD94-4D59-81D5-76AB739C4C57}" type="parTrans" cxnId="{16DEA423-A2E2-4410-BF1C-B2996E0CD26B}">
      <dgm:prSet/>
      <dgm:spPr/>
      <dgm:t>
        <a:bodyPr/>
        <a:lstStyle/>
        <a:p>
          <a:endParaRPr lang="en-US"/>
        </a:p>
      </dgm:t>
    </dgm:pt>
    <dgm:pt modelId="{C866B879-E8EF-4E4B-A48E-F94FBE479764}" type="sibTrans" cxnId="{16DEA423-A2E2-4410-BF1C-B2996E0CD26B}">
      <dgm:prSet/>
      <dgm:spPr/>
      <dgm:t>
        <a:bodyPr/>
        <a:lstStyle/>
        <a:p>
          <a:endParaRPr lang="en-US"/>
        </a:p>
      </dgm:t>
    </dgm:pt>
    <dgm:pt modelId="{FFDE2CD1-D175-40C4-919A-6C1D6AFBA0C1}">
      <dgm:prSet/>
      <dgm:spPr/>
      <dgm:t>
        <a:bodyPr/>
        <a:lstStyle/>
        <a:p>
          <a:r>
            <a:rPr lang="en-GB"/>
            <a:t>References</a:t>
          </a:r>
          <a:endParaRPr lang="en-US"/>
        </a:p>
      </dgm:t>
    </dgm:pt>
    <dgm:pt modelId="{D41EEE8F-1504-4690-A145-81E2233F8A79}" type="parTrans" cxnId="{231B784C-562B-484A-927F-AD938319CA60}">
      <dgm:prSet/>
      <dgm:spPr/>
      <dgm:t>
        <a:bodyPr/>
        <a:lstStyle/>
        <a:p>
          <a:endParaRPr lang="en-US"/>
        </a:p>
      </dgm:t>
    </dgm:pt>
    <dgm:pt modelId="{387E43E4-EB20-4763-AFFD-57CDC2216F75}" type="sibTrans" cxnId="{231B784C-562B-484A-927F-AD938319CA60}">
      <dgm:prSet/>
      <dgm:spPr/>
      <dgm:t>
        <a:bodyPr/>
        <a:lstStyle/>
        <a:p>
          <a:endParaRPr lang="en-US"/>
        </a:p>
      </dgm:t>
    </dgm:pt>
    <dgm:pt modelId="{29351499-13DB-41E6-91B3-41674B5A8A7B}" type="pres">
      <dgm:prSet presAssocID="{CC0DABF8-46E1-43D4-A537-AD098AA3FD04}" presName="linear" presStyleCnt="0">
        <dgm:presLayoutVars>
          <dgm:animLvl val="lvl"/>
          <dgm:resizeHandles val="exact"/>
        </dgm:presLayoutVars>
      </dgm:prSet>
      <dgm:spPr/>
    </dgm:pt>
    <dgm:pt modelId="{9B0F3B43-B70E-422B-8F57-718BEB81341F}" type="pres">
      <dgm:prSet presAssocID="{632C911B-F9E7-4D7E-A918-4DADFD51343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183F096-55AB-48D8-A03C-DBF420720B72}" type="pres">
      <dgm:prSet presAssocID="{9F4029B3-D7E8-4F38-B3C0-D8A1C19934F5}" presName="spacer" presStyleCnt="0"/>
      <dgm:spPr/>
    </dgm:pt>
    <dgm:pt modelId="{27501550-29E4-473C-97A6-D2D4982E14BC}" type="pres">
      <dgm:prSet presAssocID="{00F524AE-5580-44DD-885D-FB14AE972EF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9EB5AC5-49DF-4E74-BCA8-1C549E7DA649}" type="pres">
      <dgm:prSet presAssocID="{00F524AE-5580-44DD-885D-FB14AE972EF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A219901-4202-4C96-A65F-EDFF2C80660B}" srcId="{00F524AE-5580-44DD-885D-FB14AE972EF2}" destId="{8A4FD307-DCFD-4D9D-AF35-788E26C33C18}" srcOrd="1" destOrd="0" parTransId="{5B8E87DD-1E61-416D-9D06-2DF5A8175420}" sibTransId="{BC298621-5403-45E9-B6B3-180948175527}"/>
    <dgm:cxn modelId="{16DEA423-A2E2-4410-BF1C-B2996E0CD26B}" srcId="{00F524AE-5580-44DD-885D-FB14AE972EF2}" destId="{1C04220F-0FC7-4C4D-95FD-B8521A30D8F3}" srcOrd="5" destOrd="0" parTransId="{A1797152-BD94-4D59-81D5-76AB739C4C57}" sibTransId="{C866B879-E8EF-4E4B-A48E-F94FBE479764}"/>
    <dgm:cxn modelId="{C49C672D-76FE-433D-8C50-C1235A582DF9}" type="presOf" srcId="{00F524AE-5580-44DD-885D-FB14AE972EF2}" destId="{27501550-29E4-473C-97A6-D2D4982E14BC}" srcOrd="0" destOrd="0" presId="urn:microsoft.com/office/officeart/2005/8/layout/vList2"/>
    <dgm:cxn modelId="{23D8BE30-AEBE-473E-B99B-1F767C4F152B}" type="presOf" srcId="{8A4FD307-DCFD-4D9D-AF35-788E26C33C18}" destId="{A9EB5AC5-49DF-4E74-BCA8-1C549E7DA649}" srcOrd="0" destOrd="1" presId="urn:microsoft.com/office/officeart/2005/8/layout/vList2"/>
    <dgm:cxn modelId="{DC37AF40-E966-48CD-A87E-D46722744712}" srcId="{00F524AE-5580-44DD-885D-FB14AE972EF2}" destId="{1CD9B5BD-AF3D-4521-8733-155F5331A841}" srcOrd="2" destOrd="0" parTransId="{243972FC-43ED-4CA0-8C62-D9C6BD0F2CA8}" sibTransId="{7D954103-4EC3-43CB-A456-E54F595B1683}"/>
    <dgm:cxn modelId="{CA0BA943-26A2-45C8-AECE-BBF6045745E1}" type="presOf" srcId="{CC0DABF8-46E1-43D4-A537-AD098AA3FD04}" destId="{29351499-13DB-41E6-91B3-41674B5A8A7B}" srcOrd="0" destOrd="0" presId="urn:microsoft.com/office/officeart/2005/8/layout/vList2"/>
    <dgm:cxn modelId="{535BB067-CD2A-46D3-A080-F08DB9333A3B}" type="presOf" srcId="{1CD9B5BD-AF3D-4521-8733-155F5331A841}" destId="{A9EB5AC5-49DF-4E74-BCA8-1C549E7DA649}" srcOrd="0" destOrd="2" presId="urn:microsoft.com/office/officeart/2005/8/layout/vList2"/>
    <dgm:cxn modelId="{92599F49-9105-430C-8540-85EFF56C2B71}" type="presOf" srcId="{632C911B-F9E7-4D7E-A918-4DADFD513434}" destId="{9B0F3B43-B70E-422B-8F57-718BEB81341F}" srcOrd="0" destOrd="0" presId="urn:microsoft.com/office/officeart/2005/8/layout/vList2"/>
    <dgm:cxn modelId="{231B784C-562B-484A-927F-AD938319CA60}" srcId="{00F524AE-5580-44DD-885D-FB14AE972EF2}" destId="{FFDE2CD1-D175-40C4-919A-6C1D6AFBA0C1}" srcOrd="6" destOrd="0" parTransId="{D41EEE8F-1504-4690-A145-81E2233F8A79}" sibTransId="{387E43E4-EB20-4763-AFFD-57CDC2216F75}"/>
    <dgm:cxn modelId="{D37BAB86-A6EE-49DC-8323-A2E3264BE4F2}" srcId="{00F524AE-5580-44DD-885D-FB14AE972EF2}" destId="{83C85114-4045-4B7B-8E06-778805613CB8}" srcOrd="0" destOrd="0" parTransId="{28B0046B-F04B-462B-A057-C01C5A22AB4C}" sibTransId="{82C353F6-E7C6-4589-B547-0C19378F4ECF}"/>
    <dgm:cxn modelId="{CC66ED8E-9864-49F6-94B2-E77015452CA5}" srcId="{00F524AE-5580-44DD-885D-FB14AE972EF2}" destId="{E0D3F703-AD55-47E3-BF06-59AEE20D78A5}" srcOrd="3" destOrd="0" parTransId="{45FED6DE-76BC-4B45-A8CD-95C77BBA434E}" sibTransId="{DFC7731A-5842-4464-8EE0-35E14897FDA4}"/>
    <dgm:cxn modelId="{1925DA96-5F0A-4A66-A960-BAFAFF9B64C4}" srcId="{CC0DABF8-46E1-43D4-A537-AD098AA3FD04}" destId="{632C911B-F9E7-4D7E-A918-4DADFD513434}" srcOrd="0" destOrd="0" parTransId="{0B26BBD6-949B-4B93-A666-158B3719D3DE}" sibTransId="{9F4029B3-D7E8-4F38-B3C0-D8A1C19934F5}"/>
    <dgm:cxn modelId="{9D70E8A5-F8EC-416D-9199-0EC3818F215A}" type="presOf" srcId="{FFDE2CD1-D175-40C4-919A-6C1D6AFBA0C1}" destId="{A9EB5AC5-49DF-4E74-BCA8-1C549E7DA649}" srcOrd="0" destOrd="6" presId="urn:microsoft.com/office/officeart/2005/8/layout/vList2"/>
    <dgm:cxn modelId="{C9198BB2-B200-4DDF-9CAE-5BCB03D22F70}" type="presOf" srcId="{E0D3F703-AD55-47E3-BF06-59AEE20D78A5}" destId="{A9EB5AC5-49DF-4E74-BCA8-1C549E7DA649}" srcOrd="0" destOrd="3" presId="urn:microsoft.com/office/officeart/2005/8/layout/vList2"/>
    <dgm:cxn modelId="{225D68B3-5953-4712-944D-42DD91FCA7F6}" srcId="{00F524AE-5580-44DD-885D-FB14AE972EF2}" destId="{F40DFC40-4920-44EE-B1F7-00F9B150CE2C}" srcOrd="4" destOrd="0" parTransId="{DFA2F6E5-81ED-4227-A858-F341802C3FA3}" sibTransId="{FF3D0BF9-0422-4A7D-8FF1-D4B70C8EA9A2}"/>
    <dgm:cxn modelId="{EF01F7C8-1153-4E62-8F93-C6E41F273124}" type="presOf" srcId="{83C85114-4045-4B7B-8E06-778805613CB8}" destId="{A9EB5AC5-49DF-4E74-BCA8-1C549E7DA649}" srcOrd="0" destOrd="0" presId="urn:microsoft.com/office/officeart/2005/8/layout/vList2"/>
    <dgm:cxn modelId="{B02CDADA-DF17-41BC-875F-EBB500D1BAF8}" type="presOf" srcId="{F40DFC40-4920-44EE-B1F7-00F9B150CE2C}" destId="{A9EB5AC5-49DF-4E74-BCA8-1C549E7DA649}" srcOrd="0" destOrd="4" presId="urn:microsoft.com/office/officeart/2005/8/layout/vList2"/>
    <dgm:cxn modelId="{AB665AF2-30F4-4293-95E0-14F94F9C5C96}" srcId="{CC0DABF8-46E1-43D4-A537-AD098AA3FD04}" destId="{00F524AE-5580-44DD-885D-FB14AE972EF2}" srcOrd="1" destOrd="0" parTransId="{7E2C5A36-0715-40AE-87A9-36A329D22E12}" sibTransId="{CFBA2686-D23E-4F5D-A5F7-858F25BCF0C4}"/>
    <dgm:cxn modelId="{52A4C4F5-4219-46AD-9FDA-CF65BD738603}" type="presOf" srcId="{1C04220F-0FC7-4C4D-95FD-B8521A30D8F3}" destId="{A9EB5AC5-49DF-4E74-BCA8-1C549E7DA649}" srcOrd="0" destOrd="5" presId="urn:microsoft.com/office/officeart/2005/8/layout/vList2"/>
    <dgm:cxn modelId="{9CAC606C-68A0-42BB-97D6-FBC17C1B8D0F}" type="presParOf" srcId="{29351499-13DB-41E6-91B3-41674B5A8A7B}" destId="{9B0F3B43-B70E-422B-8F57-718BEB81341F}" srcOrd="0" destOrd="0" presId="urn:microsoft.com/office/officeart/2005/8/layout/vList2"/>
    <dgm:cxn modelId="{BAC61466-F2BC-4EEA-8866-8FCA5B2C4C92}" type="presParOf" srcId="{29351499-13DB-41E6-91B3-41674B5A8A7B}" destId="{E183F096-55AB-48D8-A03C-DBF420720B72}" srcOrd="1" destOrd="0" presId="urn:microsoft.com/office/officeart/2005/8/layout/vList2"/>
    <dgm:cxn modelId="{398DC49A-E275-4328-978D-E24A39381BD6}" type="presParOf" srcId="{29351499-13DB-41E6-91B3-41674B5A8A7B}" destId="{27501550-29E4-473C-97A6-D2D4982E14BC}" srcOrd="2" destOrd="0" presId="urn:microsoft.com/office/officeart/2005/8/layout/vList2"/>
    <dgm:cxn modelId="{7678DFDA-5D51-4875-AF2B-F9FFA97FA7AF}" type="presParOf" srcId="{29351499-13DB-41E6-91B3-41674B5A8A7B}" destId="{A9EB5AC5-49DF-4E74-BCA8-1C549E7DA649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0F3B43-B70E-422B-8F57-718BEB81341F}">
      <dsp:nvSpPr>
        <dsp:cNvPr id="0" name=""/>
        <dsp:cNvSpPr/>
      </dsp:nvSpPr>
      <dsp:spPr>
        <a:xfrm>
          <a:off x="0" y="74249"/>
          <a:ext cx="6279741" cy="1228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Module:</a:t>
          </a:r>
          <a:r>
            <a:rPr lang="en-GB" sz="3000" kern="1200"/>
            <a:t> Business Communication</a:t>
          </a:r>
          <a:endParaRPr lang="en-US" sz="3000" kern="1200"/>
        </a:p>
      </dsp:txBody>
      <dsp:txXfrm>
        <a:off x="59970" y="134219"/>
        <a:ext cx="6159801" cy="1108560"/>
      </dsp:txXfrm>
    </dsp:sp>
    <dsp:sp modelId="{27501550-29E4-473C-97A6-D2D4982E14BC}">
      <dsp:nvSpPr>
        <dsp:cNvPr id="0" name=""/>
        <dsp:cNvSpPr/>
      </dsp:nvSpPr>
      <dsp:spPr>
        <a:xfrm>
          <a:off x="0" y="1389149"/>
          <a:ext cx="6279741" cy="1228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Presentation Outline:</a:t>
          </a:r>
          <a:endParaRPr lang="en-US" sz="3000" kern="1200"/>
        </a:p>
      </dsp:txBody>
      <dsp:txXfrm>
        <a:off x="59970" y="1449119"/>
        <a:ext cx="6159801" cy="1108560"/>
      </dsp:txXfrm>
    </dsp:sp>
    <dsp:sp modelId="{A9EB5AC5-49DF-4E74-BCA8-1C549E7DA649}">
      <dsp:nvSpPr>
        <dsp:cNvPr id="0" name=""/>
        <dsp:cNvSpPr/>
      </dsp:nvSpPr>
      <dsp:spPr>
        <a:xfrm>
          <a:off x="0" y="2617649"/>
          <a:ext cx="6279741" cy="279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382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Introduction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Summary of Case Study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Communication Barriers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Theoretical Framework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Strategies to Overcome Barriers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Conclusion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References</a:t>
          </a:r>
          <a:endParaRPr lang="en-US" sz="2300" kern="1200"/>
        </a:p>
      </dsp:txBody>
      <dsp:txXfrm>
        <a:off x="0" y="2617649"/>
        <a:ext cx="6279741" cy="2794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308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38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1635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3312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421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1365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972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495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4227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2948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278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5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9298F-C88C-01E5-3CBC-E73CCC3315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b">
            <a:normAutofit/>
          </a:bodyPr>
          <a:lstStyle/>
          <a:p>
            <a:r>
              <a:rPr lang="en-GB" sz="3400">
                <a:solidFill>
                  <a:schemeClr val="tx1"/>
                </a:solidFill>
              </a:rPr>
              <a:t> </a:t>
            </a:r>
            <a:r>
              <a:rPr lang="en-GB" sz="3400" b="1">
                <a:solidFill>
                  <a:schemeClr val="tx1"/>
                </a:solidFill>
              </a:rPr>
              <a:t>Effective Teamworking &amp; Communications</a:t>
            </a:r>
            <a:br>
              <a:rPr lang="en-GB" sz="3400" b="1">
                <a:solidFill>
                  <a:schemeClr val="tx1"/>
                </a:solidFill>
              </a:rPr>
            </a:br>
            <a:r>
              <a:rPr lang="en-GB" sz="3400" b="1">
                <a:solidFill>
                  <a:schemeClr val="tx1"/>
                </a:solidFill>
              </a:rPr>
              <a:t> (LCLM4003)</a:t>
            </a:r>
            <a:br>
              <a:rPr lang="en-GB" sz="3400" b="1">
                <a:solidFill>
                  <a:schemeClr val="tx1"/>
                </a:solidFill>
              </a:rPr>
            </a:br>
            <a:r>
              <a:rPr lang="en-GB" sz="3400" b="1">
                <a:solidFill>
                  <a:schemeClr val="tx1"/>
                </a:solidFill>
              </a:rPr>
              <a:t> </a:t>
            </a:r>
            <a:br>
              <a:rPr lang="en-GB" sz="3400" b="1">
                <a:solidFill>
                  <a:schemeClr val="tx1"/>
                </a:solidFill>
              </a:rPr>
            </a:br>
            <a:r>
              <a:rPr lang="en-GB" sz="3400" b="1">
                <a:solidFill>
                  <a:schemeClr val="tx1"/>
                </a:solidFill>
              </a:rPr>
              <a:t> </a:t>
            </a:r>
            <a:endParaRPr lang="en-US" sz="340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7F1F6-00AF-9E99-82D9-EA27755742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/>
              <a:t>Group members</a:t>
            </a:r>
          </a:p>
          <a:p>
            <a:r>
              <a:rPr lang="en-GB"/>
              <a:t>Cristina Dumitru ID2519463</a:t>
            </a:r>
            <a:endParaRPr lang="en-GB" dirty="0"/>
          </a:p>
          <a:p>
            <a:r>
              <a:rPr lang="en-GB"/>
              <a:t>Stelian Dumitru ID: 2519464</a:t>
            </a:r>
          </a:p>
          <a:p>
            <a:r>
              <a:rPr lang="en-GB"/>
              <a:t>Lecturer name: Bentil Oduro</a:t>
            </a:r>
            <a:endParaRPr lang="en-GB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128793FF-10D5-A167-75EE-3CB6212651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0C79315-124E-41F2-AC5C-C7F3F8A132C1}" type="datetime1">
              <a:rPr lang="en-US" smtClean="0"/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C4EDAB39-7291-17CA-A3FB-9F40E4A44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586B3016-A74D-9C24-CBE5-EFE082153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43210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b="0"/>
              <a:t>Content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Communication Barriers </a:t>
            </a:r>
            <a:r>
              <a:rPr lang="en-GB"/>
              <a:t>and Solutions</a:t>
            </a:r>
            <a:r>
              <a:rPr lang="en-GB" dirty="0"/>
              <a:t> at Flight Foods Ltd</a:t>
            </a:r>
            <a:endParaRPr lang="en-US" dirty="0"/>
          </a:p>
        </p:txBody>
      </p:sp>
      <p:sp>
        <p:nvSpPr>
          <p:cNvPr id="22" name="Date Placeholder 4">
            <a:extLst>
              <a:ext uri="{FF2B5EF4-FFF2-40B4-BE49-F238E27FC236}">
                <a16:creationId xmlns:a16="http://schemas.microsoft.com/office/drawing/2014/main" id="{CF2A1475-519D-ABC4-4D68-556B87125C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B5E4D54-881B-4083-A2AB-81BCFAB35268}" type="datetime1">
              <a:rPr lang="en-US" smtClean="0"/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23" name="Footer Placeholder 5">
            <a:extLst>
              <a:ext uri="{FF2B5EF4-FFF2-40B4-BE49-F238E27FC236}">
                <a16:creationId xmlns:a16="http://schemas.microsoft.com/office/drawing/2014/main" id="{289526AD-3CEF-C59D-3D30-4A835A19B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4" name="Slide Number Placeholder 6">
            <a:extLst>
              <a:ext uri="{FF2B5EF4-FFF2-40B4-BE49-F238E27FC236}">
                <a16:creationId xmlns:a16="http://schemas.microsoft.com/office/drawing/2014/main" id="{21877390-9F04-03BF-E5AC-60F4FF11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25" name="TextBox 4">
            <a:extLst>
              <a:ext uri="{FF2B5EF4-FFF2-40B4-BE49-F238E27FC236}">
                <a16:creationId xmlns:a16="http://schemas.microsoft.com/office/drawing/2014/main" id="{03CA8D16-282D-08D9-473F-D40A2A40FA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7264090"/>
              </p:ext>
            </p:extLst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F2FC3-FB2E-05EC-5C11-52DE118E1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/>
          <a:p>
            <a:r>
              <a:rPr lang="en-GB"/>
              <a:t>Introduction</a:t>
            </a:r>
            <a:endParaRPr lang="en-GB" dirty="0"/>
          </a:p>
        </p:txBody>
      </p:sp>
      <p:pic>
        <p:nvPicPr>
          <p:cNvPr id="74" name="Content Placeholder 73">
            <a:extLst>
              <a:ext uri="{FF2B5EF4-FFF2-40B4-BE49-F238E27FC236}">
                <a16:creationId xmlns:a16="http://schemas.microsoft.com/office/drawing/2014/main" id="{46C8803C-2F81-643C-891B-F5E6938C87D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1367" r="1029" b="1"/>
          <a:stretch>
            <a:fillRect/>
          </a:stretch>
        </p:blipFill>
        <p:spPr>
          <a:xfrm>
            <a:off x="5063319" y="657103"/>
            <a:ext cx="6483687" cy="5555904"/>
          </a:xfrm>
          <a:prstGeom prst="rect">
            <a:avLst/>
          </a:prstGeom>
          <a:noFill/>
        </p:spPr>
      </p:pic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A13789E0-C7E8-06C3-5BA9-9CB47514A2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100" b="1"/>
              <a:t>Purpose:</a:t>
            </a:r>
            <a:endParaRPr lang="en-GB" sz="1100"/>
          </a:p>
          <a:p>
            <a:pPr>
              <a:lnSpc>
                <a:spcPct val="110000"/>
              </a:lnSpc>
            </a:pPr>
            <a:r>
              <a:rPr lang="en-GB" sz="1100"/>
              <a:t>To analyse the operational and communication issues facing Flight Foods Ltd</a:t>
            </a:r>
          </a:p>
          <a:p>
            <a:pPr>
              <a:lnSpc>
                <a:spcPct val="110000"/>
              </a:lnSpc>
            </a:pPr>
            <a:r>
              <a:rPr lang="en-GB" sz="1100"/>
              <a:t>To identify key barriers affecting performance and food quality</a:t>
            </a:r>
          </a:p>
          <a:p>
            <a:pPr>
              <a:lnSpc>
                <a:spcPct val="110000"/>
              </a:lnSpc>
            </a:pPr>
            <a:r>
              <a:rPr lang="en-GB" sz="1100"/>
              <a:t>To apply established communication theories to explain problems</a:t>
            </a:r>
          </a:p>
          <a:p>
            <a:pPr>
              <a:lnSpc>
                <a:spcPct val="110000"/>
              </a:lnSpc>
            </a:pPr>
            <a:r>
              <a:rPr lang="en-GB" sz="1100"/>
              <a:t>To recommend practical solutions for improvement</a:t>
            </a:r>
          </a:p>
          <a:p>
            <a:pPr>
              <a:lnSpc>
                <a:spcPct val="110000"/>
              </a:lnSpc>
            </a:pPr>
            <a:r>
              <a:rPr lang="en-GB" sz="1100" b="1"/>
              <a:t>Background Aim:</a:t>
            </a:r>
            <a:endParaRPr lang="en-GB" sz="1100"/>
          </a:p>
          <a:p>
            <a:pPr>
              <a:lnSpc>
                <a:spcPct val="110000"/>
              </a:lnSpc>
            </a:pPr>
            <a:r>
              <a:rPr lang="en-GB" sz="1100"/>
              <a:t>Flight Foods Ltd aims to increase its market share as a supplier of ready meals to airlines. However, it is currently losing business due to consistent complaints regarding food safety and quality.</a:t>
            </a:r>
          </a:p>
          <a:p>
            <a:pPr>
              <a:lnSpc>
                <a:spcPct val="110000"/>
              </a:lnSpc>
            </a:pPr>
            <a:endParaRPr lang="en-GB" sz="11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32C093-0E77-8665-CE4F-7D1398E5A5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8D37B72-1254-48BD-8194-78E0B0DBF46F}" type="datetime1">
              <a:rPr lang="en-GB"/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A15B18-566B-3EAB-42D6-E849AB99C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3CB302-8BD9-BE50-67D8-20586E100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056825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AFCCA-54F3-2057-2448-AD1E503EB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 b="0"/>
              <a:t>SUMMARY OF CASE STUDY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A21B0D-6C5B-F0FB-1E31-77E26E84E1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390" r="8123" b="-1"/>
          <a:stretch>
            <a:fillRect/>
          </a:stretch>
        </p:blipFill>
        <p:spPr>
          <a:xfrm>
            <a:off x="612648" y="1825625"/>
            <a:ext cx="5181600" cy="435133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0CAB4-B966-AAAE-4584-FD009B3C9C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100" b="1"/>
              <a:t>Company Profile:</a:t>
            </a:r>
            <a:endParaRPr lang="en-GB" sz="1100"/>
          </a:p>
          <a:p>
            <a:pPr>
              <a:lnSpc>
                <a:spcPct val="110000"/>
              </a:lnSpc>
            </a:pPr>
            <a:r>
              <a:rPr lang="en-GB" sz="1100"/>
              <a:t>Medium-sized enterprise</a:t>
            </a:r>
          </a:p>
          <a:p>
            <a:pPr>
              <a:lnSpc>
                <a:spcPct val="110000"/>
              </a:lnSpc>
            </a:pPr>
            <a:r>
              <a:rPr lang="en-GB" sz="1100"/>
              <a:t>Manufactures and supplies ready meals to airlines</a:t>
            </a:r>
          </a:p>
          <a:p>
            <a:pPr>
              <a:lnSpc>
                <a:spcPct val="110000"/>
              </a:lnSpc>
            </a:pPr>
            <a:r>
              <a:rPr lang="en-GB" sz="1100"/>
              <a:t>Factory facilities: Spacious, well-lit, ventilated, but fitted with old, noisy machinery</a:t>
            </a:r>
          </a:p>
          <a:p>
            <a:pPr>
              <a:lnSpc>
                <a:spcPct val="110000"/>
              </a:lnSpc>
            </a:pPr>
            <a:r>
              <a:rPr lang="en-GB" sz="1100" b="1"/>
              <a:t>Workforce:</a:t>
            </a:r>
            <a:endParaRPr lang="en-GB" sz="1100"/>
          </a:p>
          <a:p>
            <a:pPr>
              <a:lnSpc>
                <a:spcPct val="110000"/>
              </a:lnSpc>
            </a:pPr>
            <a:r>
              <a:rPr lang="en-GB" sz="1100"/>
              <a:t>40 employees aged 16 to 60 years</a:t>
            </a:r>
          </a:p>
          <a:p>
            <a:pPr>
              <a:lnSpc>
                <a:spcPct val="110000"/>
              </a:lnSpc>
            </a:pPr>
            <a:r>
              <a:rPr lang="en-GB" sz="1100"/>
              <a:t>Predominantly immigrant workers from 5 distinct cultural backgrounds</a:t>
            </a:r>
          </a:p>
          <a:p>
            <a:pPr>
              <a:lnSpc>
                <a:spcPct val="110000"/>
              </a:lnSpc>
            </a:pPr>
            <a:r>
              <a:rPr lang="en-GB" sz="1100"/>
              <a:t>Limited proficiency in English; training is only provided on-the-job</a:t>
            </a:r>
          </a:p>
          <a:p>
            <a:pPr>
              <a:lnSpc>
                <a:spcPct val="110000"/>
              </a:lnSpc>
            </a:pPr>
            <a:r>
              <a:rPr lang="en-GB" sz="1100" b="1"/>
              <a:t>Key Problems Identified:</a:t>
            </a:r>
            <a:endParaRPr lang="en-GB" sz="1100"/>
          </a:p>
          <a:p>
            <a:pPr>
              <a:lnSpc>
                <a:spcPct val="110000"/>
              </a:lnSpc>
            </a:pPr>
            <a:r>
              <a:rPr lang="en-GB" sz="1100"/>
              <a:t>Poor food standards: undercooked meals, incorrect packaging,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100"/>
              <a:t>cross-contamination (e.g. meat in vegetarian meals)</a:t>
            </a:r>
          </a:p>
          <a:p>
            <a:pPr>
              <a:lnSpc>
                <a:spcPct val="110000"/>
              </a:lnSpc>
            </a:pPr>
            <a:r>
              <a:rPr lang="en-GB" sz="1100"/>
              <a:t>Breakdown in instructions and understanding</a:t>
            </a:r>
          </a:p>
          <a:p>
            <a:pPr>
              <a:lnSpc>
                <a:spcPct val="110000"/>
              </a:lnSpc>
            </a:pPr>
            <a:r>
              <a:rPr lang="en-GB" sz="1100"/>
              <a:t>Inconsistent leadership and hygiene practices from management</a:t>
            </a:r>
          </a:p>
          <a:p>
            <a:pPr>
              <a:lnSpc>
                <a:spcPct val="110000"/>
              </a:lnSpc>
            </a:pPr>
            <a:endParaRPr lang="en-GB" sz="11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2E22EE-A5B5-802C-77A4-BF168B2D11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E4F74B3-21D7-499B-8AED-1AA13BCBDE05}" type="datetime1">
              <a:rPr lang="en-GB"/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7A9025-1BD9-9FC7-61FA-E3520F930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AC0676-4126-09AF-A22F-5367F81F5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520376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02C17-88E0-3526-931A-D6E9FCD0F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 b="0"/>
              <a:t>COMMUNICATION BARRIERS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13689-E220-4D2F-7EC3-5C9871D0C1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/>
              <a:t>We have identified five main barriers:</a:t>
            </a:r>
          </a:p>
          <a:p>
            <a:pPr>
              <a:lnSpc>
                <a:spcPct val="110000"/>
              </a:lnSpc>
            </a:pPr>
            <a:r>
              <a:rPr lang="en-GB" sz="1300" b="1"/>
              <a:t>Environmental Noise</a:t>
            </a:r>
            <a:endParaRPr lang="en-GB" sz="1300"/>
          </a:p>
          <a:p>
            <a:pPr lvl="1">
              <a:lnSpc>
                <a:spcPct val="110000"/>
              </a:lnSpc>
            </a:pPr>
            <a:r>
              <a:rPr lang="en-GB" sz="1300"/>
              <a:t>Loud machinery interferes with verbal communication</a:t>
            </a:r>
          </a:p>
          <a:p>
            <a:pPr>
              <a:lnSpc>
                <a:spcPct val="110000"/>
              </a:lnSpc>
            </a:pPr>
            <a:r>
              <a:rPr lang="en-GB" sz="1300" b="1"/>
              <a:t>Language Barrier</a:t>
            </a:r>
            <a:endParaRPr lang="en-GB" sz="1300"/>
          </a:p>
          <a:p>
            <a:pPr lvl="1">
              <a:lnSpc>
                <a:spcPct val="110000"/>
              </a:lnSpc>
            </a:pPr>
            <a:r>
              <a:rPr lang="en-GB" sz="1300"/>
              <a:t>Limited common language; signs and instructions only in English</a:t>
            </a:r>
          </a:p>
          <a:p>
            <a:pPr>
              <a:lnSpc>
                <a:spcPct val="110000"/>
              </a:lnSpc>
            </a:pPr>
            <a:r>
              <a:rPr lang="en-GB" sz="1300" b="1"/>
              <a:t>Generational Differences</a:t>
            </a:r>
            <a:endParaRPr lang="en-GB" sz="1300"/>
          </a:p>
          <a:p>
            <a:pPr lvl="1">
              <a:lnSpc>
                <a:spcPct val="110000"/>
              </a:lnSpc>
            </a:pPr>
            <a:r>
              <a:rPr lang="en-GB" sz="1300"/>
              <a:t>Wide age range creates different learning styles and work attitudes</a:t>
            </a:r>
          </a:p>
          <a:p>
            <a:pPr>
              <a:lnSpc>
                <a:spcPct val="110000"/>
              </a:lnSpc>
            </a:pPr>
            <a:r>
              <a:rPr lang="en-GB" sz="1300" b="1"/>
              <a:t>Cultural Differences</a:t>
            </a:r>
            <a:endParaRPr lang="en-GB" sz="1300"/>
          </a:p>
          <a:p>
            <a:pPr lvl="1">
              <a:lnSpc>
                <a:spcPct val="110000"/>
              </a:lnSpc>
            </a:pPr>
            <a:r>
              <a:rPr lang="en-GB" sz="1300"/>
              <a:t>Varied norms around hygiene, food handling, and authority</a:t>
            </a:r>
          </a:p>
          <a:p>
            <a:pPr>
              <a:lnSpc>
                <a:spcPct val="110000"/>
              </a:lnSpc>
            </a:pPr>
            <a:r>
              <a:rPr lang="en-GB" sz="1300" b="1"/>
              <a:t>Emotional &amp; Psychological Barriers</a:t>
            </a:r>
            <a:endParaRPr lang="en-GB" sz="1300"/>
          </a:p>
          <a:p>
            <a:pPr lvl="1">
              <a:lnSpc>
                <a:spcPct val="110000"/>
              </a:lnSpc>
            </a:pPr>
            <a:r>
              <a:rPr lang="en-GB" sz="1300"/>
              <a:t>Supervisor stress, fatigue, and aggressive reactions create fear and lack of feedback</a:t>
            </a:r>
          </a:p>
          <a:p>
            <a:pPr>
              <a:lnSpc>
                <a:spcPct val="110000"/>
              </a:lnSpc>
            </a:pPr>
            <a:endParaRPr lang="en-GB" sz="13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5CA97E-7269-8E5C-C574-1E3FEA34D4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7331" y="1825625"/>
            <a:ext cx="4351338" cy="435133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081132-F38D-0850-94B0-EE094524849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053802B-C4D6-4319-91B4-DE861C8416B4}" type="datetime1"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5DCE26-62DA-6B80-AB57-E5E566511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C73BD4-C282-4FFA-49ED-AEA3974D2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30545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8C8A4-9CEB-8D19-44F2-408E0A8E0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>
                <a:ea typeface="+mj-lt"/>
                <a:cs typeface="+mj-lt"/>
              </a:rPr>
              <a:t>THEORETICAL FRAMEWORK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09017-7DFD-4270-2578-1C51EA0072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1200" b="1">
                <a:ea typeface="+mn-lt"/>
                <a:cs typeface="+mn-lt"/>
              </a:rPr>
              <a:t>1. Shannon and Weaver’s Model (1949)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Explains communication as: </a:t>
            </a:r>
            <a:r>
              <a:rPr lang="en-GB" sz="1200" i="1">
                <a:ea typeface="+mn-lt"/>
                <a:cs typeface="+mn-lt"/>
              </a:rPr>
              <a:t>Sender → Encoding → Channel → Decoding → Receiver</a:t>
            </a:r>
            <a:endParaRPr lang="en-GB"/>
          </a:p>
          <a:p>
            <a:r>
              <a:rPr lang="en-GB" sz="1200" b="1">
                <a:ea typeface="+mn-lt"/>
                <a:cs typeface="+mn-lt"/>
              </a:rPr>
              <a:t>Relevance:</a:t>
            </a:r>
            <a:r>
              <a:rPr lang="en-GB" sz="1200">
                <a:ea typeface="+mn-lt"/>
                <a:cs typeface="+mn-lt"/>
              </a:rPr>
              <a:t> Identifies </a:t>
            </a:r>
            <a:r>
              <a:rPr lang="en-GB" sz="1200" b="1">
                <a:ea typeface="+mn-lt"/>
                <a:cs typeface="+mn-lt"/>
              </a:rPr>
              <a:t>noise</a:t>
            </a:r>
            <a:r>
              <a:rPr lang="en-GB" sz="1200">
                <a:ea typeface="+mn-lt"/>
                <a:cs typeface="+mn-lt"/>
              </a:rPr>
              <a:t> as any factor disrupting the message — here, physical noise from machinery.</a:t>
            </a:r>
            <a:endParaRPr lang="en-GB"/>
          </a:p>
          <a:p>
            <a:r>
              <a:rPr lang="en-GB" sz="1200" b="1">
                <a:ea typeface="+mn-lt"/>
                <a:cs typeface="+mn-lt"/>
              </a:rPr>
              <a:t>2. Berlo’s SMCR Model (1960)</a:t>
            </a:r>
            <a:endParaRPr lang="en-GB"/>
          </a:p>
          <a:p>
            <a:r>
              <a:rPr lang="en-GB" sz="1200" i="1">
                <a:ea typeface="+mn-lt"/>
                <a:cs typeface="+mn-lt"/>
              </a:rPr>
              <a:t>Source → Message → Channel → Receiver</a:t>
            </a:r>
            <a:endParaRPr lang="en-GB"/>
          </a:p>
          <a:p>
            <a:r>
              <a:rPr lang="en-GB" sz="1200" b="1">
                <a:ea typeface="+mn-lt"/>
                <a:cs typeface="+mn-lt"/>
              </a:rPr>
              <a:t>Relevance:</a:t>
            </a:r>
            <a:r>
              <a:rPr lang="en-GB" sz="1200">
                <a:ea typeface="+mn-lt"/>
                <a:cs typeface="+mn-lt"/>
              </a:rPr>
              <a:t> Communication fails if both parties do not share language, knowledge, or communication skills.</a:t>
            </a:r>
            <a:endParaRPr lang="en-GB"/>
          </a:p>
          <a:p>
            <a:r>
              <a:rPr lang="en-GB" sz="1200" b="1">
                <a:ea typeface="+mn-lt"/>
                <a:cs typeface="+mn-lt"/>
              </a:rPr>
              <a:t>3. Schramm’s Model (1954)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Highlights the need for a </a:t>
            </a:r>
            <a:r>
              <a:rPr lang="en-GB" sz="1200" b="1">
                <a:ea typeface="+mn-lt"/>
                <a:cs typeface="+mn-lt"/>
              </a:rPr>
              <a:t>shared field of experience</a:t>
            </a:r>
            <a:endParaRPr lang="en-GB"/>
          </a:p>
          <a:p>
            <a:r>
              <a:rPr lang="en-GB" sz="1200" b="1">
                <a:ea typeface="+mn-lt"/>
                <a:cs typeface="+mn-lt"/>
              </a:rPr>
              <a:t>Relevance:</a:t>
            </a:r>
            <a:r>
              <a:rPr lang="en-GB" sz="1200">
                <a:ea typeface="+mn-lt"/>
                <a:cs typeface="+mn-lt"/>
              </a:rPr>
              <a:t> Differences in age, culture, and language create gaps in understanding.</a:t>
            </a:r>
            <a:endParaRPr lang="en-GB"/>
          </a:p>
          <a:p>
            <a:r>
              <a:rPr lang="en-GB" sz="1200" b="1">
                <a:ea typeface="+mn-lt"/>
                <a:cs typeface="+mn-lt"/>
              </a:rPr>
              <a:t>4. Hall’s High- and Low-Context Cultures (1976)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Low-context (UK): Direct, explicit rules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High-context: Learning through observation and example</a:t>
            </a:r>
            <a:endParaRPr lang="en-GB"/>
          </a:p>
          <a:p>
            <a:r>
              <a:rPr lang="en-GB" sz="1200" b="1">
                <a:ea typeface="+mn-lt"/>
                <a:cs typeface="+mn-lt"/>
              </a:rPr>
              <a:t>Relevance:</a:t>
            </a:r>
            <a:r>
              <a:rPr lang="en-GB" sz="1200">
                <a:ea typeface="+mn-lt"/>
                <a:cs typeface="+mn-lt"/>
              </a:rPr>
              <a:t> Explains why written rules alone are not enough.</a:t>
            </a:r>
            <a:endParaRPr lang="en-GB"/>
          </a:p>
          <a:p>
            <a:r>
              <a:rPr lang="en-GB" sz="1200" b="1">
                <a:ea typeface="+mn-lt"/>
                <a:cs typeface="+mn-lt"/>
              </a:rPr>
              <a:t>5. Transactional Model of Communication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Views communication as a two-way process influenced by emotions and context</a:t>
            </a:r>
            <a:endParaRPr lang="en-GB"/>
          </a:p>
          <a:p>
            <a:r>
              <a:rPr lang="en-GB" sz="1200" b="1">
                <a:ea typeface="+mn-lt"/>
                <a:cs typeface="+mn-lt"/>
              </a:rPr>
              <a:t>Relevance:</a:t>
            </a:r>
            <a:r>
              <a:rPr lang="en-GB" sz="1200">
                <a:ea typeface="+mn-lt"/>
                <a:cs typeface="+mn-lt"/>
              </a:rPr>
              <a:t> Shows how stress and anger distort messages and stop feedback.</a:t>
            </a:r>
            <a:endParaRPr lang="en-GB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741BC8-5860-80E3-61D1-BCB803851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17E7-AFB9-4B6E-B65A-EFD001E0AE5B}" type="datetime1"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2AF46-D761-A62B-5460-28C6DC4C8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68D6BC-B422-4ED9-5FF4-1C0BFA122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2266105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C628E-0B58-A117-9DE9-3B5BDDE5D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>
                <a:ea typeface="+mj-lt"/>
                <a:cs typeface="+mj-lt"/>
              </a:rPr>
              <a:t>STRATEGIES TO OVERCOME BARRIERS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F60F3-8EC8-1D1A-D8DC-209142DEEC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sz="1200" b="1">
                <a:ea typeface="+mn-lt"/>
                <a:cs typeface="+mn-lt"/>
              </a:rPr>
              <a:t>For Environmental Noise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Create quiet briefing areas away from machinery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Install sound-dampening materials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Use visual aids, diagrams, and colour-coded signs</a:t>
            </a:r>
            <a:endParaRPr lang="en-GB"/>
          </a:p>
          <a:p>
            <a:r>
              <a:rPr lang="en-GB" sz="1200" dirty="0">
                <a:ea typeface="+mn-lt"/>
                <a:cs typeface="+mn-lt"/>
              </a:rPr>
              <a:t> </a:t>
            </a:r>
            <a:r>
              <a:rPr lang="en-GB" sz="1200" b="1">
                <a:ea typeface="+mn-lt"/>
                <a:cs typeface="+mn-lt"/>
              </a:rPr>
              <a:t>For Language Barriers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Translate all signs, manuals, and rules into all 5 languages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Provide basic English training for staff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Use bilingual supervisors or interpreters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Apply the “repeat-back” method to confirm understanding</a:t>
            </a:r>
            <a:endParaRPr lang="en-GB"/>
          </a:p>
          <a:p>
            <a:r>
              <a:rPr lang="en-GB" sz="1200" b="1">
                <a:ea typeface="+mn-lt"/>
                <a:cs typeface="+mn-lt"/>
              </a:rPr>
              <a:t>For Generational &amp; Cultural Barriers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Adapt training: demonstrations for younger staff; written guidance for older staff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Explain </a:t>
            </a:r>
            <a:r>
              <a:rPr lang="en-GB" sz="1200" i="1">
                <a:ea typeface="+mn-lt"/>
                <a:cs typeface="+mn-lt"/>
              </a:rPr>
              <a:t>why</a:t>
            </a:r>
            <a:r>
              <a:rPr lang="en-GB" sz="1200">
                <a:ea typeface="+mn-lt"/>
                <a:cs typeface="+mn-lt"/>
              </a:rPr>
              <a:t> rules exist, not just what to do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Ensure supervisors demonstrate and follow hygiene standards consistently</a:t>
            </a:r>
            <a:endParaRPr lang="en-GB"/>
          </a:p>
          <a:p>
            <a:r>
              <a:rPr lang="en-GB" sz="1200" b="1">
                <a:ea typeface="+mn-lt"/>
                <a:cs typeface="+mn-lt"/>
              </a:rPr>
              <a:t>For Emotional &amp; Psychological Barriers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Train managers in communication and emotional intelligence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Adopt a “no-blame” culture to encourage questions and reporting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Ensure supervisors are well-rested and lead by example</a:t>
            </a:r>
            <a:endParaRPr lang="en-GB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C7118-B6F4-16CA-898D-26B961BDA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FB910-40C8-4F1F-9D5F-D8A9C35AB29F}" type="datetime1"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DBA46-87D9-7539-A378-6D2FF8D84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F0FF03-8119-0F49-C4FF-623C8BA04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51C6CD7-3CAF-6488-12E2-9AEC9AD21F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5257" y="1117601"/>
            <a:ext cx="6596742" cy="4963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440141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E8A38-1385-7E71-22E4-F5308FEBA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 b="0"/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85C07-4CDC-E739-6D78-537A3EB5FF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900"/>
              <a:t>The quality issues at Flight Foods Ltd are not only operational but rooted in </a:t>
            </a:r>
            <a:r>
              <a:rPr lang="en-GB" sz="1900" b="1"/>
              <a:t>communication failures</a:t>
            </a:r>
            <a:endParaRPr lang="en-GB" sz="1900"/>
          </a:p>
          <a:p>
            <a:pPr>
              <a:lnSpc>
                <a:spcPct val="110000"/>
              </a:lnSpc>
            </a:pPr>
            <a:r>
              <a:rPr lang="en-GB" sz="1900"/>
              <a:t>Each barrier can be clearly explained using established communication theories</a:t>
            </a:r>
          </a:p>
          <a:p>
            <a:pPr>
              <a:lnSpc>
                <a:spcPct val="110000"/>
              </a:lnSpc>
            </a:pPr>
            <a:r>
              <a:rPr lang="en-GB" sz="1900"/>
              <a:t>Simple, practical changes in how information is shared, trained, and reinforced will resolve most problems</a:t>
            </a:r>
          </a:p>
          <a:p>
            <a:pPr>
              <a:lnSpc>
                <a:spcPct val="110000"/>
              </a:lnSpc>
            </a:pPr>
            <a:r>
              <a:rPr lang="en-GB" sz="1900"/>
              <a:t>Improving communication will raise food standards, restore customer confidence, and help the company achieve its goal of growing market share</a:t>
            </a:r>
          </a:p>
          <a:p>
            <a:pPr>
              <a:lnSpc>
                <a:spcPct val="110000"/>
              </a:lnSpc>
            </a:pPr>
            <a:endParaRPr lang="en-GB" sz="19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62BA60F-5C04-00C5-FB1D-6203D9E72F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513" b="-1"/>
          <a:stretch>
            <a:fillRect/>
          </a:stretch>
        </p:blipFill>
        <p:spPr>
          <a:xfrm>
            <a:off x="6172200" y="1825625"/>
            <a:ext cx="5181600" cy="435133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53DE5E-AAA1-C687-7BD3-A8CF51F49E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E20A866-4AF5-4365-A738-AA9FDA18FD88}" type="datetime1"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D0A0-44CE-D652-C284-468C75D22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F69109-2107-FCD9-A7CF-CEA01E960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361552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95315-F445-C87C-A36A-81D204882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>
                <a:ea typeface="+mj-lt"/>
                <a:cs typeface="+mj-lt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FD618-6BF9-6A5A-C548-C1FA9A936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676" y="1287361"/>
            <a:ext cx="6146894" cy="461559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200">
                <a:ea typeface="+mn-lt"/>
                <a:cs typeface="+mn-lt"/>
              </a:rPr>
              <a:t>Berlo, D.K. (1960) </a:t>
            </a:r>
            <a:r>
              <a:rPr lang="en-GB" sz="1200" i="1">
                <a:ea typeface="+mn-lt"/>
                <a:cs typeface="+mn-lt"/>
              </a:rPr>
              <a:t>The Process of Communication</a:t>
            </a:r>
            <a:r>
              <a:rPr lang="en-GB" sz="1200">
                <a:ea typeface="+mn-lt"/>
                <a:cs typeface="+mn-lt"/>
              </a:rPr>
              <a:t>. New York: Holt, Rinehart and Winston.</a:t>
            </a:r>
            <a:endParaRPr lang="en-GB"/>
          </a:p>
          <a:p>
            <a:r>
              <a:rPr lang="en-GB" sz="1200" dirty="0">
                <a:ea typeface="+mn-lt"/>
                <a:cs typeface="+mn-lt"/>
              </a:rPr>
              <a:t>Dwyer, J. (2019) </a:t>
            </a:r>
            <a:r>
              <a:rPr lang="en-GB" sz="1200" i="1" dirty="0">
                <a:ea typeface="+mn-lt"/>
                <a:cs typeface="+mn-lt"/>
              </a:rPr>
              <a:t>Communication in Business</a:t>
            </a:r>
            <a:r>
              <a:rPr lang="en-GB" sz="1200" dirty="0">
                <a:ea typeface="+mn-lt"/>
                <a:cs typeface="+mn-lt"/>
              </a:rPr>
              <a:t>. 5th </a:t>
            </a:r>
            <a:r>
              <a:rPr lang="en-GB" sz="1200" dirty="0" err="1">
                <a:ea typeface="+mn-lt"/>
                <a:cs typeface="+mn-lt"/>
              </a:rPr>
              <a:t>edn</a:t>
            </a:r>
            <a:r>
              <a:rPr lang="en-GB" sz="1200" dirty="0">
                <a:ea typeface="+mn-lt"/>
                <a:cs typeface="+mn-lt"/>
              </a:rPr>
              <a:t>. Melbourne: Cengage Learning.</a:t>
            </a:r>
            <a:endParaRPr lang="en-GB" dirty="0"/>
          </a:p>
          <a:p>
            <a:r>
              <a:rPr lang="en-GB" sz="1200">
                <a:ea typeface="+mn-lt"/>
                <a:cs typeface="+mn-lt"/>
              </a:rPr>
              <a:t>Hall, E.T. (1976) </a:t>
            </a:r>
            <a:r>
              <a:rPr lang="en-GB" sz="1200" i="1">
                <a:ea typeface="+mn-lt"/>
                <a:cs typeface="+mn-lt"/>
              </a:rPr>
              <a:t>Beyond Culture</a:t>
            </a:r>
            <a:r>
              <a:rPr lang="en-GB" sz="1200">
                <a:ea typeface="+mn-lt"/>
                <a:cs typeface="+mn-lt"/>
              </a:rPr>
              <a:t>. New York: Anchor Books.</a:t>
            </a:r>
            <a:endParaRPr lang="en-GB"/>
          </a:p>
          <a:p>
            <a:r>
              <a:rPr lang="en-GB" sz="1200" dirty="0">
                <a:ea typeface="+mn-lt"/>
                <a:cs typeface="+mn-lt"/>
              </a:rPr>
              <a:t>Hofstede, G., Hofstede, G.J. and Minkov, M. (2010) </a:t>
            </a:r>
            <a:r>
              <a:rPr lang="en-GB" sz="1200" i="1" dirty="0">
                <a:ea typeface="+mn-lt"/>
                <a:cs typeface="+mn-lt"/>
              </a:rPr>
              <a:t>Cultures and Organizations: Software of the Mind</a:t>
            </a:r>
            <a:r>
              <a:rPr lang="en-GB" sz="1200" dirty="0">
                <a:ea typeface="+mn-lt"/>
                <a:cs typeface="+mn-lt"/>
              </a:rPr>
              <a:t>. 3rd </a:t>
            </a:r>
            <a:r>
              <a:rPr lang="en-GB" sz="1200" dirty="0" err="1">
                <a:ea typeface="+mn-lt"/>
                <a:cs typeface="+mn-lt"/>
              </a:rPr>
              <a:t>edn</a:t>
            </a:r>
            <a:r>
              <a:rPr lang="en-GB" sz="1200" dirty="0">
                <a:ea typeface="+mn-lt"/>
                <a:cs typeface="+mn-lt"/>
              </a:rPr>
              <a:t>. New York: McGraw-Hill.</a:t>
            </a:r>
            <a:endParaRPr lang="en-GB" dirty="0"/>
          </a:p>
          <a:p>
            <a:r>
              <a:rPr lang="en-GB" sz="1200" dirty="0">
                <a:ea typeface="+mn-lt"/>
                <a:cs typeface="+mn-lt"/>
              </a:rPr>
              <a:t>Katz, D. and Kahn, R.L. (1978) </a:t>
            </a:r>
            <a:r>
              <a:rPr lang="en-GB" sz="1200" i="1" dirty="0">
                <a:ea typeface="+mn-lt"/>
                <a:cs typeface="+mn-lt"/>
              </a:rPr>
              <a:t>The Social Psychology of Organizations</a:t>
            </a:r>
            <a:r>
              <a:rPr lang="en-GB" sz="1200" dirty="0">
                <a:ea typeface="+mn-lt"/>
                <a:cs typeface="+mn-lt"/>
              </a:rPr>
              <a:t>. 2nd </a:t>
            </a:r>
            <a:r>
              <a:rPr lang="en-GB" sz="1200" dirty="0" err="1">
                <a:ea typeface="+mn-lt"/>
                <a:cs typeface="+mn-lt"/>
              </a:rPr>
              <a:t>edn</a:t>
            </a:r>
            <a:r>
              <a:rPr lang="en-GB" sz="1200" dirty="0">
                <a:ea typeface="+mn-lt"/>
                <a:cs typeface="+mn-lt"/>
              </a:rPr>
              <a:t>. New York: Wiley.</a:t>
            </a:r>
            <a:endParaRPr lang="en-GB" dirty="0"/>
          </a:p>
          <a:p>
            <a:r>
              <a:rPr lang="en-GB" sz="1200">
                <a:ea typeface="+mn-lt"/>
                <a:cs typeface="+mn-lt"/>
              </a:rPr>
              <a:t>Lunenburg, F.C. (2010) ‘Communication: The process, barriers, and improving effectiveness’, </a:t>
            </a:r>
            <a:r>
              <a:rPr lang="en-GB" sz="1200" i="1">
                <a:ea typeface="+mn-lt"/>
                <a:cs typeface="+mn-lt"/>
              </a:rPr>
              <a:t>Schooling</a:t>
            </a:r>
            <a:r>
              <a:rPr lang="en-GB" sz="1200">
                <a:ea typeface="+mn-lt"/>
                <a:cs typeface="+mn-lt"/>
              </a:rPr>
              <a:t>, 1(1), pp. 1–11.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Schramm, W. (1954) </a:t>
            </a:r>
            <a:r>
              <a:rPr lang="en-GB" sz="1200" i="1">
                <a:ea typeface="+mn-lt"/>
                <a:cs typeface="+mn-lt"/>
              </a:rPr>
              <a:t>The Process and Effects of Mass Communication</a:t>
            </a:r>
            <a:r>
              <a:rPr lang="en-GB" sz="1200">
                <a:ea typeface="+mn-lt"/>
                <a:cs typeface="+mn-lt"/>
              </a:rPr>
              <a:t>. Urbana: University of Illinois Press.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Shannon, C.E. and Weaver, W. (1949) </a:t>
            </a:r>
            <a:r>
              <a:rPr lang="en-GB" sz="1200" i="1">
                <a:ea typeface="+mn-lt"/>
                <a:cs typeface="+mn-lt"/>
              </a:rPr>
              <a:t>The Mathematical Theory of Communication</a:t>
            </a:r>
            <a:r>
              <a:rPr lang="en-GB" sz="1200">
                <a:ea typeface="+mn-lt"/>
                <a:cs typeface="+mn-lt"/>
              </a:rPr>
              <a:t>. Urbana: University of Illinois Press.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Steinberg, S. (2007) </a:t>
            </a:r>
            <a:r>
              <a:rPr lang="en-GB" sz="1200" i="1">
                <a:ea typeface="+mn-lt"/>
                <a:cs typeface="+mn-lt"/>
              </a:rPr>
              <a:t>An Introduction to Communication Studies</a:t>
            </a:r>
            <a:r>
              <a:rPr lang="en-GB" sz="1200">
                <a:ea typeface="+mn-lt"/>
                <a:cs typeface="+mn-lt"/>
              </a:rPr>
              <a:t>. Cape Town: Juta and Company.</a:t>
            </a:r>
            <a:endParaRPr lang="en-GB"/>
          </a:p>
          <a:p>
            <a:r>
              <a:rPr lang="en-GB" sz="1200" dirty="0">
                <a:ea typeface="+mn-lt"/>
                <a:cs typeface="+mn-lt"/>
              </a:rPr>
              <a:t>Wood, J.T. (2015) </a:t>
            </a:r>
            <a:r>
              <a:rPr lang="en-GB" sz="1200" i="1" dirty="0">
                <a:ea typeface="+mn-lt"/>
                <a:cs typeface="+mn-lt"/>
              </a:rPr>
              <a:t>Communication Mosaics: An Introduction to the Field of Communication</a:t>
            </a:r>
            <a:r>
              <a:rPr lang="en-GB" sz="1200" dirty="0">
                <a:ea typeface="+mn-lt"/>
                <a:cs typeface="+mn-lt"/>
              </a:rPr>
              <a:t>. 8th </a:t>
            </a:r>
            <a:r>
              <a:rPr lang="en-GB" sz="1200" dirty="0" err="1">
                <a:ea typeface="+mn-lt"/>
                <a:cs typeface="+mn-lt"/>
              </a:rPr>
              <a:t>edn</a:t>
            </a:r>
            <a:r>
              <a:rPr lang="en-GB" sz="1200" dirty="0">
                <a:ea typeface="+mn-lt"/>
                <a:cs typeface="+mn-lt"/>
              </a:rPr>
              <a:t>. Boston: Cengage.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9818DF-5A5C-3897-B851-A32F4B79D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D50F-164A-4083-9163-E01FB2A4FBE8}" type="datetime1"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88361F-1A67-8CE5-7D92-9A2E4680E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48BEA9-6E95-DEC3-3082-0211F6227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9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650482-2A42-CC02-80B1-46088A095D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7829" y="671285"/>
            <a:ext cx="4985657" cy="498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923932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61303BAF-885D-8F1A-8F28-5C9C8B186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6420" y="2457269"/>
            <a:ext cx="8549006" cy="47898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800"/>
              <a:t>        Thank you for listening </a:t>
            </a:r>
          </a:p>
          <a:p>
            <a:r>
              <a:rPr lang="en-GB" sz="4800"/>
              <a:t>              Any Questions?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042AD5-4E5D-FAA5-8D13-988A991306B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8CFB29C-747C-47A4-8C5A-9F69DD55BDF4}" type="datetime1">
              <a:rPr lang="en-GB"/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05694C-98A1-C106-927E-F202E2ABB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659665-B2C5-4BA5-0FA1-6554D9294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497577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VanillaVTI</vt:lpstr>
      <vt:lpstr> Effective Teamworking &amp; Communications  (LCLM4003)    </vt:lpstr>
      <vt:lpstr>Content</vt:lpstr>
      <vt:lpstr>Introduction</vt:lpstr>
      <vt:lpstr>SUMMARY OF CASE STUDY</vt:lpstr>
      <vt:lpstr>COMMUNICATION BARRIERS</vt:lpstr>
      <vt:lpstr>THEORETICAL FRAMEWORK</vt:lpstr>
      <vt:lpstr>STRATEGIES TO OVERCOME BARRIERS</vt:lpstr>
      <vt:lpstr>CONCLUSION</vt:lpstr>
      <vt:lpstr>REFERENCES</vt:lpstr>
      <vt:lpstr>        Thank you for listening                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154</cp:revision>
  <dcterms:created xsi:type="dcterms:W3CDTF">2026-07-12T19:27:08Z</dcterms:created>
  <dcterms:modified xsi:type="dcterms:W3CDTF">2026-07-12T20:04:52Z</dcterms:modified>
</cp:coreProperties>
</file>