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D26B3-5245-4F57-84BF-ABE68B4870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7DE48-903D-4D8B-A200-3A47725CA6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A4D1F7-1E7F-48B8-89D9-9DEE85661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F82145-B568-404D-8CB9-3DC368C6B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8F9E1-7105-466F-B702-87BC214EC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108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EDB31-98AC-4CED-8BD1-1065A0F47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77293-7AAE-4270-8099-0E1CF1D57E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41FEC6-0E60-42F8-AB53-D99460F90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8D9E38-1F30-45AA-B679-3A5626EF4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1B5BA-184C-4AFC-A006-7FA6FA741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916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A5AFC-59F0-4878-9404-0DC051DB0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8F2FA0-618D-4801-BD0D-948429C653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7BD2D-7EF4-447F-B384-77C2EF1E6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8F08C0-B9F7-4F76-9F86-E449D1648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9759E-F628-4882-A7E6-F77A0A378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917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0A7AC-746F-4B95-B3DE-C81EA1532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6D025-B834-4CFF-AFA2-B73E04FD21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0DE19E-98CA-4E60-B926-45B84F2756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310108-38A0-4624-821C-4FB21DDCC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B46CB0-03E8-465A-A95F-03CF8D392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AC2CAE-5C04-4204-9BFA-E92680D58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393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5262C-055D-4EBC-B05D-9CCB92C7D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8B2A5-050A-405F-B043-2928DF85B0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844AB6-2F81-4EBF-845A-22817FB310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F5A61C-C147-44D4-84FB-A0AAC49C89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58A16C-3A38-4964-95A4-939168A1F1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AD6A28-EC22-407B-A774-9C88AC7F0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BD5985-E193-43EF-9784-C7F24B321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D1FB65-22E2-4196-909A-A83B01020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561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91F62-D555-457D-825A-F18A624F1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77FA15-E852-4EEE-AE45-8759887DB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33BA2B-385F-4D9C-B542-5C8C5D1D9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23F0E8-F07D-43A0-9B81-4AAD0614A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691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4535E1-182E-42D6-89F8-6BB3CD773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976998-E145-4631-93C9-DDA2084AD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175F4E-8B90-4768-9FB3-4B918DC1E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103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20E-DBC4-49F7-9E1A-BC2C4985F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051E9-9A79-4450-A2E2-73EA50E3F5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1325EC-3CBF-444E-8890-C36F90E119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C82856-5757-401E-AD11-7FA826B65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8C012-AD74-4F3C-BE47-32D4C572D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FE5142-03D4-4CC4-9561-4B8515DCA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4927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0C42B-20A3-43C3-B586-2DB92336F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B84C39-06CE-48B3-A60D-5CEA4EDEA2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326028-97ED-4678-99E8-002413C04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6AEDB-849B-4657-B3FA-2157A01C1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1E9FE1-27DF-44ED-9718-CCB53F595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0E7EFF-57FF-444D-8063-6F338021C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946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E4C5C-FD92-4D36-9DE6-C581D6A99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956B7B-BC66-4FBC-9AF6-BBC2AE6E7B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C21D8-DFEF-493B-A4B6-36418D979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0BCC88-7F2A-4822-9E28-155F4C4D4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57392-25BC-43EE-A1F6-33EB8BF90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064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8A6049-0BB6-4C7F-A540-90B7673CCA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55C9AE-06E4-4E37-95BC-79F2FAE0B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85C19-24A0-42FA-A626-2392F5156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39FA18-66C9-48E8-B71E-4A5AC62F2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AFD0A-3D0C-46D0-977B-A2C3F7EE0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79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C5AE88-BE12-4FB0-BC53-7154885DB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A540B8-EA07-4BF9-85DD-0BEFF3FACD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927DA2-347A-43E0-A20C-91BECD83F9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F22EE-3F22-4ABB-BBEA-5453CED6F57B}" type="datetimeFigureOut">
              <a:rPr lang="en-GB" smtClean="0"/>
              <a:t>21/04/2021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DF6FE-D4C5-4C5A-99ED-BF1F94AB8E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00974E-2EF7-4155-9E3E-84D193FCE3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94CA5-D69B-4749-9723-F4C76003BA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577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5.m4a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5.m4a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7" Type="http://schemas.openxmlformats.org/officeDocument/2006/relationships/hyperlink" Target="http://www.researchgate.net/" TargetMode="External"/><Relationship Id="rId2" Type="http://schemas.openxmlformats.org/officeDocument/2006/relationships/hyperlink" Target="http://www.proques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d.ac.uk/" TargetMode="External"/><Relationship Id="rId5" Type="http://schemas.openxmlformats.org/officeDocument/2006/relationships/hyperlink" Target="https://books.google.co.uk/" TargetMode="External"/><Relationship Id="rId4" Type="http://schemas.openxmlformats.org/officeDocument/2006/relationships/hyperlink" Target="http://www.forbe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6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8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0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2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4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6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8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0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DC481-70FE-494B-BE3A-4BC073542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42248" y="1481328"/>
            <a:ext cx="2926080" cy="2468880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dirty="0"/>
              <a:t>DOES THE INNOVATION CONCEPT PROVIDE A BUSINESS ADVANTAGE?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525AC0-6FBB-427F-8A76-9B50E6BC41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42248" y="4078224"/>
            <a:ext cx="2926080" cy="1307592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BY APRIL FUGE</a:t>
            </a:r>
          </a:p>
          <a:p>
            <a:pPr algn="l"/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23/4/2021</a:t>
            </a:r>
          </a:p>
        </p:txBody>
      </p:sp>
      <p:sp>
        <p:nvSpPr>
          <p:cNvPr id="32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4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2AFBB7-69A1-4DE3-B716-4B54F023B9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63" t="20442" r="9422" b="7907"/>
          <a:stretch/>
        </p:blipFill>
        <p:spPr>
          <a:xfrm>
            <a:off x="921910" y="1557455"/>
            <a:ext cx="7761924" cy="3828361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37065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8E546-C9BA-4A92-8EB7-BAFE588F6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D38EB3F8-CC56-44AF-ABE4-7B935E373D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18359" t="28352" r="22260" b="6910"/>
          <a:stretch/>
        </p:blipFill>
        <p:spPr>
          <a:xfrm>
            <a:off x="-123986" y="1495586"/>
            <a:ext cx="11789044" cy="5362414"/>
          </a:xfrm>
        </p:spPr>
      </p:pic>
      <p:pic>
        <p:nvPicPr>
          <p:cNvPr id="2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65BA96-B388-4C32-9C88-60D58B375C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526943" y="3428998"/>
            <a:ext cx="1084882" cy="1096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28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2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04A5F-CCCD-4878-9B2D-810A782A1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CREATIVITY LEAD TO INNOVATION?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DF488BA-A486-41DE-B4B2-225C94A267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65362" t="28912" r="4214" b="40625"/>
          <a:stretch/>
        </p:blipFill>
        <p:spPr>
          <a:xfrm>
            <a:off x="2723019" y="1937988"/>
            <a:ext cx="7319884" cy="4554887"/>
          </a:xfr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D66494-AC38-49F8-8DEF-030F5B7E88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39865" y="2710912"/>
            <a:ext cx="1270860" cy="915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892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2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56A4C-D491-4A7A-8413-36D678B45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INNOVATIVE COMPANY’S.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AE16F1E-A286-4088-BF60-E200291355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63958" t="22079" r="3986" b="41993"/>
          <a:stretch/>
        </p:blipFill>
        <p:spPr>
          <a:xfrm>
            <a:off x="5216472" y="1487837"/>
            <a:ext cx="6137328" cy="5215955"/>
          </a:xfr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3ECC21-2B63-4D4C-A39B-9DF797163C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10346" y="1858505"/>
            <a:ext cx="673315" cy="673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97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6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C38A3-2D85-4332-9A12-5AA059F2A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ART OF INNOVATION.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2A3F06-966B-44C1-8E29-E672056F5C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67748D-8F10-4FDC-B7CA-7A27A05127F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72338" y="2275238"/>
            <a:ext cx="1153763" cy="808926"/>
          </a:xfrm>
          <a:prstGeom prst="rect">
            <a:avLst/>
          </a:prstGeom>
        </p:spPr>
      </p:pic>
      <p:pic>
        <p:nvPicPr>
          <p:cNvPr id="23" name="Content Placeholder 22">
            <a:extLst>
              <a:ext uri="{FF2B5EF4-FFF2-40B4-BE49-F238E27FC236}">
                <a16:creationId xmlns:a16="http://schemas.microsoft.com/office/drawing/2014/main" id="{E0764791-C236-4B05-9DD5-D58DBA1D67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2196799" y="1825625"/>
            <a:ext cx="7798401" cy="4351338"/>
          </a:xfrm>
        </p:spPr>
      </p:pic>
    </p:spTree>
    <p:extLst>
      <p:ext uri="{BB962C8B-B14F-4D97-AF65-F5344CB8AC3E}">
        <p14:creationId xmlns:p14="http://schemas.microsoft.com/office/powerpoint/2010/main" val="718311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25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B88B7-8B62-4966-8FE4-DBAF3F8BB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INNOVATION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795B5-09BA-46BD-B75A-3DA3D7CA9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VS CLOSED.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E8B5D9-6231-446D-B4E2-58B9E12E58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3885" y="2368227"/>
            <a:ext cx="1060773" cy="7624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81B525-B5AF-4009-AC97-ACB853C286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229" t="27720" r="27218" b="31972"/>
          <a:stretch/>
        </p:blipFill>
        <p:spPr>
          <a:xfrm>
            <a:off x="3440623" y="2368227"/>
            <a:ext cx="6850252" cy="327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243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8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34F19-12E9-4147-AD4B-9F0552070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4 P’ S INNOVATION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B0053-1F5C-4F18-8692-239838144C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dirty="0"/>
              <a:t>FINEGANS FISH BAR.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000" dirty="0"/>
          </a:p>
          <a:p>
            <a:r>
              <a:rPr lang="en-GB" sz="2000" dirty="0"/>
              <a:t>(Tidd and Bessant, 2013)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81B8BE-4823-47BE-BE1E-A4FAC77053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0929" y="2276960"/>
            <a:ext cx="905790" cy="9057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11AB405-2CFE-4FEE-B799-0334DCE4C68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457" t="19209" r="27669" b="14124"/>
          <a:stretch/>
        </p:blipFill>
        <p:spPr>
          <a:xfrm>
            <a:off x="4153546" y="1321188"/>
            <a:ext cx="5858358" cy="553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054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91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6EE3B-07D2-44F7-A6AC-B160E784B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STYLES.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2360DF2-F05D-4ADA-9AA5-6D3B034824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61553" t="24293" r="3386" b="12664"/>
          <a:stretch/>
        </p:blipFill>
        <p:spPr>
          <a:xfrm>
            <a:off x="5300420" y="1083205"/>
            <a:ext cx="5377912" cy="5439375"/>
          </a:xfr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4B8875-98B3-481F-B302-012BC4740C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63851" y="241644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025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3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B095F-5EC3-42AF-8ADF-FDE32A97A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0E7BA1-5A29-447B-AE86-B38FC24D40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86359" y="2524932"/>
            <a:ext cx="781803" cy="781803"/>
          </a:xfrm>
          <a:prstGeom prst="rect">
            <a:avLst/>
          </a:prstGeo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1AB86471-3EA0-48E4-8F59-2DACCBC343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244990" y="1825625"/>
            <a:ext cx="7702019" cy="4351338"/>
          </a:xfrm>
        </p:spPr>
      </p:pic>
    </p:spTree>
    <p:extLst>
      <p:ext uri="{BB962C8B-B14F-4D97-AF65-F5344CB8AC3E}">
        <p14:creationId xmlns:p14="http://schemas.microsoft.com/office/powerpoint/2010/main" val="3551483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2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73FF791-9D33-4EB5-BC6C-34249F1700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9470" t="25516" r="15356" b="45014"/>
          <a:stretch/>
        </p:blipFill>
        <p:spPr>
          <a:xfrm>
            <a:off x="340963" y="27950"/>
            <a:ext cx="11205274" cy="6171371"/>
          </a:xfrm>
        </p:spPr>
      </p:pic>
    </p:spTree>
    <p:extLst>
      <p:ext uri="{BB962C8B-B14F-4D97-AF65-F5344CB8AC3E}">
        <p14:creationId xmlns:p14="http://schemas.microsoft.com/office/powerpoint/2010/main" val="4151406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7A547-F60A-4F9B-8B9F-0D48B24BB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9D952-9BE3-492D-83AF-3A0762BCB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2854"/>
            <a:ext cx="10515600" cy="552514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Amabile, T.M, Conti, R, Coon, H, Lazenby, L and Herron, M (1996) ‘Assessing the Work Environment for Creativity’ </a:t>
            </a:r>
            <a:r>
              <a:rPr lang="en-GB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Academy of Management Journal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vol 39(5) p, 1154 [Online] Available at </a:t>
            </a:r>
            <a:r>
              <a:rPr lang="en-GB" sz="2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www.proquest.com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1/4/2021</a:t>
            </a: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Burstein, j (2012)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 Lessons in Creativity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Julie Burstein [Video] [Online] Available at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www.youtube.com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27/3/2021)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Forbes (2018)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World’s Most Innovative Companies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Forbes [Online] Available at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www.forbes.com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15/3/2021)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Fortt, J and Copeland, M (2010)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Google vs. Apple = Open vs. Closed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Jon Fortt, Micheal Copeland [Video] [Online] Available at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www.youtube.com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1/4/2021)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Henry, T (2011)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Accidental Creative: How to be Brilliant at a Moments Notice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Penguin [Online] Available at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https://books.google.co.uk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1/4/2021)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Kawasaki, G (2014)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Art of Innovation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Guy Kawasaki [Video] [Online] Available at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www.youtube.com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3/4/2021)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Taylor, J (2015)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Difference Between Innovation and Creativiy?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James Taylor [Video] [Online] Available at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www.youtube.com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28/3/2021)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University of Edinburgh (2020) Gibbs Reflective Cycle [Online] Available at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www.ed.ac.uk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20/4/2021)</a:t>
            </a:r>
          </a:p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Tidd, J, and Bessant, J (2013) ‘Managing Innovation: Integrating Technological Market and Organisational Change’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Chapter 1 Innovation- What it is and Why it Matters?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Available at </a:t>
            </a:r>
            <a:r>
              <a:rPr lang="en-GB" sz="2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www.researchgate.net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1/4/2021)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Tidd, J (2014) </a:t>
            </a:r>
            <a:r>
              <a:rPr lang="en-GB" sz="2400" i="1" dirty="0">
                <a:latin typeface="Calibri" panose="020F0502020204030204" pitchFamily="34" charset="0"/>
                <a:cs typeface="Times New Roman" panose="02020603050405020304" pitchFamily="18" charset="0"/>
              </a:rPr>
              <a:t>Why Innovate? Creating and Capturing Value </a:t>
            </a:r>
            <a:r>
              <a:rPr lang="en-GB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Professor Joesph Tidd [Video] [Online] Available at </a:t>
            </a:r>
            <a:r>
              <a:rPr lang="en-GB" sz="2400" dirty="0">
                <a:latin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www.youtube.com</a:t>
            </a:r>
            <a:r>
              <a:rPr lang="en-GB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. (Accessed 3/4/2021)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830973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785</TotalTime>
  <Words>423</Words>
  <Application>Microsoft Office PowerPoint</Application>
  <PresentationFormat>Widescreen</PresentationFormat>
  <Paragraphs>32</Paragraphs>
  <Slides>11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Rockwell</vt:lpstr>
      <vt:lpstr>Office Theme</vt:lpstr>
      <vt:lpstr>DOES THE INNOVATION CONCEPT PROVIDE A BUSINESS ADVANTAGE?</vt:lpstr>
      <vt:lpstr>INTRODUCTION</vt:lpstr>
      <vt:lpstr>DOES CREATIVITY LEAD TO INNOVATION?</vt:lpstr>
      <vt:lpstr>TOP INNOVATIVE COMPANY’S.</vt:lpstr>
      <vt:lpstr>THE ART OF INNOVATION.</vt:lpstr>
      <vt:lpstr>INNOVATION MODELS</vt:lpstr>
      <vt:lpstr>THE 4 P’ S INNOVATION MODEL</vt:lpstr>
      <vt:lpstr>LEADERSHIP STYLES.</vt:lpstr>
      <vt:lpstr>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THE INNOVATION CONCEPT PROVIDE A BUSINESS ADVANTAGE?</dc:title>
  <dc:creator>April Fuge</dc:creator>
  <cp:lastModifiedBy>April Fuge</cp:lastModifiedBy>
  <cp:revision>40</cp:revision>
  <dcterms:created xsi:type="dcterms:W3CDTF">2021-04-21T07:01:37Z</dcterms:created>
  <dcterms:modified xsi:type="dcterms:W3CDTF">2021-04-21T20:07:04Z</dcterms:modified>
</cp:coreProperties>
</file>