
<file path=[Content_Types].xml><?xml version="1.0" encoding="utf-8"?>
<Types xmlns="http://schemas.openxmlformats.org/package/2006/content-types">
  <Default Extension="1" ContentType="image/jpeg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1"/>
  </p:notesMasterIdLst>
  <p:handoutMasterIdLst>
    <p:handoutMasterId r:id="rId22"/>
  </p:handoutMasterIdLst>
  <p:sldIdLst>
    <p:sldId id="277" r:id="rId2"/>
    <p:sldId id="461" r:id="rId3"/>
    <p:sldId id="470" r:id="rId4"/>
    <p:sldId id="455" r:id="rId5"/>
    <p:sldId id="456" r:id="rId6"/>
    <p:sldId id="462" r:id="rId7"/>
    <p:sldId id="468" r:id="rId8"/>
    <p:sldId id="469" r:id="rId9"/>
    <p:sldId id="458" r:id="rId10"/>
    <p:sldId id="457" r:id="rId11"/>
    <p:sldId id="460" r:id="rId12"/>
    <p:sldId id="452" r:id="rId13"/>
    <p:sldId id="454" r:id="rId14"/>
    <p:sldId id="459" r:id="rId15"/>
    <p:sldId id="450" r:id="rId16"/>
    <p:sldId id="463" r:id="rId17"/>
    <p:sldId id="464" r:id="rId18"/>
    <p:sldId id="465" r:id="rId19"/>
    <p:sldId id="467" r:id="rId20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82" autoAdjust="0"/>
    <p:restoredTop sz="94576" autoAdjust="0"/>
  </p:normalViewPr>
  <p:slideViewPr>
    <p:cSldViewPr>
      <p:cViewPr varScale="1">
        <p:scale>
          <a:sx n="66" d="100"/>
          <a:sy n="66" d="100"/>
        </p:scale>
        <p:origin x="1180" y="2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106977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086627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16/12/2025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16/12/2025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16/12/2025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16/12/2025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16/12/2025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16/12/2025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16/12/2025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16/12/2025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16/12/2025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16/12/2025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16/12/2025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16/12/2025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3.png"/><Relationship Id="rId5" Type="http://schemas.openxmlformats.org/officeDocument/2006/relationships/hyperlink" Target="https://www.rawpixel.com/search/corporation" TargetMode="External"/><Relationship Id="rId4" Type="http://schemas.openxmlformats.org/officeDocument/2006/relationships/image" Target="../media/image4.1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3.png"/><Relationship Id="rId5" Type="http://schemas.openxmlformats.org/officeDocument/2006/relationships/image" Target="../media/image5.jpeg"/><Relationship Id="rId4" Type="http://schemas.openxmlformats.org/officeDocument/2006/relationships/notesSlide" Target="../notesSlides/notesSlid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3.png"/><Relationship Id="rId5" Type="http://schemas.openxmlformats.org/officeDocument/2006/relationships/hyperlink" Target="https://manualdecruarksc.z14.web.core.windows.net/schematic-diagram-of-the-breast.html" TargetMode="Externa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3.png"/><Relationship Id="rId5" Type="http://schemas.openxmlformats.org/officeDocument/2006/relationships/hyperlink" Target="https://www.christie.nhs.uk/education/learn-with-us/study-days-and-conferences/metastatic-breast-cancer-study-day" TargetMode="External"/><Relationship Id="rId4" Type="http://schemas.openxmlformats.org/officeDocument/2006/relationships/image" Target="../media/image7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3.pn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westerntc.libguides.com/nursingprogram/nursingprocess" TargetMode="External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3.png"/><Relationship Id="rId5" Type="http://schemas.openxmlformats.org/officeDocument/2006/relationships/hyperlink" Target="https://krokdozdrowia.com/chemioterapia-raka-piersi-rodzaje-i-etapy-leczenia/" TargetMode="External"/><Relationship Id="rId4" Type="http://schemas.openxmlformats.org/officeDocument/2006/relationships/image" Target="../media/image9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hyperlink" Target="https://www.wcrf.org/dietandcancer/breast-cancer" TargetMode="External"/><Relationship Id="rId5" Type="http://schemas.openxmlformats.org/officeDocument/2006/relationships/hyperlink" Target="https://www.nice.org.uk/guidance/ng101" TargetMode="External"/><Relationship Id="rId4" Type="http://schemas.openxmlformats.org/officeDocument/2006/relationships/hyperlink" Target="https://www.nhs.uk/conditions/breast-cancer/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conditions/breast-cancer/" TargetMode="External"/><Relationship Id="rId2" Type="http://schemas.openxmlformats.org/officeDocument/2006/relationships/hyperlink" Target="https://www.nice.org.uk/guidance/ng101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nice.org.uk/" TargetMode="External"/><Relationship Id="rId4" Type="http://schemas.openxmlformats.org/officeDocument/2006/relationships/hyperlink" Target="https://associationofbreastsurgery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49275" y="1340768"/>
            <a:ext cx="8050709" cy="1584176"/>
          </a:xfrm>
        </p:spPr>
        <p:txBody>
          <a:bodyPr/>
          <a:lstStyle/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BMHP5032 Introduction to Physiology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Component 2 – Presentation 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Care Plan</a:t>
            </a:r>
          </a:p>
          <a:p>
            <a:pPr algn="l" eaLnBrk="1" hangingPunct="1"/>
            <a:endParaRPr lang="en-GB" altLang="en-US" sz="2800" b="1" dirty="0">
              <a:solidFill>
                <a:schemeClr val="bg1"/>
              </a:solidFill>
            </a:endParaRP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ID:</a:t>
            </a:r>
            <a:r>
              <a:rPr lang="pl-PL" altLang="en-US" sz="2800" b="1" dirty="0">
                <a:solidFill>
                  <a:schemeClr val="bg1"/>
                </a:solidFill>
              </a:rPr>
              <a:t> 2410515</a:t>
            </a:r>
            <a:endParaRPr lang="en-GB" altLang="en-US" sz="2800" b="1" dirty="0">
              <a:solidFill>
                <a:schemeClr val="bg1"/>
              </a:solidFill>
            </a:endParaRP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name:</a:t>
            </a:r>
            <a:r>
              <a:rPr lang="pl-PL" altLang="en-US" sz="2800" b="1" dirty="0">
                <a:solidFill>
                  <a:schemeClr val="bg1"/>
                </a:solidFill>
              </a:rPr>
              <a:t> Marzena Anna KALDOWSKA</a:t>
            </a:r>
            <a:endParaRPr lang="en-GB" altLang="en-US" sz="2800" b="1" dirty="0">
              <a:solidFill>
                <a:schemeClr val="bg1"/>
              </a:solidFill>
            </a:endParaRP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Lecturer Name: </a:t>
            </a:r>
            <a:r>
              <a:rPr lang="pl-PL" altLang="en-US" sz="2800" b="1">
                <a:solidFill>
                  <a:schemeClr val="bg1"/>
                </a:solidFill>
              </a:rPr>
              <a:t>SHAILA HUSSAIN</a:t>
            </a:r>
            <a:endParaRPr lang="en-GB" altLang="en-US" sz="2800" b="1" dirty="0">
              <a:solidFill>
                <a:schemeClr val="bg1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pic>
        <p:nvPicPr>
          <p:cNvPr id="9" name="Dźwięk 8">
            <a:hlinkClick r:id="" action="ppaction://media"/>
            <a:extLst>
              <a:ext uri="{FF2B5EF4-FFF2-40B4-BE49-F238E27FC236}">
                <a16:creationId xmlns:a16="http://schemas.microsoft.com/office/drawing/2014/main" id="{5D82D6B8-4FE2-878E-A265-6AF353E0205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7051104" y="472514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976"/>
    </mc:Choice>
    <mc:Fallback xmlns="">
      <p:transition spd="slow" advTm="179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E69875B7-25D9-7190-B7D2-295EB031B8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184577"/>
          </a:xfrm>
        </p:spPr>
        <p:txBody>
          <a:bodyPr/>
          <a:lstStyle/>
          <a:p>
            <a:endParaRPr lang="pl-PL" sz="1800" b="1" dirty="0">
              <a:solidFill>
                <a:srgbClr val="0070C0"/>
              </a:solidFill>
            </a:endParaRPr>
          </a:p>
          <a:p>
            <a:endParaRPr lang="pl-PL" sz="1800" b="1" dirty="0">
              <a:solidFill>
                <a:srgbClr val="0070C0"/>
              </a:solidFill>
            </a:endParaRPr>
          </a:p>
          <a:p>
            <a:r>
              <a:rPr lang="en-GB" sz="1800" b="1" dirty="0">
                <a:solidFill>
                  <a:srgbClr val="0070C0"/>
                </a:solidFill>
              </a:rPr>
              <a:t>Introduction</a:t>
            </a:r>
            <a:endParaRPr lang="pl-PL" sz="1800" b="1" dirty="0">
              <a:solidFill>
                <a:srgbClr val="0070C0"/>
              </a:solidFill>
            </a:endParaRPr>
          </a:p>
          <a:p>
            <a:r>
              <a:rPr lang="en-GB" sz="1800" b="1" dirty="0">
                <a:solidFill>
                  <a:srgbClr val="0070C0"/>
                </a:solidFill>
              </a:rPr>
              <a:t>Information about the </a:t>
            </a:r>
            <a:r>
              <a:rPr lang="pl-PL" sz="1800" b="1" dirty="0" err="1">
                <a:solidFill>
                  <a:srgbClr val="0070C0"/>
                </a:solidFill>
              </a:rPr>
              <a:t>patiet</a:t>
            </a:r>
            <a:endParaRPr lang="pl-PL" sz="1800" b="1" dirty="0">
              <a:solidFill>
                <a:srgbClr val="0070C0"/>
              </a:solidFill>
            </a:endParaRPr>
          </a:p>
          <a:p>
            <a:r>
              <a:rPr lang="pl-PL" sz="1800" b="1" dirty="0" err="1">
                <a:solidFill>
                  <a:srgbClr val="0070C0"/>
                </a:solidFill>
              </a:rPr>
              <a:t>Risks</a:t>
            </a:r>
            <a:r>
              <a:rPr lang="pl-PL" sz="1800" b="1" dirty="0">
                <a:solidFill>
                  <a:srgbClr val="0070C0"/>
                </a:solidFill>
              </a:rPr>
              <a:t> and </a:t>
            </a:r>
            <a:r>
              <a:rPr lang="pl-PL" sz="1800" b="1" dirty="0" err="1">
                <a:solidFill>
                  <a:srgbClr val="0070C0"/>
                </a:solidFill>
              </a:rPr>
              <a:t>contributing</a:t>
            </a:r>
            <a:r>
              <a:rPr lang="pl-PL" sz="1800" b="1" dirty="0">
                <a:solidFill>
                  <a:srgbClr val="0070C0"/>
                </a:solidFill>
              </a:rPr>
              <a:t> </a:t>
            </a:r>
            <a:r>
              <a:rPr lang="pl-PL" sz="1800" b="1" dirty="0" err="1">
                <a:solidFill>
                  <a:srgbClr val="0070C0"/>
                </a:solidFill>
              </a:rPr>
              <a:t>factors</a:t>
            </a:r>
            <a:endParaRPr lang="pl-PL" sz="1800" b="1" dirty="0">
              <a:solidFill>
                <a:srgbClr val="0070C0"/>
              </a:solidFill>
            </a:endParaRPr>
          </a:p>
          <a:p>
            <a:r>
              <a:rPr lang="pl-PL" sz="1800" b="1" dirty="0">
                <a:solidFill>
                  <a:srgbClr val="0070C0"/>
                </a:solidFill>
              </a:rPr>
              <a:t> </a:t>
            </a:r>
            <a:r>
              <a:rPr lang="en-US" sz="1800" b="1" dirty="0">
                <a:solidFill>
                  <a:srgbClr val="0070C0"/>
                </a:solidFill>
              </a:rPr>
              <a:t>Brief Anatomy and Function</a:t>
            </a:r>
            <a:endParaRPr lang="pl-PL" sz="1800" b="1" dirty="0">
              <a:solidFill>
                <a:srgbClr val="0070C0"/>
              </a:solidFill>
            </a:endParaRPr>
          </a:p>
          <a:p>
            <a:r>
              <a:rPr lang="en-US" sz="1800" b="1" dirty="0">
                <a:solidFill>
                  <a:srgbClr val="0070C0"/>
                </a:solidFill>
              </a:rPr>
              <a:t>How cancer affects breast and body function</a:t>
            </a:r>
            <a:endParaRPr lang="pl-PL" sz="1800" b="1" dirty="0">
              <a:solidFill>
                <a:srgbClr val="0070C0"/>
              </a:solidFill>
            </a:endParaRPr>
          </a:p>
          <a:p>
            <a:r>
              <a:rPr lang="en-GB" sz="1800" b="1" dirty="0">
                <a:solidFill>
                  <a:srgbClr val="0070C0"/>
                </a:solidFill>
              </a:rPr>
              <a:t>Goals of </a:t>
            </a:r>
            <a:r>
              <a:rPr lang="pl-PL" sz="1800" b="1" dirty="0">
                <a:solidFill>
                  <a:srgbClr val="0070C0"/>
                </a:solidFill>
              </a:rPr>
              <a:t>C</a:t>
            </a:r>
            <a:r>
              <a:rPr lang="en-GB" sz="1800" b="1" dirty="0">
                <a:solidFill>
                  <a:srgbClr val="0070C0"/>
                </a:solidFill>
              </a:rPr>
              <a:t>are</a:t>
            </a:r>
            <a:endParaRPr lang="pl-PL" sz="1800" b="1" dirty="0">
              <a:solidFill>
                <a:srgbClr val="0070C0"/>
              </a:solidFill>
            </a:endParaRPr>
          </a:p>
          <a:p>
            <a:r>
              <a:rPr lang="en-GB" sz="1800" b="1" dirty="0">
                <a:solidFill>
                  <a:srgbClr val="0070C0"/>
                </a:solidFill>
              </a:rPr>
              <a:t>Treatment </a:t>
            </a:r>
            <a:r>
              <a:rPr lang="pl-PL" sz="1800" b="1" dirty="0">
                <a:solidFill>
                  <a:srgbClr val="0070C0"/>
                </a:solidFill>
              </a:rPr>
              <a:t>( </a:t>
            </a:r>
            <a:r>
              <a:rPr lang="pl-PL" sz="1800" b="1" dirty="0" err="1">
                <a:solidFill>
                  <a:srgbClr val="0070C0"/>
                </a:solidFill>
              </a:rPr>
              <a:t>Care</a:t>
            </a:r>
            <a:r>
              <a:rPr lang="pl-PL" sz="1800" b="1" dirty="0">
                <a:solidFill>
                  <a:srgbClr val="0070C0"/>
                </a:solidFill>
              </a:rPr>
              <a:t> ) P</a:t>
            </a:r>
            <a:r>
              <a:rPr lang="en-GB" sz="1800" b="1" dirty="0">
                <a:solidFill>
                  <a:srgbClr val="0070C0"/>
                </a:solidFill>
              </a:rPr>
              <a:t>lan</a:t>
            </a:r>
            <a:endParaRPr lang="pl-PL" sz="1800" b="1" dirty="0">
              <a:solidFill>
                <a:srgbClr val="0070C0"/>
              </a:solidFill>
            </a:endParaRPr>
          </a:p>
          <a:p>
            <a:r>
              <a:rPr lang="en-GB" sz="1800" b="1" dirty="0">
                <a:solidFill>
                  <a:srgbClr val="0070C0"/>
                </a:solidFill>
              </a:rPr>
              <a:t>Pre-treatment </a:t>
            </a:r>
            <a:r>
              <a:rPr lang="pl-PL" sz="1800" b="1" dirty="0">
                <a:solidFill>
                  <a:srgbClr val="0070C0"/>
                </a:solidFill>
              </a:rPr>
              <a:t>O</a:t>
            </a:r>
            <a:r>
              <a:rPr lang="en-GB" sz="1800" b="1" dirty="0" err="1">
                <a:solidFill>
                  <a:srgbClr val="0070C0"/>
                </a:solidFill>
              </a:rPr>
              <a:t>ptimization</a:t>
            </a:r>
            <a:r>
              <a:rPr lang="en-GB" sz="1800" b="1" dirty="0">
                <a:solidFill>
                  <a:srgbClr val="0070C0"/>
                </a:solidFill>
              </a:rPr>
              <a:t> and </a:t>
            </a:r>
            <a:r>
              <a:rPr lang="pl-PL" sz="1800" b="1" dirty="0">
                <a:solidFill>
                  <a:srgbClr val="0070C0"/>
                </a:solidFill>
              </a:rPr>
              <a:t>s</a:t>
            </a:r>
            <a:r>
              <a:rPr lang="en-GB" sz="1800" b="1" dirty="0" err="1">
                <a:solidFill>
                  <a:srgbClr val="0070C0"/>
                </a:solidFill>
              </a:rPr>
              <a:t>upport</a:t>
            </a:r>
            <a:endParaRPr lang="pl-PL" sz="1800" b="1" dirty="0">
              <a:solidFill>
                <a:srgbClr val="0070C0"/>
              </a:solidFill>
            </a:endParaRPr>
          </a:p>
          <a:p>
            <a:r>
              <a:rPr lang="en-GB" sz="1800" b="1" dirty="0">
                <a:solidFill>
                  <a:srgbClr val="0070C0"/>
                </a:solidFill>
                <a:cs typeface="Arial" panose="020B0604020202020204" pitchFamily="34" charset="0"/>
              </a:rPr>
              <a:t>Communication and ethics</a:t>
            </a:r>
            <a:endParaRPr lang="pl-PL" sz="1800" b="1" dirty="0">
              <a:solidFill>
                <a:srgbClr val="0070C0"/>
              </a:solidFill>
              <a:cs typeface="Arial" panose="020B0604020202020204" pitchFamily="34" charset="0"/>
            </a:endParaRPr>
          </a:p>
          <a:p>
            <a:r>
              <a:rPr lang="pl-PL" sz="1800" b="1" dirty="0" err="1">
                <a:solidFill>
                  <a:srgbClr val="0070C0"/>
                </a:solidFill>
              </a:rPr>
              <a:t>Key</a:t>
            </a:r>
            <a:r>
              <a:rPr lang="pl-PL" sz="1800" b="1" dirty="0">
                <a:solidFill>
                  <a:srgbClr val="0070C0"/>
                </a:solidFill>
              </a:rPr>
              <a:t> </a:t>
            </a:r>
            <a:r>
              <a:rPr lang="pl-PL" sz="1800" b="1" dirty="0" err="1">
                <a:solidFill>
                  <a:srgbClr val="0070C0"/>
                </a:solidFill>
              </a:rPr>
              <a:t>points</a:t>
            </a:r>
            <a:r>
              <a:rPr lang="pl-PL" sz="1800" b="1" dirty="0">
                <a:solidFill>
                  <a:srgbClr val="0070C0"/>
                </a:solidFill>
              </a:rPr>
              <a:t> and </a:t>
            </a:r>
            <a:r>
              <a:rPr lang="pl-PL" sz="1800" b="1" dirty="0" err="1">
                <a:solidFill>
                  <a:srgbClr val="0070C0"/>
                </a:solidFill>
              </a:rPr>
              <a:t>sources</a:t>
            </a:r>
            <a:endParaRPr lang="pl-PL" sz="1800" b="1" dirty="0">
              <a:solidFill>
                <a:srgbClr val="0070C0"/>
              </a:solidFill>
            </a:endParaRPr>
          </a:p>
          <a:p>
            <a:r>
              <a:rPr lang="pl-PL" sz="1800" b="1" dirty="0" err="1">
                <a:solidFill>
                  <a:srgbClr val="0070C0"/>
                </a:solidFill>
              </a:rPr>
              <a:t>Conclusion</a:t>
            </a:r>
            <a:endParaRPr lang="pl-PL" sz="1800" b="1" dirty="0">
              <a:solidFill>
                <a:srgbClr val="0070C0"/>
              </a:solidFill>
            </a:endParaRPr>
          </a:p>
          <a:p>
            <a:r>
              <a:rPr lang="pl-PL" sz="1800" b="1" dirty="0" err="1">
                <a:solidFill>
                  <a:srgbClr val="0070C0"/>
                </a:solidFill>
              </a:rPr>
              <a:t>Bibliography</a:t>
            </a:r>
            <a:endParaRPr lang="pl-PL" sz="1800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pl-PL" sz="1800" b="1" dirty="0">
              <a:solidFill>
                <a:srgbClr val="0070C0"/>
              </a:solidFill>
            </a:endParaRPr>
          </a:p>
          <a:p>
            <a:endParaRPr lang="pl-PL" sz="1800" b="1" dirty="0">
              <a:solidFill>
                <a:srgbClr val="0070C0"/>
              </a:solidFill>
            </a:endParaRPr>
          </a:p>
          <a:p>
            <a:endParaRPr lang="pl-PL" sz="1800" b="1" dirty="0">
              <a:solidFill>
                <a:srgbClr val="0070C0"/>
              </a:solidFill>
            </a:endParaRPr>
          </a:p>
          <a:p>
            <a:endParaRPr lang="pl-PL" sz="1800" b="1" dirty="0">
              <a:solidFill>
                <a:srgbClr val="0070C0"/>
              </a:solidFill>
            </a:endParaRPr>
          </a:p>
          <a:p>
            <a:endParaRPr lang="pl-PL" sz="1800" b="1" dirty="0">
              <a:solidFill>
                <a:srgbClr val="0070C0"/>
              </a:solidFill>
            </a:endParaRPr>
          </a:p>
          <a:p>
            <a:endParaRPr lang="pl-PL" sz="1800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pl-PL" sz="1800" b="1" dirty="0"/>
          </a:p>
        </p:txBody>
      </p:sp>
      <p:sp>
        <p:nvSpPr>
          <p:cNvPr id="4" name="Symbol zastępczy daty 3">
            <a:extLst>
              <a:ext uri="{FF2B5EF4-FFF2-40B4-BE49-F238E27FC236}">
                <a16:creationId xmlns:a16="http://schemas.microsoft.com/office/drawing/2014/main" id="{364DEB3D-804E-DA30-74C6-E4F3A4EEC5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16/12/2025</a:t>
            </a:fld>
            <a:endParaRPr lang="en-GB" altLang="en-US"/>
          </a:p>
        </p:txBody>
      </p:sp>
      <p:sp>
        <p:nvSpPr>
          <p:cNvPr id="5" name="Symbol zastępczy numeru slajdu 4">
            <a:extLst>
              <a:ext uri="{FF2B5EF4-FFF2-40B4-BE49-F238E27FC236}">
                <a16:creationId xmlns:a16="http://schemas.microsoft.com/office/drawing/2014/main" id="{04CAF0C9-963F-82AB-EAD1-468ECBF080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pic>
        <p:nvPicPr>
          <p:cNvPr id="9" name="Dźwięk 8">
            <a:hlinkClick r:id="" action="ppaction://media"/>
            <a:extLst>
              <a:ext uri="{FF2B5EF4-FFF2-40B4-BE49-F238E27FC236}">
                <a16:creationId xmlns:a16="http://schemas.microsoft.com/office/drawing/2014/main" id="{44BE8F74-61FE-5EF3-7C90-A5A7B755103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90565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2643"/>
    </mc:Choice>
    <mc:Fallback xmlns="">
      <p:transition spd="slow" advTm="726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85913CD6-6ECA-AE16-868E-91193C27F1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sz="3600" b="1" dirty="0">
                <a:solidFill>
                  <a:srgbClr val="0070C0"/>
                </a:solidFill>
              </a:rPr>
              <a:t>Introduction</a:t>
            </a:r>
            <a:endParaRPr lang="pl-PL" sz="3600" dirty="0">
              <a:solidFill>
                <a:srgbClr val="0070C0"/>
              </a:solidFill>
            </a:endParaRP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467CD3DA-C03F-20CF-9796-8B4148CA897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0070C0"/>
                </a:solidFill>
              </a:rPr>
              <a:t>The aim of the presentation is to present a condensed care plan for Mrs. K with early breast cancer: diagnosis, proposed tests, treatment plan, pre- and postoperative optimization, and a monitoring and support strategy.</a:t>
            </a:r>
            <a:endParaRPr lang="pl-PL" sz="2400" dirty="0">
              <a:solidFill>
                <a:srgbClr val="0070C0"/>
              </a:solidFill>
            </a:endParaRPr>
          </a:p>
        </p:txBody>
      </p:sp>
      <p:pic>
        <p:nvPicPr>
          <p:cNvPr id="7" name="Obraz 6" descr="Obraz zawierający osoba, palec, paznokieć, kciuk&#10;&#10;Zawartość wygenerowana przez AI może być niepoprawna.">
            <a:extLst>
              <a:ext uri="{FF2B5EF4-FFF2-40B4-BE49-F238E27FC236}">
                <a16:creationId xmlns:a16="http://schemas.microsoft.com/office/drawing/2014/main" id="{94472A18-112E-384B-C202-8504BAFA84B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6757" r="18829" b="-1"/>
          <a:stretch>
            <a:fillRect/>
          </a:stretch>
        </p:blipFill>
        <p:spPr>
          <a:xfrm>
            <a:off x="4648200" y="1600201"/>
            <a:ext cx="4038600" cy="3989040"/>
          </a:xfrm>
          <a:prstGeom prst="rect">
            <a:avLst/>
          </a:prstGeom>
          <a:noFill/>
        </p:spPr>
      </p:pic>
      <p:sp>
        <p:nvSpPr>
          <p:cNvPr id="4" name="Symbol zastępczy daty 3">
            <a:extLst>
              <a:ext uri="{FF2B5EF4-FFF2-40B4-BE49-F238E27FC236}">
                <a16:creationId xmlns:a16="http://schemas.microsoft.com/office/drawing/2014/main" id="{A87F0D91-2584-7B74-CEC2-2F93E52F600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16/12/2025</a:t>
            </a:fld>
            <a:endParaRPr lang="en-GB" altLang="en-US" sz="900"/>
          </a:p>
        </p:txBody>
      </p:sp>
      <p:sp>
        <p:nvSpPr>
          <p:cNvPr id="5" name="Symbol zastępczy numeru slajdu 4">
            <a:extLst>
              <a:ext uri="{FF2B5EF4-FFF2-40B4-BE49-F238E27FC236}">
                <a16:creationId xmlns:a16="http://schemas.microsoft.com/office/drawing/2014/main" id="{1DB344EC-23F0-B454-4221-EFF760DF4E3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3</a:t>
            </a:fld>
            <a:endParaRPr lang="en-GB" altLang="en-US"/>
          </a:p>
        </p:txBody>
      </p:sp>
      <p:pic>
        <p:nvPicPr>
          <p:cNvPr id="10" name="Dźwięk 9">
            <a:hlinkClick r:id="" action="ppaction://media"/>
            <a:extLst>
              <a:ext uri="{FF2B5EF4-FFF2-40B4-BE49-F238E27FC236}">
                <a16:creationId xmlns:a16="http://schemas.microsoft.com/office/drawing/2014/main" id="{35DAF592-F6FB-D833-5668-E9DABA07A24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62045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642"/>
    </mc:Choice>
    <mc:Fallback xmlns="">
      <p:transition spd="slow" advTm="406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C3CB7-D278-A2A4-CAD1-A290CF81F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46646"/>
            <a:ext cx="8229600" cy="850106"/>
          </a:xfrm>
        </p:spPr>
        <p:txBody>
          <a:bodyPr/>
          <a:lstStyle/>
          <a:p>
            <a:r>
              <a:rPr lang="en-GB" sz="3600" b="1" dirty="0">
                <a:solidFill>
                  <a:srgbClr val="0070C0"/>
                </a:solidFill>
              </a:rPr>
              <a:t>Information about the </a:t>
            </a:r>
            <a:r>
              <a:rPr lang="pl-PL" sz="3600" b="1" dirty="0" err="1">
                <a:solidFill>
                  <a:srgbClr val="0070C0"/>
                </a:solidFill>
              </a:rPr>
              <a:t>patiet</a:t>
            </a:r>
            <a:endParaRPr lang="en-GB" sz="3600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63D4A8-101E-12D0-65B2-FF0482C77A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81126"/>
            <a:ext cx="8229600" cy="3917032"/>
          </a:xfrm>
        </p:spPr>
        <p:txBody>
          <a:bodyPr/>
          <a:lstStyle/>
          <a:p>
            <a:pPr marL="0" indent="0">
              <a:buNone/>
            </a:pPr>
            <a:endParaRPr lang="pl-PL" sz="2400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pl-PL" sz="2400" dirty="0">
                <a:solidFill>
                  <a:srgbClr val="0070C0"/>
                </a:solidFill>
              </a:rPr>
              <a:t>                       PATIENT DESCRIPTION</a:t>
            </a:r>
          </a:p>
          <a:p>
            <a:pPr marL="0" indent="0">
              <a:buNone/>
            </a:pPr>
            <a:r>
              <a:rPr lang="pl-PL" sz="2400" dirty="0">
                <a:solidFill>
                  <a:srgbClr val="0070C0"/>
                </a:solidFill>
              </a:rPr>
              <a:t>                     </a:t>
            </a:r>
            <a:r>
              <a:rPr lang="pl-PL" sz="2400" dirty="0" err="1">
                <a:solidFill>
                  <a:srgbClr val="0070C0"/>
                </a:solidFill>
              </a:rPr>
              <a:t>Breast</a:t>
            </a:r>
            <a:r>
              <a:rPr lang="pl-PL" sz="2400" dirty="0">
                <a:solidFill>
                  <a:srgbClr val="0070C0"/>
                </a:solidFill>
              </a:rPr>
              <a:t> </a:t>
            </a:r>
            <a:r>
              <a:rPr lang="pl-PL" sz="2400" dirty="0" err="1">
                <a:solidFill>
                  <a:srgbClr val="0070C0"/>
                </a:solidFill>
              </a:rPr>
              <a:t>cancer</a:t>
            </a:r>
            <a:r>
              <a:rPr lang="pl-PL" sz="2400" dirty="0">
                <a:solidFill>
                  <a:srgbClr val="0070C0"/>
                </a:solidFill>
              </a:rPr>
              <a:t> (</a:t>
            </a:r>
            <a:r>
              <a:rPr lang="pl-PL" sz="2400" dirty="0" err="1">
                <a:solidFill>
                  <a:srgbClr val="0070C0"/>
                </a:solidFill>
              </a:rPr>
              <a:t>early</a:t>
            </a:r>
            <a:r>
              <a:rPr lang="pl-PL" sz="2400" dirty="0">
                <a:solidFill>
                  <a:srgbClr val="0070C0"/>
                </a:solidFill>
              </a:rPr>
              <a:t> </a:t>
            </a:r>
            <a:r>
              <a:rPr lang="pl-PL" sz="2400" dirty="0" err="1">
                <a:solidFill>
                  <a:srgbClr val="0070C0"/>
                </a:solidFill>
              </a:rPr>
              <a:t>stage</a:t>
            </a:r>
            <a:r>
              <a:rPr lang="pl-PL" sz="2400" dirty="0">
                <a:solidFill>
                  <a:srgbClr val="0070C0"/>
                </a:solidFill>
              </a:rPr>
              <a:t>)</a:t>
            </a:r>
          </a:p>
          <a:p>
            <a:endParaRPr lang="pl-PL" sz="2400" dirty="0">
              <a:solidFill>
                <a:srgbClr val="0070C0"/>
              </a:solidFill>
            </a:endParaRPr>
          </a:p>
          <a:p>
            <a:r>
              <a:rPr lang="en-US" sz="2400" dirty="0">
                <a:solidFill>
                  <a:srgbClr val="0070C0"/>
                </a:solidFill>
              </a:rPr>
              <a:t>Ms. K., 55, secretary, lives with her partner</a:t>
            </a:r>
          </a:p>
          <a:p>
            <a:r>
              <a:rPr lang="en-US" sz="2400" dirty="0">
                <a:solidFill>
                  <a:srgbClr val="0070C0"/>
                </a:solidFill>
              </a:rPr>
              <a:t>Symptom: lump in the left breast noticed 2 weeks ago</a:t>
            </a:r>
          </a:p>
          <a:p>
            <a:r>
              <a:rPr lang="en-US" sz="2400" dirty="0">
                <a:solidFill>
                  <a:srgbClr val="0070C0"/>
                </a:solidFill>
              </a:rPr>
              <a:t>Illnesses: hypertension, no diabetes</a:t>
            </a:r>
          </a:p>
          <a:p>
            <a:r>
              <a:rPr lang="en-US" sz="2400" dirty="0">
                <a:solidFill>
                  <a:srgbClr val="0070C0"/>
                </a:solidFill>
              </a:rPr>
              <a:t>Lifestyle: moderate activity, does not smoke, drinks occasionally</a:t>
            </a:r>
            <a:endParaRPr lang="en-GB" sz="2400" dirty="0">
              <a:solidFill>
                <a:srgbClr val="0070C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63C9C2-F8C4-FC64-3A2B-8D72721535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16/12/2025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1AD01A-35D6-54F1-21E7-C950B3125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pic>
        <p:nvPicPr>
          <p:cNvPr id="10" name="Dźwięk 9">
            <a:hlinkClick r:id="" action="ppaction://media"/>
            <a:extLst>
              <a:ext uri="{FF2B5EF4-FFF2-40B4-BE49-F238E27FC236}">
                <a16:creationId xmlns:a16="http://schemas.microsoft.com/office/drawing/2014/main" id="{44DE8DFC-EFBF-B185-199C-5CC2DC97C7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44028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515"/>
    </mc:Choice>
    <mc:Fallback xmlns="">
      <p:transition spd="slow" advTm="485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1B7D8-FAFA-459E-E97E-26762F0675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solidFill>
                  <a:srgbClr val="0070C0"/>
                </a:solidFill>
              </a:rPr>
              <a:t>Information about the </a:t>
            </a:r>
            <a:r>
              <a:rPr lang="pl-PL" sz="3600" b="1" dirty="0" err="1">
                <a:solidFill>
                  <a:srgbClr val="0070C0"/>
                </a:solidFill>
              </a:rPr>
              <a:t>patiet</a:t>
            </a:r>
            <a:endParaRPr lang="en-GB" sz="3600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80F13-35A9-9D38-4535-EF0C49E149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>
                <a:solidFill>
                  <a:srgbClr val="0070C0"/>
                </a:solidFill>
              </a:rPr>
              <a:t>Tests and Diagnosis</a:t>
            </a:r>
          </a:p>
          <a:p>
            <a:endParaRPr lang="en-GB" sz="2400" dirty="0">
              <a:solidFill>
                <a:srgbClr val="0070C0"/>
              </a:solidFill>
            </a:endParaRPr>
          </a:p>
          <a:p>
            <a:r>
              <a:rPr lang="en-GB" sz="2400" dirty="0">
                <a:solidFill>
                  <a:srgbClr val="0070C0"/>
                </a:solidFill>
              </a:rPr>
              <a:t>Mammography + ultrasound → 2.5 cm mass in the upper quadrant of the left breast</a:t>
            </a:r>
          </a:p>
          <a:p>
            <a:r>
              <a:rPr lang="en-GB" sz="2400" dirty="0">
                <a:solidFill>
                  <a:srgbClr val="0070C0"/>
                </a:solidFill>
              </a:rPr>
              <a:t>Biopsy → invasive cancer (subtype: luminal, HER2 negative)</a:t>
            </a:r>
            <a:endParaRPr lang="pl-PL" sz="2400" dirty="0">
              <a:solidFill>
                <a:srgbClr val="0070C0"/>
              </a:solidFill>
            </a:endParaRPr>
          </a:p>
          <a:p>
            <a:r>
              <a:rPr lang="pl-PL" sz="2400" dirty="0" err="1">
                <a:solidFill>
                  <a:srgbClr val="0070C0"/>
                </a:solidFill>
              </a:rPr>
              <a:t>Biopsy</a:t>
            </a:r>
            <a:r>
              <a:rPr lang="pl-PL" sz="2400" dirty="0">
                <a:solidFill>
                  <a:srgbClr val="0070C0"/>
                </a:solidFill>
              </a:rPr>
              <a:t> → </a:t>
            </a:r>
            <a:r>
              <a:rPr lang="pl-PL" sz="2400" dirty="0" err="1">
                <a:solidFill>
                  <a:srgbClr val="0070C0"/>
                </a:solidFill>
              </a:rPr>
              <a:t>invasive</a:t>
            </a:r>
            <a:r>
              <a:rPr lang="pl-PL" sz="2400" dirty="0">
                <a:solidFill>
                  <a:srgbClr val="0070C0"/>
                </a:solidFill>
              </a:rPr>
              <a:t> carcinoma (luminal </a:t>
            </a:r>
            <a:r>
              <a:rPr lang="pl-PL" sz="2400" dirty="0" err="1">
                <a:solidFill>
                  <a:srgbClr val="0070C0"/>
                </a:solidFill>
              </a:rPr>
              <a:t>subtype</a:t>
            </a:r>
            <a:r>
              <a:rPr lang="pl-PL" sz="2400" dirty="0">
                <a:solidFill>
                  <a:srgbClr val="0070C0"/>
                </a:solidFill>
              </a:rPr>
              <a:t>, HER2 </a:t>
            </a:r>
            <a:r>
              <a:rPr lang="pl-PL" sz="2400" dirty="0" err="1">
                <a:solidFill>
                  <a:srgbClr val="0070C0"/>
                </a:solidFill>
              </a:rPr>
              <a:t>negative</a:t>
            </a:r>
            <a:r>
              <a:rPr lang="pl-PL" sz="2400" dirty="0">
                <a:solidFill>
                  <a:srgbClr val="0070C0"/>
                </a:solidFill>
              </a:rPr>
              <a:t>). </a:t>
            </a:r>
            <a:r>
              <a:rPr lang="pl-PL" sz="2400" dirty="0" err="1">
                <a:solidFill>
                  <a:srgbClr val="0070C0"/>
                </a:solidFill>
              </a:rPr>
              <a:t>Staging</a:t>
            </a:r>
            <a:r>
              <a:rPr lang="pl-PL" sz="2400" dirty="0">
                <a:solidFill>
                  <a:srgbClr val="0070C0"/>
                </a:solidFill>
              </a:rPr>
              <a:t> </a:t>
            </a:r>
            <a:r>
              <a:rPr lang="pl-PL" sz="2400" dirty="0" err="1">
                <a:solidFill>
                  <a:srgbClr val="0070C0"/>
                </a:solidFill>
              </a:rPr>
              <a:t>imaging</a:t>
            </a:r>
            <a:r>
              <a:rPr lang="pl-PL" sz="2400" dirty="0">
                <a:solidFill>
                  <a:srgbClr val="0070C0"/>
                </a:solidFill>
              </a:rPr>
              <a:t> (</a:t>
            </a:r>
            <a:r>
              <a:rPr lang="pl-PL" sz="2400" dirty="0" err="1">
                <a:solidFill>
                  <a:srgbClr val="0070C0"/>
                </a:solidFill>
              </a:rPr>
              <a:t>nodal</a:t>
            </a:r>
            <a:r>
              <a:rPr lang="pl-PL" sz="2400" dirty="0">
                <a:solidFill>
                  <a:srgbClr val="0070C0"/>
                </a:solidFill>
              </a:rPr>
              <a:t> US, CT </a:t>
            </a:r>
            <a:r>
              <a:rPr lang="pl-PL" sz="2400" dirty="0" err="1">
                <a:solidFill>
                  <a:srgbClr val="0070C0"/>
                </a:solidFill>
              </a:rPr>
              <a:t>chest</a:t>
            </a:r>
            <a:r>
              <a:rPr lang="pl-PL" sz="2400" dirty="0">
                <a:solidFill>
                  <a:srgbClr val="0070C0"/>
                </a:solidFill>
              </a:rPr>
              <a:t>/abdomen </a:t>
            </a:r>
            <a:r>
              <a:rPr lang="pl-PL" sz="2400" dirty="0" err="1">
                <a:solidFill>
                  <a:srgbClr val="0070C0"/>
                </a:solidFill>
              </a:rPr>
              <a:t>if</a:t>
            </a:r>
            <a:r>
              <a:rPr lang="pl-PL" sz="2400" dirty="0">
                <a:solidFill>
                  <a:srgbClr val="0070C0"/>
                </a:solidFill>
              </a:rPr>
              <a:t> </a:t>
            </a:r>
            <a:r>
              <a:rPr lang="pl-PL" sz="2400" dirty="0" err="1">
                <a:solidFill>
                  <a:srgbClr val="0070C0"/>
                </a:solidFill>
              </a:rPr>
              <a:t>needed</a:t>
            </a:r>
            <a:r>
              <a:rPr lang="pl-PL" sz="2400" dirty="0">
                <a:solidFill>
                  <a:srgbClr val="0070C0"/>
                </a:solidFill>
              </a:rPr>
              <a:t>) → no </a:t>
            </a:r>
            <a:r>
              <a:rPr lang="pl-PL" sz="2400" dirty="0" err="1">
                <a:solidFill>
                  <a:srgbClr val="0070C0"/>
                </a:solidFill>
              </a:rPr>
              <a:t>metastasis</a:t>
            </a:r>
            <a:r>
              <a:rPr lang="pl-PL" sz="2400" dirty="0">
                <a:solidFill>
                  <a:srgbClr val="0070C0"/>
                </a:solidFill>
              </a:rPr>
              <a:t> → </a:t>
            </a:r>
            <a:r>
              <a:rPr lang="pl-PL" sz="2400" dirty="0" err="1">
                <a:solidFill>
                  <a:srgbClr val="0070C0"/>
                </a:solidFill>
              </a:rPr>
              <a:t>early</a:t>
            </a:r>
            <a:r>
              <a:rPr lang="pl-PL" sz="2400" dirty="0">
                <a:solidFill>
                  <a:srgbClr val="0070C0"/>
                </a:solidFill>
              </a:rPr>
              <a:t> </a:t>
            </a:r>
            <a:r>
              <a:rPr lang="pl-PL" sz="2400" dirty="0" err="1">
                <a:solidFill>
                  <a:srgbClr val="0070C0"/>
                </a:solidFill>
              </a:rPr>
              <a:t>stage</a:t>
            </a:r>
            <a:r>
              <a:rPr lang="pl-PL" sz="2400" dirty="0">
                <a:solidFill>
                  <a:srgbClr val="0070C0"/>
                </a:solidFill>
              </a:rPr>
              <a:t> (NICE, 2018).</a:t>
            </a:r>
            <a:endParaRPr lang="en-GB" sz="2400" dirty="0">
              <a:solidFill>
                <a:srgbClr val="0070C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800642-0D74-9A9D-EEA9-9EEA43A736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16/12/2025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A468CE-6AEE-EAD3-595F-267F23235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pic>
        <p:nvPicPr>
          <p:cNvPr id="10" name="Dźwięk 9">
            <a:hlinkClick r:id="" action="ppaction://media"/>
            <a:extLst>
              <a:ext uri="{FF2B5EF4-FFF2-40B4-BE49-F238E27FC236}">
                <a16:creationId xmlns:a16="http://schemas.microsoft.com/office/drawing/2014/main" id="{A57131D1-3A3D-88D4-3239-6963D6D350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96154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4323"/>
    </mc:Choice>
    <mc:Fallback xmlns="">
      <p:transition spd="slow" advTm="743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3848EC96-6509-29AE-5297-75D77D4A03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pl-PL" sz="3600" b="1" dirty="0" err="1">
                <a:solidFill>
                  <a:srgbClr val="0070C0"/>
                </a:solidFill>
              </a:rPr>
              <a:t>Risks</a:t>
            </a:r>
            <a:r>
              <a:rPr lang="pl-PL" sz="3600" b="1" dirty="0">
                <a:solidFill>
                  <a:srgbClr val="0070C0"/>
                </a:solidFill>
              </a:rPr>
              <a:t> and </a:t>
            </a:r>
            <a:r>
              <a:rPr lang="pl-PL" sz="3600" b="1" dirty="0" err="1">
                <a:solidFill>
                  <a:srgbClr val="0070C0"/>
                </a:solidFill>
              </a:rPr>
              <a:t>contributing</a:t>
            </a:r>
            <a:r>
              <a:rPr lang="pl-PL" sz="3600" b="1" dirty="0">
                <a:solidFill>
                  <a:srgbClr val="0070C0"/>
                </a:solidFill>
              </a:rPr>
              <a:t> </a:t>
            </a:r>
            <a:r>
              <a:rPr lang="pl-PL" sz="3600" b="1" dirty="0" err="1">
                <a:solidFill>
                  <a:srgbClr val="0070C0"/>
                </a:solidFill>
              </a:rPr>
              <a:t>factors</a:t>
            </a:r>
            <a:endParaRPr lang="pl-PL" sz="3600" b="1" dirty="0">
              <a:solidFill>
                <a:srgbClr val="0070C0"/>
              </a:solidFill>
            </a:endParaRP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2D9FB207-7863-E0DF-CD87-1EFC7F71F524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 bwMode="auto">
          <a:xfrm>
            <a:off x="457200" y="1600201"/>
            <a:ext cx="4038600" cy="3989040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lvl="0" inden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None/>
            </a:pPr>
            <a:endParaRPr lang="pl-PL" altLang="pl-PL" sz="2400" dirty="0">
              <a:solidFill>
                <a:srgbClr val="0070C0"/>
              </a:solidFill>
            </a:endParaRPr>
          </a:p>
          <a:p>
            <a:pPr marL="0" lvl="0" inden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None/>
            </a:pPr>
            <a:r>
              <a:rPr lang="en-US" sz="2400" dirty="0">
                <a:solidFill>
                  <a:srgbClr val="0070C0"/>
                </a:solidFill>
              </a:rPr>
              <a:t>Age &gt;50; female sex; overweight; no known strong family history (if present, note); other: prior breast lesions, hormonal factors (WCRF/AICR, 2018).</a:t>
            </a:r>
            <a:endParaRPr lang="en-US" altLang="pl-PL" sz="2400" dirty="0">
              <a:solidFill>
                <a:srgbClr val="0070C0"/>
              </a:solidFill>
            </a:endParaRPr>
          </a:p>
        </p:txBody>
      </p:sp>
      <p:pic>
        <p:nvPicPr>
          <p:cNvPr id="8" name="Obraz 7" descr="Uśmiechnięta kobieta trzymająca różową wstążkę">
            <a:extLst>
              <a:ext uri="{FF2B5EF4-FFF2-40B4-BE49-F238E27FC236}">
                <a16:creationId xmlns:a16="http://schemas.microsoft.com/office/drawing/2014/main" id="{3A70D5CD-B9F6-A7B6-2C4D-F8EA962BC61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211" r="13209" b="-2"/>
          <a:stretch>
            <a:fillRect/>
          </a:stretch>
        </p:blipFill>
        <p:spPr>
          <a:xfrm>
            <a:off x="4648200" y="1600201"/>
            <a:ext cx="4038600" cy="3989040"/>
          </a:xfrm>
          <a:prstGeom prst="rect">
            <a:avLst/>
          </a:prstGeom>
          <a:noFill/>
        </p:spPr>
      </p:pic>
      <p:sp>
        <p:nvSpPr>
          <p:cNvPr id="4" name="Symbol zastępczy daty 3">
            <a:extLst>
              <a:ext uri="{FF2B5EF4-FFF2-40B4-BE49-F238E27FC236}">
                <a16:creationId xmlns:a16="http://schemas.microsoft.com/office/drawing/2014/main" id="{12C9D151-1128-6048-6B60-F8502C05EE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16/12/2025</a:t>
            </a:fld>
            <a:endParaRPr lang="en-GB" altLang="en-US" sz="900"/>
          </a:p>
        </p:txBody>
      </p:sp>
      <p:sp>
        <p:nvSpPr>
          <p:cNvPr id="5" name="Symbol zastępczy numeru slajdu 4">
            <a:extLst>
              <a:ext uri="{FF2B5EF4-FFF2-40B4-BE49-F238E27FC236}">
                <a16:creationId xmlns:a16="http://schemas.microsoft.com/office/drawing/2014/main" id="{F0C398C2-B682-A656-3DFF-3FFD4F9042D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6</a:t>
            </a:fld>
            <a:endParaRPr lang="en-GB" altLang="en-US"/>
          </a:p>
        </p:txBody>
      </p:sp>
      <p:pic>
        <p:nvPicPr>
          <p:cNvPr id="17" name="Dźwięk 16">
            <a:hlinkClick r:id="" action="ppaction://media"/>
            <a:extLst>
              <a:ext uri="{FF2B5EF4-FFF2-40B4-BE49-F238E27FC236}">
                <a16:creationId xmlns:a16="http://schemas.microsoft.com/office/drawing/2014/main" id="{8728A8F3-007F-4CA6-586D-B82389C3AF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19841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461"/>
    </mc:Choice>
    <mc:Fallback xmlns="">
      <p:transition spd="slow" advTm="564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E83AB2F9-C7CC-0E8D-13FC-492E7634A7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pl-PL" b="1" dirty="0">
                <a:solidFill>
                  <a:srgbClr val="0070C0"/>
                </a:solidFill>
              </a:rPr>
              <a:t> </a:t>
            </a:r>
            <a:r>
              <a:rPr lang="en-US" b="1" dirty="0">
                <a:solidFill>
                  <a:srgbClr val="0070C0"/>
                </a:solidFill>
              </a:rPr>
              <a:t>Brief Anatomy and Function</a:t>
            </a:r>
            <a:endParaRPr lang="en-US" dirty="0"/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393A4189-7AA9-7414-F2F0-81277CCFAA43}"/>
              </a:ext>
            </a:extLst>
          </p:cNvPr>
          <p:cNvSpPr>
            <a:spLocks noGrp="1"/>
          </p:cNvSpPr>
          <p:nvPr>
            <p:ph sz="half" idx="1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BulletedText"/>
                  </p202:designTagLst>
                </p202:designPr>
              </p:ext>
            </p:extLst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pl-PL" sz="1800" dirty="0">
                <a:solidFill>
                  <a:srgbClr val="0070C0"/>
                </a:solidFill>
              </a:rPr>
              <a:t>                                  S</a:t>
            </a:r>
            <a:r>
              <a:rPr lang="en-US" sz="1800" dirty="0" err="1">
                <a:solidFill>
                  <a:srgbClr val="0070C0"/>
                </a:solidFill>
              </a:rPr>
              <a:t>tructure</a:t>
            </a:r>
            <a:r>
              <a:rPr lang="en-US" sz="1800" dirty="0">
                <a:solidFill>
                  <a:srgbClr val="0070C0"/>
                </a:solidFill>
              </a:rPr>
              <a:t>: </a:t>
            </a:r>
            <a:endParaRPr lang="pl-PL" sz="1800" dirty="0">
              <a:solidFill>
                <a:srgbClr val="0070C0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70C0"/>
                </a:solidFill>
              </a:rPr>
              <a:t>The breasts consist of 15–20 lobes (lobules) containing secretory sacs, a system of ducts connecting them to the nipple, and connective and adipose tissue.</a:t>
            </a:r>
            <a:r>
              <a:rPr lang="pl-PL" sz="1800" dirty="0">
                <a:solidFill>
                  <a:srgbClr val="0070C0"/>
                </a:solidFill>
              </a:rPr>
              <a:t> </a:t>
            </a:r>
            <a:r>
              <a:rPr lang="en-US" sz="1800" dirty="0">
                <a:solidFill>
                  <a:srgbClr val="0070C0"/>
                </a:solidFill>
              </a:rPr>
              <a:t>Vasculature and innervation: Rich arterial and venous supply (including the internal mammary and intercostal arteries); sensory innervation primarily through intercostal nerves, which influences pain and nipple sensation.</a:t>
            </a:r>
            <a:endParaRPr lang="pl-PL" sz="1800" dirty="0">
              <a:solidFill>
                <a:srgbClr val="0070C0"/>
              </a:solidFill>
            </a:endParaRPr>
          </a:p>
        </p:txBody>
      </p:sp>
      <p:pic>
        <p:nvPicPr>
          <p:cNvPr id="7" name="Symbol zastępczy zawartości 6" descr="Obraz zawierający sztuka&#10;&#10;Zawartość wygenerowana przez AI może być niepoprawna.">
            <a:extLst>
              <a:ext uri="{FF2B5EF4-FFF2-40B4-BE49-F238E27FC236}">
                <a16:creationId xmlns:a16="http://schemas.microsoft.com/office/drawing/2014/main" id="{404EAC8D-4C56-1F4A-AD30-8027CF10124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 bwMode="auto">
          <a:xfrm>
            <a:off x="4672980" y="1600201"/>
            <a:ext cx="3989040" cy="398904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Symbol zastępczy daty 4">
            <a:extLst>
              <a:ext uri="{FF2B5EF4-FFF2-40B4-BE49-F238E27FC236}">
                <a16:creationId xmlns:a16="http://schemas.microsoft.com/office/drawing/2014/main" id="{C41FFFA8-6C71-4188-5665-92BA4875D1E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16/12/2025</a:t>
            </a:fld>
            <a:endParaRPr lang="en-GB" altLang="en-US" sz="900"/>
          </a:p>
        </p:txBody>
      </p:sp>
      <p:sp>
        <p:nvSpPr>
          <p:cNvPr id="6" name="Symbol zastępczy numeru slajdu 5">
            <a:extLst>
              <a:ext uri="{FF2B5EF4-FFF2-40B4-BE49-F238E27FC236}">
                <a16:creationId xmlns:a16="http://schemas.microsoft.com/office/drawing/2014/main" id="{202592D4-9A66-3C17-F127-54D728943B6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7</a:t>
            </a:fld>
            <a:endParaRPr lang="en-GB" altLang="en-US"/>
          </a:p>
        </p:txBody>
      </p:sp>
      <p:pic>
        <p:nvPicPr>
          <p:cNvPr id="15" name="Dźwięk 14">
            <a:hlinkClick r:id="" action="ppaction://media"/>
            <a:extLst>
              <a:ext uri="{FF2B5EF4-FFF2-40B4-BE49-F238E27FC236}">
                <a16:creationId xmlns:a16="http://schemas.microsoft.com/office/drawing/2014/main" id="{15848924-58FF-934A-67B3-EB89E652670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6876256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24793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472"/>
    </mc:Choice>
    <mc:Fallback xmlns="">
      <p:transition spd="slow" advTm="664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F72ADEDB-502F-5153-9344-9D65078528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b="1" dirty="0">
                <a:solidFill>
                  <a:srgbClr val="0070C0"/>
                </a:solidFill>
              </a:rPr>
              <a:t> </a:t>
            </a:r>
            <a:r>
              <a:rPr lang="en-US" b="1" dirty="0">
                <a:solidFill>
                  <a:srgbClr val="0070C0"/>
                </a:solidFill>
              </a:rPr>
              <a:t>Brief Anatomy and Function</a:t>
            </a:r>
            <a:endParaRPr lang="pl-PL" dirty="0"/>
          </a:p>
        </p:txBody>
      </p:sp>
      <p:sp>
        <p:nvSpPr>
          <p:cNvPr id="4" name="Symbol zastępczy zawartości 3">
            <a:extLst>
              <a:ext uri="{FF2B5EF4-FFF2-40B4-BE49-F238E27FC236}">
                <a16:creationId xmlns:a16="http://schemas.microsoft.com/office/drawing/2014/main" id="{79080F9C-DE2F-155B-71A8-D70621434F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1560" y="1600201"/>
            <a:ext cx="8075240" cy="3989040"/>
          </a:xfrm>
        </p:spPr>
        <p:txBody>
          <a:bodyPr/>
          <a:lstStyle/>
          <a:p>
            <a:pPr marL="0" indent="0">
              <a:buNone/>
            </a:pPr>
            <a:r>
              <a:rPr lang="pl-PL" sz="2000" dirty="0">
                <a:solidFill>
                  <a:srgbClr val="0070C0"/>
                </a:solidFill>
              </a:rPr>
              <a:t>L</a:t>
            </a:r>
            <a:r>
              <a:rPr lang="en-US" sz="2000" dirty="0" err="1">
                <a:solidFill>
                  <a:srgbClr val="0070C0"/>
                </a:solidFill>
              </a:rPr>
              <a:t>ymphatic</a:t>
            </a:r>
            <a:r>
              <a:rPr lang="en-US" sz="2000" dirty="0">
                <a:solidFill>
                  <a:srgbClr val="0070C0"/>
                </a:solidFill>
              </a:rPr>
              <a:t> system: Predominant lymphatic drainage to the axillary nodes, with tributaries to the parasternal/mediastinal nodes; anatomical variations and connections between systems exist, which is important for cancer spread and planning lymph node </a:t>
            </a:r>
            <a:r>
              <a:rPr lang="en-US" sz="2000" dirty="0" err="1">
                <a:solidFill>
                  <a:srgbClr val="0070C0"/>
                </a:solidFill>
              </a:rPr>
              <a:t>surgery.Clinical</a:t>
            </a:r>
            <a:r>
              <a:rPr lang="en-US" sz="2000" dirty="0">
                <a:solidFill>
                  <a:srgbClr val="0070C0"/>
                </a:solidFill>
              </a:rPr>
              <a:t> features: Understanding the distribution of lobes and lymphatic drainage aids in localizing lesions, planning breast-conserving procedures, and performing lymph node assessment procedures (e.g., sentinel node biopsy).Practical considerations: palpation should include all glandular tissue (from the clavicle to the lower edge of the pectoral muscle and to the axillary line); evaluation of axillary and supraclavicular nodes is crucial in staging (Standring, 2016).</a:t>
            </a:r>
            <a:endParaRPr lang="pl-PL" sz="2000" dirty="0">
              <a:solidFill>
                <a:srgbClr val="0070C0"/>
              </a:solidFill>
            </a:endParaRPr>
          </a:p>
        </p:txBody>
      </p:sp>
      <p:sp>
        <p:nvSpPr>
          <p:cNvPr id="5" name="Symbol zastępczy daty 4">
            <a:extLst>
              <a:ext uri="{FF2B5EF4-FFF2-40B4-BE49-F238E27FC236}">
                <a16:creationId xmlns:a16="http://schemas.microsoft.com/office/drawing/2014/main" id="{A1940762-5EF3-D6E4-EF19-498CD7FAD8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16/12/2025</a:t>
            </a:fld>
            <a:endParaRPr lang="en-GB" altLang="en-US"/>
          </a:p>
        </p:txBody>
      </p:sp>
      <p:sp>
        <p:nvSpPr>
          <p:cNvPr id="6" name="Symbol zastępczy numeru slajdu 5">
            <a:extLst>
              <a:ext uri="{FF2B5EF4-FFF2-40B4-BE49-F238E27FC236}">
                <a16:creationId xmlns:a16="http://schemas.microsoft.com/office/drawing/2014/main" id="{77CA03C8-68E0-4FC4-B3D0-AA8B09165A0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pic>
        <p:nvPicPr>
          <p:cNvPr id="16" name="Dźwięk 15">
            <a:hlinkClick r:id="" action="ppaction://media"/>
            <a:extLst>
              <a:ext uri="{FF2B5EF4-FFF2-40B4-BE49-F238E27FC236}">
                <a16:creationId xmlns:a16="http://schemas.microsoft.com/office/drawing/2014/main" id="{60254295-D031-DEC8-A6CA-7748C786BDF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13153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483"/>
    </mc:Choice>
    <mc:Fallback xmlns="">
      <p:transition spd="slow" advTm="324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924A3-1440-EE2D-BFA7-E4E87ED06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pl-PL" sz="3600" b="1" dirty="0">
                <a:solidFill>
                  <a:srgbClr val="0070C0"/>
                </a:solidFill>
              </a:rPr>
              <a:t> </a:t>
            </a:r>
            <a:r>
              <a:rPr lang="en-US" sz="3600" b="1" dirty="0">
                <a:solidFill>
                  <a:srgbClr val="0070C0"/>
                </a:solidFill>
              </a:rPr>
              <a:t>Brief Anatomy and Function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4F549-6873-A292-8A34-6B47A51402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2387" y="1196752"/>
            <a:ext cx="8229600" cy="3917032"/>
          </a:xfrm>
        </p:spPr>
        <p:txBody>
          <a:bodyPr anchor="ctr"/>
          <a:lstStyle/>
          <a:p>
            <a:pPr marL="0" indent="0">
              <a:buNone/>
            </a:pPr>
            <a:endParaRPr lang="en-US" sz="2400" dirty="0">
              <a:solidFill>
                <a:srgbClr val="0070C0"/>
              </a:solidFill>
            </a:endParaRPr>
          </a:p>
          <a:p>
            <a:r>
              <a:rPr lang="en-US" sz="2400" dirty="0">
                <a:solidFill>
                  <a:srgbClr val="0070C0"/>
                </a:solidFill>
              </a:rPr>
              <a:t>Function: Milk production; nodes support immunity.</a:t>
            </a:r>
            <a:endParaRPr lang="pl-PL" sz="2400" dirty="0">
              <a:solidFill>
                <a:srgbClr val="0070C0"/>
              </a:solidFill>
            </a:endParaRPr>
          </a:p>
          <a:p>
            <a:r>
              <a:rPr lang="en-US" sz="2400" dirty="0">
                <a:solidFill>
                  <a:srgbClr val="0070C0"/>
                </a:solidFill>
              </a:rPr>
              <a:t>Breast composed of lobules, ducts and fatty tissue. Axillary lymph nodes drain breast lymph. Function: milk production; nodes contribute to immune response (Standring, 2016).</a:t>
            </a:r>
            <a:endParaRPr lang="en-GB" sz="2400" dirty="0">
              <a:solidFill>
                <a:srgbClr val="0070C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CEB692-B9B5-A7EC-175D-C55FD2A65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16/12/2025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6DEE0F-0A02-6D68-23C0-0B77EC1F30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pic>
        <p:nvPicPr>
          <p:cNvPr id="19" name="Dźwięk 18">
            <a:hlinkClick r:id="" action="ppaction://media"/>
            <a:extLst>
              <a:ext uri="{FF2B5EF4-FFF2-40B4-BE49-F238E27FC236}">
                <a16:creationId xmlns:a16="http://schemas.microsoft.com/office/drawing/2014/main" id="{FE32E37F-E208-BEA3-938A-4953E755F79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70946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755"/>
    </mc:Choice>
    <mc:Fallback xmlns="">
      <p:transition spd="slow" advTm="157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5071A753-561B-55A5-0FFD-E3585F5DC8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z="3600" b="1" dirty="0">
                <a:solidFill>
                  <a:srgbClr val="0070C0"/>
                </a:solidFill>
              </a:rPr>
              <a:t>How cancer affects breast and body function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84FB9C67-9CF6-6137-7177-21FB02FB27A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8363272" cy="3989040"/>
          </a:xfrm>
        </p:spPr>
        <p:txBody>
          <a:bodyPr/>
          <a:lstStyle/>
          <a:p>
            <a:pPr marL="0" indent="0">
              <a:buNone/>
            </a:pPr>
            <a:endParaRPr lang="en-US" sz="1800" dirty="0">
              <a:solidFill>
                <a:srgbClr val="0070C0"/>
              </a:solidFill>
            </a:endParaRPr>
          </a:p>
          <a:p>
            <a:r>
              <a:rPr lang="en-US" sz="1800" dirty="0">
                <a:solidFill>
                  <a:srgbClr val="0070C0"/>
                </a:solidFill>
              </a:rPr>
              <a:t>It may invade nearby tissues and spread to the nodes under the armpit.</a:t>
            </a:r>
          </a:p>
          <a:p>
            <a:r>
              <a:rPr lang="en-US" sz="1800" dirty="0">
                <a:solidFill>
                  <a:srgbClr val="0070C0"/>
                </a:solidFill>
              </a:rPr>
              <a:t>Symptoms may include: lump, skin dimpling, nipple change, and less frequent pain.</a:t>
            </a:r>
            <a:endParaRPr lang="pl-PL" sz="1800" dirty="0">
              <a:solidFill>
                <a:srgbClr val="0070C0"/>
              </a:solidFill>
            </a:endParaRPr>
          </a:p>
          <a:p>
            <a:r>
              <a:rPr lang="en-US" sz="1800" dirty="0" err="1">
                <a:solidFill>
                  <a:srgbClr val="0070C0"/>
                </a:solidFill>
              </a:rPr>
              <a:t>Tumour</a:t>
            </a:r>
            <a:r>
              <a:rPr lang="en-US" sz="1800" dirty="0">
                <a:solidFill>
                  <a:srgbClr val="0070C0"/>
                </a:solidFill>
              </a:rPr>
              <a:t> can form a lump, distort breast shape, invade nearby tissues and spread to axillary nodes. Clinical signs: lump, skin retraction, nipple change; pain less common (EBCTCG, 2011).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290F66-9B7A-D4EF-7AC0-B0C0F1F98F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</a:pPr>
              <a:t>16/12/2025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F15D2E-B843-1BFC-9C28-E4C39C9B06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</a:pPr>
              <a:t>10</a:t>
            </a:fld>
            <a:endParaRPr lang="en-GB" altLang="en-US"/>
          </a:p>
        </p:txBody>
      </p:sp>
      <p:pic>
        <p:nvPicPr>
          <p:cNvPr id="9" name="Dźwięk 8">
            <a:hlinkClick r:id="" action="ppaction://media"/>
            <a:extLst>
              <a:ext uri="{FF2B5EF4-FFF2-40B4-BE49-F238E27FC236}">
                <a16:creationId xmlns:a16="http://schemas.microsoft.com/office/drawing/2014/main" id="{56F27E3F-C8D4-C4FD-8D7E-CA21C05098E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5489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963"/>
    </mc:Choice>
    <mc:Fallback xmlns="">
      <p:transition spd="slow" advTm="529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E0124-C10B-2C22-8E26-7781C9788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sz="3600" b="1" dirty="0">
                <a:solidFill>
                  <a:srgbClr val="0070C0"/>
                </a:solidFill>
              </a:rPr>
              <a:t>Goals of </a:t>
            </a:r>
            <a:r>
              <a:rPr lang="pl-PL" sz="3600" b="1" dirty="0">
                <a:solidFill>
                  <a:srgbClr val="0070C0"/>
                </a:solidFill>
              </a:rPr>
              <a:t>C</a:t>
            </a:r>
            <a:r>
              <a:rPr lang="en-GB" sz="3600" b="1" dirty="0">
                <a:solidFill>
                  <a:srgbClr val="0070C0"/>
                </a:solidFill>
              </a:rPr>
              <a:t>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DB334-A7AC-B263-B902-D885AE203F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0070C0"/>
                </a:solidFill>
              </a:rPr>
              <a:t>Medical goal: remove </a:t>
            </a:r>
            <a:r>
              <a:rPr lang="en-US" sz="2400" dirty="0" err="1">
                <a:solidFill>
                  <a:srgbClr val="0070C0"/>
                </a:solidFill>
              </a:rPr>
              <a:t>tumour</a:t>
            </a:r>
            <a:r>
              <a:rPr lang="en-US" sz="2400" dirty="0">
                <a:solidFill>
                  <a:srgbClr val="0070C0"/>
                </a:solidFill>
              </a:rPr>
              <a:t> and prevent recurrence (curative intent). Functional goal: preserve as much breast and quality of life as possible. Decisions made with patient using shared decision‑making (Elwyn et al., 2012).</a:t>
            </a:r>
            <a:endParaRPr lang="en-GB" sz="2400" dirty="0">
              <a:solidFill>
                <a:srgbClr val="0070C0"/>
              </a:solidFill>
            </a:endParaRPr>
          </a:p>
        </p:txBody>
      </p:sp>
      <p:pic>
        <p:nvPicPr>
          <p:cNvPr id="7" name="Obraz 6" descr="Obraz zawierający bezkręgowiec">
            <a:extLst>
              <a:ext uri="{FF2B5EF4-FFF2-40B4-BE49-F238E27FC236}">
                <a16:creationId xmlns:a16="http://schemas.microsoft.com/office/drawing/2014/main" id="{8A476670-C89B-CFEE-2BAB-5C546858642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648200" y="2317514"/>
            <a:ext cx="4038600" cy="2554414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193C0-9C37-D32B-C845-058D81A006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16/12/2025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2ED7D4-D58E-B110-D734-7BC6B273144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11</a:t>
            </a:fld>
            <a:endParaRPr lang="en-GB" altLang="en-US"/>
          </a:p>
        </p:txBody>
      </p:sp>
      <p:pic>
        <p:nvPicPr>
          <p:cNvPr id="11" name="Dźwięk 10">
            <a:hlinkClick r:id="" action="ppaction://media"/>
            <a:extLst>
              <a:ext uri="{FF2B5EF4-FFF2-40B4-BE49-F238E27FC236}">
                <a16:creationId xmlns:a16="http://schemas.microsoft.com/office/drawing/2014/main" id="{CA9A25F9-224A-8971-EA60-85329600A42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18309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733"/>
    </mc:Choice>
    <mc:Fallback xmlns="">
      <p:transition spd="slow" advTm="557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sz="3600" b="1" dirty="0">
                <a:solidFill>
                  <a:srgbClr val="0070C0"/>
                </a:solidFill>
              </a:rPr>
              <a:t>Treatment </a:t>
            </a:r>
            <a:r>
              <a:rPr lang="pl-PL" sz="3600" b="1" dirty="0">
                <a:solidFill>
                  <a:srgbClr val="0070C0"/>
                </a:solidFill>
              </a:rPr>
              <a:t>( </a:t>
            </a:r>
            <a:r>
              <a:rPr lang="pl-PL" sz="3600" b="1" dirty="0" err="1">
                <a:solidFill>
                  <a:srgbClr val="0070C0"/>
                </a:solidFill>
              </a:rPr>
              <a:t>Care</a:t>
            </a:r>
            <a:r>
              <a:rPr lang="pl-PL" sz="3600" b="1" dirty="0">
                <a:solidFill>
                  <a:srgbClr val="0070C0"/>
                </a:solidFill>
              </a:rPr>
              <a:t> ) P</a:t>
            </a:r>
            <a:r>
              <a:rPr lang="en-GB" sz="3600" b="1" dirty="0">
                <a:solidFill>
                  <a:srgbClr val="0070C0"/>
                </a:solidFill>
              </a:rPr>
              <a:t>lan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6307EA7-00DA-7750-8609-7051118EDC2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US" sz="1800" dirty="0">
                <a:solidFill>
                  <a:srgbClr val="0070C0"/>
                </a:solidFill>
              </a:rPr>
              <a:t>Team discussion (multidisciplinary meeting)</a:t>
            </a:r>
          </a:p>
          <a:p>
            <a:pPr>
              <a:lnSpc>
                <a:spcPct val="90000"/>
              </a:lnSpc>
            </a:pPr>
            <a:r>
              <a:rPr lang="en-US" sz="1800" dirty="0">
                <a:solidFill>
                  <a:srgbClr val="0070C0"/>
                </a:solidFill>
              </a:rPr>
              <a:t>Surgery: breast-conserving surgery (tumor excision) or mastectomy depending on size and preference</a:t>
            </a:r>
          </a:p>
          <a:p>
            <a:pPr>
              <a:lnSpc>
                <a:spcPct val="90000"/>
              </a:lnSpc>
            </a:pPr>
            <a:r>
              <a:rPr lang="en-US" sz="1800" dirty="0">
                <a:solidFill>
                  <a:srgbClr val="0070C0"/>
                </a:solidFill>
              </a:rPr>
              <a:t>Axillary node evaluation: sentinel scan (first node) or node removal</a:t>
            </a:r>
          </a:p>
          <a:p>
            <a:pPr>
              <a:lnSpc>
                <a:spcPct val="90000"/>
              </a:lnSpc>
            </a:pPr>
            <a:r>
              <a:rPr lang="en-US" sz="1800" dirty="0">
                <a:solidFill>
                  <a:srgbClr val="0070C0"/>
                </a:solidFill>
              </a:rPr>
              <a:t>Post-surgery: depending on results — radiotherapy (after breast-conserving surgery) and/or hormonal therapy (if hormone-dependent)</a:t>
            </a:r>
          </a:p>
          <a:p>
            <a:pPr>
              <a:lnSpc>
                <a:spcPct val="90000"/>
              </a:lnSpc>
            </a:pPr>
            <a:r>
              <a:rPr lang="en-US" sz="1800" dirty="0">
                <a:solidFill>
                  <a:srgbClr val="0070C0"/>
                </a:solidFill>
              </a:rPr>
              <a:t>Chemotherapy only if indicated (depending on results and risk)</a:t>
            </a:r>
            <a:endParaRPr lang="en-GB" sz="1800" dirty="0">
              <a:solidFill>
                <a:srgbClr val="0070C0"/>
              </a:solidFill>
            </a:endParaRPr>
          </a:p>
        </p:txBody>
      </p:sp>
      <p:pic>
        <p:nvPicPr>
          <p:cNvPr id="5" name="Obraz 4" descr="Obraz zawierający tekst, krąg, zrzut ekranu, diagram">
            <a:extLst>
              <a:ext uri="{FF2B5EF4-FFF2-40B4-BE49-F238E27FC236}">
                <a16:creationId xmlns:a16="http://schemas.microsoft.com/office/drawing/2014/main" id="{F8FD6B0B-F9AE-868E-D8C5-854C92F1645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648200" y="1888413"/>
            <a:ext cx="4038600" cy="3412616"/>
          </a:xfrm>
          <a:prstGeom prst="rect">
            <a:avLst/>
          </a:prstGeom>
          <a:noFill/>
        </p:spPr>
      </p:pic>
      <p:sp>
        <p:nvSpPr>
          <p:cNvPr id="19" name="Date Placeholder 4">
            <a:extLst>
              <a:ext uri="{FF2B5EF4-FFF2-40B4-BE49-F238E27FC236}">
                <a16:creationId xmlns:a16="http://schemas.microsoft.com/office/drawing/2014/main" id="{CB06D78B-7936-1CF9-6254-4A8EC66DE0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F7614AD2-EBEE-4B9C-B8EB-7B45076136C4}" type="datetime1">
              <a:rPr lang="en-GB" altLang="en-US"/>
              <a:pPr>
                <a:spcAft>
                  <a:spcPts val="600"/>
                </a:spcAft>
                <a:defRPr/>
              </a:pPr>
              <a:t>16/12/2025</a:t>
            </a:fld>
            <a:endParaRPr lang="en-GB" altLang="en-US"/>
          </a:p>
        </p:txBody>
      </p:sp>
      <p:sp>
        <p:nvSpPr>
          <p:cNvPr id="20" name="Slide Number Placeholder 5">
            <a:extLst>
              <a:ext uri="{FF2B5EF4-FFF2-40B4-BE49-F238E27FC236}">
                <a16:creationId xmlns:a16="http://schemas.microsoft.com/office/drawing/2014/main" id="{90475D48-8000-236B-7535-E32A2248E46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/>
              <a:pPr>
                <a:spcAft>
                  <a:spcPts val="600"/>
                </a:spcAft>
                <a:defRPr/>
              </a:pPr>
              <a:t>12</a:t>
            </a:fld>
            <a:endParaRPr lang="en-GB" altLang="en-US"/>
          </a:p>
        </p:txBody>
      </p:sp>
      <p:sp>
        <p:nvSpPr>
          <p:cNvPr id="6" name="pole tekstowe 5">
            <a:extLst>
              <a:ext uri="{FF2B5EF4-FFF2-40B4-BE49-F238E27FC236}">
                <a16:creationId xmlns:a16="http://schemas.microsoft.com/office/drawing/2014/main" id="{B83D8424-F4A5-47C5-9B9C-F26C1C18A0CD}"/>
              </a:ext>
            </a:extLst>
          </p:cNvPr>
          <p:cNvSpPr txBox="1"/>
          <p:nvPr/>
        </p:nvSpPr>
        <p:spPr>
          <a:xfrm>
            <a:off x="6591355" y="5100974"/>
            <a:ext cx="2095445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pl-PL" sz="700">
                <a:solidFill>
                  <a:srgbClr val="FFFFFF"/>
                </a:solidFill>
                <a:latin typeface="+mn-lt"/>
                <a:cs typeface="+mn-cs"/>
                <a:hlinkClick r:id="rId5" tooltip="https://westerntc.libguides.com/nursingprogram/nursingproces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To zdjęcie</a:t>
            </a:r>
            <a:r>
              <a:rPr lang="pl-PL" sz="700">
                <a:solidFill>
                  <a:srgbClr val="FFFFFF"/>
                </a:solidFill>
                <a:latin typeface="+mn-lt"/>
                <a:cs typeface="+mn-cs"/>
              </a:rPr>
              <a:t>, autor: Nieznany autor, licencja: </a:t>
            </a:r>
            <a:r>
              <a:rPr lang="pl-PL" sz="700">
                <a:solidFill>
                  <a:srgbClr val="FFFFFF"/>
                </a:solidFill>
                <a:latin typeface="+mn-lt"/>
                <a:cs typeface="+mn-cs"/>
                <a:hlinkClick r:id="rId6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pl-PL" sz="700">
              <a:solidFill>
                <a:srgbClr val="FFFFFF"/>
              </a:solidFill>
              <a:latin typeface="+mn-lt"/>
              <a:cs typeface="+mn-cs"/>
            </a:endParaRPr>
          </a:p>
        </p:txBody>
      </p:sp>
      <p:pic>
        <p:nvPicPr>
          <p:cNvPr id="10" name="Dźwięk 9">
            <a:hlinkClick r:id="" action="ppaction://media"/>
            <a:extLst>
              <a:ext uri="{FF2B5EF4-FFF2-40B4-BE49-F238E27FC236}">
                <a16:creationId xmlns:a16="http://schemas.microsoft.com/office/drawing/2014/main" id="{99AC5BB5-2AFC-DAC5-B195-A744B011669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88727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9649"/>
    </mc:Choice>
    <mc:Fallback xmlns="">
      <p:transition spd="slow" advTm="796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8604B-AC6B-0846-C825-2BEC86565B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solidFill>
                  <a:srgbClr val="0070C0"/>
                </a:solidFill>
              </a:rPr>
              <a:t>Treatment </a:t>
            </a:r>
            <a:r>
              <a:rPr lang="pl-PL" sz="3600" b="1" dirty="0">
                <a:solidFill>
                  <a:srgbClr val="0070C0"/>
                </a:solidFill>
              </a:rPr>
              <a:t>P</a:t>
            </a:r>
            <a:r>
              <a:rPr lang="en-GB" sz="3600" b="1" dirty="0">
                <a:solidFill>
                  <a:srgbClr val="0070C0"/>
                </a:solidFill>
              </a:rPr>
              <a:t>lan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8C4224-F958-CB66-7629-688D5AD53A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marL="0" indent="0">
              <a:buNone/>
            </a:pPr>
            <a:endParaRPr lang="pl-PL" sz="2000" dirty="0">
              <a:solidFill>
                <a:srgbClr val="0070C0"/>
              </a:solidFill>
            </a:endParaRPr>
          </a:p>
          <a:p>
            <a:r>
              <a:rPr lang="pl-PL" sz="2000" dirty="0">
                <a:solidFill>
                  <a:srgbClr val="0070C0"/>
                </a:solidFill>
              </a:rPr>
              <a:t>MDT </a:t>
            </a:r>
            <a:r>
              <a:rPr lang="pl-PL" sz="2000" dirty="0" err="1">
                <a:solidFill>
                  <a:srgbClr val="0070C0"/>
                </a:solidFill>
              </a:rPr>
              <a:t>discussion</a:t>
            </a:r>
            <a:r>
              <a:rPr lang="pl-PL" sz="2000" dirty="0">
                <a:solidFill>
                  <a:srgbClr val="0070C0"/>
                </a:solidFill>
              </a:rPr>
              <a:t> </a:t>
            </a:r>
          </a:p>
          <a:p>
            <a:r>
              <a:rPr lang="pl-PL" sz="2000" dirty="0" err="1">
                <a:solidFill>
                  <a:srgbClr val="0070C0"/>
                </a:solidFill>
              </a:rPr>
              <a:t>surgery</a:t>
            </a:r>
            <a:r>
              <a:rPr lang="pl-PL" sz="2000" dirty="0">
                <a:solidFill>
                  <a:srgbClr val="0070C0"/>
                </a:solidFill>
              </a:rPr>
              <a:t> (</a:t>
            </a:r>
            <a:r>
              <a:rPr lang="pl-PL" sz="2000" dirty="0" err="1">
                <a:solidFill>
                  <a:srgbClr val="0070C0"/>
                </a:solidFill>
              </a:rPr>
              <a:t>breast‑conserving</a:t>
            </a:r>
            <a:r>
              <a:rPr lang="pl-PL" sz="2000" dirty="0">
                <a:solidFill>
                  <a:srgbClr val="0070C0"/>
                </a:solidFill>
              </a:rPr>
              <a:t> </a:t>
            </a:r>
            <a:r>
              <a:rPr lang="pl-PL" sz="2000" dirty="0" err="1">
                <a:solidFill>
                  <a:srgbClr val="0070C0"/>
                </a:solidFill>
              </a:rPr>
              <a:t>surgery</a:t>
            </a:r>
            <a:r>
              <a:rPr lang="pl-PL" sz="2000" dirty="0">
                <a:solidFill>
                  <a:srgbClr val="0070C0"/>
                </a:solidFill>
              </a:rPr>
              <a:t> </a:t>
            </a:r>
            <a:r>
              <a:rPr lang="pl-PL" sz="2000" dirty="0" err="1">
                <a:solidFill>
                  <a:srgbClr val="0070C0"/>
                </a:solidFill>
              </a:rPr>
              <a:t>or</a:t>
            </a:r>
            <a:r>
              <a:rPr lang="pl-PL" sz="2000" dirty="0">
                <a:solidFill>
                  <a:srgbClr val="0070C0"/>
                </a:solidFill>
              </a:rPr>
              <a:t> </a:t>
            </a:r>
            <a:r>
              <a:rPr lang="pl-PL" sz="2000" dirty="0" err="1">
                <a:solidFill>
                  <a:srgbClr val="0070C0"/>
                </a:solidFill>
              </a:rPr>
              <a:t>mastectomy</a:t>
            </a:r>
            <a:r>
              <a:rPr lang="pl-PL" sz="2000" dirty="0">
                <a:solidFill>
                  <a:srgbClr val="0070C0"/>
                </a:solidFill>
              </a:rPr>
              <a:t> per </a:t>
            </a:r>
            <a:r>
              <a:rPr lang="pl-PL" sz="2000" dirty="0" err="1">
                <a:solidFill>
                  <a:srgbClr val="0070C0"/>
                </a:solidFill>
              </a:rPr>
              <a:t>tumour</a:t>
            </a:r>
            <a:r>
              <a:rPr lang="pl-PL" sz="2000" dirty="0">
                <a:solidFill>
                  <a:srgbClr val="0070C0"/>
                </a:solidFill>
              </a:rPr>
              <a:t> </a:t>
            </a:r>
            <a:r>
              <a:rPr lang="pl-PL" sz="2000" dirty="0" err="1">
                <a:solidFill>
                  <a:srgbClr val="0070C0"/>
                </a:solidFill>
              </a:rPr>
              <a:t>size</a:t>
            </a:r>
            <a:r>
              <a:rPr lang="pl-PL" sz="2000" dirty="0">
                <a:solidFill>
                  <a:srgbClr val="0070C0"/>
                </a:solidFill>
              </a:rPr>
              <a:t> and </a:t>
            </a:r>
            <a:r>
              <a:rPr lang="pl-PL" sz="2000" dirty="0" err="1">
                <a:solidFill>
                  <a:srgbClr val="0070C0"/>
                </a:solidFill>
              </a:rPr>
              <a:t>patient</a:t>
            </a:r>
            <a:r>
              <a:rPr lang="pl-PL" sz="2000" dirty="0">
                <a:solidFill>
                  <a:srgbClr val="0070C0"/>
                </a:solidFill>
              </a:rPr>
              <a:t> </a:t>
            </a:r>
            <a:r>
              <a:rPr lang="pl-PL" sz="2000" dirty="0" err="1">
                <a:solidFill>
                  <a:srgbClr val="0070C0"/>
                </a:solidFill>
              </a:rPr>
              <a:t>preference</a:t>
            </a:r>
            <a:r>
              <a:rPr lang="pl-PL" sz="2000" dirty="0">
                <a:solidFill>
                  <a:srgbClr val="0070C0"/>
                </a:solidFill>
              </a:rPr>
              <a:t>) no</a:t>
            </a:r>
          </a:p>
          <a:p>
            <a:r>
              <a:rPr lang="pl-PL" sz="2000" dirty="0">
                <a:solidFill>
                  <a:srgbClr val="0070C0"/>
                </a:solidFill>
              </a:rPr>
              <a:t>dal </a:t>
            </a:r>
            <a:r>
              <a:rPr lang="pl-PL" sz="2000" dirty="0" err="1">
                <a:solidFill>
                  <a:srgbClr val="0070C0"/>
                </a:solidFill>
              </a:rPr>
              <a:t>assessment</a:t>
            </a:r>
            <a:r>
              <a:rPr lang="pl-PL" sz="2000" dirty="0">
                <a:solidFill>
                  <a:srgbClr val="0070C0"/>
                </a:solidFill>
              </a:rPr>
              <a:t> (</a:t>
            </a:r>
            <a:r>
              <a:rPr lang="pl-PL" sz="2000" dirty="0" err="1">
                <a:solidFill>
                  <a:srgbClr val="0070C0"/>
                </a:solidFill>
              </a:rPr>
              <a:t>sentinel</a:t>
            </a:r>
            <a:r>
              <a:rPr lang="pl-PL" sz="2000" dirty="0">
                <a:solidFill>
                  <a:srgbClr val="0070C0"/>
                </a:solidFill>
              </a:rPr>
              <a:t> </a:t>
            </a:r>
            <a:r>
              <a:rPr lang="pl-PL" sz="2000" dirty="0" err="1">
                <a:solidFill>
                  <a:srgbClr val="0070C0"/>
                </a:solidFill>
              </a:rPr>
              <a:t>node</a:t>
            </a:r>
            <a:r>
              <a:rPr lang="pl-PL" sz="2000" dirty="0">
                <a:solidFill>
                  <a:srgbClr val="0070C0"/>
                </a:solidFill>
              </a:rPr>
              <a:t> </a:t>
            </a:r>
            <a:r>
              <a:rPr lang="pl-PL" sz="2000" dirty="0" err="1">
                <a:solidFill>
                  <a:srgbClr val="0070C0"/>
                </a:solidFill>
              </a:rPr>
              <a:t>biopsy</a:t>
            </a:r>
            <a:r>
              <a:rPr lang="pl-PL" sz="2000" dirty="0">
                <a:solidFill>
                  <a:srgbClr val="0070C0"/>
                </a:solidFill>
              </a:rPr>
              <a:t>) </a:t>
            </a:r>
          </a:p>
          <a:p>
            <a:r>
              <a:rPr lang="pl-PL" sz="2000" dirty="0">
                <a:solidFill>
                  <a:srgbClr val="0070C0"/>
                </a:solidFill>
              </a:rPr>
              <a:t>post‑</a:t>
            </a:r>
            <a:r>
              <a:rPr lang="pl-PL" sz="2000" dirty="0" err="1">
                <a:solidFill>
                  <a:srgbClr val="0070C0"/>
                </a:solidFill>
              </a:rPr>
              <a:t>op</a:t>
            </a:r>
            <a:r>
              <a:rPr lang="pl-PL" sz="2000" dirty="0">
                <a:solidFill>
                  <a:srgbClr val="0070C0"/>
                </a:solidFill>
              </a:rPr>
              <a:t>: </a:t>
            </a:r>
            <a:r>
              <a:rPr lang="pl-PL" sz="2000" dirty="0" err="1">
                <a:solidFill>
                  <a:srgbClr val="0070C0"/>
                </a:solidFill>
              </a:rPr>
              <a:t>radiotherapy</a:t>
            </a:r>
            <a:r>
              <a:rPr lang="pl-PL" sz="2000" dirty="0">
                <a:solidFill>
                  <a:srgbClr val="0070C0"/>
                </a:solidFill>
              </a:rPr>
              <a:t> (</a:t>
            </a:r>
            <a:r>
              <a:rPr lang="pl-PL" sz="2000" dirty="0" err="1">
                <a:solidFill>
                  <a:srgbClr val="0070C0"/>
                </a:solidFill>
              </a:rPr>
              <a:t>after</a:t>
            </a:r>
            <a:r>
              <a:rPr lang="pl-PL" sz="2000" dirty="0">
                <a:solidFill>
                  <a:srgbClr val="0070C0"/>
                </a:solidFill>
              </a:rPr>
              <a:t> </a:t>
            </a:r>
            <a:r>
              <a:rPr lang="pl-PL" sz="2000" dirty="0" err="1">
                <a:solidFill>
                  <a:srgbClr val="0070C0"/>
                </a:solidFill>
              </a:rPr>
              <a:t>breast</a:t>
            </a:r>
            <a:r>
              <a:rPr lang="pl-PL" sz="2000" dirty="0">
                <a:solidFill>
                  <a:srgbClr val="0070C0"/>
                </a:solidFill>
              </a:rPr>
              <a:t> </a:t>
            </a:r>
            <a:r>
              <a:rPr lang="pl-PL" sz="2000" dirty="0" err="1">
                <a:solidFill>
                  <a:srgbClr val="0070C0"/>
                </a:solidFill>
              </a:rPr>
              <a:t>conservation</a:t>
            </a:r>
            <a:r>
              <a:rPr lang="pl-PL" sz="2000" dirty="0">
                <a:solidFill>
                  <a:srgbClr val="0070C0"/>
                </a:solidFill>
              </a:rPr>
              <a:t>) and/</a:t>
            </a:r>
            <a:r>
              <a:rPr lang="pl-PL" sz="2000" dirty="0" err="1">
                <a:solidFill>
                  <a:srgbClr val="0070C0"/>
                </a:solidFill>
              </a:rPr>
              <a:t>or</a:t>
            </a:r>
            <a:r>
              <a:rPr lang="pl-PL" sz="2000" dirty="0">
                <a:solidFill>
                  <a:srgbClr val="0070C0"/>
                </a:solidFill>
              </a:rPr>
              <a:t> </a:t>
            </a:r>
            <a:r>
              <a:rPr lang="pl-PL" sz="2000" dirty="0" err="1">
                <a:solidFill>
                  <a:srgbClr val="0070C0"/>
                </a:solidFill>
              </a:rPr>
              <a:t>endocrine</a:t>
            </a:r>
            <a:r>
              <a:rPr lang="pl-PL" sz="2000" dirty="0">
                <a:solidFill>
                  <a:srgbClr val="0070C0"/>
                </a:solidFill>
              </a:rPr>
              <a:t> </a:t>
            </a:r>
            <a:r>
              <a:rPr lang="pl-PL" sz="2000" dirty="0" err="1">
                <a:solidFill>
                  <a:srgbClr val="0070C0"/>
                </a:solidFill>
              </a:rPr>
              <a:t>therapy</a:t>
            </a:r>
            <a:r>
              <a:rPr lang="pl-PL" sz="2000" dirty="0">
                <a:solidFill>
                  <a:srgbClr val="0070C0"/>
                </a:solidFill>
              </a:rPr>
              <a:t> </a:t>
            </a:r>
            <a:r>
              <a:rPr lang="pl-PL" sz="2000" dirty="0" err="1">
                <a:solidFill>
                  <a:srgbClr val="0070C0"/>
                </a:solidFill>
              </a:rPr>
              <a:t>if</a:t>
            </a:r>
            <a:r>
              <a:rPr lang="pl-PL" sz="2000" dirty="0">
                <a:solidFill>
                  <a:srgbClr val="0070C0"/>
                </a:solidFill>
              </a:rPr>
              <a:t> </a:t>
            </a:r>
            <a:r>
              <a:rPr lang="pl-PL" sz="2000" dirty="0" err="1">
                <a:solidFill>
                  <a:srgbClr val="0070C0"/>
                </a:solidFill>
              </a:rPr>
              <a:t>hormone</a:t>
            </a:r>
            <a:r>
              <a:rPr lang="pl-PL" sz="2000" dirty="0">
                <a:solidFill>
                  <a:srgbClr val="0070C0"/>
                </a:solidFill>
              </a:rPr>
              <a:t> receptor </a:t>
            </a:r>
            <a:r>
              <a:rPr lang="pl-PL" sz="2000" dirty="0" err="1">
                <a:solidFill>
                  <a:srgbClr val="0070C0"/>
                </a:solidFill>
              </a:rPr>
              <a:t>positive</a:t>
            </a:r>
            <a:r>
              <a:rPr lang="pl-PL" sz="2000" dirty="0">
                <a:solidFill>
                  <a:srgbClr val="0070C0"/>
                </a:solidFill>
              </a:rPr>
              <a:t>; </a:t>
            </a:r>
            <a:r>
              <a:rPr lang="pl-PL" sz="2000" dirty="0" err="1">
                <a:solidFill>
                  <a:srgbClr val="0070C0"/>
                </a:solidFill>
              </a:rPr>
              <a:t>chemotherapy</a:t>
            </a:r>
            <a:r>
              <a:rPr lang="pl-PL" sz="2000" dirty="0">
                <a:solidFill>
                  <a:srgbClr val="0070C0"/>
                </a:solidFill>
              </a:rPr>
              <a:t> </a:t>
            </a:r>
            <a:r>
              <a:rPr lang="pl-PL" sz="2000" dirty="0" err="1">
                <a:solidFill>
                  <a:srgbClr val="0070C0"/>
                </a:solidFill>
              </a:rPr>
              <a:t>if</a:t>
            </a:r>
            <a:r>
              <a:rPr lang="pl-PL" sz="2000" dirty="0">
                <a:solidFill>
                  <a:srgbClr val="0070C0"/>
                </a:solidFill>
              </a:rPr>
              <a:t> </a:t>
            </a:r>
            <a:r>
              <a:rPr lang="pl-PL" sz="2000" dirty="0" err="1">
                <a:solidFill>
                  <a:srgbClr val="0070C0"/>
                </a:solidFill>
              </a:rPr>
              <a:t>indicated</a:t>
            </a:r>
            <a:r>
              <a:rPr lang="pl-PL" sz="2000" dirty="0">
                <a:solidFill>
                  <a:srgbClr val="0070C0"/>
                </a:solidFill>
              </a:rPr>
              <a:t> by </a:t>
            </a:r>
            <a:r>
              <a:rPr lang="pl-PL" sz="2000" dirty="0" err="1">
                <a:solidFill>
                  <a:srgbClr val="0070C0"/>
                </a:solidFill>
              </a:rPr>
              <a:t>pathology</a:t>
            </a:r>
            <a:r>
              <a:rPr lang="pl-PL" sz="2000" dirty="0">
                <a:solidFill>
                  <a:srgbClr val="0070C0"/>
                </a:solidFill>
              </a:rPr>
              <a:t> and </a:t>
            </a:r>
            <a:r>
              <a:rPr lang="pl-PL" sz="2000" dirty="0" err="1">
                <a:solidFill>
                  <a:srgbClr val="0070C0"/>
                </a:solidFill>
              </a:rPr>
              <a:t>risk</a:t>
            </a:r>
            <a:r>
              <a:rPr lang="pl-PL" sz="2000" dirty="0">
                <a:solidFill>
                  <a:srgbClr val="0070C0"/>
                </a:solidFill>
              </a:rPr>
              <a:t> (ABS/BASO, 2018; NICE, 2019).</a:t>
            </a:r>
            <a:endParaRPr lang="en-GB" sz="2000" dirty="0">
              <a:solidFill>
                <a:srgbClr val="0070C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C4CF4B-AA00-001B-CFC7-69AA662BA5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16/12/2025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D03137-7AB2-2A5E-B86B-FAB9F630A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  <p:pic>
        <p:nvPicPr>
          <p:cNvPr id="13" name="Dźwięk 12">
            <a:hlinkClick r:id="" action="ppaction://media"/>
            <a:extLst>
              <a:ext uri="{FF2B5EF4-FFF2-40B4-BE49-F238E27FC236}">
                <a16:creationId xmlns:a16="http://schemas.microsoft.com/office/drawing/2014/main" id="{B06D7DB0-5F56-AABA-9EBF-20FE86199A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78544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455"/>
    </mc:Choice>
    <mc:Fallback xmlns="">
      <p:transition spd="slow" advTm="324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0FCB6-E8B5-E668-6859-562592213C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solidFill>
                  <a:srgbClr val="0070C0"/>
                </a:solidFill>
              </a:rPr>
              <a:t>Pre-treatment </a:t>
            </a:r>
            <a:r>
              <a:rPr lang="pl-PL" sz="3600" b="1" dirty="0">
                <a:solidFill>
                  <a:srgbClr val="0070C0"/>
                </a:solidFill>
              </a:rPr>
              <a:t>O</a:t>
            </a:r>
            <a:r>
              <a:rPr lang="en-GB" sz="3600" b="1" dirty="0" err="1">
                <a:solidFill>
                  <a:srgbClr val="0070C0"/>
                </a:solidFill>
              </a:rPr>
              <a:t>ptimization</a:t>
            </a:r>
            <a:r>
              <a:rPr lang="en-GB" sz="3600" b="1" dirty="0">
                <a:solidFill>
                  <a:srgbClr val="0070C0"/>
                </a:solidFill>
              </a:rPr>
              <a:t> and </a:t>
            </a:r>
            <a:r>
              <a:rPr lang="pl-PL" sz="3600" b="1" dirty="0">
                <a:solidFill>
                  <a:srgbClr val="0070C0"/>
                </a:solidFill>
              </a:rPr>
              <a:t>s</a:t>
            </a:r>
            <a:r>
              <a:rPr lang="en-GB" sz="3600" b="1" dirty="0" err="1">
                <a:solidFill>
                  <a:srgbClr val="0070C0"/>
                </a:solidFill>
              </a:rPr>
              <a:t>upport</a:t>
            </a:r>
            <a:endParaRPr lang="en-GB" sz="3600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34A5C-AEA4-8C87-D5EF-1CD835079D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r>
              <a:rPr lang="en-US" sz="2000" dirty="0">
                <a:solidFill>
                  <a:srgbClr val="0070C0"/>
                </a:solidFill>
              </a:rPr>
              <a:t>Control of hypertension and other medical conditions before surgery</a:t>
            </a:r>
          </a:p>
          <a:p>
            <a:r>
              <a:rPr lang="en-US" sz="2000" dirty="0">
                <a:solidFill>
                  <a:srgbClr val="0070C0"/>
                </a:solidFill>
              </a:rPr>
              <a:t>Assessment by an anesthesiologist</a:t>
            </a:r>
          </a:p>
          <a:p>
            <a:r>
              <a:rPr lang="en-US" sz="2000" dirty="0">
                <a:solidFill>
                  <a:srgbClr val="0070C0"/>
                </a:solidFill>
              </a:rPr>
              <a:t>Meeting with an oncology nurse/ostomy consultant (if mastectomy)</a:t>
            </a:r>
          </a:p>
          <a:p>
            <a:r>
              <a:rPr lang="en-US" sz="2000" dirty="0">
                <a:solidFill>
                  <a:srgbClr val="0070C0"/>
                </a:solidFill>
              </a:rPr>
              <a:t>Dietary counseling and physical activity recommendations</a:t>
            </a:r>
            <a:endParaRPr lang="en-GB" sz="2000" dirty="0">
              <a:solidFill>
                <a:srgbClr val="0070C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C4459-B578-A402-DCF4-CAC2307B7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16/12/2025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1D60C8-0E6D-5493-15CC-220B5D39BE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  <p:pic>
        <p:nvPicPr>
          <p:cNvPr id="13" name="Dźwięk 12">
            <a:hlinkClick r:id="" action="ppaction://media"/>
            <a:extLst>
              <a:ext uri="{FF2B5EF4-FFF2-40B4-BE49-F238E27FC236}">
                <a16:creationId xmlns:a16="http://schemas.microsoft.com/office/drawing/2014/main" id="{77BF4C3B-ED5D-E03D-D850-A871B5BEEFB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21298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4580"/>
    </mc:Choice>
    <mc:Fallback xmlns="">
      <p:transition spd="slow" advTm="745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solidFill>
                  <a:srgbClr val="0070C0"/>
                </a:solidFill>
                <a:cs typeface="Arial" panose="020B0604020202020204" pitchFamily="34" charset="0"/>
              </a:rPr>
              <a:t>Communication and ethics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085575-4426-A9AB-0F8A-7A51209EE3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r>
              <a:rPr lang="en-US" sz="2200" dirty="0">
                <a:solidFill>
                  <a:srgbClr val="0070C0"/>
                </a:solidFill>
              </a:rPr>
              <a:t>Speak simply and slowly; ensure the patient understands the options.</a:t>
            </a:r>
          </a:p>
          <a:p>
            <a:r>
              <a:rPr lang="en-US" sz="2200" dirty="0">
                <a:solidFill>
                  <a:srgbClr val="0070C0"/>
                </a:solidFill>
              </a:rPr>
              <a:t>Respect the patient's choices and privacy.</a:t>
            </a:r>
          </a:p>
          <a:p>
            <a:r>
              <a:rPr lang="en-US" sz="2200" dirty="0">
                <a:solidFill>
                  <a:srgbClr val="0070C0"/>
                </a:solidFill>
              </a:rPr>
              <a:t>Agreed consent to the procedure and treatment; document the decision.</a:t>
            </a:r>
            <a:endParaRPr lang="pl-PL" sz="2200" dirty="0">
              <a:solidFill>
                <a:srgbClr val="0070C0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16/12/2025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  <p:pic>
        <p:nvPicPr>
          <p:cNvPr id="15" name="Dźwięk 14">
            <a:hlinkClick r:id="" action="ppaction://media"/>
            <a:extLst>
              <a:ext uri="{FF2B5EF4-FFF2-40B4-BE49-F238E27FC236}">
                <a16:creationId xmlns:a16="http://schemas.microsoft.com/office/drawing/2014/main" id="{3B2FF8BA-1978-5AFA-FD2E-8D0A1AC3E56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21001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779"/>
    </mc:Choice>
    <mc:Fallback xmlns="">
      <p:transition spd="slow" advTm="417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9DBB3A52-BBF7-563F-1F8E-AC1A48C8A7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sz="3600" b="1" dirty="0" err="1">
                <a:solidFill>
                  <a:srgbClr val="0070C0"/>
                </a:solidFill>
              </a:rPr>
              <a:t>Key</a:t>
            </a:r>
            <a:r>
              <a:rPr lang="pl-PL" sz="3600" b="1" dirty="0">
                <a:solidFill>
                  <a:srgbClr val="0070C0"/>
                </a:solidFill>
              </a:rPr>
              <a:t> </a:t>
            </a:r>
            <a:r>
              <a:rPr lang="pl-PL" sz="3600" b="1" dirty="0" err="1">
                <a:solidFill>
                  <a:srgbClr val="0070C0"/>
                </a:solidFill>
              </a:rPr>
              <a:t>points</a:t>
            </a:r>
            <a:r>
              <a:rPr lang="pl-PL" sz="3600" b="1" dirty="0">
                <a:solidFill>
                  <a:srgbClr val="0070C0"/>
                </a:solidFill>
              </a:rPr>
              <a:t> and </a:t>
            </a:r>
            <a:r>
              <a:rPr lang="pl-PL" sz="3600" b="1" dirty="0" err="1">
                <a:solidFill>
                  <a:srgbClr val="0070C0"/>
                </a:solidFill>
              </a:rPr>
              <a:t>sources</a:t>
            </a:r>
            <a:endParaRPr lang="pl-PL" sz="3600" b="1" dirty="0">
              <a:solidFill>
                <a:srgbClr val="0070C0"/>
              </a:solidFill>
            </a:endParaRP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89863554-82D7-A84D-19B2-3954377B27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 anchor="ctr"/>
          <a:lstStyle/>
          <a:p>
            <a:r>
              <a:rPr lang="en-US" sz="2200" dirty="0">
                <a:solidFill>
                  <a:srgbClr val="0070C0"/>
                </a:solidFill>
              </a:rPr>
              <a:t>Summary: Plan = MDT → surgery → radiotherapy/hormones if needed → follow-up and rehabilitation</a:t>
            </a:r>
          </a:p>
          <a:p>
            <a:r>
              <a:rPr lang="en-US" sz="2200" dirty="0">
                <a:solidFill>
                  <a:srgbClr val="0070C0"/>
                </a:solidFill>
              </a:rPr>
              <a:t>What can improve prognosis: early detection, a healthy lifestyle, cooperation with the team</a:t>
            </a:r>
          </a:p>
          <a:p>
            <a:pPr marL="0" indent="0">
              <a:buNone/>
            </a:pPr>
            <a:endParaRPr lang="pl-PL" sz="2200" dirty="0">
              <a:solidFill>
                <a:srgbClr val="0070C0"/>
              </a:solidFill>
            </a:endParaRPr>
          </a:p>
        </p:txBody>
      </p:sp>
      <p:sp>
        <p:nvSpPr>
          <p:cNvPr id="4" name="Symbol zastępczy daty 3">
            <a:extLst>
              <a:ext uri="{FF2B5EF4-FFF2-40B4-BE49-F238E27FC236}">
                <a16:creationId xmlns:a16="http://schemas.microsoft.com/office/drawing/2014/main" id="{D66F1440-1C8B-4CB7-B9EA-D424CE268F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16/12/2025</a:t>
            </a:fld>
            <a:endParaRPr lang="en-GB" altLang="en-US"/>
          </a:p>
        </p:txBody>
      </p:sp>
      <p:sp>
        <p:nvSpPr>
          <p:cNvPr id="5" name="Symbol zastępczy numeru slajdu 4">
            <a:extLst>
              <a:ext uri="{FF2B5EF4-FFF2-40B4-BE49-F238E27FC236}">
                <a16:creationId xmlns:a16="http://schemas.microsoft.com/office/drawing/2014/main" id="{DA0D3C52-88C3-D66A-DF64-7ECE939909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  <p:pic>
        <p:nvPicPr>
          <p:cNvPr id="19" name="Dźwięk 18">
            <a:hlinkClick r:id="" action="ppaction://media"/>
            <a:extLst>
              <a:ext uri="{FF2B5EF4-FFF2-40B4-BE49-F238E27FC236}">
                <a16:creationId xmlns:a16="http://schemas.microsoft.com/office/drawing/2014/main" id="{357F288A-50DD-4187-2DB4-105D2A014A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67434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400"/>
    </mc:Choice>
    <mc:Fallback xmlns="">
      <p:transition spd="slow" advTm="414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3E1602A2-CE98-5771-0063-2ED151A729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pl-PL" sz="3600" b="1" dirty="0">
                <a:solidFill>
                  <a:srgbClr val="0070C0"/>
                </a:solidFill>
              </a:rPr>
              <a:t>CONCLUSION</a:t>
            </a: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AE2178C8-14C0-705E-6BB6-DA660C850AB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70C0"/>
                </a:solidFill>
              </a:rPr>
              <a:t>Early diagnosis and coordinated treatment of breast cancer increase the chances of recovery and preservation of quality of life. Ms. K's care plan includes MDT decision-making, preoperative optimization, surgical removal of the tumor with node evaluation, and adjuvant treatment (radiation and/or hormonal therapy/chemotherapy) based on the patient's results and preferences, with ongoing rehabilitation and psychosocial support.</a:t>
            </a:r>
            <a:endParaRPr lang="pl-PL" sz="1800" dirty="0">
              <a:solidFill>
                <a:srgbClr val="0070C0"/>
              </a:solidFill>
            </a:endParaRPr>
          </a:p>
        </p:txBody>
      </p:sp>
      <p:pic>
        <p:nvPicPr>
          <p:cNvPr id="7" name="Obraz 6" descr="Obraz zawierający osoba, Ludzka twarz, uśmiech, pani&#10;&#10;Zawartość wygenerowana przez AI może być niepoprawna.">
            <a:extLst>
              <a:ext uri="{FF2B5EF4-FFF2-40B4-BE49-F238E27FC236}">
                <a16:creationId xmlns:a16="http://schemas.microsoft.com/office/drawing/2014/main" id="{03B2EB27-3044-E344-B62E-4E38102D7B7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7559" r="4860" b="-2"/>
          <a:stretch>
            <a:fillRect/>
          </a:stretch>
        </p:blipFill>
        <p:spPr>
          <a:xfrm>
            <a:off x="4648200" y="1600201"/>
            <a:ext cx="4038600" cy="3989040"/>
          </a:xfrm>
          <a:prstGeom prst="rect">
            <a:avLst/>
          </a:prstGeom>
          <a:noFill/>
        </p:spPr>
      </p:pic>
      <p:sp>
        <p:nvSpPr>
          <p:cNvPr id="4" name="Symbol zastępczy daty 3">
            <a:extLst>
              <a:ext uri="{FF2B5EF4-FFF2-40B4-BE49-F238E27FC236}">
                <a16:creationId xmlns:a16="http://schemas.microsoft.com/office/drawing/2014/main" id="{6F5AA533-B461-953C-07E4-29E3DF7DE48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16/12/2025</a:t>
            </a:fld>
            <a:endParaRPr lang="en-GB" altLang="en-US" sz="900"/>
          </a:p>
        </p:txBody>
      </p:sp>
      <p:sp>
        <p:nvSpPr>
          <p:cNvPr id="5" name="Symbol zastępczy numeru slajdu 4">
            <a:extLst>
              <a:ext uri="{FF2B5EF4-FFF2-40B4-BE49-F238E27FC236}">
                <a16:creationId xmlns:a16="http://schemas.microsoft.com/office/drawing/2014/main" id="{D78B55EE-150E-9154-904D-AAD381A5C7E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17</a:t>
            </a:fld>
            <a:endParaRPr lang="en-GB" altLang="en-US"/>
          </a:p>
        </p:txBody>
      </p:sp>
      <p:pic>
        <p:nvPicPr>
          <p:cNvPr id="11" name="Dźwięk 10">
            <a:hlinkClick r:id="" action="ppaction://media"/>
            <a:extLst>
              <a:ext uri="{FF2B5EF4-FFF2-40B4-BE49-F238E27FC236}">
                <a16:creationId xmlns:a16="http://schemas.microsoft.com/office/drawing/2014/main" id="{0D2EE1DA-F278-8048-1565-AD89EFD287F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91432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141"/>
    </mc:Choice>
    <mc:Fallback xmlns="">
      <p:transition spd="slow" advTm="511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DB5E5D3E-361A-880C-7B1C-3B66FF52F1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sz="3600" b="1" dirty="0" err="1">
                <a:solidFill>
                  <a:srgbClr val="0070C0"/>
                </a:solidFill>
              </a:rPr>
              <a:t>Bibliography</a:t>
            </a:r>
            <a:endParaRPr lang="pl-PL" sz="3600" b="1" dirty="0">
              <a:solidFill>
                <a:srgbClr val="0070C0"/>
              </a:solidFill>
            </a:endParaRP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647744FD-58D1-E51B-D20B-58F1F4A707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608512"/>
          </a:xfrm>
        </p:spPr>
        <p:txBody>
          <a:bodyPr anchor="ctr"/>
          <a:lstStyle/>
          <a:p>
            <a:r>
              <a:rPr lang="en-US" sz="1400" dirty="0">
                <a:solidFill>
                  <a:srgbClr val="0070C0"/>
                </a:solidFill>
              </a:rPr>
              <a:t>NHS (2024) ‘Breast cancer’, NHS.uk. Available at: </a:t>
            </a:r>
            <a:r>
              <a:rPr lang="en-US" sz="1400" dirty="0">
                <a:solidFill>
                  <a:srgbClr val="0070C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https://www.nhs.uk/conditions/breast-cancer/</a:t>
            </a:r>
            <a:r>
              <a:rPr lang="en-US" sz="1400" dirty="0">
                <a:solidFill>
                  <a:srgbClr val="0070C0"/>
                </a:solidFill>
              </a:rPr>
              <a:t> (Accessed: 15 December 2025).</a:t>
            </a:r>
          </a:p>
          <a:p>
            <a:r>
              <a:rPr lang="en-US" sz="1400" dirty="0">
                <a:solidFill>
                  <a:srgbClr val="0070C0"/>
                </a:solidFill>
              </a:rPr>
              <a:t>National Institute for Health and Care Excellence (NICE) (2018) Breast cancer: diagnosis and management. NICE guideline [NG101]. London: NICE. Available at: </a:t>
            </a:r>
            <a:r>
              <a:rPr lang="en-US" sz="1400" dirty="0">
                <a:solidFill>
                  <a:srgbClr val="0070C0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https://www.nice.org.uk/guidance/ng101</a:t>
            </a:r>
            <a:r>
              <a:rPr lang="en-US" sz="1400" dirty="0">
                <a:solidFill>
                  <a:srgbClr val="0070C0"/>
                </a:solidFill>
              </a:rPr>
              <a:t> (Accessed: 15 December 2025).</a:t>
            </a:r>
          </a:p>
          <a:p>
            <a:r>
              <a:rPr lang="en-US" sz="1400" dirty="0">
                <a:solidFill>
                  <a:srgbClr val="0070C0"/>
                </a:solidFill>
              </a:rPr>
              <a:t>World Cancer Research Fund/American Institute for Cancer Research (WCRF/AICR) (2018) Continuous Update Project Report: diet, nutrition, physical activity and breast cancer. Available at: </a:t>
            </a:r>
            <a:r>
              <a:rPr lang="en-US" sz="1400" dirty="0">
                <a:solidFill>
                  <a:srgbClr val="0070C0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https://www.wcrf.org/dietandcancer/breast-cancer</a:t>
            </a:r>
            <a:r>
              <a:rPr lang="en-US" sz="1400" dirty="0">
                <a:solidFill>
                  <a:srgbClr val="0070C0"/>
                </a:solidFill>
              </a:rPr>
              <a:t> (Accessed: 15 December 2025).</a:t>
            </a:r>
          </a:p>
          <a:p>
            <a:r>
              <a:rPr lang="en-US" sz="1400" dirty="0">
                <a:solidFill>
                  <a:srgbClr val="0070C0"/>
                </a:solidFill>
              </a:rPr>
              <a:t>Standring, S. (ed.) (2016) Gray’s Anatomy: The Anatomical Basis of Clinical Practice. 41st </a:t>
            </a:r>
            <a:r>
              <a:rPr lang="en-US" sz="1400" dirty="0" err="1">
                <a:solidFill>
                  <a:srgbClr val="0070C0"/>
                </a:solidFill>
              </a:rPr>
              <a:t>edn</a:t>
            </a:r>
            <a:r>
              <a:rPr lang="en-US" sz="1400" dirty="0">
                <a:solidFill>
                  <a:srgbClr val="0070C0"/>
                </a:solidFill>
              </a:rPr>
              <a:t>. London: Elsevier.</a:t>
            </a:r>
          </a:p>
          <a:p>
            <a:r>
              <a:rPr lang="en-US" sz="1400" dirty="0">
                <a:solidFill>
                  <a:srgbClr val="0070C0"/>
                </a:solidFill>
              </a:rPr>
              <a:t>Early Breast Cancer Trialists’ Collaborative Group (EBCTCG) (2011) ‘Effects of radiotherapy and of differences in the extent of surgery for early breast cancer on local recurrence and 15‑year survival: an overview of the </a:t>
            </a:r>
            <a:r>
              <a:rPr lang="en-US" sz="1400" dirty="0" err="1">
                <a:solidFill>
                  <a:srgbClr val="0070C0"/>
                </a:solidFill>
              </a:rPr>
              <a:t>randomised</a:t>
            </a:r>
            <a:r>
              <a:rPr lang="en-US" sz="1400" dirty="0">
                <a:solidFill>
                  <a:srgbClr val="0070C0"/>
                </a:solidFill>
              </a:rPr>
              <a:t> trials’, Lancet, 378(9804), pp. 1707–1716. DOI: 10.1016/S0140-6736(11)61629-2.</a:t>
            </a:r>
          </a:p>
          <a:p>
            <a:r>
              <a:rPr lang="en-US" sz="1400" dirty="0">
                <a:solidFill>
                  <a:srgbClr val="0070C0"/>
                </a:solidFill>
              </a:rPr>
              <a:t>Elwyn, G., Frosch, D., Thomson, R., et al. (2012) ‘Shared decision making: a model for clinical practice’, Journal of General Internal Medicine, 27(10), pp. 1361–1367. DOI: 10.1007/s11606-012-2077-6.</a:t>
            </a:r>
          </a:p>
          <a:p>
            <a:pPr marL="0" indent="0">
              <a:buNone/>
            </a:pPr>
            <a:endParaRPr lang="pl-PL" sz="1400" dirty="0">
              <a:solidFill>
                <a:srgbClr val="0070C0"/>
              </a:solidFill>
            </a:endParaRPr>
          </a:p>
        </p:txBody>
      </p:sp>
      <p:sp>
        <p:nvSpPr>
          <p:cNvPr id="4" name="Symbol zastępczy daty 3">
            <a:extLst>
              <a:ext uri="{FF2B5EF4-FFF2-40B4-BE49-F238E27FC236}">
                <a16:creationId xmlns:a16="http://schemas.microsoft.com/office/drawing/2014/main" id="{AC32A247-FF89-4F61-49D3-9D94646C29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16/12/2025</a:t>
            </a:fld>
            <a:endParaRPr lang="en-GB" altLang="en-US"/>
          </a:p>
        </p:txBody>
      </p:sp>
      <p:sp>
        <p:nvSpPr>
          <p:cNvPr id="5" name="Symbol zastępczy numeru slajdu 4">
            <a:extLst>
              <a:ext uri="{FF2B5EF4-FFF2-40B4-BE49-F238E27FC236}">
                <a16:creationId xmlns:a16="http://schemas.microsoft.com/office/drawing/2014/main" id="{0329B237-F0B4-1720-FA0F-A94758F04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  <p:pic>
        <p:nvPicPr>
          <p:cNvPr id="9" name="Dźwięk 8">
            <a:hlinkClick r:id="" action="ppaction://media"/>
            <a:extLst>
              <a:ext uri="{FF2B5EF4-FFF2-40B4-BE49-F238E27FC236}">
                <a16:creationId xmlns:a16="http://schemas.microsoft.com/office/drawing/2014/main" id="{4E9957CC-4877-D28F-474F-D97EE2B7AEC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25416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809"/>
    </mc:Choice>
    <mc:Fallback xmlns="">
      <p:transition spd="slow" advTm="268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C41BC650-BA49-BACA-9787-ECFB7D5DE4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sz="3600" b="1" dirty="0" err="1">
                <a:solidFill>
                  <a:srgbClr val="0070C0"/>
                </a:solidFill>
              </a:rPr>
              <a:t>Bibliography</a:t>
            </a:r>
            <a:endParaRPr lang="pl-PL" sz="3600" b="1" dirty="0">
              <a:solidFill>
                <a:srgbClr val="0070C0"/>
              </a:solidFill>
            </a:endParaRP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8FC6401D-BC03-4FAE-DB3C-BE6B7B6EE8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l-PL" sz="1400" dirty="0" err="1">
                <a:solidFill>
                  <a:srgbClr val="0070C0"/>
                </a:solidFill>
              </a:rPr>
              <a:t>National</a:t>
            </a:r>
            <a:r>
              <a:rPr lang="pl-PL" sz="1400" dirty="0">
                <a:solidFill>
                  <a:srgbClr val="0070C0"/>
                </a:solidFill>
              </a:rPr>
              <a:t> </a:t>
            </a:r>
            <a:r>
              <a:rPr lang="pl-PL" sz="1400" dirty="0" err="1">
                <a:solidFill>
                  <a:srgbClr val="0070C0"/>
                </a:solidFill>
              </a:rPr>
              <a:t>Institute</a:t>
            </a:r>
            <a:r>
              <a:rPr lang="pl-PL" sz="1400" dirty="0">
                <a:solidFill>
                  <a:srgbClr val="0070C0"/>
                </a:solidFill>
              </a:rPr>
              <a:t> for </a:t>
            </a:r>
            <a:r>
              <a:rPr lang="pl-PL" sz="1400" dirty="0" err="1">
                <a:solidFill>
                  <a:srgbClr val="0070C0"/>
                </a:solidFill>
              </a:rPr>
              <a:t>Health</a:t>
            </a:r>
            <a:r>
              <a:rPr lang="pl-PL" sz="1400" dirty="0">
                <a:solidFill>
                  <a:srgbClr val="0070C0"/>
                </a:solidFill>
              </a:rPr>
              <a:t> and </a:t>
            </a:r>
            <a:r>
              <a:rPr lang="pl-PL" sz="1400" dirty="0" err="1">
                <a:solidFill>
                  <a:srgbClr val="0070C0"/>
                </a:solidFill>
              </a:rPr>
              <a:t>Care</a:t>
            </a:r>
            <a:r>
              <a:rPr lang="pl-PL" sz="1400" dirty="0">
                <a:solidFill>
                  <a:srgbClr val="0070C0"/>
                </a:solidFill>
              </a:rPr>
              <a:t> Excellence (NICE) (2018) </a:t>
            </a:r>
            <a:r>
              <a:rPr lang="pl-PL" sz="1400" dirty="0" err="1">
                <a:solidFill>
                  <a:srgbClr val="0070C0"/>
                </a:solidFill>
              </a:rPr>
              <a:t>Breast</a:t>
            </a:r>
            <a:r>
              <a:rPr lang="pl-PL" sz="1400" dirty="0">
                <a:solidFill>
                  <a:srgbClr val="0070C0"/>
                </a:solidFill>
              </a:rPr>
              <a:t> </a:t>
            </a:r>
            <a:r>
              <a:rPr lang="pl-PL" sz="1400" dirty="0" err="1">
                <a:solidFill>
                  <a:srgbClr val="0070C0"/>
                </a:solidFill>
              </a:rPr>
              <a:t>cancer</a:t>
            </a:r>
            <a:r>
              <a:rPr lang="pl-PL" sz="1400" dirty="0">
                <a:solidFill>
                  <a:srgbClr val="0070C0"/>
                </a:solidFill>
              </a:rPr>
              <a:t>: </a:t>
            </a:r>
            <a:r>
              <a:rPr lang="pl-PL" sz="1400" dirty="0" err="1">
                <a:solidFill>
                  <a:srgbClr val="0070C0"/>
                </a:solidFill>
              </a:rPr>
              <a:t>diagnosis</a:t>
            </a:r>
            <a:r>
              <a:rPr lang="pl-PL" sz="1400" dirty="0">
                <a:solidFill>
                  <a:srgbClr val="0070C0"/>
                </a:solidFill>
              </a:rPr>
              <a:t> and management. NICE </a:t>
            </a:r>
            <a:r>
              <a:rPr lang="pl-PL" sz="1400" dirty="0" err="1">
                <a:solidFill>
                  <a:srgbClr val="0070C0"/>
                </a:solidFill>
              </a:rPr>
              <a:t>guideline</a:t>
            </a:r>
            <a:r>
              <a:rPr lang="pl-PL" sz="1400" dirty="0">
                <a:solidFill>
                  <a:srgbClr val="0070C0"/>
                </a:solidFill>
              </a:rPr>
              <a:t> [NG101]. </a:t>
            </a:r>
            <a:r>
              <a:rPr lang="pl-PL" sz="1400" dirty="0" err="1">
                <a:solidFill>
                  <a:srgbClr val="0070C0"/>
                </a:solidFill>
              </a:rPr>
              <a:t>Available</a:t>
            </a:r>
            <a:r>
              <a:rPr lang="pl-PL" sz="1400" dirty="0">
                <a:solidFill>
                  <a:srgbClr val="0070C0"/>
                </a:solidFill>
              </a:rPr>
              <a:t> </a:t>
            </a:r>
            <a:r>
              <a:rPr lang="pl-PL" sz="1400" dirty="0" err="1">
                <a:solidFill>
                  <a:srgbClr val="0070C0"/>
                </a:solidFill>
              </a:rPr>
              <a:t>at</a:t>
            </a:r>
            <a:r>
              <a:rPr lang="pl-PL" sz="1400" dirty="0">
                <a:solidFill>
                  <a:srgbClr val="0070C0"/>
                </a:solidFill>
              </a:rPr>
              <a:t>: </a:t>
            </a:r>
            <a:r>
              <a:rPr lang="pl-PL" sz="1400" u="sng" dirty="0">
                <a:solidFill>
                  <a:srgbClr val="0070C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https://www.nice.org.uk/guidance/ng101</a:t>
            </a:r>
            <a:r>
              <a:rPr lang="pl-PL" sz="1400" dirty="0">
                <a:solidFill>
                  <a:srgbClr val="0070C0"/>
                </a:solidFill>
              </a:rPr>
              <a:t> (</a:t>
            </a:r>
            <a:r>
              <a:rPr lang="pl-PL" sz="1400" dirty="0" err="1">
                <a:solidFill>
                  <a:srgbClr val="0070C0"/>
                </a:solidFill>
              </a:rPr>
              <a:t>Accessed</a:t>
            </a:r>
            <a:r>
              <a:rPr lang="pl-PL" sz="1400" dirty="0">
                <a:solidFill>
                  <a:srgbClr val="0070C0"/>
                </a:solidFill>
              </a:rPr>
              <a:t>: 14 </a:t>
            </a:r>
            <a:r>
              <a:rPr lang="pl-PL" sz="1400" dirty="0" err="1">
                <a:solidFill>
                  <a:srgbClr val="0070C0"/>
                </a:solidFill>
              </a:rPr>
              <a:t>December</a:t>
            </a:r>
            <a:r>
              <a:rPr lang="pl-PL" sz="1400" dirty="0">
                <a:solidFill>
                  <a:srgbClr val="0070C0"/>
                </a:solidFill>
              </a:rPr>
              <a:t> 2025). </a:t>
            </a:r>
          </a:p>
          <a:p>
            <a:r>
              <a:rPr lang="pl-PL" sz="1400" dirty="0">
                <a:solidFill>
                  <a:srgbClr val="0070C0"/>
                </a:solidFill>
              </a:rPr>
              <a:t>NHS (2024) ‘</a:t>
            </a:r>
            <a:r>
              <a:rPr lang="pl-PL" sz="1400" dirty="0" err="1">
                <a:solidFill>
                  <a:srgbClr val="0070C0"/>
                </a:solidFill>
              </a:rPr>
              <a:t>Breast</a:t>
            </a:r>
            <a:r>
              <a:rPr lang="pl-PL" sz="1400" dirty="0">
                <a:solidFill>
                  <a:srgbClr val="0070C0"/>
                </a:solidFill>
              </a:rPr>
              <a:t> </a:t>
            </a:r>
            <a:r>
              <a:rPr lang="pl-PL" sz="1400" dirty="0" err="1">
                <a:solidFill>
                  <a:srgbClr val="0070C0"/>
                </a:solidFill>
              </a:rPr>
              <a:t>cancer</a:t>
            </a:r>
            <a:r>
              <a:rPr lang="pl-PL" sz="1400" dirty="0">
                <a:solidFill>
                  <a:srgbClr val="0070C0"/>
                </a:solidFill>
              </a:rPr>
              <a:t>’, NHS.uk. </a:t>
            </a:r>
            <a:r>
              <a:rPr lang="pl-PL" sz="1400" dirty="0" err="1">
                <a:solidFill>
                  <a:srgbClr val="0070C0"/>
                </a:solidFill>
              </a:rPr>
              <a:t>Available</a:t>
            </a:r>
            <a:r>
              <a:rPr lang="pl-PL" sz="1400" dirty="0">
                <a:solidFill>
                  <a:srgbClr val="0070C0"/>
                </a:solidFill>
              </a:rPr>
              <a:t> </a:t>
            </a:r>
            <a:r>
              <a:rPr lang="pl-PL" sz="1400" dirty="0" err="1">
                <a:solidFill>
                  <a:srgbClr val="0070C0"/>
                </a:solidFill>
              </a:rPr>
              <a:t>at</a:t>
            </a:r>
            <a:r>
              <a:rPr lang="pl-PL" sz="1400" dirty="0">
                <a:solidFill>
                  <a:srgbClr val="0070C0"/>
                </a:solidFill>
              </a:rPr>
              <a:t>: </a:t>
            </a:r>
            <a:r>
              <a:rPr lang="pl-PL" sz="1400" u="sng" dirty="0">
                <a:solidFill>
                  <a:srgbClr val="0070C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https://www.nhs.uk/conditions/breast-cancer/</a:t>
            </a:r>
            <a:r>
              <a:rPr lang="pl-PL" sz="1400" dirty="0">
                <a:solidFill>
                  <a:srgbClr val="0070C0"/>
                </a:solidFill>
              </a:rPr>
              <a:t> (</a:t>
            </a:r>
            <a:r>
              <a:rPr lang="pl-PL" sz="1400" dirty="0" err="1">
                <a:solidFill>
                  <a:srgbClr val="0070C0"/>
                </a:solidFill>
              </a:rPr>
              <a:t>Accessed</a:t>
            </a:r>
            <a:r>
              <a:rPr lang="pl-PL" sz="1400" dirty="0">
                <a:solidFill>
                  <a:srgbClr val="0070C0"/>
                </a:solidFill>
              </a:rPr>
              <a:t>: 14 </a:t>
            </a:r>
            <a:r>
              <a:rPr lang="pl-PL" sz="1400" dirty="0" err="1">
                <a:solidFill>
                  <a:srgbClr val="0070C0"/>
                </a:solidFill>
              </a:rPr>
              <a:t>December</a:t>
            </a:r>
            <a:r>
              <a:rPr lang="pl-PL" sz="1400" dirty="0">
                <a:solidFill>
                  <a:srgbClr val="0070C0"/>
                </a:solidFill>
              </a:rPr>
              <a:t> 2025).</a:t>
            </a:r>
          </a:p>
          <a:p>
            <a:r>
              <a:rPr lang="en-US" sz="1400" dirty="0">
                <a:solidFill>
                  <a:srgbClr val="0070C0"/>
                </a:solidFill>
              </a:rPr>
              <a:t>Association of Breast Surgery (ABS) and the British Association of Surgical Oncology (BASO) (2018) Guidelines for breast surgery practice. Available at: </a:t>
            </a:r>
            <a:r>
              <a:rPr lang="en-US" sz="1400" u="sng" dirty="0">
                <a:solidFill>
                  <a:srgbClr val="0070C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https://associationofbreastsurgery.org.uk</a:t>
            </a:r>
            <a:r>
              <a:rPr lang="en-US" sz="1400" dirty="0">
                <a:solidFill>
                  <a:srgbClr val="0070C0"/>
                </a:solidFill>
              </a:rPr>
              <a:t> (Accessed: 15 December 2025).</a:t>
            </a:r>
            <a:endParaRPr lang="pl-PL" sz="1400" dirty="0">
              <a:solidFill>
                <a:srgbClr val="0070C0"/>
              </a:solidFill>
            </a:endParaRPr>
          </a:p>
          <a:p>
            <a:r>
              <a:rPr lang="en-US" sz="1400" dirty="0">
                <a:solidFill>
                  <a:srgbClr val="0070C0"/>
                </a:solidFill>
              </a:rPr>
              <a:t>National Institute for Health and Care Excellence (NICE) (2019) Early and locally advanced breast cancer: management. Clinical guideline. Available at: </a:t>
            </a:r>
            <a:r>
              <a:rPr lang="en-US" sz="1400" u="sng" dirty="0">
                <a:solidFill>
                  <a:srgbClr val="0070C0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https://www.nice.org.uk</a:t>
            </a:r>
            <a:r>
              <a:rPr lang="en-US" sz="1400" dirty="0">
                <a:solidFill>
                  <a:srgbClr val="0070C0"/>
                </a:solidFill>
              </a:rPr>
              <a:t> (Accessed: 15 December 2025).</a:t>
            </a:r>
            <a:endParaRPr lang="pl-PL" sz="1400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pl-PL" sz="1400" dirty="0">
                <a:solidFill>
                  <a:srgbClr val="0070C0"/>
                </a:solidFill>
              </a:rPr>
              <a:t> </a:t>
            </a:r>
          </a:p>
          <a:p>
            <a:endParaRPr lang="pl-PL" sz="1400" dirty="0">
              <a:solidFill>
                <a:srgbClr val="0070C0"/>
              </a:solidFill>
            </a:endParaRPr>
          </a:p>
        </p:txBody>
      </p:sp>
      <p:sp>
        <p:nvSpPr>
          <p:cNvPr id="4" name="Symbol zastępczy daty 3">
            <a:extLst>
              <a:ext uri="{FF2B5EF4-FFF2-40B4-BE49-F238E27FC236}">
                <a16:creationId xmlns:a16="http://schemas.microsoft.com/office/drawing/2014/main" id="{4BD67BF7-9956-C2AA-5A66-D62596E8F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16/12/2025</a:t>
            </a:fld>
            <a:endParaRPr lang="en-GB" altLang="en-US"/>
          </a:p>
        </p:txBody>
      </p:sp>
      <p:sp>
        <p:nvSpPr>
          <p:cNvPr id="5" name="Symbol zastępczy numeru slajdu 4">
            <a:extLst>
              <a:ext uri="{FF2B5EF4-FFF2-40B4-BE49-F238E27FC236}">
                <a16:creationId xmlns:a16="http://schemas.microsoft.com/office/drawing/2014/main" id="{EBBB4552-C8FB-6387-09EB-4FAC58A415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1512251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275</TotalTime>
  <Words>1448</Words>
  <Application>Microsoft Office PowerPoint</Application>
  <PresentationFormat>Pokaz na ekranie (4:3)</PresentationFormat>
  <Paragraphs>141</Paragraphs>
  <Slides>19</Slides>
  <Notes>2</Notes>
  <HiddenSlides>0</HiddenSlides>
  <MMClips>18</MMClips>
  <ScaleCrop>false</ScaleCrop>
  <HeadingPairs>
    <vt:vector size="6" baseType="variant">
      <vt:variant>
        <vt:lpstr>Używane czcionki</vt:lpstr>
      </vt:variant>
      <vt:variant>
        <vt:i4>3</vt:i4>
      </vt:variant>
      <vt:variant>
        <vt:lpstr>Motyw</vt:lpstr>
      </vt:variant>
      <vt:variant>
        <vt:i4>1</vt:i4>
      </vt:variant>
      <vt:variant>
        <vt:lpstr>Tytuły slajdów</vt:lpstr>
      </vt:variant>
      <vt:variant>
        <vt:i4>19</vt:i4>
      </vt:variant>
    </vt:vector>
  </HeadingPairs>
  <TitlesOfParts>
    <vt:vector size="23" baseType="lpstr">
      <vt:lpstr>Arial</vt:lpstr>
      <vt:lpstr>Myriad Pro</vt:lpstr>
      <vt:lpstr>Verdana</vt:lpstr>
      <vt:lpstr>20140311PresentationUWTSDTemplate</vt:lpstr>
      <vt:lpstr>Prezentacja programu PowerPoint</vt:lpstr>
      <vt:lpstr>Prezentacja programu PowerPoint</vt:lpstr>
      <vt:lpstr>Introduction</vt:lpstr>
      <vt:lpstr>Information about the patiet</vt:lpstr>
      <vt:lpstr>Information about the patiet</vt:lpstr>
      <vt:lpstr>Risks and contributing factors</vt:lpstr>
      <vt:lpstr> Brief Anatomy and Function</vt:lpstr>
      <vt:lpstr> Brief Anatomy and Function</vt:lpstr>
      <vt:lpstr> Brief Anatomy and Function</vt:lpstr>
      <vt:lpstr>How cancer affects breast and body function</vt:lpstr>
      <vt:lpstr>Goals of Care</vt:lpstr>
      <vt:lpstr>Treatment ( Care ) Plan</vt:lpstr>
      <vt:lpstr>Treatment Plan</vt:lpstr>
      <vt:lpstr>Pre-treatment Optimization and support</vt:lpstr>
      <vt:lpstr>Communication and ethics</vt:lpstr>
      <vt:lpstr>Key points and sources</vt:lpstr>
      <vt:lpstr>CONCLUSION</vt:lpstr>
      <vt:lpstr>Bibliography</vt:lpstr>
      <vt:lpstr>Bibliography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MARZENA ANNA woźniak</cp:lastModifiedBy>
  <cp:revision>278</cp:revision>
  <cp:lastPrinted>2018-07-09T15:27:01Z</cp:lastPrinted>
  <dcterms:created xsi:type="dcterms:W3CDTF">2002-10-07T19:43:58Z</dcterms:created>
  <dcterms:modified xsi:type="dcterms:W3CDTF">2025-12-16T15:28:45Z</dcterms:modified>
</cp:coreProperties>
</file>