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7"/>
  </p:handoutMasterIdLst>
  <p:sldIdLst>
    <p:sldId id="270" r:id="rId2"/>
    <p:sldId id="256" r:id="rId3"/>
    <p:sldId id="257" r:id="rId4"/>
    <p:sldId id="258" r:id="rId5"/>
    <p:sldId id="260" r:id="rId6"/>
    <p:sldId id="261" r:id="rId7"/>
    <p:sldId id="262" r:id="rId8"/>
    <p:sldId id="263" r:id="rId9"/>
    <p:sldId id="264" r:id="rId10"/>
    <p:sldId id="265" r:id="rId11"/>
    <p:sldId id="266" r:id="rId12"/>
    <p:sldId id="267" r:id="rId13"/>
    <p:sldId id="268" r:id="rId14"/>
    <p:sldId id="269" r:id="rId15"/>
    <p:sldId id="259" r:id="rId16"/>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lfan Dyddiad 2"/>
          <p:cNvSpPr>
            <a:spLocks noGrp="1"/>
          </p:cNvSpPr>
          <p:nvPr>
            <p:ph type="dt" sz="quarter" idx="1"/>
          </p:nvPr>
        </p:nvSpPr>
        <p:spPr>
          <a:xfrm>
            <a:off x="3829050" y="0"/>
            <a:ext cx="2930525" cy="496888"/>
          </a:xfrm>
          <a:prstGeom prst="rect">
            <a:avLst/>
          </a:prstGeom>
        </p:spPr>
        <p:txBody>
          <a:bodyPr vert="horz" lIns="91440" tIns="45720" rIns="91440" bIns="45720" rtlCol="0"/>
          <a:lstStyle>
            <a:lvl1pPr algn="r">
              <a:defRPr sz="1200"/>
            </a:lvl1pPr>
          </a:lstStyle>
          <a:p>
            <a:fld id="{B55F1DB6-56E1-43C6-ABC5-BEF21197A591}" type="datetimeFigureOut">
              <a:rPr lang="en-GB" smtClean="0"/>
              <a:t>02/02/2016</a:t>
            </a:fld>
            <a:endParaRPr lang="en-GB"/>
          </a:p>
        </p:txBody>
      </p:sp>
      <p:sp>
        <p:nvSpPr>
          <p:cNvPr id="4" name="Dalfan Troedyn 3"/>
          <p:cNvSpPr>
            <a:spLocks noGrp="1"/>
          </p:cNvSpPr>
          <p:nvPr>
            <p:ph type="ftr" sz="quarter" idx="2"/>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5" name="Dalfan Rhif y Sleid 4"/>
          <p:cNvSpPr>
            <a:spLocks noGrp="1"/>
          </p:cNvSpPr>
          <p:nvPr>
            <p:ph type="sldNum" sz="quarter" idx="3"/>
          </p:nvPr>
        </p:nvSpPr>
        <p:spPr>
          <a:xfrm>
            <a:off x="3829050" y="9444038"/>
            <a:ext cx="2930525" cy="496887"/>
          </a:xfrm>
          <a:prstGeom prst="rect">
            <a:avLst/>
          </a:prstGeom>
        </p:spPr>
        <p:txBody>
          <a:bodyPr vert="horz" lIns="91440" tIns="45720" rIns="91440" bIns="45720" rtlCol="0" anchor="b"/>
          <a:lstStyle>
            <a:lvl1pPr algn="r">
              <a:defRPr sz="1200"/>
            </a:lvl1pPr>
          </a:lstStyle>
          <a:p>
            <a:fld id="{50355B04-5128-4B77-8F73-F914411D466A}" type="slidenum">
              <a:rPr lang="en-GB" smtClean="0"/>
              <a:t>‹#›</a:t>
            </a:fld>
            <a:endParaRPr lang="en-GB"/>
          </a:p>
        </p:txBody>
      </p:sp>
    </p:spTree>
    <p:extLst>
      <p:ext uri="{BB962C8B-B14F-4D97-AF65-F5344CB8AC3E}">
        <p14:creationId xmlns:p14="http://schemas.microsoft.com/office/powerpoint/2010/main" val="32448863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F8418A-3E00-4ACB-8A0A-07A1A64B6F78}" type="datetimeFigureOut">
              <a:rPr lang="en-GB" smtClean="0"/>
              <a:t>02/02/2016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3575470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8418A-3E00-4ACB-8A0A-07A1A64B6F78}" type="datetimeFigureOut">
              <a:rPr lang="en-GB" smtClean="0"/>
              <a:t>02/02/2016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3726322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F8418A-3E00-4ACB-8A0A-07A1A64B6F78}" type="datetimeFigureOut">
              <a:rPr lang="en-GB" smtClean="0"/>
              <a:t>02/02/2016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1578864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F8418A-3E00-4ACB-8A0A-07A1A64B6F78}" type="datetimeFigureOut">
              <a:rPr lang="en-GB" smtClean="0"/>
              <a:t>02/02/2016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2433396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F8418A-3E00-4ACB-8A0A-07A1A64B6F78}" type="datetimeFigureOut">
              <a:rPr lang="en-GB" smtClean="0"/>
              <a:t>02/02/2016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3574358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F8418A-3E00-4ACB-8A0A-07A1A64B6F78}" type="datetimeFigureOut">
              <a:rPr lang="en-GB" smtClean="0"/>
              <a:t>02/02/2016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4207667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F8418A-3E00-4ACB-8A0A-07A1A64B6F78}" type="datetimeFigureOut">
              <a:rPr lang="en-GB" smtClean="0"/>
              <a:t>02/02/2016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2224867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F8418A-3E00-4ACB-8A0A-07A1A64B6F78}" type="datetimeFigureOut">
              <a:rPr lang="en-GB" smtClean="0"/>
              <a:t>02/02/2016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3440081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F8418A-3E00-4ACB-8A0A-07A1A64B6F78}" type="datetimeFigureOut">
              <a:rPr lang="en-GB" smtClean="0"/>
              <a:t>02/02/2016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1989019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8418A-3E00-4ACB-8A0A-07A1A64B6F78}" type="datetimeFigureOut">
              <a:rPr lang="en-GB" smtClean="0"/>
              <a:t>02/02/2016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3471685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8418A-3E00-4ACB-8A0A-07A1A64B6F78}" type="datetimeFigureOut">
              <a:rPr lang="en-GB" smtClean="0"/>
              <a:t>02/02/2016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4E785-A9E3-4290-8C86-F753445696E0}" type="slidenum">
              <a:rPr lang="en-GB" smtClean="0"/>
              <a:t>‹#›</a:t>
            </a:fld>
            <a:endParaRPr lang="en-GB"/>
          </a:p>
        </p:txBody>
      </p:sp>
    </p:spTree>
    <p:extLst>
      <p:ext uri="{BB962C8B-B14F-4D97-AF65-F5344CB8AC3E}">
        <p14:creationId xmlns:p14="http://schemas.microsoft.com/office/powerpoint/2010/main" val="1980984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F8418A-3E00-4ACB-8A0A-07A1A64B6F78}" type="datetimeFigureOut">
              <a:rPr lang="en-GB" smtClean="0"/>
              <a:t>02/02/2016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84E785-A9E3-4290-8C86-F753445696E0}" type="slidenum">
              <a:rPr lang="en-GB" smtClean="0"/>
              <a:t>‹#›</a:t>
            </a:fld>
            <a:endParaRPr lang="en-GB"/>
          </a:p>
        </p:txBody>
      </p:sp>
    </p:spTree>
    <p:extLst>
      <p:ext uri="{BB962C8B-B14F-4D97-AF65-F5344CB8AC3E}">
        <p14:creationId xmlns:p14="http://schemas.microsoft.com/office/powerpoint/2010/main" val="902718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628800"/>
            <a:ext cx="8229600" cy="4525963"/>
          </a:xfrm>
        </p:spPr>
        <p:txBody>
          <a:bodyPr/>
          <a:lstStyle/>
          <a:p>
            <a:pPr marL="0" indent="0">
              <a:buNone/>
            </a:pPr>
            <a:endParaRPr lang="en-GB" b="1" dirty="0" smtClean="0"/>
          </a:p>
          <a:p>
            <a:pPr marL="0" indent="0">
              <a:buNone/>
            </a:pPr>
            <a:r>
              <a:rPr lang="en-GB" b="1" dirty="0" smtClean="0"/>
              <a:t>Youth Work as Recreation</a:t>
            </a:r>
            <a:br>
              <a:rPr lang="en-GB" b="1" dirty="0" smtClean="0"/>
            </a:br>
            <a:r>
              <a:rPr lang="cy-GB" b="1" dirty="0" smtClean="0"/>
              <a:t>Gwaith Ieuenctid: Gweithgarwch Hamdden</a:t>
            </a:r>
          </a:p>
          <a:p>
            <a:pPr marL="0" indent="0">
              <a:buNone/>
            </a:pPr>
            <a:endParaRPr lang="en-GB" dirty="0" smtClean="0"/>
          </a:p>
          <a:p>
            <a:pPr marL="0" indent="0">
              <a:buNone/>
            </a:pPr>
            <a:r>
              <a:rPr lang="en-GB" dirty="0" smtClean="0"/>
              <a:t>SJYW6014/C (TL02)</a:t>
            </a:r>
          </a:p>
          <a:p>
            <a:pPr marL="0" indent="0">
              <a:buNone/>
            </a:pPr>
            <a:endParaRPr lang="en-GB" dirty="0"/>
          </a:p>
        </p:txBody>
      </p:sp>
    </p:spTree>
    <p:extLst>
      <p:ext uri="{BB962C8B-B14F-4D97-AF65-F5344CB8AC3E}">
        <p14:creationId xmlns:p14="http://schemas.microsoft.com/office/powerpoint/2010/main" val="1081216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Setting the scene</a:t>
            </a:r>
            <a:br>
              <a:rPr lang="en-GB" dirty="0" smtClean="0"/>
            </a:br>
            <a:r>
              <a:rPr lang="cy-GB" dirty="0" smtClean="0"/>
              <a:t>Gosod y cyd-destun</a:t>
            </a:r>
            <a:endParaRPr lang="cy-GB" dirty="0"/>
          </a:p>
        </p:txBody>
      </p:sp>
      <p:sp>
        <p:nvSpPr>
          <p:cNvPr id="4" name="Content Placeholder 3"/>
          <p:cNvSpPr>
            <a:spLocks noGrp="1"/>
          </p:cNvSpPr>
          <p:nvPr>
            <p:ph sz="half" idx="1"/>
          </p:nvPr>
        </p:nvSpPr>
        <p:spPr/>
        <p:txBody>
          <a:bodyPr/>
          <a:lstStyle/>
          <a:p>
            <a:endParaRPr lang="en-GB"/>
          </a:p>
        </p:txBody>
      </p:sp>
      <p:sp>
        <p:nvSpPr>
          <p:cNvPr id="5" name="Content Placeholder 4"/>
          <p:cNvSpPr>
            <a:spLocks noGrp="1"/>
          </p:cNvSpPr>
          <p:nvPr>
            <p:ph sz="half" idx="2"/>
          </p:nvPr>
        </p:nvSpPr>
        <p:spPr/>
        <p:txBody>
          <a:bodyPr/>
          <a:lstStyle/>
          <a:p>
            <a:endParaRPr lang="en-GB"/>
          </a:p>
        </p:txBody>
      </p:sp>
    </p:spTree>
    <p:extLst>
      <p:ext uri="{BB962C8B-B14F-4D97-AF65-F5344CB8AC3E}">
        <p14:creationId xmlns:p14="http://schemas.microsoft.com/office/powerpoint/2010/main" val="1969407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Learning Outcomes</a:t>
            </a:r>
            <a:br>
              <a:rPr lang="en-GB" dirty="0" smtClean="0"/>
            </a:br>
            <a:r>
              <a:rPr lang="cy-GB" dirty="0" smtClean="0"/>
              <a:t>Deilliannau Dysgu</a:t>
            </a:r>
            <a:endParaRPr lang="cy-GB" dirty="0"/>
          </a:p>
        </p:txBody>
      </p:sp>
      <p:sp>
        <p:nvSpPr>
          <p:cNvPr id="5" name="Content Placeholder 4"/>
          <p:cNvSpPr>
            <a:spLocks noGrp="1"/>
          </p:cNvSpPr>
          <p:nvPr>
            <p:ph sz="half" idx="1"/>
          </p:nvPr>
        </p:nvSpPr>
        <p:spPr/>
        <p:txBody>
          <a:bodyPr>
            <a:normAutofit fontScale="70000" lnSpcReduction="20000"/>
          </a:bodyPr>
          <a:lstStyle/>
          <a:p>
            <a:r>
              <a:rPr lang="en-GB" dirty="0" smtClean="0"/>
              <a:t>To provide students with an advanced understanding of the role of Youth and Community Work in recreational activities that young people engage in during their free time, that they enjoy, and that they recognise as having socially redeeming values.</a:t>
            </a:r>
          </a:p>
          <a:p>
            <a:pPr marL="0" indent="0">
              <a:buNone/>
            </a:pPr>
            <a:endParaRPr lang="en-GB" dirty="0" smtClean="0"/>
          </a:p>
          <a:p>
            <a:r>
              <a:rPr lang="en-GB" dirty="0" smtClean="0"/>
              <a:t>To provide students with the opportunity to test out theories, ideas, and models of work which are regarded as having social value, the wise use of free time, physical fitness and enhancement of subjective wellbeing.</a:t>
            </a:r>
          </a:p>
          <a:p>
            <a:pPr marL="0" indent="0">
              <a:buNone/>
            </a:pPr>
            <a:endParaRPr lang="en-GB" dirty="0"/>
          </a:p>
        </p:txBody>
      </p:sp>
      <p:sp>
        <p:nvSpPr>
          <p:cNvPr id="6" name="Content Placeholder 5"/>
          <p:cNvSpPr>
            <a:spLocks noGrp="1"/>
          </p:cNvSpPr>
          <p:nvPr>
            <p:ph sz="half" idx="2"/>
          </p:nvPr>
        </p:nvSpPr>
        <p:spPr/>
        <p:txBody>
          <a:bodyPr>
            <a:normAutofit fontScale="70000" lnSpcReduction="20000"/>
          </a:bodyPr>
          <a:lstStyle/>
          <a:p>
            <a:r>
              <a:rPr lang="cy-GB" dirty="0" smtClean="0"/>
              <a:t>Rhoi dealltwriaeth uwch i fyfyrwyr o rôl Gwaith Ieuenctid a Chymuned mewn gweithgareddau hamdden y mae pobl ifanc yn eu gwneud yn ystod eu hamser rhydd, y maent yn eu mwynhau, ac y cydnabyddant fod iddynt werthoedd buddiol i safbwynt cymdeithasol.</a:t>
            </a:r>
          </a:p>
          <a:p>
            <a:pPr marL="0" indent="0">
              <a:buNone/>
            </a:pPr>
            <a:endParaRPr lang="cy-GB" dirty="0" smtClean="0"/>
          </a:p>
          <a:p>
            <a:r>
              <a:rPr lang="cy-GB" dirty="0" smtClean="0"/>
              <a:t>Rhoi cyfle i fyfyrwyr roi prawf ar ddamcaniaethau, syniadau, a modelau gwaith yr ystyrir bod iddynt werth cymdeithasol, defnyddio amser yn ddoeth, ffitrwydd corfforol a gwella lles goddrychol.</a:t>
            </a:r>
          </a:p>
          <a:p>
            <a:endParaRPr lang="en-GB" dirty="0"/>
          </a:p>
        </p:txBody>
      </p:sp>
    </p:spTree>
    <p:extLst>
      <p:ext uri="{BB962C8B-B14F-4D97-AF65-F5344CB8AC3E}">
        <p14:creationId xmlns:p14="http://schemas.microsoft.com/office/powerpoint/2010/main" val="769913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at adolescence</a:t>
            </a:r>
            <a:br>
              <a:rPr lang="en-GB" dirty="0" smtClean="0"/>
            </a:br>
            <a:r>
              <a:rPr lang="cy-GB" dirty="0" smtClean="0"/>
              <a:t>Ystyried </a:t>
            </a:r>
            <a:r>
              <a:rPr lang="cy-GB" dirty="0" err="1" smtClean="0"/>
              <a:t>blaenlencyndod</a:t>
            </a:r>
            <a:endParaRPr lang="cy-GB" dirty="0"/>
          </a:p>
        </p:txBody>
      </p:sp>
      <p:sp>
        <p:nvSpPr>
          <p:cNvPr id="3" name="Content Placeholder 2"/>
          <p:cNvSpPr>
            <a:spLocks noGrp="1"/>
          </p:cNvSpPr>
          <p:nvPr>
            <p:ph sz="half" idx="1"/>
          </p:nvPr>
        </p:nvSpPr>
        <p:spPr/>
        <p:txBody>
          <a:bodyPr>
            <a:normAutofit/>
          </a:bodyPr>
          <a:lstStyle/>
          <a:p>
            <a:r>
              <a:rPr lang="en-GB" dirty="0" smtClean="0"/>
              <a:t>Youth as a life phase in Western cultures is commonly seen as socially significant and psychologically complex (</a:t>
            </a:r>
            <a:r>
              <a:rPr lang="en-GB" dirty="0" err="1" smtClean="0"/>
              <a:t>Kehilly</a:t>
            </a:r>
            <a:r>
              <a:rPr lang="en-GB" dirty="0" smtClean="0"/>
              <a:t>, 2007: </a:t>
            </a:r>
            <a:r>
              <a:rPr lang="en-GB" dirty="0" err="1" smtClean="0"/>
              <a:t>pg</a:t>
            </a:r>
            <a:r>
              <a:rPr lang="en-GB" dirty="0" smtClean="0"/>
              <a:t> 12)</a:t>
            </a:r>
            <a:endParaRPr lang="en-GB" dirty="0"/>
          </a:p>
        </p:txBody>
      </p:sp>
      <p:sp>
        <p:nvSpPr>
          <p:cNvPr id="4" name="Content Placeholder 3"/>
          <p:cNvSpPr>
            <a:spLocks noGrp="1"/>
          </p:cNvSpPr>
          <p:nvPr>
            <p:ph sz="half" idx="2"/>
          </p:nvPr>
        </p:nvSpPr>
        <p:spPr/>
        <p:txBody>
          <a:bodyPr>
            <a:normAutofit/>
          </a:bodyPr>
          <a:lstStyle/>
          <a:p>
            <a:r>
              <a:rPr lang="cy-GB" dirty="0" smtClean="0"/>
              <a:t>Yn aml, ystyrir ieuenctid yn gyffredinol yn niwylliannau’r Gorllewin yn arwyddocaol o safbwynt cymdeithasol ac yn gymhleth o safbwynt seicolegol (</a:t>
            </a:r>
            <a:r>
              <a:rPr lang="cy-GB" dirty="0" err="1" smtClean="0"/>
              <a:t>Kehilly</a:t>
            </a:r>
            <a:r>
              <a:rPr lang="cy-GB" dirty="0" smtClean="0"/>
              <a:t>, 2007: </a:t>
            </a:r>
            <a:r>
              <a:rPr lang="cy-GB" dirty="0" err="1" smtClean="0"/>
              <a:t>pg</a:t>
            </a:r>
            <a:r>
              <a:rPr lang="cy-GB" dirty="0" smtClean="0"/>
              <a:t> 12)</a:t>
            </a:r>
          </a:p>
          <a:p>
            <a:endParaRPr lang="cy-GB" dirty="0"/>
          </a:p>
        </p:txBody>
      </p:sp>
    </p:spTree>
    <p:extLst>
      <p:ext uri="{BB962C8B-B14F-4D97-AF65-F5344CB8AC3E}">
        <p14:creationId xmlns:p14="http://schemas.microsoft.com/office/powerpoint/2010/main" val="248513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Perspectives</a:t>
            </a:r>
            <a:br>
              <a:rPr lang="en-GB" dirty="0" smtClean="0"/>
            </a:br>
            <a:r>
              <a:rPr lang="cy-GB" dirty="0" smtClean="0"/>
              <a:t>Persbectifau</a:t>
            </a:r>
            <a:endParaRPr lang="cy-GB" dirty="0"/>
          </a:p>
        </p:txBody>
      </p:sp>
      <p:sp>
        <p:nvSpPr>
          <p:cNvPr id="3" name="Content Placeholder 2"/>
          <p:cNvSpPr>
            <a:spLocks noGrp="1"/>
          </p:cNvSpPr>
          <p:nvPr>
            <p:ph sz="half" idx="1"/>
          </p:nvPr>
        </p:nvSpPr>
        <p:spPr/>
        <p:txBody>
          <a:bodyPr>
            <a:normAutofit fontScale="92500"/>
          </a:bodyPr>
          <a:lstStyle/>
          <a:p>
            <a:r>
              <a:rPr lang="en-GB" dirty="0" err="1" smtClean="0"/>
              <a:t>Kehilly</a:t>
            </a:r>
            <a:r>
              <a:rPr lang="en-GB" dirty="0" smtClean="0"/>
              <a:t> suggests there are large scale socio-economic changes in Europe and North America</a:t>
            </a:r>
          </a:p>
          <a:p>
            <a:pPr marL="0" indent="0">
              <a:buNone/>
            </a:pPr>
            <a:endParaRPr lang="en-GB" dirty="0" smtClean="0"/>
          </a:p>
          <a:p>
            <a:pPr lvl="1"/>
            <a:r>
              <a:rPr lang="en-GB" dirty="0" smtClean="0"/>
              <a:t>Industrialisation</a:t>
            </a:r>
          </a:p>
          <a:p>
            <a:pPr lvl="1"/>
            <a:r>
              <a:rPr lang="en-GB" dirty="0" smtClean="0"/>
              <a:t>Mass education</a:t>
            </a:r>
          </a:p>
          <a:p>
            <a:pPr lvl="1"/>
            <a:r>
              <a:rPr lang="en-GB" dirty="0" smtClean="0"/>
              <a:t>Legislation on child labour</a:t>
            </a:r>
            <a:endParaRPr lang="en-GB" dirty="0"/>
          </a:p>
        </p:txBody>
      </p:sp>
      <p:sp>
        <p:nvSpPr>
          <p:cNvPr id="4" name="Content Placeholder 3"/>
          <p:cNvSpPr>
            <a:spLocks noGrp="1"/>
          </p:cNvSpPr>
          <p:nvPr>
            <p:ph sz="half" idx="2"/>
          </p:nvPr>
        </p:nvSpPr>
        <p:spPr/>
        <p:txBody>
          <a:bodyPr>
            <a:normAutofit fontScale="92500"/>
          </a:bodyPr>
          <a:lstStyle/>
          <a:p>
            <a:r>
              <a:rPr lang="cy-GB" dirty="0" smtClean="0"/>
              <a:t>Awgryma </a:t>
            </a:r>
            <a:r>
              <a:rPr lang="cy-GB" dirty="0" err="1" smtClean="0"/>
              <a:t>Kehilly</a:t>
            </a:r>
            <a:r>
              <a:rPr lang="cy-GB" dirty="0" smtClean="0"/>
              <a:t> fod newidiadau economaidd cymdeithasol-economaidd ar raddfa fawr yn Ewrop a Gogledd America</a:t>
            </a:r>
          </a:p>
          <a:p>
            <a:pPr marL="0" indent="0">
              <a:buNone/>
            </a:pPr>
            <a:endParaRPr lang="cy-GB" dirty="0" smtClean="0"/>
          </a:p>
          <a:p>
            <a:pPr lvl="1"/>
            <a:r>
              <a:rPr lang="cy-GB" dirty="0" smtClean="0"/>
              <a:t>Diwydianeiddio</a:t>
            </a:r>
          </a:p>
          <a:p>
            <a:pPr lvl="1"/>
            <a:r>
              <a:rPr lang="cy-GB" dirty="0" smtClean="0"/>
              <a:t>Addysg dorfol </a:t>
            </a:r>
          </a:p>
          <a:p>
            <a:pPr lvl="1"/>
            <a:r>
              <a:rPr lang="cy-GB" dirty="0" smtClean="0"/>
              <a:t>Deddfwriaeth ynghylch llafur plant</a:t>
            </a:r>
          </a:p>
          <a:p>
            <a:endParaRPr lang="cy-GB" dirty="0"/>
          </a:p>
        </p:txBody>
      </p:sp>
    </p:spTree>
    <p:extLst>
      <p:ext uri="{BB962C8B-B14F-4D97-AF65-F5344CB8AC3E}">
        <p14:creationId xmlns:p14="http://schemas.microsoft.com/office/powerpoint/2010/main" val="3191365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br>
              <a:rPr lang="en-GB" dirty="0" smtClean="0"/>
            </a:br>
            <a:r>
              <a:rPr lang="cy-GB" dirty="0" smtClean="0"/>
              <a:t>Gweithgarwch</a:t>
            </a:r>
            <a:endParaRPr lang="cy-GB" dirty="0"/>
          </a:p>
        </p:txBody>
      </p:sp>
      <p:sp>
        <p:nvSpPr>
          <p:cNvPr id="3" name="Content Placeholder 2"/>
          <p:cNvSpPr>
            <a:spLocks noGrp="1"/>
          </p:cNvSpPr>
          <p:nvPr>
            <p:ph sz="half" idx="1"/>
          </p:nvPr>
        </p:nvSpPr>
        <p:spPr/>
        <p:txBody>
          <a:bodyPr>
            <a:normAutofit fontScale="85000" lnSpcReduction="10000"/>
          </a:bodyPr>
          <a:lstStyle/>
          <a:p>
            <a:r>
              <a:rPr lang="en-GB" dirty="0" smtClean="0"/>
              <a:t>The following extracts take a historical approach to describe some of the ways in which young people have been represented in the West. Read the extracts and make a note of the main points in each passage, then try to identify some of the differences between seeing young people as either ‘youth’ or ‘adolescents’. (</a:t>
            </a:r>
            <a:r>
              <a:rPr lang="en-GB" dirty="0" err="1" smtClean="0"/>
              <a:t>Kehily</a:t>
            </a:r>
            <a:r>
              <a:rPr lang="en-GB" dirty="0" smtClean="0"/>
              <a:t>, pp17)</a:t>
            </a:r>
          </a:p>
          <a:p>
            <a:endParaRPr lang="en-GB" dirty="0"/>
          </a:p>
        </p:txBody>
      </p:sp>
      <p:sp>
        <p:nvSpPr>
          <p:cNvPr id="4" name="Content Placeholder 3"/>
          <p:cNvSpPr>
            <a:spLocks noGrp="1"/>
          </p:cNvSpPr>
          <p:nvPr>
            <p:ph sz="half" idx="2"/>
          </p:nvPr>
        </p:nvSpPr>
        <p:spPr/>
        <p:txBody>
          <a:bodyPr>
            <a:normAutofit fontScale="85000" lnSpcReduction="10000"/>
          </a:bodyPr>
          <a:lstStyle/>
          <a:p>
            <a:r>
              <a:rPr lang="cy-GB" dirty="0" smtClean="0"/>
              <a:t>Yn y detholiadau canlynol eir ati mewn modd hanesyddol i ddisgrifio rhai o’r ffyrdd y cynrychiolwyd pobl ifanc yn y Gorllewin. Darllenwch y detholiadau a gwneud nodyn o’r prif bwyntiau ym mhob darn, wedyn ceisiwch nodi rhai o’r gwahaniaethau rhwng ystyried pobl ifanc naill ai’n ‘ieuenctid’ neu’n ‘y glasoed’. (</a:t>
            </a:r>
            <a:r>
              <a:rPr lang="cy-GB" dirty="0" err="1" smtClean="0"/>
              <a:t>Kehily</a:t>
            </a:r>
            <a:r>
              <a:rPr lang="cy-GB" dirty="0" smtClean="0"/>
              <a:t>, t.17)</a:t>
            </a:r>
          </a:p>
          <a:p>
            <a:endParaRPr lang="en-GB" dirty="0"/>
          </a:p>
          <a:p>
            <a:endParaRPr lang="en-GB" dirty="0"/>
          </a:p>
        </p:txBody>
      </p:sp>
    </p:spTree>
    <p:extLst>
      <p:ext uri="{BB962C8B-B14F-4D97-AF65-F5344CB8AC3E}">
        <p14:creationId xmlns:p14="http://schemas.microsoft.com/office/powerpoint/2010/main" val="338560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964488" cy="1143000"/>
          </a:xfrm>
        </p:spPr>
        <p:txBody>
          <a:bodyPr>
            <a:noAutofit/>
          </a:bodyPr>
          <a:lstStyle/>
          <a:p>
            <a:r>
              <a:rPr lang="en-GB" sz="2800" dirty="0" smtClean="0"/>
              <a:t>What has the state traditionally thought of young people?</a:t>
            </a:r>
            <a:br>
              <a:rPr lang="en-GB" sz="2800" dirty="0" smtClean="0"/>
            </a:br>
            <a:r>
              <a:rPr lang="cy-GB" sz="2800" dirty="0" smtClean="0"/>
              <a:t>Beth fu barn y wladwriaeth yn draddodiadol am bobl ifanc?</a:t>
            </a:r>
            <a:endParaRPr lang="cy-GB" sz="2800" dirty="0"/>
          </a:p>
        </p:txBody>
      </p:sp>
      <p:sp>
        <p:nvSpPr>
          <p:cNvPr id="3" name="Content Placeholder 2"/>
          <p:cNvSpPr>
            <a:spLocks noGrp="1"/>
          </p:cNvSpPr>
          <p:nvPr>
            <p:ph sz="half" idx="1"/>
          </p:nvPr>
        </p:nvSpPr>
        <p:spPr/>
        <p:txBody>
          <a:bodyPr>
            <a:normAutofit lnSpcReduction="10000"/>
          </a:bodyPr>
          <a:lstStyle/>
          <a:p>
            <a:endParaRPr lang="en-GB" dirty="0" smtClean="0"/>
          </a:p>
          <a:p>
            <a:r>
              <a:rPr lang="en-GB" dirty="0" smtClean="0"/>
              <a:t>‘Moral panics’</a:t>
            </a:r>
          </a:p>
          <a:p>
            <a:r>
              <a:rPr lang="en-GB" dirty="0" smtClean="0"/>
              <a:t>Youth and subcultures</a:t>
            </a:r>
          </a:p>
          <a:p>
            <a:r>
              <a:rPr lang="en-GB" dirty="0" smtClean="0"/>
              <a:t>Cultural studies (CCCS – Birmingham until 2002)</a:t>
            </a:r>
          </a:p>
          <a:p>
            <a:r>
              <a:rPr lang="en-GB" dirty="0" smtClean="0"/>
              <a:t>Structure v Agency</a:t>
            </a:r>
          </a:p>
          <a:p>
            <a:r>
              <a:rPr lang="en-GB" dirty="0" smtClean="0"/>
              <a:t>Deficit perspectives</a:t>
            </a:r>
            <a:endParaRPr lang="en-GB" dirty="0"/>
          </a:p>
        </p:txBody>
      </p:sp>
      <p:sp>
        <p:nvSpPr>
          <p:cNvPr id="4" name="Content Placeholder 3"/>
          <p:cNvSpPr>
            <a:spLocks noGrp="1"/>
          </p:cNvSpPr>
          <p:nvPr>
            <p:ph sz="half" idx="2"/>
          </p:nvPr>
        </p:nvSpPr>
        <p:spPr>
          <a:xfrm>
            <a:off x="4648200" y="1988840"/>
            <a:ext cx="4038600" cy="4137323"/>
          </a:xfrm>
        </p:spPr>
        <p:txBody>
          <a:bodyPr>
            <a:normAutofit lnSpcReduction="10000"/>
          </a:bodyPr>
          <a:lstStyle/>
          <a:p>
            <a:r>
              <a:rPr lang="cy-GB" dirty="0" smtClean="0"/>
              <a:t>‘Panig moesol’</a:t>
            </a:r>
          </a:p>
          <a:p>
            <a:r>
              <a:rPr lang="cy-GB" dirty="0" smtClean="0"/>
              <a:t>Ieuenctid ac isddiwylliannau</a:t>
            </a:r>
          </a:p>
          <a:p>
            <a:r>
              <a:rPr lang="cy-GB" dirty="0" smtClean="0"/>
              <a:t>Astudiaethau diwylliannol (CCCS – Birmingham tan 2002)</a:t>
            </a:r>
          </a:p>
          <a:p>
            <a:r>
              <a:rPr lang="cy-GB" dirty="0" smtClean="0"/>
              <a:t>Strwythur o’i gymharu ag Asiantaeth</a:t>
            </a:r>
          </a:p>
          <a:p>
            <a:r>
              <a:rPr lang="cy-GB" dirty="0" smtClean="0"/>
              <a:t>Persbectifau diffyg</a:t>
            </a:r>
          </a:p>
          <a:p>
            <a:endParaRPr lang="en-GB" dirty="0"/>
          </a:p>
        </p:txBody>
      </p:sp>
    </p:spTree>
    <p:extLst>
      <p:ext uri="{BB962C8B-B14F-4D97-AF65-F5344CB8AC3E}">
        <p14:creationId xmlns:p14="http://schemas.microsoft.com/office/powerpoint/2010/main" val="3452786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Postmodernism</a:t>
            </a:r>
            <a:br>
              <a:rPr lang="en-GB" dirty="0" smtClean="0"/>
            </a:br>
            <a:r>
              <a:rPr lang="cy-GB" dirty="0" smtClean="0"/>
              <a:t>Ôl-foderniaeth</a:t>
            </a:r>
            <a:endParaRPr lang="cy-GB" dirty="0"/>
          </a:p>
        </p:txBody>
      </p:sp>
      <p:sp>
        <p:nvSpPr>
          <p:cNvPr id="3" name="Content Placeholder 2"/>
          <p:cNvSpPr>
            <a:spLocks noGrp="1"/>
          </p:cNvSpPr>
          <p:nvPr>
            <p:ph sz="half" idx="1"/>
          </p:nvPr>
        </p:nvSpPr>
        <p:spPr>
          <a:xfrm>
            <a:off x="457200" y="1484784"/>
            <a:ext cx="4038600" cy="4968552"/>
          </a:xfrm>
        </p:spPr>
        <p:txBody>
          <a:bodyPr>
            <a:normAutofit fontScale="70000" lnSpcReduction="20000"/>
          </a:bodyPr>
          <a:lstStyle/>
          <a:p>
            <a:r>
              <a:rPr lang="en-GB" dirty="0" smtClean="0"/>
              <a:t>We are all mainstream now (</a:t>
            </a:r>
            <a:r>
              <a:rPr lang="en-GB" dirty="0" err="1" smtClean="0"/>
              <a:t>Kehily</a:t>
            </a:r>
            <a:r>
              <a:rPr lang="en-GB" dirty="0" smtClean="0"/>
              <a:t>, 2007: </a:t>
            </a:r>
            <a:r>
              <a:rPr lang="en-GB" dirty="0" err="1" smtClean="0"/>
              <a:t>pg</a:t>
            </a:r>
            <a:r>
              <a:rPr lang="en-GB" dirty="0" smtClean="0"/>
              <a:t> 27)</a:t>
            </a:r>
          </a:p>
          <a:p>
            <a:r>
              <a:rPr lang="en-GB" dirty="0" smtClean="0"/>
              <a:t>The emergence of Globalisation</a:t>
            </a:r>
          </a:p>
          <a:p>
            <a:r>
              <a:rPr lang="en-GB" dirty="0" smtClean="0"/>
              <a:t>Capitalism</a:t>
            </a:r>
          </a:p>
          <a:p>
            <a:r>
              <a:rPr lang="en-GB" dirty="0" err="1" smtClean="0"/>
              <a:t>Massification</a:t>
            </a:r>
            <a:r>
              <a:rPr lang="en-GB" dirty="0" smtClean="0"/>
              <a:t> (</a:t>
            </a:r>
            <a:r>
              <a:rPr lang="en-GB" dirty="0" err="1" smtClean="0"/>
              <a:t>eg</a:t>
            </a:r>
            <a:r>
              <a:rPr lang="en-GB" dirty="0" smtClean="0"/>
              <a:t> of the media) </a:t>
            </a:r>
            <a:r>
              <a:rPr lang="en-US" dirty="0" smtClean="0"/>
              <a:t>the </a:t>
            </a:r>
            <a:r>
              <a:rPr lang="en-US" dirty="0"/>
              <a:t>important social roles of media </a:t>
            </a:r>
            <a:r>
              <a:rPr lang="en-US" dirty="0" smtClean="0"/>
              <a:t>in </a:t>
            </a:r>
            <a:r>
              <a:rPr lang="en-US" dirty="0"/>
              <a:t>a highly commercial and technologically advanced culture that serves the needs of dominant corporate interests, plays a major role in ideological reproduction, and in enculturating individuals into the dominant system of needs, thought, and behavior.</a:t>
            </a:r>
            <a:endParaRPr lang="en-GB" dirty="0"/>
          </a:p>
        </p:txBody>
      </p:sp>
      <p:sp>
        <p:nvSpPr>
          <p:cNvPr id="4" name="Content Placeholder 3"/>
          <p:cNvSpPr>
            <a:spLocks noGrp="1"/>
          </p:cNvSpPr>
          <p:nvPr>
            <p:ph sz="half" idx="2"/>
          </p:nvPr>
        </p:nvSpPr>
        <p:spPr/>
        <p:txBody>
          <a:bodyPr>
            <a:normAutofit fontScale="70000" lnSpcReduction="20000"/>
          </a:bodyPr>
          <a:lstStyle/>
          <a:p>
            <a:r>
              <a:rPr lang="cy-GB" dirty="0" smtClean="0"/>
              <a:t>Bellach mae pawb ohonom yn y brif ffrwd (</a:t>
            </a:r>
            <a:r>
              <a:rPr lang="cy-GB" dirty="0" err="1" smtClean="0"/>
              <a:t>Kehily</a:t>
            </a:r>
            <a:r>
              <a:rPr lang="cy-GB" dirty="0" smtClean="0"/>
              <a:t>, 2007: t. 27)</a:t>
            </a:r>
          </a:p>
          <a:p>
            <a:r>
              <a:rPr lang="cy-GB" dirty="0" smtClean="0"/>
              <a:t>Dyfodiad </a:t>
            </a:r>
            <a:r>
              <a:rPr lang="cy-GB" dirty="0" err="1" smtClean="0"/>
              <a:t>Globaleiddio</a:t>
            </a:r>
            <a:endParaRPr lang="cy-GB" dirty="0" smtClean="0"/>
          </a:p>
          <a:p>
            <a:r>
              <a:rPr lang="cy-GB" dirty="0" smtClean="0"/>
              <a:t>Cyfalafiaeth</a:t>
            </a:r>
          </a:p>
          <a:p>
            <a:r>
              <a:rPr lang="cy-GB" dirty="0" smtClean="0"/>
              <a:t>Chwaraea </a:t>
            </a:r>
            <a:r>
              <a:rPr lang="cy-GB" dirty="0" err="1" smtClean="0"/>
              <a:t>torfoleiddio</a:t>
            </a:r>
            <a:r>
              <a:rPr lang="cy-GB" dirty="0" smtClean="0"/>
              <a:t> (e.e. y cyfryngau) rolau cymdeithasol pwysig yn gyfryngau mewn diwylliant masnachol iawn a diwylliant uwch o safbwynt technegol sy’n darparu ar gyfer anghenion buddiannau corfforaethol, rôl bwysig mewn atgynhyrchu ideolegol, ac o ran </a:t>
            </a:r>
            <a:r>
              <a:rPr lang="cy-GB" dirty="0" err="1" smtClean="0"/>
              <a:t>diwyllianeiddio</a:t>
            </a:r>
            <a:r>
              <a:rPr lang="cy-GB" dirty="0" smtClean="0"/>
              <a:t> unigolion ar gyfer system dra awdurdodol anghenion, meddwl ac ymddygiad.</a:t>
            </a:r>
          </a:p>
          <a:p>
            <a:endParaRPr lang="cy-GB" dirty="0"/>
          </a:p>
        </p:txBody>
      </p:sp>
    </p:spTree>
    <p:extLst>
      <p:ext uri="{BB962C8B-B14F-4D97-AF65-F5344CB8AC3E}">
        <p14:creationId xmlns:p14="http://schemas.microsoft.com/office/powerpoint/2010/main" val="3327241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Subcultures </a:t>
            </a:r>
            <a:r>
              <a:rPr lang="cy-GB" dirty="0" smtClean="0"/>
              <a:t>Isddiwylliannau</a:t>
            </a:r>
            <a:endParaRPr lang="cy-GB" dirty="0"/>
          </a:p>
        </p:txBody>
      </p:sp>
      <p:sp>
        <p:nvSpPr>
          <p:cNvPr id="3" name="Content Placeholder 2"/>
          <p:cNvSpPr>
            <a:spLocks noGrp="1"/>
          </p:cNvSpPr>
          <p:nvPr>
            <p:ph sz="half" idx="1"/>
          </p:nvPr>
        </p:nvSpPr>
        <p:spPr/>
        <p:txBody>
          <a:bodyPr>
            <a:normAutofit fontScale="85000" lnSpcReduction="20000"/>
          </a:bodyPr>
          <a:lstStyle/>
          <a:p>
            <a:r>
              <a:rPr lang="en-GB" dirty="0" smtClean="0"/>
              <a:t>Subcultures</a:t>
            </a:r>
          </a:p>
          <a:p>
            <a:pPr marL="0" indent="0">
              <a:buNone/>
            </a:pPr>
            <a:endParaRPr lang="en-GB" dirty="0" smtClean="0"/>
          </a:p>
          <a:p>
            <a:pPr lvl="1"/>
            <a:r>
              <a:rPr lang="en-GB" dirty="0" smtClean="0"/>
              <a:t>Exist in relation to societies in which they take place</a:t>
            </a:r>
          </a:p>
          <a:p>
            <a:pPr lvl="1"/>
            <a:r>
              <a:rPr lang="en-GB" dirty="0" smtClean="0"/>
              <a:t>May be a response to changing social and economic relations</a:t>
            </a:r>
          </a:p>
          <a:p>
            <a:pPr lvl="1"/>
            <a:r>
              <a:rPr lang="en-GB" dirty="0" smtClean="0"/>
              <a:t>May be seen as an attempt to come to terms with the phenomenon of young people in a context</a:t>
            </a:r>
          </a:p>
          <a:p>
            <a:pPr lvl="1"/>
            <a:r>
              <a:rPr lang="en-GB" dirty="0" smtClean="0"/>
              <a:t>May celebrate aspects of their identities</a:t>
            </a:r>
          </a:p>
          <a:p>
            <a:pPr lvl="1"/>
            <a:r>
              <a:rPr lang="en-GB" dirty="0" smtClean="0"/>
              <a:t>Change and develop over time</a:t>
            </a:r>
            <a:endParaRPr lang="en-GB" dirty="0"/>
          </a:p>
        </p:txBody>
      </p:sp>
      <p:sp>
        <p:nvSpPr>
          <p:cNvPr id="4" name="Content Placeholder 3"/>
          <p:cNvSpPr>
            <a:spLocks noGrp="1"/>
          </p:cNvSpPr>
          <p:nvPr>
            <p:ph sz="half" idx="2"/>
          </p:nvPr>
        </p:nvSpPr>
        <p:spPr/>
        <p:txBody>
          <a:bodyPr>
            <a:normAutofit fontScale="85000" lnSpcReduction="20000"/>
          </a:bodyPr>
          <a:lstStyle/>
          <a:p>
            <a:r>
              <a:rPr lang="cy-GB" dirty="0" smtClean="0"/>
              <a:t>Isddiwylliannau</a:t>
            </a:r>
          </a:p>
          <a:p>
            <a:pPr marL="0" indent="0">
              <a:buNone/>
            </a:pPr>
            <a:endParaRPr lang="cy-GB" dirty="0" smtClean="0"/>
          </a:p>
          <a:p>
            <a:pPr lvl="1"/>
            <a:r>
              <a:rPr lang="cy-GB" dirty="0" smtClean="0"/>
              <a:t>Yn bodoli mewn perthynas â chymdeithasau lle y’u gwelir </a:t>
            </a:r>
          </a:p>
          <a:p>
            <a:pPr lvl="1"/>
            <a:r>
              <a:rPr lang="cy-GB" dirty="0" smtClean="0"/>
              <a:t>Gallant fod yn ymateb i berthnasoedd cymdeithasol ac economaidd</a:t>
            </a:r>
          </a:p>
          <a:p>
            <a:pPr lvl="1"/>
            <a:r>
              <a:rPr lang="cy-GB" smtClean="0"/>
              <a:t>Gellid eu hystyried </a:t>
            </a:r>
            <a:r>
              <a:rPr lang="cy-GB" dirty="0" smtClean="0"/>
              <a:t>yn ymgais i ddod i delerau â ffenomenon pobl ifanc mewn cyd-destun</a:t>
            </a:r>
          </a:p>
          <a:p>
            <a:pPr lvl="1"/>
            <a:r>
              <a:rPr lang="cy-GB" dirty="0" smtClean="0"/>
              <a:t>Gallent ddathlu agweddau ar eu hunaniaethau </a:t>
            </a:r>
          </a:p>
          <a:p>
            <a:pPr lvl="1"/>
            <a:r>
              <a:rPr lang="cy-GB" dirty="0" smtClean="0"/>
              <a:t>Yn newid ac yn datblygu dros amser</a:t>
            </a:r>
          </a:p>
          <a:p>
            <a:endParaRPr lang="en-GB" dirty="0"/>
          </a:p>
        </p:txBody>
      </p:sp>
    </p:spTree>
    <p:extLst>
      <p:ext uri="{BB962C8B-B14F-4D97-AF65-F5344CB8AC3E}">
        <p14:creationId xmlns:p14="http://schemas.microsoft.com/office/powerpoint/2010/main" val="917029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Traditional visions of young people</a:t>
            </a:r>
            <a:br>
              <a:rPr lang="en-GB" dirty="0" smtClean="0"/>
            </a:br>
            <a:r>
              <a:rPr lang="cy-GB" dirty="0" smtClean="0"/>
              <a:t>Ffyrdd traddodiadol o weld pobl ifanc</a:t>
            </a:r>
            <a:endParaRPr lang="cy-GB" dirty="0"/>
          </a:p>
        </p:txBody>
      </p:sp>
      <p:sp>
        <p:nvSpPr>
          <p:cNvPr id="3" name="Content Placeholder 2"/>
          <p:cNvSpPr>
            <a:spLocks noGrp="1"/>
          </p:cNvSpPr>
          <p:nvPr>
            <p:ph sz="half" idx="1"/>
          </p:nvPr>
        </p:nvSpPr>
        <p:spPr/>
        <p:txBody>
          <a:bodyPr>
            <a:normAutofit fontScale="92500" lnSpcReduction="20000"/>
          </a:bodyPr>
          <a:lstStyle/>
          <a:p>
            <a:r>
              <a:rPr lang="en-GB" dirty="0" smtClean="0"/>
              <a:t>Storm and stress</a:t>
            </a:r>
          </a:p>
          <a:p>
            <a:r>
              <a:rPr lang="en-GB" dirty="0" smtClean="0"/>
              <a:t>Transitions</a:t>
            </a:r>
          </a:p>
          <a:p>
            <a:r>
              <a:rPr lang="en-GB" dirty="0" smtClean="0"/>
              <a:t>Rites of passage</a:t>
            </a:r>
          </a:p>
          <a:p>
            <a:r>
              <a:rPr lang="en-GB" dirty="0" smtClean="0"/>
              <a:t>Governing the self</a:t>
            </a:r>
          </a:p>
          <a:p>
            <a:r>
              <a:rPr lang="en-GB" dirty="0" smtClean="0"/>
              <a:t>Individualisation </a:t>
            </a:r>
          </a:p>
          <a:p>
            <a:r>
              <a:rPr lang="en-GB" dirty="0" smtClean="0"/>
              <a:t>The reflexive project of self </a:t>
            </a:r>
          </a:p>
          <a:p>
            <a:pPr lvl="1"/>
            <a:r>
              <a:rPr lang="en-GB" dirty="0" smtClean="0"/>
              <a:t>Giddens states that this is the process whereby self identity is constituted by the reflexive ordering of self-narratives (Giddens, 1991: </a:t>
            </a:r>
            <a:r>
              <a:rPr lang="en-GB" dirty="0" err="1" smtClean="0"/>
              <a:t>pg</a:t>
            </a:r>
            <a:r>
              <a:rPr lang="en-GB" dirty="0" smtClean="0"/>
              <a:t> 24) </a:t>
            </a:r>
            <a:endParaRPr lang="en-GB" dirty="0"/>
          </a:p>
        </p:txBody>
      </p:sp>
      <p:sp>
        <p:nvSpPr>
          <p:cNvPr id="4" name="Content Placeholder 3"/>
          <p:cNvSpPr>
            <a:spLocks noGrp="1"/>
          </p:cNvSpPr>
          <p:nvPr>
            <p:ph sz="half" idx="2"/>
          </p:nvPr>
        </p:nvSpPr>
        <p:spPr/>
        <p:txBody>
          <a:bodyPr>
            <a:normAutofit fontScale="92500" lnSpcReduction="20000"/>
          </a:bodyPr>
          <a:lstStyle/>
          <a:p>
            <a:r>
              <a:rPr lang="cy-GB" dirty="0" smtClean="0"/>
              <a:t>Storm a straen</a:t>
            </a:r>
          </a:p>
          <a:p>
            <a:r>
              <a:rPr lang="cy-GB" dirty="0" smtClean="0"/>
              <a:t>Trawsnewidiadau</a:t>
            </a:r>
          </a:p>
          <a:p>
            <a:r>
              <a:rPr lang="cy-GB" dirty="0" smtClean="0"/>
              <a:t>Defodau newid byd</a:t>
            </a:r>
          </a:p>
          <a:p>
            <a:r>
              <a:rPr lang="cy-GB" dirty="0" smtClean="0"/>
              <a:t>Llywodraethu’r hunan</a:t>
            </a:r>
          </a:p>
          <a:p>
            <a:r>
              <a:rPr lang="cy-GB" dirty="0" err="1" smtClean="0"/>
              <a:t>Unigoleiddio</a:t>
            </a:r>
            <a:r>
              <a:rPr lang="cy-GB" dirty="0" smtClean="0"/>
              <a:t> </a:t>
            </a:r>
          </a:p>
          <a:p>
            <a:r>
              <a:rPr lang="cy-GB" dirty="0" smtClean="0"/>
              <a:t>Prosiect adfyfyriol yr hunan</a:t>
            </a:r>
          </a:p>
          <a:p>
            <a:pPr lvl="1"/>
            <a:r>
              <a:rPr lang="cy-GB" dirty="0" smtClean="0"/>
              <a:t>Yn ôl </a:t>
            </a:r>
            <a:r>
              <a:rPr lang="cy-GB" dirty="0" err="1" smtClean="0"/>
              <a:t>Giddens</a:t>
            </a:r>
            <a:r>
              <a:rPr lang="cy-GB" dirty="0" smtClean="0"/>
              <a:t>, hon yw’r broses lle crëir hunaniaeth trwy drefnu’n adfyfyriol </a:t>
            </a:r>
            <a:r>
              <a:rPr lang="cy-GB" dirty="0" err="1" smtClean="0"/>
              <a:t>naratifau’r</a:t>
            </a:r>
            <a:r>
              <a:rPr lang="cy-GB" dirty="0" smtClean="0"/>
              <a:t> hunan (</a:t>
            </a:r>
            <a:r>
              <a:rPr lang="cy-GB" dirty="0" err="1" smtClean="0"/>
              <a:t>Giddens</a:t>
            </a:r>
            <a:r>
              <a:rPr lang="cy-GB" dirty="0" smtClean="0"/>
              <a:t>, 1991: t. 24) </a:t>
            </a:r>
          </a:p>
          <a:p>
            <a:endParaRPr lang="en-GB" dirty="0"/>
          </a:p>
        </p:txBody>
      </p:sp>
    </p:spTree>
    <p:extLst>
      <p:ext uri="{BB962C8B-B14F-4D97-AF65-F5344CB8AC3E}">
        <p14:creationId xmlns:p14="http://schemas.microsoft.com/office/powerpoint/2010/main" val="336187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young people</a:t>
            </a:r>
            <a:br>
              <a:rPr lang="en-GB" dirty="0" smtClean="0"/>
            </a:br>
            <a:r>
              <a:rPr lang="cy-GB" dirty="0" smtClean="0"/>
              <a:t>Deall pobl ifanc</a:t>
            </a:r>
            <a:endParaRPr lang="cy-GB" dirty="0"/>
          </a:p>
        </p:txBody>
      </p:sp>
      <p:sp>
        <p:nvSpPr>
          <p:cNvPr id="3" name="Content Placeholder 2"/>
          <p:cNvSpPr>
            <a:spLocks noGrp="1"/>
          </p:cNvSpPr>
          <p:nvPr>
            <p:ph sz="half" idx="1"/>
          </p:nvPr>
        </p:nvSpPr>
        <p:spPr/>
        <p:txBody>
          <a:bodyPr>
            <a:normAutofit fontScale="92500"/>
          </a:bodyPr>
          <a:lstStyle/>
          <a:p>
            <a:r>
              <a:rPr lang="en-GB" dirty="0" smtClean="0"/>
              <a:t>Family</a:t>
            </a:r>
          </a:p>
          <a:p>
            <a:r>
              <a:rPr lang="en-GB" dirty="0" smtClean="0"/>
              <a:t>Death and illness</a:t>
            </a:r>
          </a:p>
          <a:p>
            <a:r>
              <a:rPr lang="en-GB" dirty="0" smtClean="0"/>
              <a:t>Education</a:t>
            </a:r>
          </a:p>
          <a:p>
            <a:r>
              <a:rPr lang="en-GB" dirty="0" smtClean="0"/>
              <a:t>Rites of passage</a:t>
            </a:r>
          </a:p>
          <a:p>
            <a:r>
              <a:rPr lang="en-GB" dirty="0" smtClean="0"/>
              <a:t>Trouble</a:t>
            </a:r>
          </a:p>
          <a:p>
            <a:r>
              <a:rPr lang="en-GB" dirty="0" smtClean="0"/>
              <a:t>Leisure and consumption</a:t>
            </a:r>
          </a:p>
          <a:p>
            <a:r>
              <a:rPr lang="en-GB" dirty="0" smtClean="0"/>
              <a:t>Moving</a:t>
            </a:r>
          </a:p>
          <a:p>
            <a:r>
              <a:rPr lang="en-GB" dirty="0" smtClean="0"/>
              <a:t>Relationships</a:t>
            </a:r>
          </a:p>
          <a:p>
            <a:r>
              <a:rPr lang="en-GB" dirty="0" smtClean="0"/>
              <a:t>Thompson et al, 2002</a:t>
            </a:r>
            <a:endParaRPr lang="en-GB" dirty="0"/>
          </a:p>
        </p:txBody>
      </p:sp>
      <p:sp>
        <p:nvSpPr>
          <p:cNvPr id="4" name="Content Placeholder 3"/>
          <p:cNvSpPr>
            <a:spLocks noGrp="1"/>
          </p:cNvSpPr>
          <p:nvPr>
            <p:ph sz="half" idx="2"/>
          </p:nvPr>
        </p:nvSpPr>
        <p:spPr/>
        <p:txBody>
          <a:bodyPr>
            <a:normAutofit fontScale="92500"/>
          </a:bodyPr>
          <a:lstStyle/>
          <a:p>
            <a:r>
              <a:rPr lang="cy-GB" dirty="0" smtClean="0"/>
              <a:t>Teulu</a:t>
            </a:r>
          </a:p>
          <a:p>
            <a:r>
              <a:rPr lang="cy-GB" dirty="0" smtClean="0"/>
              <a:t>Marwolaeth a salwch</a:t>
            </a:r>
          </a:p>
          <a:p>
            <a:r>
              <a:rPr lang="cy-GB" dirty="0" smtClean="0"/>
              <a:t>Addysg</a:t>
            </a:r>
          </a:p>
          <a:p>
            <a:r>
              <a:rPr lang="cy-GB" dirty="0" smtClean="0"/>
              <a:t>Defodau newid byd</a:t>
            </a:r>
          </a:p>
          <a:p>
            <a:r>
              <a:rPr lang="cy-GB" dirty="0" smtClean="0"/>
              <a:t>Trafferth</a:t>
            </a:r>
          </a:p>
          <a:p>
            <a:r>
              <a:rPr lang="cy-GB" dirty="0" smtClean="0"/>
              <a:t>Hamdden a threulio</a:t>
            </a:r>
          </a:p>
          <a:p>
            <a:r>
              <a:rPr lang="cy-GB" dirty="0" smtClean="0"/>
              <a:t>Symud</a:t>
            </a:r>
          </a:p>
          <a:p>
            <a:r>
              <a:rPr lang="cy-GB" dirty="0" smtClean="0"/>
              <a:t>Perthnasoedd</a:t>
            </a:r>
          </a:p>
          <a:p>
            <a:r>
              <a:rPr lang="cy-GB" dirty="0" smtClean="0"/>
              <a:t>Thompson et al, 2002</a:t>
            </a:r>
          </a:p>
          <a:p>
            <a:endParaRPr lang="cy-GB" dirty="0"/>
          </a:p>
        </p:txBody>
      </p:sp>
    </p:spTree>
    <p:extLst>
      <p:ext uri="{BB962C8B-B14F-4D97-AF65-F5344CB8AC3E}">
        <p14:creationId xmlns:p14="http://schemas.microsoft.com/office/powerpoint/2010/main" val="44107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Illustrations</a:t>
            </a:r>
            <a:br>
              <a:rPr lang="en-GB" dirty="0" smtClean="0"/>
            </a:br>
            <a:r>
              <a:rPr lang="cy-GB" dirty="0" smtClean="0"/>
              <a:t>Enghreifftiau</a:t>
            </a:r>
            <a:endParaRPr lang="cy-GB" dirty="0"/>
          </a:p>
        </p:txBody>
      </p:sp>
      <p:sp>
        <p:nvSpPr>
          <p:cNvPr id="3" name="Content Placeholder 2"/>
          <p:cNvSpPr>
            <a:spLocks noGrp="1"/>
          </p:cNvSpPr>
          <p:nvPr>
            <p:ph sz="half" idx="1"/>
          </p:nvPr>
        </p:nvSpPr>
        <p:spPr/>
        <p:txBody>
          <a:bodyPr>
            <a:normAutofit fontScale="92500" lnSpcReduction="20000"/>
          </a:bodyPr>
          <a:lstStyle/>
          <a:p>
            <a:r>
              <a:rPr lang="en-GB" dirty="0" smtClean="0"/>
              <a:t>How might some of these facets of modern life be impacting on young people?</a:t>
            </a:r>
          </a:p>
          <a:p>
            <a:pPr lvl="1"/>
            <a:r>
              <a:rPr lang="en-GB" dirty="0" smtClean="0"/>
              <a:t>Conformity </a:t>
            </a:r>
          </a:p>
          <a:p>
            <a:pPr lvl="1"/>
            <a:r>
              <a:rPr lang="en-GB" dirty="0" smtClean="0"/>
              <a:t>Freedom</a:t>
            </a:r>
          </a:p>
          <a:p>
            <a:pPr lvl="1"/>
            <a:r>
              <a:rPr lang="en-GB" dirty="0" smtClean="0"/>
              <a:t>Leisure</a:t>
            </a:r>
          </a:p>
          <a:p>
            <a:pPr lvl="1"/>
            <a:r>
              <a:rPr lang="en-GB" dirty="0" smtClean="0"/>
              <a:t>Declining physical activity</a:t>
            </a:r>
          </a:p>
          <a:p>
            <a:pPr lvl="1"/>
            <a:r>
              <a:rPr lang="en-GB" dirty="0" smtClean="0"/>
              <a:t>Obesity </a:t>
            </a:r>
          </a:p>
          <a:p>
            <a:pPr lvl="1"/>
            <a:r>
              <a:rPr lang="en-GB" dirty="0" smtClean="0"/>
              <a:t>Inequality </a:t>
            </a:r>
          </a:p>
          <a:p>
            <a:pPr lvl="1"/>
            <a:r>
              <a:rPr lang="en-GB" dirty="0" smtClean="0"/>
              <a:t>Anxiety </a:t>
            </a:r>
          </a:p>
          <a:p>
            <a:pPr lvl="1"/>
            <a:r>
              <a:rPr lang="en-GB" dirty="0" smtClean="0"/>
              <a:t>Work </a:t>
            </a:r>
            <a:endParaRPr lang="en-GB" dirty="0"/>
          </a:p>
        </p:txBody>
      </p:sp>
      <p:sp>
        <p:nvSpPr>
          <p:cNvPr id="4" name="Content Placeholder 3"/>
          <p:cNvSpPr>
            <a:spLocks noGrp="1"/>
          </p:cNvSpPr>
          <p:nvPr>
            <p:ph sz="half" idx="2"/>
          </p:nvPr>
        </p:nvSpPr>
        <p:spPr/>
        <p:txBody>
          <a:bodyPr>
            <a:normAutofit fontScale="92500" lnSpcReduction="20000"/>
          </a:bodyPr>
          <a:lstStyle/>
          <a:p>
            <a:r>
              <a:rPr lang="cy-GB" dirty="0" smtClean="0"/>
              <a:t>Sut y gallai rhai o’r agweddau hyn ar fywyd modern gael effaith ar bobl ifanc?</a:t>
            </a:r>
          </a:p>
          <a:p>
            <a:pPr lvl="1"/>
            <a:r>
              <a:rPr lang="cy-GB" dirty="0" smtClean="0"/>
              <a:t>Cydymffurfiaeth </a:t>
            </a:r>
          </a:p>
          <a:p>
            <a:pPr lvl="1"/>
            <a:r>
              <a:rPr lang="cy-GB" dirty="0" smtClean="0"/>
              <a:t>Rhyddid</a:t>
            </a:r>
          </a:p>
          <a:p>
            <a:pPr lvl="1"/>
            <a:r>
              <a:rPr lang="cy-GB" dirty="0" smtClean="0"/>
              <a:t>Hamdden</a:t>
            </a:r>
          </a:p>
          <a:p>
            <a:pPr lvl="1"/>
            <a:r>
              <a:rPr lang="cy-GB" dirty="0" smtClean="0"/>
              <a:t>Llai o weithgarwch corfforol</a:t>
            </a:r>
          </a:p>
          <a:p>
            <a:pPr lvl="1"/>
            <a:r>
              <a:rPr lang="cy-GB" dirty="0" smtClean="0"/>
              <a:t>Gordewdra </a:t>
            </a:r>
          </a:p>
          <a:p>
            <a:pPr lvl="1"/>
            <a:r>
              <a:rPr lang="cy-GB" dirty="0" smtClean="0"/>
              <a:t>Anghyfartaledd</a:t>
            </a:r>
          </a:p>
          <a:p>
            <a:pPr lvl="1"/>
            <a:r>
              <a:rPr lang="cy-GB" dirty="0" smtClean="0"/>
              <a:t>Pryder </a:t>
            </a:r>
          </a:p>
          <a:p>
            <a:pPr lvl="1"/>
            <a:r>
              <a:rPr lang="cy-GB" dirty="0" smtClean="0"/>
              <a:t>Gwaith </a:t>
            </a:r>
          </a:p>
          <a:p>
            <a:endParaRPr lang="en-GB" dirty="0"/>
          </a:p>
        </p:txBody>
      </p:sp>
    </p:spTree>
    <p:extLst>
      <p:ext uri="{BB962C8B-B14F-4D97-AF65-F5344CB8AC3E}">
        <p14:creationId xmlns:p14="http://schemas.microsoft.com/office/powerpoint/2010/main" val="264170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Recreation </a:t>
            </a:r>
            <a:r>
              <a:rPr lang="cy-GB" dirty="0" smtClean="0"/>
              <a:t>Hamdden</a:t>
            </a:r>
            <a:endParaRPr lang="cy-GB" dirty="0"/>
          </a:p>
        </p:txBody>
      </p:sp>
      <p:sp>
        <p:nvSpPr>
          <p:cNvPr id="3" name="Content Placeholder 2"/>
          <p:cNvSpPr>
            <a:spLocks noGrp="1"/>
          </p:cNvSpPr>
          <p:nvPr>
            <p:ph sz="half" idx="1"/>
          </p:nvPr>
        </p:nvSpPr>
        <p:spPr/>
        <p:txBody>
          <a:bodyPr>
            <a:normAutofit/>
          </a:bodyPr>
          <a:lstStyle/>
          <a:p>
            <a:r>
              <a:rPr lang="en-GB" dirty="0" smtClean="0"/>
              <a:t>Discussion and examples from personal experience:</a:t>
            </a:r>
          </a:p>
          <a:p>
            <a:pPr marL="0" indent="0">
              <a:buNone/>
            </a:pPr>
            <a:endParaRPr lang="en-GB" dirty="0" smtClean="0"/>
          </a:p>
          <a:p>
            <a:pPr lvl="1"/>
            <a:r>
              <a:rPr lang="en-GB" dirty="0" smtClean="0"/>
              <a:t>Play (Structured/ Free)</a:t>
            </a:r>
          </a:p>
          <a:p>
            <a:pPr lvl="1"/>
            <a:r>
              <a:rPr lang="en-GB" dirty="0" smtClean="0"/>
              <a:t>Sport</a:t>
            </a:r>
          </a:p>
          <a:p>
            <a:pPr lvl="1"/>
            <a:r>
              <a:rPr lang="en-GB" dirty="0" smtClean="0"/>
              <a:t>Recreation </a:t>
            </a:r>
          </a:p>
          <a:p>
            <a:pPr lvl="1"/>
            <a:r>
              <a:rPr lang="en-GB" dirty="0" smtClean="0"/>
              <a:t>Leisure</a:t>
            </a:r>
          </a:p>
          <a:p>
            <a:pPr lvl="1"/>
            <a:r>
              <a:rPr lang="en-GB" dirty="0" smtClean="0"/>
              <a:t>Spare time </a:t>
            </a:r>
          </a:p>
          <a:p>
            <a:pPr lvl="1"/>
            <a:endParaRPr lang="en-GB" dirty="0"/>
          </a:p>
        </p:txBody>
      </p:sp>
      <p:sp>
        <p:nvSpPr>
          <p:cNvPr id="4" name="Content Placeholder 3"/>
          <p:cNvSpPr>
            <a:spLocks noGrp="1"/>
          </p:cNvSpPr>
          <p:nvPr>
            <p:ph sz="half" idx="2"/>
          </p:nvPr>
        </p:nvSpPr>
        <p:spPr/>
        <p:txBody>
          <a:bodyPr>
            <a:normAutofit/>
          </a:bodyPr>
          <a:lstStyle/>
          <a:p>
            <a:r>
              <a:rPr lang="cy-GB" dirty="0" smtClean="0"/>
              <a:t>Trafodaeth ac enghreifftiau o brofiad personol:</a:t>
            </a:r>
          </a:p>
          <a:p>
            <a:pPr marL="0" indent="0">
              <a:buNone/>
            </a:pPr>
            <a:endParaRPr lang="cy-GB" dirty="0" smtClean="0"/>
          </a:p>
          <a:p>
            <a:pPr lvl="1"/>
            <a:r>
              <a:rPr lang="cy-GB" dirty="0" smtClean="0"/>
              <a:t>Chwarae (Strwythuredig/ Rhydd)</a:t>
            </a:r>
          </a:p>
          <a:p>
            <a:pPr lvl="1"/>
            <a:r>
              <a:rPr lang="cy-GB" dirty="0" smtClean="0"/>
              <a:t>Chwaraeon</a:t>
            </a:r>
          </a:p>
          <a:p>
            <a:pPr lvl="1"/>
            <a:r>
              <a:rPr lang="cy-GB" dirty="0" smtClean="0"/>
              <a:t>Difyrrwch </a:t>
            </a:r>
          </a:p>
          <a:p>
            <a:pPr lvl="1"/>
            <a:r>
              <a:rPr lang="cy-GB" dirty="0" smtClean="0"/>
              <a:t>Hamdden</a:t>
            </a:r>
          </a:p>
          <a:p>
            <a:pPr lvl="1"/>
            <a:r>
              <a:rPr lang="cy-GB" dirty="0" smtClean="0"/>
              <a:t>Amser rhydd</a:t>
            </a:r>
            <a:endParaRPr lang="cy-GB" dirty="0"/>
          </a:p>
        </p:txBody>
      </p:sp>
    </p:spTree>
    <p:extLst>
      <p:ext uri="{BB962C8B-B14F-4D97-AF65-F5344CB8AC3E}">
        <p14:creationId xmlns:p14="http://schemas.microsoft.com/office/powerpoint/2010/main" val="2611684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491255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r>
              <a:rPr lang="en-GB" dirty="0" err="1" smtClean="0"/>
              <a:t>Cyfeiriadau</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Giddens, A. (2007) </a:t>
            </a:r>
            <a:r>
              <a:rPr lang="en-GB" i="1" dirty="0" smtClean="0"/>
              <a:t>Modernity and Self Identity: Self and Society in the Late Modern Age, </a:t>
            </a:r>
            <a:r>
              <a:rPr lang="en-GB" dirty="0" smtClean="0"/>
              <a:t>Cambridge: Polity Press.</a:t>
            </a:r>
          </a:p>
          <a:p>
            <a:pPr marL="0" indent="0">
              <a:buNone/>
            </a:pPr>
            <a:r>
              <a:rPr lang="en-GB" dirty="0" err="1" smtClean="0"/>
              <a:t>Kehilly</a:t>
            </a:r>
            <a:r>
              <a:rPr lang="en-GB" dirty="0" smtClean="0"/>
              <a:t>, M.J. (2007) Understanding youth: perspectives, identities and practices. London: Sage.</a:t>
            </a:r>
          </a:p>
          <a:p>
            <a:pPr marL="0" indent="0">
              <a:buNone/>
            </a:pPr>
            <a:r>
              <a:rPr lang="en-GB" dirty="0" smtClean="0"/>
              <a:t>Thompson, R. and Holland, J. (2002) Young people, social change and the negotiation of moral authority, in </a:t>
            </a:r>
            <a:r>
              <a:rPr lang="en-GB" i="1" dirty="0" smtClean="0"/>
              <a:t>Children </a:t>
            </a:r>
            <a:r>
              <a:rPr lang="en-GB" i="1" dirty="0" err="1" smtClean="0"/>
              <a:t>anad</a:t>
            </a:r>
            <a:r>
              <a:rPr lang="en-GB" i="1" dirty="0" smtClean="0"/>
              <a:t> Society, </a:t>
            </a:r>
            <a:r>
              <a:rPr lang="en-GB" dirty="0" smtClean="0"/>
              <a:t>VOL 16, (2) 103-115.</a:t>
            </a:r>
            <a:endParaRPr lang="en-GB" dirty="0"/>
          </a:p>
        </p:txBody>
      </p:sp>
    </p:spTree>
    <p:extLst>
      <p:ext uri="{BB962C8B-B14F-4D97-AF65-F5344CB8AC3E}">
        <p14:creationId xmlns:p14="http://schemas.microsoft.com/office/powerpoint/2010/main" val="2849820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TotalTime>
  <Words>999</Words>
  <Application>Microsoft Office PowerPoint</Application>
  <PresentationFormat>On-screen Show (4:3)</PresentationFormat>
  <Paragraphs>138</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Setting the scene Gosod y cyd-destun</vt:lpstr>
      <vt:lpstr>Learning Outcomes Deilliannau Dysgu</vt:lpstr>
      <vt:lpstr>Looking at adolescence Ystyried blaenlencyndod</vt:lpstr>
      <vt:lpstr>Perspectives Persbectifau</vt:lpstr>
      <vt:lpstr>Activity Gweithgarwch</vt:lpstr>
      <vt:lpstr>What has the state traditionally thought of young people? Beth fu barn y wladwriaeth yn draddodiadol am bobl ifanc?</vt:lpstr>
      <vt:lpstr>Postmodernism Ôl-foderniaeth</vt:lpstr>
      <vt:lpstr>Subcultures Isddiwylliannau</vt:lpstr>
      <vt:lpstr>Traditional visions of young people Ffyrdd traddodiadol o weld pobl ifanc</vt:lpstr>
      <vt:lpstr>Understanding young people Deall pobl ifanc</vt:lpstr>
      <vt:lpstr>Illustrations Enghreifftiau</vt:lpstr>
      <vt:lpstr>Recreation Hamdden</vt:lpstr>
      <vt:lpstr>Youth Work   Gwaith Ieuenctid</vt:lpstr>
      <vt:lpstr>References  Cyfeiriadau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Darrell Williams</cp:lastModifiedBy>
  <cp:revision>16</cp:revision>
  <cp:lastPrinted>2016-02-01T15:31:56Z</cp:lastPrinted>
  <dcterms:created xsi:type="dcterms:W3CDTF">2016-02-01T13:15:19Z</dcterms:created>
  <dcterms:modified xsi:type="dcterms:W3CDTF">2016-02-02T10:58:35Z</dcterms:modified>
</cp:coreProperties>
</file>