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revisionInfo.xml" ContentType="application/vnd.ms-powerpoint.revisioninfo+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 id="2147483673" r:id="rId3"/>
  </p:sldMasterIdLst>
  <p:notesMasterIdLst>
    <p:notesMasterId r:id="rId92"/>
  </p:notesMasterIdLst>
  <p:sldIdLst>
    <p:sldId id="855" r:id="rId6"/>
    <p:sldId id="856" r:id="rId100"/>
    <p:sldId id="857" r:id="rId101"/>
    <p:sldId id="858" r:id="rId102"/>
    <p:sldId id="859" r:id="rId103"/>
    <p:sldId id="860" r:id="rId104"/>
    <p:sldId id="861" r:id="rId105"/>
    <p:sldId id="862" r:id="rId106"/>
    <p:sldId id="863" r:id="rId107"/>
    <p:sldId id="864" r:id="rId108"/>
    <p:sldId id="865" r:id="rId109"/>
    <p:sldId id="866" r:id="rId110"/>
    <p:sldId id="867" r:id="rId111"/>
    <p:sldId id="868" r:id="rId112"/>
    <p:sldId id="869" r:id="rId113"/>
    <p:sldId id="870" r:id="rId114"/>
    <p:sldId id="871" r:id="rId115"/>
    <p:sldId id="872" r:id="rId116"/>
    <p:sldId id="873" r:id="rId117"/>
    <p:sldId id="874" r:id="rId118"/>
    <p:sldId id="875" r:id="rId119"/>
    <p:sldId id="876" r:id="rId120"/>
    <p:sldId id="877" r:id="rId121"/>
    <p:sldId id="878" r:id="rId122"/>
    <p:sldId id="879" r:id="rId123"/>
    <p:sldId id="880" r:id="rId124"/>
    <p:sldId id="881" r:id="rId125"/>
    <p:sldId id="882" r:id="rId126"/>
    <p:sldId id="883" r:id="rId127"/>
    <p:sldId id="884" r:id="rId128"/>
    <p:sldId id="885" r:id="rId129"/>
    <p:sldId id="886" r:id="rId130"/>
    <p:sldId id="887" r:id="rId131"/>
    <p:sldId id="888" r:id="rId132"/>
    <p:sldId id="889" r:id="rId133"/>
    <p:sldId id="890" r:id="rId134"/>
    <p:sldId id="891" r:id="rId135"/>
    <p:sldId id="892" r:id="rId136"/>
    <p:sldId id="893" r:id="rId137"/>
    <p:sldId id="894" r:id="rId138"/>
    <p:sldId id="895" r:id="rId139"/>
    <p:sldId id="896" r:id="rId140"/>
    <p:sldId id="897" r:id="rId141"/>
    <p:sldId id="898" r:id="rId142"/>
    <p:sldId id="899" r:id="rId143"/>
    <p:sldId id="900" r:id="rId144"/>
    <p:sldId id="901" r:id="rId145"/>
    <p:sldId id="902" r:id="rId146"/>
    <p:sldId id="903" r:id="rId147"/>
    <p:sldId id="904" r:id="rId148"/>
    <p:sldId id="905" r:id="rId149"/>
    <p:sldId id="906" r:id="rId150"/>
    <p:sldId id="907" r:id="rId151"/>
    <p:sldId id="908" r:id="rId152"/>
    <p:sldId id="909" r:id="rId153"/>
    <p:sldId id="910" r:id="rId154"/>
    <p:sldId id="911" r:id="rId155"/>
    <p:sldId id="912" r:id="rId156"/>
    <p:sldId id="913" r:id="rId157"/>
    <p:sldId id="914" r:id="rId158"/>
    <p:sldId id="915" r:id="rId159"/>
    <p:sldId id="916" r:id="rId160"/>
    <p:sldId id="917" r:id="rId161"/>
    <p:sldId id="918" r:id="rId162"/>
    <p:sldId id="919" r:id="rId163"/>
    <p:sldId id="920" r:id="rId164"/>
    <p:sldId id="921" r:id="rId165"/>
    <p:sldId id="922" r:id="rId166"/>
    <p:sldId id="923" r:id="rId167"/>
    <p:sldId id="924" r:id="rId168"/>
    <p:sldId id="925" r:id="rId169"/>
    <p:sldId id="926" r:id="rId170"/>
    <p:sldId id="927" r:id="rId171"/>
    <p:sldId id="928" r:id="rId1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3A79612-6302-46AE-A7C3-1D3B6A10464B}">
          <p14:sldIdLst>
            <p14:sldId id="257"/>
            <p14:sldId id="269"/>
            <p14:sldId id="805"/>
            <p14:sldId id="806"/>
            <p14:sldId id="808"/>
            <p14:sldId id="750"/>
            <p14:sldId id="752"/>
            <p14:sldId id="809"/>
            <p14:sldId id="751"/>
            <p14:sldId id="753"/>
            <p14:sldId id="831"/>
            <p14:sldId id="811"/>
            <p14:sldId id="807"/>
            <p14:sldId id="832"/>
            <p14:sldId id="833"/>
            <p14:sldId id="834"/>
            <p14:sldId id="639"/>
            <p14:sldId id="651"/>
            <p14:sldId id="640"/>
            <p14:sldId id="724"/>
            <p14:sldId id="725"/>
            <p14:sldId id="817"/>
            <p14:sldId id="816"/>
            <p14:sldId id="837"/>
            <p14:sldId id="838"/>
            <p14:sldId id="839"/>
            <p14:sldId id="835"/>
            <p14:sldId id="737"/>
            <p14:sldId id="823"/>
            <p14:sldId id="726"/>
            <p14:sldId id="842"/>
            <p14:sldId id="836"/>
            <p14:sldId id="787"/>
            <p14:sldId id="824"/>
            <p14:sldId id="828"/>
            <p14:sldId id="844"/>
            <p14:sldId id="846"/>
            <p14:sldId id="847"/>
            <p14:sldId id="848"/>
            <p14:sldId id="849"/>
            <p14:sldId id="850"/>
            <p14:sldId id="851"/>
            <p14:sldId id="852"/>
            <p14:sldId id="733"/>
            <p14:sldId id="734"/>
            <p14:sldId id="735"/>
            <p14:sldId id="405"/>
            <p14:sldId id="406"/>
            <p14:sldId id="408"/>
            <p14:sldId id="312"/>
            <p14:sldId id="404"/>
            <p14:sldId id="357"/>
            <p14:sldId id="358"/>
            <p14:sldId id="359"/>
            <p14:sldId id="321"/>
            <p14:sldId id="319"/>
            <p14:sldId id="320"/>
            <p14:sldId id="755"/>
            <p14:sldId id="785"/>
            <p14:sldId id="277"/>
            <p14:sldId id="749"/>
            <p14:sldId id="786"/>
            <p14:sldId id="278"/>
            <p14:sldId id="288"/>
            <p14:sldId id="789"/>
            <p14:sldId id="290"/>
            <p14:sldId id="790"/>
            <p14:sldId id="289"/>
            <p14:sldId id="270"/>
            <p14:sldId id="293"/>
            <p14:sldId id="294"/>
            <p14:sldId id="301"/>
            <p14:sldId id="299"/>
            <p14:sldId id="296"/>
            <p14:sldId id="303"/>
            <p14:sldId id="298"/>
            <p14:sldId id="271"/>
            <p14:sldId id="272"/>
            <p14:sldId id="273"/>
            <p14:sldId id="304"/>
            <p14:sldId id="325"/>
            <p14:sldId id="324"/>
            <p14:sldId id="326"/>
            <p14:sldId id="784"/>
            <p14:sldId id="323"/>
            <p14:sldId id="674"/>
          </p14:sldIdLst>
        </p14:section>
        <p14:section name="Default Section" id="{35BEDA8D-F910-419A-BA28-7E427A248E31}">
          <p14:sldIdLst>
            <p14:sldId id="771"/>
            <p14:sldId id="843"/>
          </p14:sldIdLst>
        </p14:section>
        <p14:section name="Default Section" id="{7B895AF8-E6EA-4851-86C7-FBFA72F5E2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0194F5-F7C1-4D70-82D8-B07BCAB15C3F}" v="2" dt="2025-02-02T16:44:02.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8" autoAdjust="0"/>
    <p:restoredTop sz="85904" autoAdjust="0"/>
  </p:normalViewPr>
  <p:slideViewPr>
    <p:cSldViewPr snapToGrid="0">
      <p:cViewPr varScale="1">
        <p:scale>
          <a:sx n="61" d="100"/>
          <a:sy n="61" d="100"/>
        </p:scale>
        <p:origin x="711"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6" Type="http://schemas.openxmlformats.org/officeDocument/2006/relationships/slide" Target="slides/slide90.xml"/><Relationship Id="rId92" Type="http://schemas.openxmlformats.org/officeDocument/2006/relationships/notesMaster" Target="notesMasters/notesMaster1.xml"/><Relationship Id="rId93" Type="http://schemas.openxmlformats.org/officeDocument/2006/relationships/presProps" Target="presProps.xml"/><Relationship Id="rId94" Type="http://schemas.openxmlformats.org/officeDocument/2006/relationships/viewProps" Target="viewProps.xml"/><Relationship Id="rId95" Type="http://schemas.openxmlformats.org/officeDocument/2006/relationships/theme" Target="theme/theme1.xml"/><Relationship Id="rId96" Type="http://schemas.openxmlformats.org/officeDocument/2006/relationships/tableStyles" Target="tableStyles.xml"/><Relationship Id="rId97" Type="http://schemas.microsoft.com/office/2015/10/relationships/revisionInfo" Target="revisionInfo.xml"/><Relationship Id="rId100" Type="http://schemas.openxmlformats.org/officeDocument/2006/relationships/slide" Target="slides/slide91.xml"/><Relationship Id="rId101" Type="http://schemas.openxmlformats.org/officeDocument/2006/relationships/slide" Target="slides/slide92.xml"/><Relationship Id="rId102" Type="http://schemas.openxmlformats.org/officeDocument/2006/relationships/slide" Target="slides/slide93.xml"/><Relationship Id="rId103" Type="http://schemas.openxmlformats.org/officeDocument/2006/relationships/slide" Target="slides/slide94.xml"/><Relationship Id="rId104" Type="http://schemas.openxmlformats.org/officeDocument/2006/relationships/slide" Target="slides/slide95.xml"/><Relationship Id="rId105" Type="http://schemas.openxmlformats.org/officeDocument/2006/relationships/slide" Target="slides/slide96.xml"/><Relationship Id="rId106" Type="http://schemas.openxmlformats.org/officeDocument/2006/relationships/slide" Target="slides/slide97.xml"/><Relationship Id="rId107" Type="http://schemas.openxmlformats.org/officeDocument/2006/relationships/slide" Target="slides/slide98.xml"/><Relationship Id="rId108" Type="http://schemas.openxmlformats.org/officeDocument/2006/relationships/slide" Target="slides/slide99.xml"/><Relationship Id="rId109" Type="http://schemas.openxmlformats.org/officeDocument/2006/relationships/slide" Target="slides/slide100.xml"/><Relationship Id="rId110" Type="http://schemas.openxmlformats.org/officeDocument/2006/relationships/slide" Target="slides/slide101.xml"/><Relationship Id="rId111" Type="http://schemas.openxmlformats.org/officeDocument/2006/relationships/slide" Target="slides/slide102.xml"/><Relationship Id="rId112" Type="http://schemas.openxmlformats.org/officeDocument/2006/relationships/slide" Target="slides/slide103.xml"/><Relationship Id="rId113" Type="http://schemas.openxmlformats.org/officeDocument/2006/relationships/slide" Target="slides/slide104.xml"/><Relationship Id="rId114" Type="http://schemas.openxmlformats.org/officeDocument/2006/relationships/slide" Target="slides/slide105.xml"/><Relationship Id="rId115" Type="http://schemas.openxmlformats.org/officeDocument/2006/relationships/slide" Target="slides/slide106.xml"/><Relationship Id="rId116" Type="http://schemas.openxmlformats.org/officeDocument/2006/relationships/slide" Target="slides/slide107.xml"/><Relationship Id="rId117" Type="http://schemas.openxmlformats.org/officeDocument/2006/relationships/slide" Target="slides/slide108.xml"/><Relationship Id="rId118" Type="http://schemas.openxmlformats.org/officeDocument/2006/relationships/slide" Target="slides/slide109.xml"/><Relationship Id="rId119" Type="http://schemas.openxmlformats.org/officeDocument/2006/relationships/slide" Target="slides/slide110.xml"/><Relationship Id="rId120" Type="http://schemas.openxmlformats.org/officeDocument/2006/relationships/slide" Target="slides/slide111.xml"/><Relationship Id="rId121" Type="http://schemas.openxmlformats.org/officeDocument/2006/relationships/slide" Target="slides/slide112.xml"/><Relationship Id="rId122" Type="http://schemas.openxmlformats.org/officeDocument/2006/relationships/slide" Target="slides/slide113.xml"/><Relationship Id="rId123" Type="http://schemas.openxmlformats.org/officeDocument/2006/relationships/slide" Target="slides/slide114.xml"/><Relationship Id="rId124" Type="http://schemas.openxmlformats.org/officeDocument/2006/relationships/slide" Target="slides/slide115.xml"/><Relationship Id="rId125" Type="http://schemas.openxmlformats.org/officeDocument/2006/relationships/slide" Target="slides/slide116.xml"/><Relationship Id="rId126" Type="http://schemas.openxmlformats.org/officeDocument/2006/relationships/slide" Target="slides/slide117.xml"/><Relationship Id="rId127" Type="http://schemas.openxmlformats.org/officeDocument/2006/relationships/slide" Target="slides/slide118.xml"/><Relationship Id="rId128" Type="http://schemas.openxmlformats.org/officeDocument/2006/relationships/slide" Target="slides/slide119.xml"/><Relationship Id="rId129" Type="http://schemas.openxmlformats.org/officeDocument/2006/relationships/slide" Target="slides/slide120.xml"/><Relationship Id="rId130" Type="http://schemas.openxmlformats.org/officeDocument/2006/relationships/slide" Target="slides/slide121.xml"/><Relationship Id="rId131" Type="http://schemas.openxmlformats.org/officeDocument/2006/relationships/slide" Target="slides/slide122.xml"/><Relationship Id="rId132" Type="http://schemas.openxmlformats.org/officeDocument/2006/relationships/slide" Target="slides/slide123.xml"/><Relationship Id="rId133" Type="http://schemas.openxmlformats.org/officeDocument/2006/relationships/slide" Target="slides/slide124.xml"/><Relationship Id="rId134" Type="http://schemas.openxmlformats.org/officeDocument/2006/relationships/slide" Target="slides/slide125.xml"/><Relationship Id="rId135" Type="http://schemas.openxmlformats.org/officeDocument/2006/relationships/slide" Target="slides/slide126.xml"/><Relationship Id="rId136" Type="http://schemas.openxmlformats.org/officeDocument/2006/relationships/slide" Target="slides/slide127.xml"/><Relationship Id="rId137" Type="http://schemas.openxmlformats.org/officeDocument/2006/relationships/slide" Target="slides/slide128.xml"/><Relationship Id="rId138" Type="http://schemas.openxmlformats.org/officeDocument/2006/relationships/slide" Target="slides/slide129.xml"/><Relationship Id="rId139" Type="http://schemas.openxmlformats.org/officeDocument/2006/relationships/slide" Target="slides/slide130.xml"/><Relationship Id="rId140" Type="http://schemas.openxmlformats.org/officeDocument/2006/relationships/slide" Target="slides/slide131.xml"/><Relationship Id="rId141" Type="http://schemas.openxmlformats.org/officeDocument/2006/relationships/slide" Target="slides/slide132.xml"/><Relationship Id="rId142" Type="http://schemas.openxmlformats.org/officeDocument/2006/relationships/slide" Target="slides/slide133.xml"/><Relationship Id="rId143" Type="http://schemas.openxmlformats.org/officeDocument/2006/relationships/slide" Target="slides/slide134.xml"/><Relationship Id="rId144" Type="http://schemas.openxmlformats.org/officeDocument/2006/relationships/slide" Target="slides/slide135.xml"/><Relationship Id="rId145" Type="http://schemas.openxmlformats.org/officeDocument/2006/relationships/slide" Target="slides/slide136.xml"/><Relationship Id="rId146" Type="http://schemas.openxmlformats.org/officeDocument/2006/relationships/slide" Target="slides/slide137.xml"/><Relationship Id="rId147" Type="http://schemas.openxmlformats.org/officeDocument/2006/relationships/slide" Target="slides/slide138.xml"/><Relationship Id="rId148" Type="http://schemas.openxmlformats.org/officeDocument/2006/relationships/slide" Target="slides/slide139.xml"/><Relationship Id="rId149" Type="http://schemas.openxmlformats.org/officeDocument/2006/relationships/slide" Target="slides/slide140.xml"/><Relationship Id="rId150" Type="http://schemas.openxmlformats.org/officeDocument/2006/relationships/slide" Target="slides/slide141.xml"/><Relationship Id="rId151" Type="http://schemas.openxmlformats.org/officeDocument/2006/relationships/slide" Target="slides/slide142.xml"/><Relationship Id="rId152" Type="http://schemas.openxmlformats.org/officeDocument/2006/relationships/slide" Target="slides/slide143.xml"/><Relationship Id="rId153" Type="http://schemas.openxmlformats.org/officeDocument/2006/relationships/slide" Target="slides/slide144.xml"/><Relationship Id="rId154" Type="http://schemas.openxmlformats.org/officeDocument/2006/relationships/slide" Target="slides/slide145.xml"/><Relationship Id="rId155" Type="http://schemas.openxmlformats.org/officeDocument/2006/relationships/slide" Target="slides/slide146.xml"/><Relationship Id="rId156" Type="http://schemas.openxmlformats.org/officeDocument/2006/relationships/slide" Target="slides/slide147.xml"/><Relationship Id="rId157" Type="http://schemas.openxmlformats.org/officeDocument/2006/relationships/slide" Target="slides/slide148.xml"/><Relationship Id="rId158" Type="http://schemas.openxmlformats.org/officeDocument/2006/relationships/slide" Target="slides/slide149.xml"/><Relationship Id="rId159" Type="http://schemas.openxmlformats.org/officeDocument/2006/relationships/slide" Target="slides/slide150.xml"/><Relationship Id="rId160" Type="http://schemas.openxmlformats.org/officeDocument/2006/relationships/slide" Target="slides/slide151.xml"/><Relationship Id="rId161" Type="http://schemas.openxmlformats.org/officeDocument/2006/relationships/slide" Target="slides/slide152.xml"/><Relationship Id="rId162" Type="http://schemas.openxmlformats.org/officeDocument/2006/relationships/slide" Target="slides/slide153.xml"/><Relationship Id="rId163" Type="http://schemas.openxmlformats.org/officeDocument/2006/relationships/slide" Target="slides/slide154.xml"/><Relationship Id="rId164" Type="http://schemas.openxmlformats.org/officeDocument/2006/relationships/slide" Target="slides/slide155.xml"/><Relationship Id="rId165" Type="http://schemas.openxmlformats.org/officeDocument/2006/relationships/slide" Target="slides/slide156.xml"/><Relationship Id="rId166" Type="http://schemas.openxmlformats.org/officeDocument/2006/relationships/slide" Target="slides/slide157.xml"/><Relationship Id="rId167" Type="http://schemas.openxmlformats.org/officeDocument/2006/relationships/slide" Target="slides/slide158.xml"/><Relationship Id="rId168" Type="http://schemas.openxmlformats.org/officeDocument/2006/relationships/slide" Target="slides/slide159.xml"/><Relationship Id="rId169" Type="http://schemas.openxmlformats.org/officeDocument/2006/relationships/slide" Target="slides/slide160.xml"/><Relationship Id="rId170" Type="http://schemas.openxmlformats.org/officeDocument/2006/relationships/slide" Target="slides/slide161.xml"/><Relationship Id="rId171" Type="http://schemas.openxmlformats.org/officeDocument/2006/relationships/slide" Target="slides/slide162.xml"/><Relationship Id="rId172" Type="http://schemas.openxmlformats.org/officeDocument/2006/relationships/slide" Target="slides/slide16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5EEC42-EAB1-40DA-8226-AA4ED20D64D0}"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91E836-AAFA-49B7-8FB2-7FC726271AD4}" type="slidenum">
              <a:rPr lang="en-GB" smtClean="0"/>
              <a:t>‹#›</a:t>
            </a:fld>
            <a:endParaRPr lang="en-GB"/>
          </a:p>
        </p:txBody>
      </p:sp>
    </p:spTree>
    <p:extLst>
      <p:ext uri="{BB962C8B-B14F-4D97-AF65-F5344CB8AC3E}">
        <p14:creationId xmlns:p14="http://schemas.microsoft.com/office/powerpoint/2010/main" val="242538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2.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3.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9.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2.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6.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6.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7.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8.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9.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2.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4.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5.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6.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7.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8.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0.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3.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4.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5.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6.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8.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6.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1.xml"/></Relationships>
</file>

<file path=ppt/notesSlides/notesSlide3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For him is Paradise packed with bounties, pleasure and delight and spiritual sustenance and comforts</a:t>
            </a:r>
          </a:p>
        </p:txBody>
      </p:sp>
      <p:sp>
        <p:nvSpPr>
          <p:cNvPr id="4" name="Slide Number Placeholder 3"/>
          <p:cNvSpPr>
            <a:spLocks noGrp="1"/>
          </p:cNvSpPr>
          <p:nvPr>
            <p:ph type="sldNum" idx="5" sz="quarter"/>
          </p:nvPr>
        </p:nvSpPr>
        <p:spPr/>
      </p:sp>
    </p:spTree>
  </p:cSld>
  <p:clrMapOvr>
    <a:masterClrMapping/>
  </p:clrMapOvr>
</p:notes>
</file>

<file path=ppt/notesSlides/notesSlide3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This is the first module of the DBA and it takes you as far as a fully argued plan. The assessment is a 7,500-word qualitative research proposal that addresses ten elements in a fixed order, and the numbers in the circles match those ten elements in the assessment specification. The first move is to locate a real business or management problem, ideally from your own practice, and show through the literature why it matters and why it calls for qualitative inquiry. Alvesson and Sandberg (2011) ask you to question the assumptions behind existing work rather than simply spotting a gap. The second move is to take your position, theoretically and philosophically: the theoretical framework, which Rocco and Plakhotnik (2009) distinguish from both the literature review and the conceptual framework, the provisional conceptual framework (Maxwell, 2013) and your paradigm, set out as ontology, epistemology and axiology following Guba and Lincoln (1994). The third move is to justify a design that follows logically from that position: one of the five approaches identified by Creswell and Poth (2018) argued against the other four, an outline of your sample, data collection and analysis, how you will establish trustworthiness (Lincoln and Guba, 1985), your ethical considerations and positionality and the limitations of the design. Section 8, paradigm and methodology, is the largest section at around 2,000 words and the literature review follows at around 1,700. No data are collected or analysed in this module. That work comes later in your DBA, and the quality of this plan is what makes it possible.</a:t>
            </a:r>
          </a:p>
        </p:txBody>
      </p:sp>
      <p:sp>
        <p:nvSpPr>
          <p:cNvPr id="4" name="Slide Number Placeholder 3"/>
          <p:cNvSpPr>
            <a:spLocks noGrp="1"/>
          </p:cNvSpPr>
          <p:nvPr>
            <p:ph type="sldNum" idx="5" sz="quarter"/>
          </p:nvPr>
        </p:nvSpPr>
        <p:spPr/>
      </p:sp>
    </p:spTree>
  </p:cSld>
  <p:clrMapOvr>
    <a:masterClrMapping/>
  </p:clrMapOvr>
</p:notes>
</file>

<file path=ppt/notesSlides/notesSlide3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whole module in one picture. The report asks you to locate a real problem in the literature, take a reasoned philosophical position on how that problem can be known and justify a qualitative design that follows logically from that position. Each move depends on the one before it, so the test of your proposal is coherence: your paradigm should explain your methodology and your methodology should be able to answer your research questions. LCDB7007 stops at the plan. You do not collect or analyse data in this module.</a:t>
            </a:r>
          </a:p>
        </p:txBody>
      </p:sp>
      <p:sp>
        <p:nvSpPr>
          <p:cNvPr id="4" name="Slide Number Placeholder 3"/>
          <p:cNvSpPr>
            <a:spLocks noGrp="1"/>
          </p:cNvSpPr>
          <p:nvPr>
            <p:ph type="sldNum" idx="5" sz="quarter"/>
          </p:nvPr>
        </p:nvSpPr>
        <p:spPr/>
      </p:sp>
    </p:spTree>
  </p:cSld>
  <p:clrMapOvr>
    <a:masterClrMapping/>
  </p:clrMapOvr>
</p:notes>
</file>

<file path=ppt/notesSlides/notesSlide4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https://plato.stanford.edu/archives/sum2018/entries/knowledge-analysis/</a:t>
            </a:r>
          </a:p>
        </p:txBody>
      </p:sp>
      <p:sp>
        <p:nvSpPr>
          <p:cNvPr id="4" name="Slide Number Placeholder 3"/>
          <p:cNvSpPr>
            <a:spLocks noGrp="1"/>
          </p:cNvSpPr>
          <p:nvPr>
            <p:ph type="sldNum" idx="5" sz="quarter"/>
          </p:nvPr>
        </p:nvSpPr>
        <p:spPr/>
      </p:sp>
    </p:spTree>
  </p:cSld>
  <p:clrMapOvr>
    <a:masterClrMapping/>
  </p:clrMapOvr>
</p:notes>
</file>

<file path=ppt/notesSlides/notesSlide4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 classic account treats knowledge as justified true belief: you believe something, it is true and you have good reasons for believing it. Gettier (1963) gave cases where all three conditions are met by luck, yet we would not call the result knowledge. Philosophers still debate what, if anything, must be added. Further reading: https://plato.stanford.edu/archives/sum2018/entries/knowledge-analysis/</a:t>
            </a:r>
          </a:p>
        </p:txBody>
      </p:sp>
      <p:sp>
        <p:nvSpPr>
          <p:cNvPr id="4" name="Slide Number Placeholder 3"/>
          <p:cNvSpPr>
            <a:spLocks noGrp="1"/>
          </p:cNvSpPr>
          <p:nvPr>
            <p:ph type="sldNum" idx="5" sz="quarter"/>
          </p:nvPr>
        </p:nvSpPr>
        <p:spPr/>
      </p:sp>
    </p:spTree>
  </p:cSld>
  <p:clrMapOvr>
    <a:masterClrMapping/>
  </p:clrMapOvr>
</p:notes>
</file>

<file path=ppt/notesSlides/notesSlide4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Normative and evaluative truths refer to claims or statements that express value judgements, norms, obligations, or standards, as opposed to purely factual claims.</a:t>
            </a:r>
          </a:p>
          <a:p>
            <a:r>
              <a:t>Some key aspects:</a:t>
            </a:r>
          </a:p>
          <a:p>
            <a:r>
              <a:t>Normative truths prescribe how things should or ought to be, how to value them, and how people should act. They establish norms, duties, moral standards and proper conduct.</a:t>
            </a:r>
          </a:p>
          <a:p>
            <a:r>
              <a:t>Evaluative truths make assessments and judgments about the worth, importance, desirability or quality of things. They evaluate and rate.</a:t>
            </a:r>
          </a:p>
          <a:p>
            <a:r>
              <a:t>Both differ from descriptive truths that purely describe facts, processes or causal relationships without subjective value attribution.</a:t>
            </a:r>
          </a:p>
          <a:p>
            <a:r>
              <a:t>Examples of normative truths: Lying is wrong, One ought to keep promises, Respect is a virtue.</a:t>
            </a:r>
          </a:p>
          <a:p>
            <a:r>
              <a:t>Examples of evaluative truths: Rembrandt was a greater artist than Dali, Mozart's music is superior to Salieri's, This is a good law.</a:t>
            </a:r>
          </a:p>
          <a:p>
            <a:r>
              <a:t>Normative and evaluative claims are not verifiable or falsifiable through empirical evidence alone. They depend on conceptual frameworks of value.</a:t>
            </a:r>
          </a:p>
          <a:p>
            <a:r>
              <a:t>There is debate whether normative/evaluative truths can be objective or only represent subjective preferences and cultural norms.</a:t>
            </a:r>
          </a:p>
          <a:p>
            <a:r>
              <a:t>Some philosophers like emotivists argue normative claims do not represent any actual truth or falsity.</a:t>
            </a:r>
          </a:p>
          <a:p>
            <a:r>
              <a:t>So in summary, normative and evaluative truths make value claims and judgements, in contrast to factual descriptive truths about the world. Their status as genuine truths is philosophically debated.</a:t>
            </a:r>
          </a:p>
        </p:txBody>
      </p:sp>
      <p:sp>
        <p:nvSpPr>
          <p:cNvPr id="4" name="Slide Number Placeholder 3"/>
          <p:cNvSpPr>
            <a:spLocks noGrp="1"/>
          </p:cNvSpPr>
          <p:nvPr>
            <p:ph type="sldNum" idx="5" sz="quarter"/>
          </p:nvPr>
        </p:nvSpPr>
        <p:spPr/>
      </p:sp>
    </p:spTree>
  </p:cSld>
  <p:clrMapOvr>
    <a:masterClrMapping/>
  </p:clrMapOvr>
</p:notes>
</file>

<file path=ppt/notesSlides/notesSlide4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 good place to begin is to ask what exactly Kuhn is arguing against, what his book is a response to. The answer to this can be found in the Introduction itself. He notices that scientists at every level are introduced to their various fields through textbooks, and the chief purpose of these books is to inform people of the latest developments. Since their purpose is to help create more scientists who will further progress, the history of science included in textbooks tends to be a superficial one that merely offers a gloss on the past, with past science portrayed as straightforwardly leading up to the current state of affairs.</a:t>
            </a:r>
          </a:p>
        </p:txBody>
      </p:sp>
      <p:sp>
        <p:nvSpPr>
          <p:cNvPr id="4" name="Slide Number Placeholder 3"/>
          <p:cNvSpPr>
            <a:spLocks noGrp="1"/>
          </p:cNvSpPr>
          <p:nvPr>
            <p:ph type="sldNum" idx="5" sz="quarter"/>
          </p:nvPr>
        </p:nvSpPr>
        <p:spPr/>
      </p:sp>
    </p:spTree>
  </p:cSld>
  <p:clrMapOvr>
    <a:masterClrMapping/>
  </p:clrMapOvr>
</p:notes>
</file>

<file path=ppt/notesSlides/notesSlide4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real measure of Kuhn's importance, however, lies not in the infectiousness of one of his concepts but in the fact that he singlehandedly changed the way we think about mankind's most organised attempt to understand the world. Before Kuhn, our view of science was dominated by philosophical ideas about how it ought to develop (the scientific method), together with a heroic narrative of scientific progress as the addition of new truths to the stock of old truths, or the increasing approximation of theories to the truth, and in the odd case, the correction of past errors, as the Stanford Encyclopaedia of Philosophy puts it. Before Kuhn, in other words, we had what amounted to the Whig interpretation of scientific history, in which past researchers, theorists and experimenters had engaged in a long march, if not towards truth, then at least towards greater and greater understanding of the natural world.</a:t>
            </a:r>
          </a:p>
        </p:txBody>
      </p:sp>
      <p:sp>
        <p:nvSpPr>
          <p:cNvPr id="4" name="Slide Number Placeholder 3"/>
          <p:cNvSpPr>
            <a:spLocks noGrp="1"/>
          </p:cNvSpPr>
          <p:nvPr>
            <p:ph type="sldNum" idx="5" sz="quarter"/>
          </p:nvPr>
        </p:nvSpPr>
        <p:spPr/>
      </p:sp>
    </p:spTree>
  </p:cSld>
  <p:clrMapOvr>
    <a:masterClrMapping/>
  </p:clrMapOvr>
</p:notes>
</file>

<file path=ppt/notesSlides/notesSlide4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Popper described science as progressing by a process of falsification; theories whose predictions conflict with experimental observation are soon discarded, and science progresses as a process of elimination. Kuhn saw this as an idealist view of science; a study of the history of science led him to view science as consisting of periods of ‘normal science’ in which experiment and theory are performed within a particular paradigm.</a:t>
            </a:r>
          </a:p>
        </p:txBody>
      </p:sp>
      <p:sp>
        <p:nvSpPr>
          <p:cNvPr id="4" name="Slide Number Placeholder 3"/>
          <p:cNvSpPr>
            <a:spLocks noGrp="1"/>
          </p:cNvSpPr>
          <p:nvPr>
            <p:ph type="sldNum" idx="5" sz="quarter"/>
          </p:nvPr>
        </p:nvSpPr>
        <p:spPr/>
      </p:sp>
    </p:spTree>
  </p:cSld>
  <p:clrMapOvr>
    <a:masterClrMapping/>
  </p:clrMapOvr>
</p:notes>
</file>

<file path=ppt/notesSlides/notesSlide4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Thomas Kuhn and the structure of scientific revolutions published in 1962 was a revolutionary approach to the philosophy of science. The book was both influential and controversial.</a:t>
            </a:r>
          </a:p>
          <a:p/>
          <a:p>
            <a:r>
              <a:t>Kuhn saw sciences progressing into alternating phases one called normal and the other he called extraordinary or revolutionary.</a:t>
            </a:r>
          </a:p>
          <a:p/>
          <a:p>
            <a:r>
              <a:t>Scientific development is traditionally thought of as simply moving faster when a discovery is made like the discovery of bacteria or DNA or the realisation that the earth revolves around the sun and not the other way round.</a:t>
            </a:r>
          </a:p>
          <a:p/>
          <a:p>
            <a:r>
              <a:t>The normal and extraordinary phases of science aren't just different speeds of discovery but fundamentally different approaches to scientific work.</a:t>
            </a:r>
          </a:p>
        </p:txBody>
      </p:sp>
      <p:sp>
        <p:nvSpPr>
          <p:cNvPr id="4" name="Slide Number Placeholder 3"/>
          <p:cNvSpPr>
            <a:spLocks noGrp="1"/>
          </p:cNvSpPr>
          <p:nvPr>
            <p:ph type="sldNum" idx="5" sz="quarter"/>
          </p:nvPr>
        </p:nvSpPr>
        <p:spPr/>
      </p:sp>
    </p:spTree>
  </p:cSld>
  <p:clrMapOvr>
    <a:masterClrMapping/>
  </p:clrMapOvr>
</p:notes>
</file>

<file path=ppt/notesSlides/notesSlide4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assumptions and facts that all work together a model or a pattern or disciplinary matrix or what you should know as the paradigm.</a:t>
            </a:r>
          </a:p>
          <a:p>
            <a:r>
              <a:t>The paradigm contains a particular selection of facts like say positions in astronomy, the mass of materials, wavelengths, boiling point, acidity levels all that have shown to be particularly revealing of the nature of things.</a:t>
            </a:r>
          </a:p>
          <a:p>
            <a:r>
              <a:t>writes there are also a class of instruments and machines that can measure these things and explore them further plus engineers that seek to improve these machines and instruments based on acquiring more sophisticated readings of the possible facts </a:t>
            </a:r>
          </a:p>
          <a:p>
            <a:r>
              <a:t>finally there are problems lax in the map gaps in the knowledge areas where theories need expanding or confirming</a:t>
            </a:r>
          </a:p>
        </p:txBody>
      </p:sp>
      <p:sp>
        <p:nvSpPr>
          <p:cNvPr id="4" name="Slide Number Placeholder 3"/>
          <p:cNvSpPr>
            <a:spLocks noGrp="1"/>
          </p:cNvSpPr>
          <p:nvPr>
            <p:ph type="sldNum" idx="5" sz="quarter"/>
          </p:nvPr>
        </p:nvSpPr>
        <p:spPr/>
      </p:sp>
    </p:spTree>
  </p:cSld>
  <p:clrMapOvr>
    <a:masterClrMapping/>
  </p:clrMapOvr>
</p:notes>
</file>

<file path=ppt/notesSlides/notesSlide4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paradigm contains a particular selection of facts like say positions in astronomy, the mass of materials, wavelengths, boiling point, acidity levels all that have shown to be particularly revealing of the nature of things.</a:t>
            </a:r>
          </a:p>
        </p:txBody>
      </p:sp>
      <p:sp>
        <p:nvSpPr>
          <p:cNvPr id="4" name="Slide Number Placeholder 3"/>
          <p:cNvSpPr>
            <a:spLocks noGrp="1"/>
          </p:cNvSpPr>
          <p:nvPr>
            <p:ph type="sldNum" idx="5" sz="quarter"/>
          </p:nvPr>
        </p:nvSpPr>
        <p:spPr/>
      </p:sp>
    </p:spTree>
  </p:cSld>
  <p:clrMapOvr>
    <a:masterClrMapping/>
  </p:clrMapOvr>
</p:notes>
</file>

<file path=ppt/notesSlides/notesSlide4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There are also a class of instruments and machines that can measure these things and explore them further plus engineers that seek to improve these machines and instruments based on acquiring more sophisticated readings of the possible facts. </a:t>
            </a:r>
          </a:p>
          <a:p>
            <a:r>
              <a:t>finall</a:t>
            </a:r>
          </a:p>
        </p:txBody>
      </p:sp>
      <p:sp>
        <p:nvSpPr>
          <p:cNvPr id="4" name="Slide Number Placeholder 3"/>
          <p:cNvSpPr>
            <a:spLocks noGrp="1"/>
          </p:cNvSpPr>
          <p:nvPr>
            <p:ph type="sldNum" idx="5" sz="quarter"/>
          </p:nvPr>
        </p:nvSpPr>
        <p:spPr/>
      </p:sp>
    </p:spTree>
  </p:cSld>
  <p:clrMapOvr>
    <a:masterClrMapping/>
  </p:clrMapOvr>
</p:notes>
</file>

<file path=ppt/notesSlides/notesSlide5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assumptions and facts that all work together a model or a pattern or disciplinary matrix or what you should know as the paradigm.</a:t>
            </a:r>
          </a:p>
          <a:p>
            <a:r>
              <a:t>The paradigm contains a particular selection of facts like say positions in astronomy, the mass of materials, wavelengths, boiling point, s acidity levels all that have shown to be particularly revealing of the nature of things.</a:t>
            </a:r>
          </a:p>
          <a:p>
            <a:r>
              <a:t>writes there are also a class of instruments and machines that can measure these things and explore them further plus engineers that seek to improve these machines and instruments based on acquiring more sophisticated readings of the possible facts </a:t>
            </a:r>
          </a:p>
          <a:p>
            <a:r>
              <a:t>finally there are problems lax in the map gaps in the knowledge areas where theories need expanding or confirming</a:t>
            </a:r>
          </a:p>
        </p:txBody>
      </p:sp>
      <p:sp>
        <p:nvSpPr>
          <p:cNvPr id="4" name="Slide Number Placeholder 3"/>
          <p:cNvSpPr>
            <a:spLocks noGrp="1"/>
          </p:cNvSpPr>
          <p:nvPr>
            <p:ph type="sldNum" idx="5" sz="quarter"/>
          </p:nvPr>
        </p:nvSpPr>
        <p:spPr/>
      </p:sp>
    </p:spTree>
  </p:cSld>
  <p:clrMapOvr>
    <a:masterClrMapping/>
  </p:clrMapOvr>
</p:notes>
</file>

<file path=ppt/notesSlides/notesSlide5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Finally, there are problems lax in the map gaps in the knowledge areas where theories need expanding or confirming and this is where you come in.</a:t>
            </a:r>
          </a:p>
        </p:txBody>
      </p:sp>
      <p:sp>
        <p:nvSpPr>
          <p:cNvPr id="4" name="Slide Number Placeholder 3"/>
          <p:cNvSpPr>
            <a:spLocks noGrp="1"/>
          </p:cNvSpPr>
          <p:nvPr>
            <p:ph type="sldNum" idx="5" sz="quarter"/>
          </p:nvPr>
        </p:nvSpPr>
        <p:spPr/>
      </p:sp>
    </p:spTree>
  </p:cSld>
  <p:clrMapOvr>
    <a:masterClrMapping/>
  </p:clrMapOvr>
</p:notes>
</file>

<file path=ppt/notesSlides/notesSlide5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For example throughout the 18th century those scientists who tried to derive the observed motion of the moon from Newton's laws of motion and gravitation, consistently failed to do so as a result some of them suggested replacing the inverse square law with a law that deviated from it at small distances.</a:t>
            </a:r>
          </a:p>
          <a:p>
            <a:r>
              <a:t>To do that however would have been to change the paradigm to define a knew puzzle and not solve the old one.</a:t>
            </a:r>
          </a:p>
          <a:p>
            <a:r>
              <a:t>In the event scientists preserved the rules until in 1751 and one of them discovered how they could successfully be applied.</a:t>
            </a:r>
          </a:p>
          <a:p>
            <a:r>
              <a:t>Only a change in the rules of the game could have provided an alternative.</a:t>
            </a:r>
          </a:p>
          <a:p/>
          <a:p>
            <a:r>
              <a:t>Source: https://physicstoday.scitation.org/doi/10.1063/1.3293410</a:t>
            </a:r>
          </a:p>
        </p:txBody>
      </p:sp>
      <p:sp>
        <p:nvSpPr>
          <p:cNvPr id="4" name="Slide Number Placeholder 3"/>
          <p:cNvSpPr>
            <a:spLocks noGrp="1"/>
          </p:cNvSpPr>
          <p:nvPr>
            <p:ph type="sldNum" idx="5" sz="quarter"/>
          </p:nvPr>
        </p:nvSpPr>
        <p:spPr/>
      </p:sp>
    </p:spTree>
  </p:cSld>
  <p:clrMapOvr>
    <a:masterClrMapping/>
  </p:clrMapOvr>
</p:notes>
</file>

<file path=ppt/notesSlides/notesSlide5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An anomaly occurs when a piece of the puzzle just went fit this can lead to a crisis in the paradigm of search for new one increasingly problematic anomalies and a consensus that there is an anomaly leads to increase debate different perspectives on what could change disagreements</a:t>
            </a:r>
          </a:p>
          <a:p/>
          <a:p>
            <a:r>
              <a:t>And this can lead to a paradigm shift.</a:t>
            </a:r>
          </a:p>
        </p:txBody>
      </p:sp>
      <p:sp>
        <p:nvSpPr>
          <p:cNvPr id="4" name="Slide Number Placeholder 3"/>
          <p:cNvSpPr>
            <a:spLocks noGrp="1"/>
          </p:cNvSpPr>
          <p:nvPr>
            <p:ph type="sldNum" idx="5" sz="quarter"/>
          </p:nvPr>
        </p:nvSpPr>
        <p:spPr/>
      </p:sp>
    </p:spTree>
  </p:cSld>
  <p:clrMapOvr>
    <a:masterClrMapping/>
  </p:clrMapOvr>
</p:notes>
</file>

<file path=ppt/notesSlides/notesSlide5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Teaching Thomas Kuhn’s The Structure of Scientific Revolutions has its own unique challenges. It find that students can often be locked into the position that scientific study has been and will always be a constant progression. As part of this, students can sometimes be convinced that science is all about tweaking and slightly modifying core theories and that the world looked the same in the 17th century as it does today.</a:t>
            </a:r>
          </a:p>
          <a:p>
            <a:r>
              <a:t>This video of Penn and Teller doing a series of magic tricks and thought this would be the perfect vehicle to show students how you can move from normal science, to crisis, and then experience a complete paradigm shift. Suddenly the explanation to the tricks is revealed and the viewer experiences something like a paradigm shift.</a:t>
            </a:r>
          </a:p>
        </p:txBody>
      </p:sp>
      <p:sp>
        <p:nvSpPr>
          <p:cNvPr id="4" name="Slide Number Placeholder 3"/>
          <p:cNvSpPr>
            <a:spLocks noGrp="1"/>
          </p:cNvSpPr>
          <p:nvPr>
            <p:ph type="sldNum" idx="5" sz="quarter"/>
          </p:nvPr>
        </p:nvSpPr>
        <p:spPr/>
      </p:sp>
    </p:spTree>
  </p:cSld>
  <p:clrMapOvr>
    <a:masterClrMapping/>
  </p:clrMapOvr>
</p:notes>
</file>

<file path=ppt/notesSlides/notesSlide5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p>
        </p:txBody>
      </p:sp>
      <p:sp>
        <p:nvSpPr>
          <p:cNvPr id="4" name="Slide Number Placeholder 3"/>
          <p:cNvSpPr>
            <a:spLocks noGrp="1"/>
          </p:cNvSpPr>
          <p:nvPr>
            <p:ph type="sldNum" idx="5" sz="quarter"/>
          </p:nvPr>
        </p:nvSpPr>
        <p:spPr/>
      </p:sp>
    </p:spTree>
  </p:cSld>
  <p:clrMapOvr>
    <a:masterClrMapping/>
  </p:clrMapOvr>
</p:notes>
</file>

<file path=ppt/notesSlides/notesSlide5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This was a picture that helped Kuhn to describe his idea of paradigm shifts, and the idea of how everyone sees different things even if they are looking at the same concept in science and elsewhere. Just as in this picture, you may happen to see a rabbit, or you may happen to see a duck. Or you may see a shape which no one else has seen before. This helped him to describe the idea of different paradigms as being different ways of seeing things and making science subjective that way since we each see something different.</a:t>
            </a:r>
          </a:p>
        </p:txBody>
      </p:sp>
      <p:sp>
        <p:nvSpPr>
          <p:cNvPr id="4" name="Slide Number Placeholder 3"/>
          <p:cNvSpPr>
            <a:spLocks noGrp="1"/>
          </p:cNvSpPr>
          <p:nvPr>
            <p:ph type="sldNum" idx="5" sz="quarter"/>
          </p:nvPr>
        </p:nvSpPr>
        <p:spPr/>
      </p:sp>
    </p:spTree>
  </p:cSld>
  <p:clrMapOvr>
    <a:masterClrMapping/>
  </p:clrMapOvr>
</p:notes>
</file>

<file path=ppt/notesSlides/notesSlide5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If research is successful, it can lead to a complete change in perspective a paradigm shift where a completely new perspective like</a:t>
            </a:r>
          </a:p>
          <a:p>
            <a:r>
              <a:t>- The ‘fish stage’ of human development In 1811, Johann Friedrich Meckel successfully predicted that human embryos would have gill slits.</a:t>
            </a:r>
          </a:p>
          <a:p>
            <a:r>
              <a:t>Locke’s Blank slate theory, widely popularized by John Locke in 1689, proposed that individuals are born without built-in mental content and that their knowledge comes from experience and perception. Modern research suggests that genes and other family traits inherited from birth, along with innate instincts of course, also play a very important role.</a:t>
            </a:r>
          </a:p>
          <a:p>
            <a:r>
              <a:t>Tooth worm, an erroneous theory of the cause of dental caries, periodontitis, and toothaches.</a:t>
            </a:r>
          </a:p>
          <a:p>
            <a:r>
              <a:t>This is pre-aradigmatic, like the wild west</a:t>
            </a:r>
          </a:p>
        </p:txBody>
      </p:sp>
      <p:sp>
        <p:nvSpPr>
          <p:cNvPr id="4" name="Slide Number Placeholder 3"/>
          <p:cNvSpPr>
            <a:spLocks noGrp="1"/>
          </p:cNvSpPr>
          <p:nvPr>
            <p:ph type="sldNum" idx="5" sz="quarter"/>
          </p:nvPr>
        </p:nvSpPr>
        <p:spPr/>
      </p:sp>
    </p:spTree>
  </p:cSld>
  <p:clrMapOvr>
    <a:masterClrMapping/>
  </p:clrMapOvr>
</p:notes>
</file>

<file path=ppt/notesSlides/notesSlide5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Ptolemy’s thought that the sun revolved around the earth and nothing had changed though when Copernicus described it as being the other way round just a change in perspective under a certain paradigm. And it shows how scientists look in a particularised way with a limited constellation of assumptions and ideas, with their equipment in the lab materials around them and their colleagues in the conversations they have for might possibly have with them and can get things right, wrong and need shifting.</a:t>
            </a:r>
          </a:p>
        </p:txBody>
      </p:sp>
      <p:sp>
        <p:nvSpPr>
          <p:cNvPr id="4" name="Slide Number Placeholder 3"/>
          <p:cNvSpPr>
            <a:spLocks noGrp="1"/>
          </p:cNvSpPr>
          <p:nvPr>
            <p:ph type="sldNum" idx="5" sz="quarter"/>
          </p:nvPr>
        </p:nvSpPr>
        <p:spPr/>
      </p:sp>
    </p:spTree>
  </p:cSld>
  <p:clrMapOvr>
    <a:masterClrMapping/>
  </p:clrMapOvr>
</p:notes>
</file>

<file path=ppt/notesSlides/notesSlide5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By shifting perspectives, you might see a new thing.</a:t>
            </a:r>
          </a:p>
        </p:txBody>
      </p:sp>
      <p:sp>
        <p:nvSpPr>
          <p:cNvPr id="4" name="Slide Number Placeholder 3"/>
          <p:cNvSpPr>
            <a:spLocks noGrp="1"/>
          </p:cNvSpPr>
          <p:nvPr>
            <p:ph type="sldNum" idx="5" sz="quarter"/>
          </p:nvPr>
        </p:nvSpPr>
        <p:spPr/>
      </p:sp>
    </p:spTree>
  </p:cSld>
  <p:clrMapOvr>
    <a:masterClrMapping/>
  </p:clrMapOvr>
</p:notes>
</file>

<file path=ppt/notesSlides/notesSlide6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Nothing in the room changes. What changes is the pair of spectacles. Ask students what they notice first through each lens, and whether they would describe the room in the same way.</a:t>
            </a:r>
          </a:p>
        </p:txBody>
      </p:sp>
      <p:sp>
        <p:nvSpPr>
          <p:cNvPr id="4" name="Slide Number Placeholder 3"/>
          <p:cNvSpPr>
            <a:spLocks noGrp="1"/>
          </p:cNvSpPr>
          <p:nvPr>
            <p:ph type="sldNum" idx="5" sz="quarter"/>
          </p:nvPr>
        </p:nvSpPr>
        <p:spPr/>
      </p:sp>
    </p:spTree>
  </p:cSld>
  <p:clrMapOvr>
    <a:masterClrMapping/>
  </p:clrMapOvr>
</p:notes>
</file>

<file path=ppt/notesSlides/notesSlide6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Model answer. Ahrens and Chapman (2006) argue that theory, method, methodology and knowledge gains in qualitative field studies are intertwined through ongoing hypothesis development in the field, so there is no such thing as just doing research: data collection is never theory-free. They see theory in qualitative research as expressing a subjective reality more than clarifying an objective one, which is the objective and subjective reality distinction and the Alien C position. They seek a better basis for judging qualitative studies than notions borrowed from positivistic methodology, which is the spectacles point: judging interpretive work through positivist lenses misreads it. They ground quality in the trustworthiness that disciplined fieldwork makes possible, linking to Lincoln and Guba (1985) and section 8 of the assessment. They show researchers working within one paradigm and defending its standards, which is Kuhn's point that work must be understood from within its framework. Strong students will connect this to their own proposal: their paradigm must justify their methodology and set the quality criteria by which their study should be judged.</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17D1-309A-0F36-2340-91C6B626CB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3DF1AFE-9092-C596-284C-0DA26B5C2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C4B19CC-0F59-6380-5E5A-168E26740921}"/>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5" name="Footer Placeholder 4">
            <a:extLst>
              <a:ext uri="{FF2B5EF4-FFF2-40B4-BE49-F238E27FC236}">
                <a16:creationId xmlns:a16="http://schemas.microsoft.com/office/drawing/2014/main" id="{C5EAB345-C6D8-702B-C93F-AB341B1C47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1D6D45-13E5-1AF0-EE58-F7C2354F697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2959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B319E-D096-996D-9D7F-89DFBA8E7D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11F2E-A9DB-049B-E557-59C46EE20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AA3C1-66D6-4C91-8758-79AA81903FDF}"/>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5" name="Footer Placeholder 4">
            <a:extLst>
              <a:ext uri="{FF2B5EF4-FFF2-40B4-BE49-F238E27FC236}">
                <a16:creationId xmlns:a16="http://schemas.microsoft.com/office/drawing/2014/main" id="{F86A458E-C331-3A80-7B6F-BB299716B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6F2BE-63DC-89BC-0FF7-DB85B2B9BFE8}"/>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908135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93DA4-3E88-E4CB-5EE3-CAC1A97C02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276E4CA-CF4B-6FFE-8B00-84291BE3A4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5B4C28-A84A-B226-0274-3A725338B89B}"/>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5" name="Footer Placeholder 4">
            <a:extLst>
              <a:ext uri="{FF2B5EF4-FFF2-40B4-BE49-F238E27FC236}">
                <a16:creationId xmlns:a16="http://schemas.microsoft.com/office/drawing/2014/main" id="{858093CC-CA31-C5B8-8921-51C59BCC3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8D61D9-BBC4-8E0A-855A-FA66523F8E5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726364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9BAE5-CF4A-6D33-715B-2CA4DFCCA9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A7949-DA72-3415-F57E-E43C0E79E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D78AB3-F29D-84F0-A4D1-208A6D6900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32F349-1B71-C06F-F7C1-8916BE4486C6}"/>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6" name="Footer Placeholder 5">
            <a:extLst>
              <a:ext uri="{FF2B5EF4-FFF2-40B4-BE49-F238E27FC236}">
                <a16:creationId xmlns:a16="http://schemas.microsoft.com/office/drawing/2014/main" id="{98E96D2D-8DBF-855B-70E0-F081A6EAE4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1A9D4A-85AD-D77D-40FB-AFE683687E3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3641169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F02A-7165-1FA1-1254-47C2A19662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5EB8ED-25B2-270C-3A09-C5598DC436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036134-65E3-EA00-D314-D04CBD083D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4FF7DB2-4005-3311-0219-37AC9D12A7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AD5A00-CDD5-F1AE-DA91-D35E8F6B58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56CC29-C4FF-6AA7-4367-D2F9B855EBCD}"/>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8" name="Footer Placeholder 7">
            <a:extLst>
              <a:ext uri="{FF2B5EF4-FFF2-40B4-BE49-F238E27FC236}">
                <a16:creationId xmlns:a16="http://schemas.microsoft.com/office/drawing/2014/main" id="{B6898109-997A-E775-C6DE-AE7EB8A65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BF651-3CB1-8C23-5971-8F4533DFF72E}"/>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435759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F32EA-D128-BCFC-D50A-5CE982CF85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9BB52D-6DD8-9FE4-1FA5-3BDC8EDD2952}"/>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4" name="Footer Placeholder 3">
            <a:extLst>
              <a:ext uri="{FF2B5EF4-FFF2-40B4-BE49-F238E27FC236}">
                <a16:creationId xmlns:a16="http://schemas.microsoft.com/office/drawing/2014/main" id="{3A9D7F46-705C-6537-FBED-541ADE7774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A955FC-A836-762E-A69D-4B96BF13812A}"/>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507075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FD2E9E-C76D-B4B5-C9E6-9750C2CF05E7}"/>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3" name="Footer Placeholder 2">
            <a:extLst>
              <a:ext uri="{FF2B5EF4-FFF2-40B4-BE49-F238E27FC236}">
                <a16:creationId xmlns:a16="http://schemas.microsoft.com/office/drawing/2014/main" id="{19967BF7-E3E1-6659-3740-47A3799B14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4FCCF-B9D0-A375-D59D-56E2B99250F1}"/>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677156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75986-D603-2D92-0955-98A1F266D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D8071B7-FD4F-1012-A166-F40C00774B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DCA007-A8A0-0001-F1CF-5B1204EA2D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A5BA2-DE47-B676-D13B-0CDBD6611C76}"/>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6" name="Footer Placeholder 5">
            <a:extLst>
              <a:ext uri="{FF2B5EF4-FFF2-40B4-BE49-F238E27FC236}">
                <a16:creationId xmlns:a16="http://schemas.microsoft.com/office/drawing/2014/main" id="{AA44FA07-4A26-B819-CC78-1D303594D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37E9ED-0F35-FE26-2FD3-68873DC86C59}"/>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994235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9C08-9278-B2E7-F55F-D761991989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C1E8E0-8E88-1378-24E3-230E14A2C3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F6FFDC-E4C3-059C-D348-329C88191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A566E8-9FFD-C96B-158D-D207E65E5315}"/>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6" name="Footer Placeholder 5">
            <a:extLst>
              <a:ext uri="{FF2B5EF4-FFF2-40B4-BE49-F238E27FC236}">
                <a16:creationId xmlns:a16="http://schemas.microsoft.com/office/drawing/2014/main" id="{BE5C5611-4B24-AD19-9A4D-491CEBCB1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33DC5-56D6-FAEB-3AB8-8C2E795739AB}"/>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137882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3944F-FC56-66C8-AA37-A965A3F31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825E1C-6B79-39A1-734C-BEC5209B18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45C32-F8A3-0682-DDAB-9DC270457F36}"/>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5" name="Footer Placeholder 4">
            <a:extLst>
              <a:ext uri="{FF2B5EF4-FFF2-40B4-BE49-F238E27FC236}">
                <a16:creationId xmlns:a16="http://schemas.microsoft.com/office/drawing/2014/main" id="{8D68400A-0094-2EED-2348-15B3088BE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2C76E3-72DD-9847-1720-341251950755}"/>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2419554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40A980-0995-9343-8B9A-0141C06D7C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F5DC9-3C19-7F01-428F-B8D3B4F0E4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AB4F4-1A49-3E46-18CA-7F0FCFCACD2A}"/>
              </a:ext>
            </a:extLst>
          </p:cNvPr>
          <p:cNvSpPr>
            <a:spLocks noGrp="1"/>
          </p:cNvSpPr>
          <p:nvPr>
            <p:ph type="dt" sz="half" idx="10"/>
          </p:nvPr>
        </p:nvSpPr>
        <p:spPr/>
        <p:txBody>
          <a:bodyPr/>
          <a:lstStyle/>
          <a:p>
            <a:fld id="{BAB06C0A-FBA2-4820-9AB2-D561C3EC55A2}" type="datetimeFigureOut">
              <a:rPr lang="en-GB" smtClean="0"/>
              <a:t>15/02/2026</a:t>
            </a:fld>
            <a:endParaRPr lang="en-GB"/>
          </a:p>
        </p:txBody>
      </p:sp>
      <p:sp>
        <p:nvSpPr>
          <p:cNvPr id="5" name="Footer Placeholder 4">
            <a:extLst>
              <a:ext uri="{FF2B5EF4-FFF2-40B4-BE49-F238E27FC236}">
                <a16:creationId xmlns:a16="http://schemas.microsoft.com/office/drawing/2014/main" id="{20713B0C-6A47-84C8-4B4A-5C86765745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8CB872-22E8-ABED-5388-7FA7264C0A0F}"/>
              </a:ext>
            </a:extLst>
          </p:cNvPr>
          <p:cNvSpPr>
            <a:spLocks noGrp="1"/>
          </p:cNvSpPr>
          <p:nvPr>
            <p:ph type="sldNum" sz="quarter" idx="12"/>
          </p:nvPr>
        </p:nvSpPr>
        <p:spPr/>
        <p:txBody>
          <a:bodyPr/>
          <a:lstStyle/>
          <a:p>
            <a:fld id="{24D3E56A-E216-41D3-8434-DF0ADA0B835B}" type="slidenum">
              <a:rPr lang="en-GB" smtClean="0"/>
              <a:t>‹#›</a:t>
            </a:fld>
            <a:endParaRPr lang="en-GB"/>
          </a:p>
        </p:txBody>
      </p:sp>
    </p:spTree>
    <p:extLst>
      <p:ext uri="{BB962C8B-B14F-4D97-AF65-F5344CB8AC3E}">
        <p14:creationId xmlns:p14="http://schemas.microsoft.com/office/powerpoint/2010/main" val="1439155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3489381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BE47-1DD5-7B79-9434-5F16B3FF72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FABC6D-E075-C195-388A-A25E6DCE65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5222E1-AA53-9B9F-1278-BA4045EE514A}"/>
              </a:ext>
            </a:extLst>
          </p:cNvPr>
          <p:cNvSpPr>
            <a:spLocks noGrp="1"/>
          </p:cNvSpPr>
          <p:nvPr>
            <p:ph type="dt" sz="half" idx="10"/>
          </p:nvPr>
        </p:nvSpPr>
        <p:spPr/>
        <p:txBody>
          <a:bodyPr/>
          <a:lstStyle/>
          <a:p>
            <a:fld id="{88D38747-4367-4BD2-8D51-C97E202738E2}" type="datetime1">
              <a:rPr lang="en-US" smtClean="0"/>
              <a:t>2/15/2026</a:t>
            </a:fld>
            <a:endParaRPr lang="en-US" dirty="0"/>
          </a:p>
        </p:txBody>
      </p:sp>
      <p:sp>
        <p:nvSpPr>
          <p:cNvPr id="5" name="Footer Placeholder 4">
            <a:extLst>
              <a:ext uri="{FF2B5EF4-FFF2-40B4-BE49-F238E27FC236}">
                <a16:creationId xmlns:a16="http://schemas.microsoft.com/office/drawing/2014/main" id="{2DFA0E18-2862-FA55-C714-75219C4ABC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25ECFC-AD4A-22C1-E53F-B8EE5AFE3CB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4587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6B512-D750-903E-7A49-C233D7413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B5087A-4E1D-D15E-6446-34AA0E5B9E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FBF439-B7BA-A871-F487-76DBED558DC7}"/>
              </a:ext>
            </a:extLst>
          </p:cNvPr>
          <p:cNvSpPr>
            <a:spLocks noGrp="1"/>
          </p:cNvSpPr>
          <p:nvPr>
            <p:ph type="dt" sz="half" idx="10"/>
          </p:nvPr>
        </p:nvSpPr>
        <p:spPr/>
        <p:txBody>
          <a:bodyPr/>
          <a:lstStyle/>
          <a:p>
            <a:fld id="{73C55A3C-5767-4844-A0A3-83778C2E5409}" type="datetime1">
              <a:rPr lang="en-US" smtClean="0"/>
              <a:t>2/15/2026</a:t>
            </a:fld>
            <a:endParaRPr lang="en-US" dirty="0"/>
          </a:p>
        </p:txBody>
      </p:sp>
      <p:sp>
        <p:nvSpPr>
          <p:cNvPr id="5" name="Footer Placeholder 4">
            <a:extLst>
              <a:ext uri="{FF2B5EF4-FFF2-40B4-BE49-F238E27FC236}">
                <a16:creationId xmlns:a16="http://schemas.microsoft.com/office/drawing/2014/main" id="{C98F9403-68FA-0B98-B071-6BB1B381932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F5ECD1-C39B-2D11-85F2-9A3A500E739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72397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1682B-F251-533E-FB18-9D101F61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198F94-7F4D-E96F-915B-2168FC3CC8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DAA876-A0F5-C771-2D1C-EC0360724C48}"/>
              </a:ext>
            </a:extLst>
          </p:cNvPr>
          <p:cNvSpPr>
            <a:spLocks noGrp="1"/>
          </p:cNvSpPr>
          <p:nvPr>
            <p:ph type="dt" sz="half" idx="10"/>
          </p:nvPr>
        </p:nvSpPr>
        <p:spPr/>
        <p:txBody>
          <a:bodyPr/>
          <a:lstStyle/>
          <a:p>
            <a:fld id="{CAE507A8-A5CF-4D38-AB86-7EDDA87A85D4}" type="datetime1">
              <a:rPr lang="en-US" smtClean="0"/>
              <a:t>2/15/2026</a:t>
            </a:fld>
            <a:endParaRPr lang="en-US" dirty="0"/>
          </a:p>
        </p:txBody>
      </p:sp>
      <p:sp>
        <p:nvSpPr>
          <p:cNvPr id="5" name="Footer Placeholder 4">
            <a:extLst>
              <a:ext uri="{FF2B5EF4-FFF2-40B4-BE49-F238E27FC236}">
                <a16:creationId xmlns:a16="http://schemas.microsoft.com/office/drawing/2014/main" id="{04DC5AB9-96D9-0F40-8EEC-323FBD5572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DA20E9-252F-8248-D9D7-D4F5FAB7796C}"/>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56595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5B5A9-28BF-1866-2894-BC4043E1B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52B050-6B30-1C64-FF48-74D602238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911ECA-E4C8-776D-0671-28BC4659AC6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726A58-61ED-349C-AE57-5651BE795345}"/>
              </a:ext>
            </a:extLst>
          </p:cNvPr>
          <p:cNvSpPr>
            <a:spLocks noGrp="1"/>
          </p:cNvSpPr>
          <p:nvPr>
            <p:ph type="dt" sz="half" idx="10"/>
          </p:nvPr>
        </p:nvSpPr>
        <p:spPr/>
        <p:txBody>
          <a:bodyPr/>
          <a:lstStyle/>
          <a:p>
            <a:fld id="{BDFCD27C-8599-43EF-BA1D-14DDC1946E06}" type="datetime1">
              <a:rPr lang="en-US" smtClean="0"/>
              <a:t>2/15/2026</a:t>
            </a:fld>
            <a:endParaRPr lang="en-US" dirty="0"/>
          </a:p>
        </p:txBody>
      </p:sp>
      <p:sp>
        <p:nvSpPr>
          <p:cNvPr id="6" name="Footer Placeholder 5">
            <a:extLst>
              <a:ext uri="{FF2B5EF4-FFF2-40B4-BE49-F238E27FC236}">
                <a16:creationId xmlns:a16="http://schemas.microsoft.com/office/drawing/2014/main" id="{1F83E299-4959-48C5-9729-62C012E632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6BF7527-B53D-8E83-393A-6496F539AF7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14711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D3EF6-91BF-2547-29B9-2D97532BF5F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247AAC-7960-5D9C-BA70-8F9FBAF741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65EC34-53E4-42C8-A938-8409A01FD4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724F1A9-D95D-E015-87A6-3A24ACF88D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861C4D-7163-7BB1-3930-DE25677D9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E95962-4F21-F9DD-8619-10D103E6679C}"/>
              </a:ext>
            </a:extLst>
          </p:cNvPr>
          <p:cNvSpPr>
            <a:spLocks noGrp="1"/>
          </p:cNvSpPr>
          <p:nvPr>
            <p:ph type="dt" sz="half" idx="10"/>
          </p:nvPr>
        </p:nvSpPr>
        <p:spPr/>
        <p:txBody>
          <a:bodyPr/>
          <a:lstStyle/>
          <a:p>
            <a:fld id="{49343D99-809A-49C0-96E5-4250D0B498EE}" type="datetime1">
              <a:rPr lang="en-US" smtClean="0"/>
              <a:t>2/15/2026</a:t>
            </a:fld>
            <a:endParaRPr lang="en-US" dirty="0"/>
          </a:p>
        </p:txBody>
      </p:sp>
      <p:sp>
        <p:nvSpPr>
          <p:cNvPr id="8" name="Footer Placeholder 7">
            <a:extLst>
              <a:ext uri="{FF2B5EF4-FFF2-40B4-BE49-F238E27FC236}">
                <a16:creationId xmlns:a16="http://schemas.microsoft.com/office/drawing/2014/main" id="{07683A5D-549A-AF0C-8BBE-770B35DB4A9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7E0D0898-DEF0-DAF2-DD69-8A80B0A46EE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502847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420-D59E-BEAB-F1A6-89B9B9F9D2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1FD85A-9C55-BADC-5164-AFF614E0C306}"/>
              </a:ext>
            </a:extLst>
          </p:cNvPr>
          <p:cNvSpPr>
            <a:spLocks noGrp="1"/>
          </p:cNvSpPr>
          <p:nvPr>
            <p:ph type="dt" sz="half" idx="10"/>
          </p:nvPr>
        </p:nvSpPr>
        <p:spPr/>
        <p:txBody>
          <a:bodyPr/>
          <a:lstStyle/>
          <a:p>
            <a:fld id="{A143DE9B-B678-4EFB-BB7D-A4370204A0B0}" type="datetime1">
              <a:rPr lang="en-US" smtClean="0"/>
              <a:t>2/15/2026</a:t>
            </a:fld>
            <a:endParaRPr lang="en-US" dirty="0"/>
          </a:p>
        </p:txBody>
      </p:sp>
      <p:sp>
        <p:nvSpPr>
          <p:cNvPr id="4" name="Footer Placeholder 3">
            <a:extLst>
              <a:ext uri="{FF2B5EF4-FFF2-40B4-BE49-F238E27FC236}">
                <a16:creationId xmlns:a16="http://schemas.microsoft.com/office/drawing/2014/main" id="{80AB3B94-C92D-5AC1-84AD-D8EDD674683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59938EB-2615-4664-3974-254BC64E02D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34588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F289DE-C4EF-02F6-43F1-4763C8990193}"/>
              </a:ext>
            </a:extLst>
          </p:cNvPr>
          <p:cNvSpPr>
            <a:spLocks noGrp="1"/>
          </p:cNvSpPr>
          <p:nvPr>
            <p:ph type="dt" sz="half" idx="10"/>
          </p:nvPr>
        </p:nvSpPr>
        <p:spPr/>
        <p:txBody>
          <a:bodyPr/>
          <a:lstStyle/>
          <a:p>
            <a:fld id="{E68812DA-F765-4142-A6A3-A8ED7235E082}" type="datetime1">
              <a:rPr lang="en-US" smtClean="0"/>
              <a:t>2/15/2026</a:t>
            </a:fld>
            <a:endParaRPr lang="en-US" dirty="0"/>
          </a:p>
        </p:txBody>
      </p:sp>
      <p:sp>
        <p:nvSpPr>
          <p:cNvPr id="3" name="Footer Placeholder 2">
            <a:extLst>
              <a:ext uri="{FF2B5EF4-FFF2-40B4-BE49-F238E27FC236}">
                <a16:creationId xmlns:a16="http://schemas.microsoft.com/office/drawing/2014/main" id="{959FC795-8F89-C79C-B2B0-06CFF0C99E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D20F127-1C5E-6892-FA8E-DC606D80ACB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3417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3819-A24F-20EA-A345-8DFA1104EC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C8897E-2B69-6E40-867F-4FA5732495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2A685F-121E-5E27-A98D-4C743925E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ED460E-0502-ED05-4EC7-0E3B1F1F3E80}"/>
              </a:ext>
            </a:extLst>
          </p:cNvPr>
          <p:cNvSpPr>
            <a:spLocks noGrp="1"/>
          </p:cNvSpPr>
          <p:nvPr>
            <p:ph type="dt" sz="half" idx="10"/>
          </p:nvPr>
        </p:nvSpPr>
        <p:spPr/>
        <p:txBody>
          <a:bodyPr/>
          <a:lstStyle/>
          <a:p>
            <a:fld id="{3E0277FD-7DE6-41D4-930D-AC99F5AFE54E}" type="datetime1">
              <a:rPr lang="en-US" smtClean="0"/>
              <a:t>2/15/2026</a:t>
            </a:fld>
            <a:endParaRPr lang="en-US" dirty="0"/>
          </a:p>
        </p:txBody>
      </p:sp>
      <p:sp>
        <p:nvSpPr>
          <p:cNvPr id="6" name="Footer Placeholder 5">
            <a:extLst>
              <a:ext uri="{FF2B5EF4-FFF2-40B4-BE49-F238E27FC236}">
                <a16:creationId xmlns:a16="http://schemas.microsoft.com/office/drawing/2014/main" id="{F6CD87F1-8702-1442-7F74-EB7A9E4A0F2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278CE8-08EF-D977-F766-D2845B0A9F47}"/>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708267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4714-34A7-3CFD-BCE6-C7EC41C2DD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5E7A4E-CCFE-15A8-65EE-81F0CF92E4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C6C93C-5EE9-7A70-A39D-38655D5C01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DE9384-9A9F-F615-43CF-7B6B0EAC73C5}"/>
              </a:ext>
            </a:extLst>
          </p:cNvPr>
          <p:cNvSpPr>
            <a:spLocks noGrp="1"/>
          </p:cNvSpPr>
          <p:nvPr>
            <p:ph type="dt" sz="half" idx="10"/>
          </p:nvPr>
        </p:nvSpPr>
        <p:spPr/>
        <p:txBody>
          <a:bodyPr/>
          <a:lstStyle/>
          <a:p>
            <a:fld id="{9EA15526-7079-4B7B-987C-1B5FAE11A0FF}" type="datetime1">
              <a:rPr lang="en-US" smtClean="0"/>
              <a:t>2/15/2026</a:t>
            </a:fld>
            <a:endParaRPr lang="en-US" dirty="0"/>
          </a:p>
        </p:txBody>
      </p:sp>
      <p:sp>
        <p:nvSpPr>
          <p:cNvPr id="6" name="Footer Placeholder 5">
            <a:extLst>
              <a:ext uri="{FF2B5EF4-FFF2-40B4-BE49-F238E27FC236}">
                <a16:creationId xmlns:a16="http://schemas.microsoft.com/office/drawing/2014/main" id="{2593A01C-C98C-243F-6037-FFAC2B60FE9E}"/>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67FD101-2516-EBBE-F8D0-E543B5FAA0C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329960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65B25-9457-1E9E-78A7-34F0BD3DA80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1F8E3B-EDFA-C2CC-10D1-8C9B5ECDF2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E9228-64D6-CFEA-2090-14469F6F2295}"/>
              </a:ext>
            </a:extLst>
          </p:cNvPr>
          <p:cNvSpPr>
            <a:spLocks noGrp="1"/>
          </p:cNvSpPr>
          <p:nvPr>
            <p:ph type="dt" sz="half" idx="10"/>
          </p:nvPr>
        </p:nvSpPr>
        <p:spPr/>
        <p:txBody>
          <a:bodyPr/>
          <a:lstStyle/>
          <a:p>
            <a:fld id="{217E833E-1B6D-415F-AD29-75AE8C43BD0D}" type="datetime1">
              <a:rPr lang="en-US" smtClean="0"/>
              <a:t>2/15/2026</a:t>
            </a:fld>
            <a:endParaRPr lang="en-US" dirty="0"/>
          </a:p>
        </p:txBody>
      </p:sp>
      <p:sp>
        <p:nvSpPr>
          <p:cNvPr id="5" name="Footer Placeholder 4">
            <a:extLst>
              <a:ext uri="{FF2B5EF4-FFF2-40B4-BE49-F238E27FC236}">
                <a16:creationId xmlns:a16="http://schemas.microsoft.com/office/drawing/2014/main" id="{1492D099-B1E7-31B0-FBA4-0F0875389CF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A6F8BA-0868-4F1F-E2D0-B34D7FE2626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81026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F903D4-5BF0-A5AF-DDE2-13F81DB497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935C6-364A-685C-520D-1EB9BACD98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8A408-9F69-667D-3C4B-ECF31A3E9102}"/>
              </a:ext>
            </a:extLst>
          </p:cNvPr>
          <p:cNvSpPr>
            <a:spLocks noGrp="1"/>
          </p:cNvSpPr>
          <p:nvPr>
            <p:ph type="dt" sz="half" idx="10"/>
          </p:nvPr>
        </p:nvSpPr>
        <p:spPr/>
        <p:txBody>
          <a:bodyPr/>
          <a:lstStyle/>
          <a:p>
            <a:fld id="{8452596F-08A7-4B70-989A-F2B1CF31E66B}" type="datetime1">
              <a:rPr lang="en-US" smtClean="0"/>
              <a:t>2/15/2026</a:t>
            </a:fld>
            <a:endParaRPr lang="en-US" dirty="0"/>
          </a:p>
        </p:txBody>
      </p:sp>
      <p:sp>
        <p:nvSpPr>
          <p:cNvPr id="5" name="Footer Placeholder 4">
            <a:extLst>
              <a:ext uri="{FF2B5EF4-FFF2-40B4-BE49-F238E27FC236}">
                <a16:creationId xmlns:a16="http://schemas.microsoft.com/office/drawing/2014/main" id="{DBBB9894-6088-7F5E-6DBB-209C3912FFE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9D5C370-95F0-AD34-787D-3F06286FD48A}"/>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93258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631D9-B22F-EDD6-4A76-EBF763467D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4F52C4-F0E3-9B8E-EF0E-1E390641E6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B3B5F11-AEC1-6310-0893-9B581223517C}"/>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5" name="Footer Placeholder 4">
            <a:extLst>
              <a:ext uri="{FF2B5EF4-FFF2-40B4-BE49-F238E27FC236}">
                <a16:creationId xmlns:a16="http://schemas.microsoft.com/office/drawing/2014/main" id="{4633BED6-712D-D2AE-3105-DD4C1633C0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E9D205-BE22-8174-FEEE-8A3775F780C1}"/>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5884169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926B-BD31-7684-6619-E1CBE2B450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2BB9E8-82C4-8EBF-E1D3-F27751A07E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C0AB3-DD2F-664D-D769-23C8919019D7}"/>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5" name="Footer Placeholder 4">
            <a:extLst>
              <a:ext uri="{FF2B5EF4-FFF2-40B4-BE49-F238E27FC236}">
                <a16:creationId xmlns:a16="http://schemas.microsoft.com/office/drawing/2014/main" id="{BE6C00A2-0027-0511-BE01-F0F8C655DE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92A13C-3FAB-99EF-F0E8-30C6C08A0245}"/>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164551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161C-F124-3B6A-AC39-955DE1D580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59C94C7-2F04-3167-D74B-A19922AC5B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3C9207-3E5F-F58B-ABF8-3266ED006EDC}"/>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5" name="Footer Placeholder 4">
            <a:extLst>
              <a:ext uri="{FF2B5EF4-FFF2-40B4-BE49-F238E27FC236}">
                <a16:creationId xmlns:a16="http://schemas.microsoft.com/office/drawing/2014/main" id="{1F2C9CAF-31D0-AB10-40B6-894B45ADD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870313-A26A-71C7-47C5-E863DF42F9D7}"/>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86056040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431C-BBD4-BE5E-7B20-21B6779B53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DB9B04-1B10-FF32-F9F4-4763CC6047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A5F351-44D2-48F1-31AD-1A3F7C6B6F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EE088B-24BF-B7B4-9313-8BF145DBBF8C}"/>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6" name="Footer Placeholder 5">
            <a:extLst>
              <a:ext uri="{FF2B5EF4-FFF2-40B4-BE49-F238E27FC236}">
                <a16:creationId xmlns:a16="http://schemas.microsoft.com/office/drawing/2014/main" id="{87575F75-09E0-AC81-2A15-779C8689C8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014D7-0B0B-7877-F7CC-20294EFB80D9}"/>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36579745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10FE-0734-DC17-4E02-84600062D2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A8F987-6F1A-9386-F055-B29E68CD3F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598B96-C125-2581-7C3C-AE774F1F3A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568AC-3EA3-A996-9323-88A53F186D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502877-AC65-C5E9-791D-4457A17819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C2846-320A-DFF7-3CA5-FD13E1452808}"/>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8" name="Footer Placeholder 7">
            <a:extLst>
              <a:ext uri="{FF2B5EF4-FFF2-40B4-BE49-F238E27FC236}">
                <a16:creationId xmlns:a16="http://schemas.microsoft.com/office/drawing/2014/main" id="{B1AEC0AA-F8BC-3B75-4A31-2128F4ED2C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AE0A052-1106-A7A0-4B6B-45BA72DFDBBA}"/>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0554120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1105A-6D53-A1D3-5022-51C8EB2298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A23408-8F18-ED8F-5F2C-7D30E6A1957D}"/>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4" name="Footer Placeholder 3">
            <a:extLst>
              <a:ext uri="{FF2B5EF4-FFF2-40B4-BE49-F238E27FC236}">
                <a16:creationId xmlns:a16="http://schemas.microsoft.com/office/drawing/2014/main" id="{9438239D-64EC-6B80-8A0D-D2EBA002CB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71FAA9-D17A-BA36-F38F-90AA55D5ED5E}"/>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9501644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47A6CB-2BFC-C13D-958A-ADCABACAFDE5}"/>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3" name="Footer Placeholder 2">
            <a:extLst>
              <a:ext uri="{FF2B5EF4-FFF2-40B4-BE49-F238E27FC236}">
                <a16:creationId xmlns:a16="http://schemas.microsoft.com/office/drawing/2014/main" id="{95F78BB2-8463-9EC0-135D-26C8726D5B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5F7424-4082-B8C5-2426-3EFB2D38AEF2}"/>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138715488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8ADE-F33D-B9A3-A66C-2E2B64406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5E37DE9-C497-A725-33FA-B179D96CB9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C67AEA-2277-48D2-3F18-70EF621D5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C4DFBE-267B-916A-D853-955C151AAED9}"/>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6" name="Footer Placeholder 5">
            <a:extLst>
              <a:ext uri="{FF2B5EF4-FFF2-40B4-BE49-F238E27FC236}">
                <a16:creationId xmlns:a16="http://schemas.microsoft.com/office/drawing/2014/main" id="{D3BD3D26-BA51-6768-0448-D03EDFE3A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1D8707-3867-D4CC-90F9-2D036C2091C0}"/>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8699444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3CC9-9D94-4FD6-56B9-2FE3A78BC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B55550-69C5-1EE0-F4D2-B5D8055A37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EE681-BB80-D1A8-4E56-39A11876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D5C947-C024-3514-463E-C76C8124B143}"/>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6" name="Footer Placeholder 5">
            <a:extLst>
              <a:ext uri="{FF2B5EF4-FFF2-40B4-BE49-F238E27FC236}">
                <a16:creationId xmlns:a16="http://schemas.microsoft.com/office/drawing/2014/main" id="{55EB4485-3A34-5D5B-73C9-D1C8A50A12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44248-2EF4-BF8B-CAC9-CA1CAD8B372B}"/>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4218123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B659-1133-0013-FA6F-69B9A0D46D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0F339D-36AC-F1D5-9956-641D673128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C9B3DA-ED3E-D8B9-81EC-C293FF96A972}"/>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5" name="Footer Placeholder 4">
            <a:extLst>
              <a:ext uri="{FF2B5EF4-FFF2-40B4-BE49-F238E27FC236}">
                <a16:creationId xmlns:a16="http://schemas.microsoft.com/office/drawing/2014/main" id="{672BE271-79F0-1858-D70E-503EAE6EE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175CB-7412-6F9E-0FB7-5F6FD5B06AE3}"/>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8610054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009AA-9614-FBD2-D8C9-FFB081CC02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1C5E7A-5DAE-6226-E9B3-0F89F5B6AB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231245-813B-23DD-77CE-20CAAC86D47C}"/>
              </a:ext>
            </a:extLst>
          </p:cNvPr>
          <p:cNvSpPr>
            <a:spLocks noGrp="1"/>
          </p:cNvSpPr>
          <p:nvPr>
            <p:ph type="dt" sz="half" idx="10"/>
          </p:nvPr>
        </p:nvSpPr>
        <p:spPr/>
        <p:txBody>
          <a:bodyPr/>
          <a:lstStyle/>
          <a:p>
            <a:fld id="{EA088E01-023E-4387-AAA3-7F34FA6D4692}" type="datetimeFigureOut">
              <a:rPr lang="en-GB" smtClean="0"/>
              <a:t>15/02/2026</a:t>
            </a:fld>
            <a:endParaRPr lang="en-GB"/>
          </a:p>
        </p:txBody>
      </p:sp>
      <p:sp>
        <p:nvSpPr>
          <p:cNvPr id="5" name="Footer Placeholder 4">
            <a:extLst>
              <a:ext uri="{FF2B5EF4-FFF2-40B4-BE49-F238E27FC236}">
                <a16:creationId xmlns:a16="http://schemas.microsoft.com/office/drawing/2014/main" id="{19C5F9D3-4AB2-BBC6-2120-E00BF95766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5C0A4-AD72-7D34-99DB-60A437FAA7DF}"/>
              </a:ext>
            </a:extLst>
          </p:cNvPr>
          <p:cNvSpPr>
            <a:spLocks noGrp="1"/>
          </p:cNvSpPr>
          <p:nvPr>
            <p:ph type="sldNum" sz="quarter" idx="12"/>
          </p:nvPr>
        </p:nvSpPr>
        <p:spPr/>
        <p:txBody>
          <a:bodyPr/>
          <a:lstStyle/>
          <a:p>
            <a:fld id="{E599DA2E-F193-4A79-ABEB-63431F718022}" type="slidenum">
              <a:rPr lang="en-GB" smtClean="0"/>
              <a:t>‹#›</a:t>
            </a:fld>
            <a:endParaRPr lang="en-GB"/>
          </a:p>
        </p:txBody>
      </p:sp>
    </p:spTree>
    <p:extLst>
      <p:ext uri="{BB962C8B-B14F-4D97-AF65-F5344CB8AC3E}">
        <p14:creationId xmlns:p14="http://schemas.microsoft.com/office/powerpoint/2010/main" val="22897688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301" y="273850"/>
            <a:ext cx="10943529" cy="1120599"/>
          </a:xfrm>
        </p:spPr>
        <p:txBody>
          <a:bodyPr/>
          <a:lstStyle/>
          <a:p>
            <a:r>
              <a:rPr lang="en-US"/>
              <a:t>Click to edit Master title style</a:t>
            </a:r>
            <a:endParaRPr lang="en-GB"/>
          </a:p>
        </p:txBody>
      </p:sp>
      <p:sp>
        <p:nvSpPr>
          <p:cNvPr id="3" name="Rectangle 3">
            <a:extLst>
              <a:ext uri="{FF2B5EF4-FFF2-40B4-BE49-F238E27FC236}">
                <a16:creationId xmlns:a16="http://schemas.microsoft.com/office/drawing/2014/main" id="{A0DAD9C3-87BB-C7F3-F509-1BFB96FBBDEC}"/>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E695B5CF-3560-2A77-A5FF-7393C89F77E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32F4BCD8-26DF-FAE7-7AA8-951589ACBC4C}"/>
              </a:ext>
            </a:extLst>
          </p:cNvPr>
          <p:cNvSpPr>
            <a:spLocks noGrp="1" noChangeArrowheads="1"/>
          </p:cNvSpPr>
          <p:nvPr>
            <p:ph type="sldNum" idx="12"/>
          </p:nvPr>
        </p:nvSpPr>
        <p:spPr>
          <a:ln/>
        </p:spPr>
        <p:txBody>
          <a:bodyPr/>
          <a:lstStyle>
            <a:lvl1pPr>
              <a:defRPr/>
            </a:lvl1pPr>
          </a:lstStyle>
          <a:p>
            <a:pPr>
              <a:defRPr/>
            </a:pPr>
            <a:fld id="{2A896A88-4D1E-4659-86F5-B4C3A196BF85}" type="slidenum">
              <a:rPr lang="en-GB" altLang="en-US"/>
              <a:pPr>
                <a:defRPr/>
              </a:pPr>
              <a:t>‹#›</a:t>
            </a:fld>
            <a:endParaRPr lang="en-GB" altLang="en-US"/>
          </a:p>
        </p:txBody>
      </p:sp>
    </p:spTree>
    <p:extLst>
      <p:ext uri="{BB962C8B-B14F-4D97-AF65-F5344CB8AC3E}">
        <p14:creationId xmlns:p14="http://schemas.microsoft.com/office/powerpoint/2010/main" val="471643175"/>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 Id="rId11" Type="http://schemas.openxmlformats.org/officeDocument/2006/relationships/slideLayout" Target="../slideLayouts/slideLayout23.xml"/><Relationship Id="rId1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BB1B44-D809-865A-A4D4-B2D6042C9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2CEEC6-2EE3-387F-9A18-428C2B1961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F8A82E-55EB-18F0-44D4-3AB756EEE4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06C0A-FBA2-4820-9AB2-D561C3EC55A2}" type="datetimeFigureOut">
              <a:rPr lang="en-GB" smtClean="0"/>
              <a:t>15/02/2026</a:t>
            </a:fld>
            <a:endParaRPr lang="en-GB"/>
          </a:p>
        </p:txBody>
      </p:sp>
      <p:sp>
        <p:nvSpPr>
          <p:cNvPr id="5" name="Footer Placeholder 4">
            <a:extLst>
              <a:ext uri="{FF2B5EF4-FFF2-40B4-BE49-F238E27FC236}">
                <a16:creationId xmlns:a16="http://schemas.microsoft.com/office/drawing/2014/main" id="{91B0E83B-4DF2-2C48-4041-6E26AF055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75525-2BF8-3859-0FC1-07A7982E12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3E56A-E216-41D3-8434-DF0ADA0B835B}" type="slidenum">
              <a:rPr lang="en-GB" smtClean="0"/>
              <a:t>‹#›</a:t>
            </a:fld>
            <a:endParaRPr lang="en-GB"/>
          </a:p>
        </p:txBody>
      </p:sp>
    </p:spTree>
    <p:extLst>
      <p:ext uri="{BB962C8B-B14F-4D97-AF65-F5344CB8AC3E}">
        <p14:creationId xmlns:p14="http://schemas.microsoft.com/office/powerpoint/2010/main" val="189224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FEF26D-AF2F-925C-6E79-4F58CBD11B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445529-AF18-58BE-EA64-C6D497E2B6E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224E48-D166-5D0A-245C-0BA183E1EA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3ED0CC-082F-4160-86E5-0D6041F12778}" type="datetime1">
              <a:rPr lang="en-US" smtClean="0"/>
              <a:t>2/15/2026</a:t>
            </a:fld>
            <a:endParaRPr lang="en-US" dirty="0"/>
          </a:p>
        </p:txBody>
      </p:sp>
      <p:sp>
        <p:nvSpPr>
          <p:cNvPr id="5" name="Footer Placeholder 4">
            <a:extLst>
              <a:ext uri="{FF2B5EF4-FFF2-40B4-BE49-F238E27FC236}">
                <a16:creationId xmlns:a16="http://schemas.microsoft.com/office/drawing/2014/main" id="{8C3A44FE-0F82-6051-D030-3BDB4281DC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7100D13-B123-6314-5A9D-3F8D651CA3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56908321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E5AFFF-C585-9CFC-B2ED-4A774627DF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9453B-26D6-FF37-D215-4918ADEE3F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DBEE6B-8937-59AB-28F4-165F3A071F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A088E01-023E-4387-AAA3-7F34FA6D4692}" type="datetimeFigureOut">
              <a:rPr lang="en-GB" smtClean="0"/>
              <a:t>15/02/2026</a:t>
            </a:fld>
            <a:endParaRPr lang="en-GB"/>
          </a:p>
        </p:txBody>
      </p:sp>
      <p:sp>
        <p:nvSpPr>
          <p:cNvPr id="5" name="Footer Placeholder 4">
            <a:extLst>
              <a:ext uri="{FF2B5EF4-FFF2-40B4-BE49-F238E27FC236}">
                <a16:creationId xmlns:a16="http://schemas.microsoft.com/office/drawing/2014/main" id="{6125B4D9-2B29-C366-B011-771AAED5D7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0774FF-F485-D4D5-3D99-1B184B26E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99DA2E-F193-4A79-ABEB-63431F718022}" type="slidenum">
              <a:rPr lang="en-GB" smtClean="0"/>
              <a:t>‹#›</a:t>
            </a:fld>
            <a:endParaRPr lang="en-GB"/>
          </a:p>
        </p:txBody>
      </p:sp>
    </p:spTree>
    <p:extLst>
      <p:ext uri="{BB962C8B-B14F-4D97-AF65-F5344CB8AC3E}">
        <p14:creationId xmlns:p14="http://schemas.microsoft.com/office/powerpoint/2010/main" val="106020006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5.jpg"/></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7.xml"/><Relationship Id="rId3" Type="http://schemas.openxmlformats.org/officeDocument/2006/relationships/image" Target="../media/image86.jpg"/></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8.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9.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7.jpg"/></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8.jpg"/></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9.jpg"/></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0.jp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1.jpg"/></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2.jp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3.jpg"/><Relationship Id="rId3" Type="http://schemas.openxmlformats.org/officeDocument/2006/relationships/image" Target="../media/image94.jpg"/></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5.jp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6.jpg"/><Relationship Id="rId3" Type="http://schemas.openxmlformats.org/officeDocument/2006/relationships/image" Target="../media/image97.jpg"/><Relationship Id="rId4" Type="http://schemas.openxmlformats.org/officeDocument/2006/relationships/image" Target="../media/image98.jpg"/></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0.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9.jpg"/></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1.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0.jp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1.jpg"/><Relationship Id="rId3" Type="http://schemas.openxmlformats.org/officeDocument/2006/relationships/image" Target="../media/image102.jpg"/></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3.jpg"/></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4.jpg"/></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5.jpg"/><Relationship Id="rId3" Type="http://schemas.openxmlformats.org/officeDocument/2006/relationships/image" Target="../media/image106.jpg"/></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3.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4.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5.xml"/><Relationship Id="rId3" Type="http://schemas.openxmlformats.org/officeDocument/2006/relationships/image" Target="../media/image107.jpg"/><Relationship Id="rId4" Type="http://schemas.openxmlformats.org/officeDocument/2006/relationships/image" Target="../media/image108.png"/></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6.xml"/></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9.jpg"/></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7.xml"/></Relationships>
</file>

<file path=ppt/slides/_rels/slide1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8.xml"/><Relationship Id="rId3" Type="http://schemas.openxmlformats.org/officeDocument/2006/relationships/image" Target="../media/image110.jpg"/><Relationship Id="rId4" Type="http://schemas.openxmlformats.org/officeDocument/2006/relationships/image" Target="../media/image111.png"/><Relationship Id="rId5" Type="http://schemas.openxmlformats.org/officeDocument/2006/relationships/image" Target="../media/image112.jpg"/></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9.xml"/><Relationship Id="rId3" Type="http://schemas.openxmlformats.org/officeDocument/2006/relationships/image" Target="../media/image113.jpg"/><Relationship Id="rId4" Type="http://schemas.openxmlformats.org/officeDocument/2006/relationships/image" Target="../media/image114.jpg"/></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0.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1.xml"/><Relationship Id="rId3" Type="http://schemas.openxmlformats.org/officeDocument/2006/relationships/image" Target="../media/image115.jpg"/></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2.xml"/><Relationship Id="rId3" Type="http://schemas.openxmlformats.org/officeDocument/2006/relationships/image" Target="../media/image116.jpg"/><Relationship Id="rId4" Type="http://schemas.openxmlformats.org/officeDocument/2006/relationships/image" Target="../media/image117.jpg"/></Relationships>
</file>

<file path=ppt/slides/_rels/slide1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3.xml"/></Relationships>
</file>

<file path=ppt/slides/_rels/slide1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youtu.be/mwkmgqbYXdE" TargetMode="Externa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4.xml"/></Relationships>
</file>

<file path=ppt/slides/_rels/slide1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youtu.be/3cp6pEzx3uw" TargetMode="Externa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5.xml"/><Relationship Id="rId3" Type="http://schemas.openxmlformats.org/officeDocument/2006/relationships/image" Target="../media/image118.jpg"/></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6.xml"/><Relationship Id="rId3" Type="http://schemas.openxmlformats.org/officeDocument/2006/relationships/image" Target="../media/image119.png"/></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7.xml"/><Relationship Id="rId3" Type="http://schemas.openxmlformats.org/officeDocument/2006/relationships/image" Target="../media/image120.jpg"/><Relationship Id="rId4" Type="http://schemas.openxmlformats.org/officeDocument/2006/relationships/image" Target="../media/image121.jpg"/><Relationship Id="rId5" Type="http://schemas.openxmlformats.org/officeDocument/2006/relationships/image" Target="../media/image122.jpg"/></Relationships>
</file>

<file path=ppt/slides/_rels/slide1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8.xml"/><Relationship Id="rId3" Type="http://schemas.openxmlformats.org/officeDocument/2006/relationships/image" Target="../media/image123.jpg"/><Relationship Id="rId4" Type="http://schemas.openxmlformats.org/officeDocument/2006/relationships/image" Target="../media/image124.jpg"/></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9.xml"/><Relationship Id="rId3" Type="http://schemas.openxmlformats.org/officeDocument/2006/relationships/image" Target="../media/image125.jpg"/><Relationship Id="rId4" Type="http://schemas.openxmlformats.org/officeDocument/2006/relationships/image" Target="../media/image126.jpg"/></Relationships>
</file>

<file path=ppt/slides/_rels/slide1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7.jpg"/></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8.jpg"/></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0.xml"/><Relationship Id="rId3" Type="http://schemas.openxmlformats.org/officeDocument/2006/relationships/image" Target="../media/image129.jpg"/><Relationship Id="rId4" Type="http://schemas.openxmlformats.org/officeDocument/2006/relationships/image" Target="../media/image130.png"/></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1.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90.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0" y="0"/>
            <a:ext cx="6400800" cy="6858000"/>
          </a:xfrm>
          <a:prstGeom prst="rect">
            <a:avLst/>
          </a:prstGeom>
        </p:spPr>
      </p:pic>
      <p:sp>
        <p:nvSpPr>
          <p:cNvPr id="3" name="TextBox 2"/>
          <p:cNvSpPr txBox="1"/>
          <p:nvPr/>
        </p:nvSpPr>
        <p:spPr>
          <a:xfrm>
            <a:off x="6949440" y="1188720"/>
            <a:ext cx="4846320" cy="457200"/>
          </a:xfrm>
          <a:prstGeom prst="rect">
            <a:avLst/>
          </a:prstGeom>
          <a:noFill/>
        </p:spPr>
        <p:txBody>
          <a:bodyPr wrap="square" anchor="t" lIns="0" rIns="0" tIns="0" bIns="0">
            <a:spAutoFit/>
          </a:bodyPr>
          <a:lstStyle/>
          <a:p>
            <a:pPr algn="l">
              <a:spcAft>
                <a:spcPts val="0"/>
              </a:spcAft>
            </a:pPr>
            <a:r>
              <a:rPr sz="2000" i="0" b="1">
                <a:solidFill>
                  <a:srgbClr val="E8C06A"/>
                </a:solidFill>
                <a:latin typeface="Calibri"/>
              </a:rPr>
              <a:t>LCDB7007</a:t>
            </a:r>
          </a:p>
        </p:txBody>
      </p:sp>
      <p:sp>
        <p:nvSpPr>
          <p:cNvPr id="4" name="TextBox 3"/>
          <p:cNvSpPr txBox="1"/>
          <p:nvPr/>
        </p:nvSpPr>
        <p:spPr>
          <a:xfrm>
            <a:off x="6949440" y="1737360"/>
            <a:ext cx="4846320" cy="2011680"/>
          </a:xfrm>
          <a:prstGeom prst="rect">
            <a:avLst/>
          </a:prstGeom>
          <a:noFill/>
        </p:spPr>
        <p:txBody>
          <a:bodyPr wrap="square" anchor="t" lIns="0" rIns="0" tIns="0" bIns="0">
            <a:spAutoFit/>
          </a:bodyPr>
          <a:lstStyle/>
          <a:p>
            <a:pPr algn="l">
              <a:spcAft>
                <a:spcPts val="0"/>
              </a:spcAft>
            </a:pPr>
            <a:r>
              <a:rPr sz="3000" i="0" b="1">
                <a:solidFill>
                  <a:srgbClr val="FFFFFF"/>
                </a:solidFill>
                <a:latin typeface="Calibri"/>
              </a:rPr>
              <a:t>Research Principles and Philosophy</a:t>
            </a:r>
          </a:p>
        </p:txBody>
      </p:sp>
      <p:sp>
        <p:nvSpPr>
          <p:cNvPr id="5" name="TextBox 4"/>
          <p:cNvSpPr txBox="1"/>
          <p:nvPr/>
        </p:nvSpPr>
        <p:spPr>
          <a:xfrm>
            <a:off x="6949440" y="3108960"/>
            <a:ext cx="4846320" cy="1463040"/>
          </a:xfrm>
          <a:prstGeom prst="rect">
            <a:avLst/>
          </a:prstGeom>
          <a:noFill/>
        </p:spPr>
        <p:txBody>
          <a:bodyPr wrap="square" anchor="t" lIns="0" rIns="0" tIns="0" bIns="0">
            <a:spAutoFit/>
          </a:bodyPr>
          <a:lstStyle/>
          <a:p>
            <a:pPr algn="l">
              <a:spcAft>
                <a:spcPts val="400"/>
              </a:spcAft>
            </a:pPr>
            <a:r>
              <a:rPr sz="2400" i="0" b="0">
                <a:solidFill>
                  <a:srgbClr val="FFFFFF"/>
                </a:solidFill>
                <a:latin typeface="Calibri"/>
              </a:rPr>
              <a:t>Orientation to research</a:t>
            </a:r>
          </a:p>
          <a:p>
            <a:pPr algn="l">
              <a:spcAft>
                <a:spcPts val="400"/>
              </a:spcAft>
            </a:pPr>
            <a:r>
              <a:rPr sz="2400" i="0" b="0">
                <a:solidFill>
                  <a:srgbClr val="FFFFFF"/>
                </a:solidFill>
                <a:latin typeface="Calibri"/>
              </a:rPr>
              <a:t>Why not just do science?</a:t>
            </a:r>
          </a:p>
        </p:txBody>
      </p:sp>
      <p:sp>
        <p:nvSpPr>
          <p:cNvPr id="6" name="TextBox 5"/>
          <p:cNvSpPr txBox="1"/>
          <p:nvPr/>
        </p:nvSpPr>
        <p:spPr>
          <a:xfrm>
            <a:off x="6949440" y="5212080"/>
            <a:ext cx="4846320" cy="457200"/>
          </a:xfrm>
          <a:prstGeom prst="rect">
            <a:avLst/>
          </a:prstGeom>
          <a:noFill/>
        </p:spPr>
        <p:txBody>
          <a:bodyPr wrap="square" anchor="t" lIns="0" rIns="0" tIns="0" bIns="0">
            <a:spAutoFit/>
          </a:bodyPr>
          <a:lstStyle/>
          <a:p>
            <a:pPr algn="l">
              <a:spcAft>
                <a:spcPts val="0"/>
              </a:spcAft>
            </a:pPr>
            <a:r>
              <a:rPr sz="2000" i="0" b="0">
                <a:solidFill>
                  <a:srgbClr val="CEDBE6"/>
                </a:solidFill>
                <a:latin typeface="Calibri"/>
              </a:rPr>
              <a:t>Dr Caroline Jawad 2026</a:t>
            </a:r>
          </a:p>
        </p:txBody>
      </p:sp>
    </p:spTree>
  </p:cSld>
  <p:clrMapOvr>
    <a:masterClrMapping/>
  </p:clrMapOvr>
</p:sld>
</file>

<file path=ppt/slides/slide91.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3"/>
          <a:stretch>
            <a:fillRect/>
          </a:stretch>
        </p:blipFill>
        <p:spPr>
          <a:xfrm>
            <a:off x="7345375" y="0"/>
            <a:ext cx="4846320" cy="6858000"/>
          </a:xfrm>
          <a:prstGeom prst="rect">
            <a:avLst/>
          </a:prstGeom>
        </p:spPr>
      </p:pic>
      <p:sp>
        <p:nvSpPr>
          <p:cNvPr id="3" name="TextBox 2"/>
          <p:cNvSpPr txBox="1"/>
          <p:nvPr/>
        </p:nvSpPr>
        <p:spPr>
          <a:xfrm>
            <a:off x="457200" y="274320"/>
            <a:ext cx="6430975" cy="118872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Please note</a:t>
            </a:r>
          </a:p>
        </p:txBody>
      </p:sp>
      <p:sp>
        <p:nvSpPr>
          <p:cNvPr id="4" name="TextBox 3"/>
          <p:cNvSpPr txBox="1"/>
          <p:nvPr/>
        </p:nvSpPr>
        <p:spPr>
          <a:xfrm>
            <a:off x="457200" y="1645920"/>
            <a:ext cx="6430975" cy="4572000"/>
          </a:xfrm>
          <a:prstGeom prst="rect">
            <a:avLst/>
          </a:prstGeom>
          <a:noFill/>
        </p:spPr>
        <p:txBody>
          <a:bodyPr wrap="square" anchor="t" lIns="0" rIns="0" tIns="0" bIns="0">
            <a:spAutoFit/>
          </a:bodyPr>
          <a:lstStyle/>
          <a:p>
            <a:pPr algn="l">
              <a:spcAft>
                <a:spcPts val="1400"/>
              </a:spcAft>
            </a:pPr>
            <a:r>
              <a:rPr sz="2200" i="0" b="0">
                <a:solidFill>
                  <a:srgbClr val="1A1A1A"/>
                </a:solidFill>
                <a:latin typeface="Calibri"/>
              </a:rPr>
              <a:t>This presentation introduces some aspects of research methods. It does not replace key reading, such as Bryman, Crotty, Creswell, Maxwell, Denscombe, Denzin, Guba and Lincoln and Cohen.</a:t>
            </a:r>
          </a:p>
          <a:p>
            <a:pPr algn="l">
              <a:spcAft>
                <a:spcPts val="1400"/>
              </a:spcAft>
            </a:pPr>
            <a:r>
              <a:rPr sz="2200" i="0" b="0">
                <a:solidFill>
                  <a:srgbClr val="1A1A1A"/>
                </a:solidFill>
                <a:latin typeface="Calibri"/>
              </a:rPr>
              <a:t>At doctoral level you must read the key texts and beyond, which may take you past your module reading list.</a:t>
            </a:r>
          </a:p>
          <a:p>
            <a:pPr algn="l">
              <a:spcAft>
                <a:spcPts val="1400"/>
              </a:spcAft>
            </a:pPr>
            <a:r>
              <a:rPr sz="2200" i="0" b="0">
                <a:solidFill>
                  <a:srgbClr val="1A1A1A"/>
                </a:solidFill>
                <a:latin typeface="Calibri"/>
              </a:rPr>
              <a:t>Not every slide will be covered in the session. You are expected to be motivated and engaged and to explore the areas you need independently.</a:t>
            </a:r>
          </a:p>
        </p:txBody>
      </p:sp>
      <p:sp>
        <p:nvSpPr>
          <p:cNvPr id="5" name="TextBox 4"/>
          <p:cNvSpPr txBox="1"/>
          <p:nvPr/>
        </p:nvSpPr>
        <p:spPr>
          <a:xfrm>
            <a:off x="457200" y="6400800"/>
            <a:ext cx="6430975"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6248094"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a:t>
            </a:r>
          </a:p>
        </p:txBody>
      </p:sp>
    </p:spTree>
  </p:cSld>
  <p:clrMapOvr>
    <a:masterClrMapping/>
  </p:clrMapOvr>
</p:sld>
</file>

<file path=ppt/slides/slide92.xml><?xml version="1.0" encoding="utf-8"?>
<p:sld xmlns:a="http://schemas.openxmlformats.org/drawingml/2006/main" xmlns:p="http://schemas.openxmlformats.org/presentationml/2006/main" xmlns:r="http://schemas.openxmlformats.org/officeDocument/2006/relationships">
  <p:cSld>
    <p:bg>
      <p:bgPr>
        <a:noFill/>
        <a:effectLst/>
      </p:bgPr>
    </p:bg>
    <p:spTree>
      <p:nvGrpSpPr>
        <p:cNvPr id="1" name=""/>
        <p:cNvGrpSpPr/>
        <p:nvPr/>
      </p:nvGrpSpPr>
      <p:grpSpPr/>
      <p:sp>
        <p:nvSpPr>
          <p:cNvPr id="2" name="TextBox 1"/>
          <p:cNvSpPr txBox="1"/>
          <p:nvPr/>
        </p:nvSpPr>
        <p:spPr>
          <a:xfrm>
            <a:off x="457200" y="274320"/>
            <a:ext cx="11247120" cy="548640"/>
          </a:xfrm>
          <a:prstGeom prst="rect">
            <a:avLst/>
          </a:prstGeom>
          <a:noFill/>
        </p:spPr>
        <p:txBody>
          <a:bodyPr wrap="square" anchor="t" lIns="0" rIns="0" tIns="0" bIns="0">
            <a:spAutoFit/>
          </a:bodyPr>
          <a:lstStyle/>
          <a:p>
            <a:pPr algn="l"/>
            <a:r>
              <a:rPr sz="3000" b="1" i="0">
                <a:solidFill>
                  <a:srgbClr val="16425B"/>
                </a:solidFill>
                <a:latin typeface="Calibri"/>
              </a:rPr>
              <a:t>What LCDB7007 asks you to do</a:t>
            </a:r>
          </a:p>
        </p:txBody>
      </p:sp>
      <p:sp>
        <p:nvSpPr>
          <p:cNvPr id="3" name="TextBox 2"/>
          <p:cNvSpPr txBox="1"/>
          <p:nvPr/>
        </p:nvSpPr>
        <p:spPr>
          <a:xfrm>
            <a:off x="457200" y="841248"/>
            <a:ext cx="11247120" cy="411480"/>
          </a:xfrm>
          <a:prstGeom prst="rect">
            <a:avLst/>
          </a:prstGeom>
          <a:noFill/>
        </p:spPr>
        <p:txBody>
          <a:bodyPr wrap="square" anchor="t" lIns="0" rIns="0" tIns="0" bIns="0">
            <a:spAutoFit/>
          </a:bodyPr>
          <a:lstStyle/>
          <a:p>
            <a:pPr algn="l"/>
            <a:r>
              <a:rPr sz="1800" b="0" i="0">
                <a:solidFill>
                  <a:srgbClr val="607085"/>
                </a:solidFill>
                <a:latin typeface="Calibri"/>
              </a:rPr>
              <a:t>You plan a qualitative research project and argue for every decision in it. You do not carry it out yet.</a:t>
            </a:r>
          </a:p>
        </p:txBody>
      </p:sp>
      <p:sp>
        <p:nvSpPr>
          <p:cNvPr id="4" name="Rounded Rectangle 3"/>
          <p:cNvSpPr/>
          <p:nvPr/>
        </p:nvSpPr>
        <p:spPr>
          <a:xfrm>
            <a:off x="457200" y="1371600"/>
            <a:ext cx="3611880" cy="4343400"/>
          </a:xfrm>
          <a:prstGeom prst="roundRect">
            <a:avLst>
              <a:gd name="adj" fmla="val 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Rounded Rectangle 4"/>
          <p:cNvSpPr/>
          <p:nvPr/>
        </p:nvSpPr>
        <p:spPr>
          <a:xfrm>
            <a:off x="457200" y="1371600"/>
            <a:ext cx="3611880" cy="475488"/>
          </a:xfrm>
          <a:prstGeom prst="roundRect">
            <a:avLst>
              <a:gd name="adj" fmla="val 18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2000" b="1">
                <a:solidFill>
                  <a:srgbClr val="FFFFFF"/>
                </a:solidFill>
                <a:latin typeface="Calibri"/>
              </a:rPr>
              <a:t>1  Locate the problem</a:t>
            </a:r>
          </a:p>
        </p:txBody>
      </p:sp>
      <p:sp>
        <p:nvSpPr>
          <p:cNvPr id="6" name="Oval 5"/>
          <p:cNvSpPr/>
          <p:nvPr/>
        </p:nvSpPr>
        <p:spPr>
          <a:xfrm>
            <a:off x="594360" y="1975104"/>
            <a:ext cx="384048" cy="384048"/>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1</a:t>
            </a:r>
          </a:p>
        </p:txBody>
      </p:sp>
      <p:sp>
        <p:nvSpPr>
          <p:cNvPr id="7" name="TextBox 6"/>
          <p:cNvSpPr txBox="1"/>
          <p:nvPr/>
        </p:nvSpPr>
        <p:spPr>
          <a:xfrm>
            <a:off x="1097280" y="1956816"/>
            <a:ext cx="2862072" cy="700430"/>
          </a:xfrm>
          <a:prstGeom prst="rect">
            <a:avLst/>
          </a:prstGeom>
          <a:noFill/>
        </p:spPr>
        <p:txBody>
          <a:bodyPr wrap="square" anchor="t" lIns="0" rIns="0" tIns="0" bIns="0">
            <a:spAutoFit/>
          </a:bodyPr>
          <a:lstStyle/>
          <a:p>
            <a:pPr algn="l"/>
            <a:r>
              <a:rPr sz="1600" b="1" i="0">
                <a:solidFill>
                  <a:srgbClr val="1A1A1A"/>
                </a:solidFill>
                <a:latin typeface="Calibri"/>
              </a:rPr>
              <a:t>Background and context</a:t>
            </a:r>
          </a:p>
          <a:p>
            <a:pPr algn="l"/>
            <a:r>
              <a:rPr sz="1400" b="0" i="0">
                <a:solidFill>
                  <a:srgbClr val="1A1A1A"/>
                </a:solidFill>
                <a:latin typeface="Calibri"/>
              </a:rPr>
              <a:t>Why the topic matters now</a:t>
            </a:r>
          </a:p>
        </p:txBody>
      </p:sp>
      <p:sp>
        <p:nvSpPr>
          <p:cNvPr id="8" name="Oval 7"/>
          <p:cNvSpPr/>
          <p:nvPr/>
        </p:nvSpPr>
        <p:spPr>
          <a:xfrm>
            <a:off x="594360" y="2712110"/>
            <a:ext cx="384048" cy="384048"/>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2</a:t>
            </a:r>
          </a:p>
        </p:txBody>
      </p:sp>
      <p:sp>
        <p:nvSpPr>
          <p:cNvPr id="9" name="TextBox 8"/>
          <p:cNvSpPr txBox="1"/>
          <p:nvPr/>
        </p:nvSpPr>
        <p:spPr>
          <a:xfrm>
            <a:off x="1097280" y="2693822"/>
            <a:ext cx="2862072" cy="700430"/>
          </a:xfrm>
          <a:prstGeom prst="rect">
            <a:avLst/>
          </a:prstGeom>
          <a:noFill/>
        </p:spPr>
        <p:txBody>
          <a:bodyPr wrap="square" anchor="t" lIns="0" rIns="0" tIns="0" bIns="0">
            <a:spAutoFit/>
          </a:bodyPr>
          <a:lstStyle/>
          <a:p>
            <a:pPr algn="l"/>
            <a:r>
              <a:rPr sz="1600" b="1" i="0">
                <a:solidFill>
                  <a:srgbClr val="1A1A1A"/>
                </a:solidFill>
                <a:latin typeface="Calibri"/>
              </a:rPr>
              <a:t>Research problem</a:t>
            </a:r>
          </a:p>
          <a:p>
            <a:pPr algn="l"/>
            <a:r>
              <a:rPr sz="1400" b="0" i="0">
                <a:solidFill>
                  <a:srgbClr val="1A1A1A"/>
                </a:solidFill>
                <a:latin typeface="Calibri"/>
              </a:rPr>
              <a:t>Question assumptions, not just gaps (Alvesson and Sandberg, 2011)</a:t>
            </a:r>
          </a:p>
        </p:txBody>
      </p:sp>
      <p:sp>
        <p:nvSpPr>
          <p:cNvPr id="10" name="Oval 9"/>
          <p:cNvSpPr/>
          <p:nvPr/>
        </p:nvSpPr>
        <p:spPr>
          <a:xfrm>
            <a:off x="594360" y="3449116"/>
            <a:ext cx="384048" cy="384048"/>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3</a:t>
            </a:r>
          </a:p>
        </p:txBody>
      </p:sp>
      <p:sp>
        <p:nvSpPr>
          <p:cNvPr id="11" name="TextBox 10"/>
          <p:cNvSpPr txBox="1"/>
          <p:nvPr/>
        </p:nvSpPr>
        <p:spPr>
          <a:xfrm>
            <a:off x="1097280" y="3430828"/>
            <a:ext cx="2862072" cy="700430"/>
          </a:xfrm>
          <a:prstGeom prst="rect">
            <a:avLst/>
          </a:prstGeom>
          <a:noFill/>
        </p:spPr>
        <p:txBody>
          <a:bodyPr wrap="square" anchor="t" lIns="0" rIns="0" tIns="0" bIns="0">
            <a:spAutoFit/>
          </a:bodyPr>
          <a:lstStyle/>
          <a:p>
            <a:pPr algn="l"/>
            <a:r>
              <a:rPr sz="1600" b="1" i="0">
                <a:solidFill>
                  <a:srgbClr val="1A1A1A"/>
                </a:solidFill>
                <a:latin typeface="Calibri"/>
              </a:rPr>
              <a:t>Aim, objectives and questions</a:t>
            </a:r>
          </a:p>
          <a:p>
            <a:pPr algn="l"/>
            <a:r>
              <a:rPr sz="1400" b="0" i="0">
                <a:solidFill>
                  <a:srgbClr val="1A1A1A"/>
                </a:solidFill>
                <a:latin typeface="Calibri"/>
              </a:rPr>
              <a:t>Open how and what questions</a:t>
            </a:r>
          </a:p>
        </p:txBody>
      </p:sp>
      <p:sp>
        <p:nvSpPr>
          <p:cNvPr id="12" name="Oval 11"/>
          <p:cNvSpPr/>
          <p:nvPr/>
        </p:nvSpPr>
        <p:spPr>
          <a:xfrm>
            <a:off x="594360" y="4186123"/>
            <a:ext cx="384048" cy="384048"/>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4</a:t>
            </a:r>
          </a:p>
        </p:txBody>
      </p:sp>
      <p:sp>
        <p:nvSpPr>
          <p:cNvPr id="13" name="TextBox 12"/>
          <p:cNvSpPr txBox="1"/>
          <p:nvPr/>
        </p:nvSpPr>
        <p:spPr>
          <a:xfrm>
            <a:off x="1097280" y="4167835"/>
            <a:ext cx="2862072" cy="700430"/>
          </a:xfrm>
          <a:prstGeom prst="rect">
            <a:avLst/>
          </a:prstGeom>
          <a:noFill/>
        </p:spPr>
        <p:txBody>
          <a:bodyPr wrap="square" anchor="t" lIns="0" rIns="0" tIns="0" bIns="0">
            <a:spAutoFit/>
          </a:bodyPr>
          <a:lstStyle/>
          <a:p>
            <a:pPr algn="l"/>
            <a:r>
              <a:rPr sz="1600" b="1" i="0">
                <a:solidFill>
                  <a:srgbClr val="1A1A1A"/>
                </a:solidFill>
                <a:latin typeface="Calibri"/>
              </a:rPr>
              <a:t>Significance and contribution</a:t>
            </a:r>
          </a:p>
          <a:p>
            <a:pPr algn="l"/>
            <a:r>
              <a:rPr sz="1400" b="0" i="0">
                <a:solidFill>
                  <a:srgbClr val="1A1A1A"/>
                </a:solidFill>
                <a:latin typeface="Calibri"/>
              </a:rPr>
              <a:t>To theory and to your practice</a:t>
            </a:r>
          </a:p>
        </p:txBody>
      </p:sp>
      <p:sp>
        <p:nvSpPr>
          <p:cNvPr id="14" name="Oval 13"/>
          <p:cNvSpPr/>
          <p:nvPr/>
        </p:nvSpPr>
        <p:spPr>
          <a:xfrm>
            <a:off x="594360" y="4923129"/>
            <a:ext cx="384048" cy="384048"/>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5</a:t>
            </a:r>
          </a:p>
        </p:txBody>
      </p:sp>
      <p:sp>
        <p:nvSpPr>
          <p:cNvPr id="15" name="TextBox 14"/>
          <p:cNvSpPr txBox="1"/>
          <p:nvPr/>
        </p:nvSpPr>
        <p:spPr>
          <a:xfrm>
            <a:off x="1097280" y="4904841"/>
            <a:ext cx="2862072" cy="700430"/>
          </a:xfrm>
          <a:prstGeom prst="rect">
            <a:avLst/>
          </a:prstGeom>
          <a:noFill/>
        </p:spPr>
        <p:txBody>
          <a:bodyPr wrap="square" anchor="t" lIns="0" rIns="0" tIns="0" bIns="0">
            <a:spAutoFit/>
          </a:bodyPr>
          <a:lstStyle/>
          <a:p>
            <a:pPr algn="l"/>
            <a:r>
              <a:rPr sz="1600" b="1" i="0">
                <a:solidFill>
                  <a:srgbClr val="1A1A1A"/>
                </a:solidFill>
                <a:latin typeface="Calibri"/>
              </a:rPr>
              <a:t>Critical literature review</a:t>
            </a:r>
          </a:p>
          <a:p>
            <a:pPr algn="l"/>
            <a:r>
              <a:rPr sz="1400" b="0" i="0">
                <a:solidFill>
                  <a:srgbClr val="1A1A1A"/>
                </a:solidFill>
                <a:latin typeface="Calibri"/>
              </a:rPr>
              <a:t>Synthesise debates, not sources</a:t>
            </a:r>
          </a:p>
        </p:txBody>
      </p:sp>
      <p:sp>
        <p:nvSpPr>
          <p:cNvPr id="16" name="Chevron 15"/>
          <p:cNvSpPr/>
          <p:nvPr/>
        </p:nvSpPr>
        <p:spPr>
          <a:xfrm>
            <a:off x="4087368" y="1472184"/>
            <a:ext cx="169164" cy="274320"/>
          </a:xfrm>
          <a:prstGeom prst="chevron">
            <a:avLst/>
          </a:prstGeom>
          <a:solidFill>
            <a:srgbClr val="60708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7" name="Rounded Rectangle 16"/>
          <p:cNvSpPr/>
          <p:nvPr/>
        </p:nvSpPr>
        <p:spPr>
          <a:xfrm>
            <a:off x="4274820" y="1371600"/>
            <a:ext cx="3611880" cy="4343400"/>
          </a:xfrm>
          <a:prstGeom prst="roundRect">
            <a:avLst>
              <a:gd name="adj" fmla="val 5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8" name="Rounded Rectangle 17"/>
          <p:cNvSpPr/>
          <p:nvPr/>
        </p:nvSpPr>
        <p:spPr>
          <a:xfrm>
            <a:off x="4274820" y="1371600"/>
            <a:ext cx="3611880" cy="475488"/>
          </a:xfrm>
          <a:prstGeom prst="roundRect">
            <a:avLst>
              <a:gd name="adj" fmla="val 18000"/>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2000" b="1">
                <a:solidFill>
                  <a:srgbClr val="FFFFFF"/>
                </a:solidFill>
                <a:latin typeface="Calibri"/>
              </a:rPr>
              <a:t>2  Take your position</a:t>
            </a:r>
          </a:p>
        </p:txBody>
      </p:sp>
      <p:sp>
        <p:nvSpPr>
          <p:cNvPr id="19" name="Oval 18"/>
          <p:cNvSpPr/>
          <p:nvPr/>
        </p:nvSpPr>
        <p:spPr>
          <a:xfrm>
            <a:off x="4411980" y="1975104"/>
            <a:ext cx="384048" cy="384048"/>
          </a:xfrm>
          <a:prstGeom prst="ellipse">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6</a:t>
            </a:r>
          </a:p>
        </p:txBody>
      </p:sp>
      <p:sp>
        <p:nvSpPr>
          <p:cNvPr id="20" name="TextBox 19"/>
          <p:cNvSpPr txBox="1"/>
          <p:nvPr/>
        </p:nvSpPr>
        <p:spPr>
          <a:xfrm>
            <a:off x="4914900" y="1956816"/>
            <a:ext cx="2862072" cy="884681"/>
          </a:xfrm>
          <a:prstGeom prst="rect">
            <a:avLst/>
          </a:prstGeom>
          <a:noFill/>
        </p:spPr>
        <p:txBody>
          <a:bodyPr wrap="square" anchor="t" lIns="0" rIns="0" tIns="0" bIns="0">
            <a:spAutoFit/>
          </a:bodyPr>
          <a:lstStyle/>
          <a:p>
            <a:pPr algn="l"/>
            <a:r>
              <a:rPr sz="1600" b="1" i="0">
                <a:solidFill>
                  <a:srgbClr val="1A1A1A"/>
                </a:solidFill>
                <a:latin typeface="Calibri"/>
              </a:rPr>
              <a:t>Theoretical framework</a:t>
            </a:r>
          </a:p>
          <a:p>
            <a:pPr algn="l"/>
            <a:r>
              <a:rPr sz="1400" b="0" i="0">
                <a:solidFill>
                  <a:srgbClr val="1A1A1A"/>
                </a:solidFill>
                <a:latin typeface="Calibri"/>
              </a:rPr>
              <a:t>The theory you look through (Rocco and Plakhotnik, 2009)</a:t>
            </a:r>
          </a:p>
        </p:txBody>
      </p:sp>
      <p:sp>
        <p:nvSpPr>
          <p:cNvPr id="21" name="Oval 20"/>
          <p:cNvSpPr/>
          <p:nvPr/>
        </p:nvSpPr>
        <p:spPr>
          <a:xfrm>
            <a:off x="4411980" y="2896362"/>
            <a:ext cx="384048" cy="384048"/>
          </a:xfrm>
          <a:prstGeom prst="ellipse">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7</a:t>
            </a:r>
          </a:p>
        </p:txBody>
      </p:sp>
      <p:sp>
        <p:nvSpPr>
          <p:cNvPr id="22" name="TextBox 21"/>
          <p:cNvSpPr txBox="1"/>
          <p:nvPr/>
        </p:nvSpPr>
        <p:spPr>
          <a:xfrm>
            <a:off x="4914900" y="2878074"/>
            <a:ext cx="2862072" cy="884681"/>
          </a:xfrm>
          <a:prstGeom prst="rect">
            <a:avLst/>
          </a:prstGeom>
          <a:noFill/>
        </p:spPr>
        <p:txBody>
          <a:bodyPr wrap="square" anchor="t" lIns="0" rIns="0" tIns="0" bIns="0">
            <a:spAutoFit/>
          </a:bodyPr>
          <a:lstStyle/>
          <a:p>
            <a:pPr algn="l"/>
            <a:r>
              <a:rPr sz="1600" b="1" i="0">
                <a:solidFill>
                  <a:srgbClr val="1A1A1A"/>
                </a:solidFill>
                <a:latin typeface="Calibri"/>
              </a:rPr>
              <a:t>Conceptual framework</a:t>
            </a:r>
          </a:p>
          <a:p>
            <a:pPr algn="l"/>
            <a:r>
              <a:rPr sz="1400" b="0" i="0">
                <a:solidFill>
                  <a:srgbClr val="1A1A1A"/>
                </a:solidFill>
                <a:latin typeface="Calibri"/>
              </a:rPr>
              <a:t>Key concepts and provisional links, explored not tested (Maxwell, 2013)</a:t>
            </a:r>
          </a:p>
        </p:txBody>
      </p:sp>
      <p:sp>
        <p:nvSpPr>
          <p:cNvPr id="23" name="Oval 22"/>
          <p:cNvSpPr/>
          <p:nvPr/>
        </p:nvSpPr>
        <p:spPr>
          <a:xfrm>
            <a:off x="4411980" y="3817619"/>
            <a:ext cx="384048" cy="384048"/>
          </a:xfrm>
          <a:prstGeom prst="ellipse">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8</a:t>
            </a:r>
          </a:p>
        </p:txBody>
      </p:sp>
      <p:sp>
        <p:nvSpPr>
          <p:cNvPr id="24" name="TextBox 23"/>
          <p:cNvSpPr txBox="1"/>
          <p:nvPr/>
        </p:nvSpPr>
        <p:spPr>
          <a:xfrm>
            <a:off x="4914900" y="3799331"/>
            <a:ext cx="2862072" cy="884681"/>
          </a:xfrm>
          <a:prstGeom prst="rect">
            <a:avLst/>
          </a:prstGeom>
          <a:noFill/>
        </p:spPr>
        <p:txBody>
          <a:bodyPr wrap="square" anchor="t" lIns="0" rIns="0" tIns="0" bIns="0">
            <a:spAutoFit/>
          </a:bodyPr>
          <a:lstStyle/>
          <a:p>
            <a:pPr algn="l"/>
            <a:r>
              <a:rPr sz="1600" b="1" i="0">
                <a:solidFill>
                  <a:srgbClr val="1A1A1A"/>
                </a:solidFill>
                <a:latin typeface="Calibri"/>
              </a:rPr>
              <a:t>Research paradigm</a:t>
            </a:r>
          </a:p>
          <a:p>
            <a:pPr algn="l"/>
            <a:r>
              <a:rPr sz="1400" b="0" i="0">
                <a:solidFill>
                  <a:srgbClr val="1A1A1A"/>
                </a:solidFill>
                <a:latin typeface="Calibri"/>
              </a:rPr>
              <a:t>Your ontology, epistemology and axiology (Guba and Lincoln, 1994)</a:t>
            </a:r>
          </a:p>
        </p:txBody>
      </p:sp>
      <p:sp>
        <p:nvSpPr>
          <p:cNvPr id="25" name="Oval 24"/>
          <p:cNvSpPr/>
          <p:nvPr/>
        </p:nvSpPr>
        <p:spPr>
          <a:xfrm>
            <a:off x="4411980" y="4738877"/>
            <a:ext cx="384048" cy="384048"/>
          </a:xfrm>
          <a:prstGeom prst="ellipse">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8</a:t>
            </a:r>
          </a:p>
        </p:txBody>
      </p:sp>
      <p:sp>
        <p:nvSpPr>
          <p:cNvPr id="26" name="TextBox 25"/>
          <p:cNvSpPr txBox="1"/>
          <p:nvPr/>
        </p:nvSpPr>
        <p:spPr>
          <a:xfrm>
            <a:off x="4914900" y="4720590"/>
            <a:ext cx="2862072" cy="884681"/>
          </a:xfrm>
          <a:prstGeom prst="rect">
            <a:avLst/>
          </a:prstGeom>
          <a:noFill/>
        </p:spPr>
        <p:txBody>
          <a:bodyPr wrap="square" anchor="t" lIns="0" rIns="0" tIns="0" bIns="0">
            <a:spAutoFit/>
          </a:bodyPr>
          <a:lstStyle/>
          <a:p>
            <a:pPr algn="l"/>
            <a:r>
              <a:rPr sz="1600" b="1" i="0">
                <a:solidFill>
                  <a:srgbClr val="1A1A1A"/>
                </a:solidFill>
                <a:latin typeface="Calibri"/>
              </a:rPr>
              <a:t>Comparing paradigms</a:t>
            </a:r>
          </a:p>
          <a:p>
            <a:pPr algn="l"/>
            <a:r>
              <a:rPr sz="1400" b="0" i="0">
                <a:solidFill>
                  <a:srgbClr val="1A1A1A"/>
                </a:solidFill>
                <a:latin typeface="Calibri"/>
              </a:rPr>
              <a:t>Interpretivism, constructivism, critical theory and pragmatism: justify yours</a:t>
            </a:r>
          </a:p>
        </p:txBody>
      </p:sp>
      <p:sp>
        <p:nvSpPr>
          <p:cNvPr id="27" name="Chevron 26"/>
          <p:cNvSpPr/>
          <p:nvPr/>
        </p:nvSpPr>
        <p:spPr>
          <a:xfrm>
            <a:off x="7904988" y="1472184"/>
            <a:ext cx="169164" cy="274320"/>
          </a:xfrm>
          <a:prstGeom prst="chevron">
            <a:avLst/>
          </a:prstGeom>
          <a:solidFill>
            <a:srgbClr val="60708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28" name="Rounded Rectangle 27"/>
          <p:cNvSpPr/>
          <p:nvPr/>
        </p:nvSpPr>
        <p:spPr>
          <a:xfrm>
            <a:off x="8092440" y="1371600"/>
            <a:ext cx="3611880" cy="4343400"/>
          </a:xfrm>
          <a:prstGeom prst="roundRect">
            <a:avLst>
              <a:gd name="adj" fmla="val 5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29" name="Rounded Rectangle 28"/>
          <p:cNvSpPr/>
          <p:nvPr/>
        </p:nvSpPr>
        <p:spPr>
          <a:xfrm>
            <a:off x="8092440" y="1371600"/>
            <a:ext cx="3611880" cy="475488"/>
          </a:xfrm>
          <a:prstGeom prst="roundRect">
            <a:avLst>
              <a:gd name="adj" fmla="val 18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2000" b="1">
                <a:solidFill>
                  <a:srgbClr val="FFFFFF"/>
                </a:solidFill>
                <a:latin typeface="Calibri"/>
              </a:rPr>
              <a:t>3  Justify your design</a:t>
            </a:r>
          </a:p>
        </p:txBody>
      </p:sp>
      <p:sp>
        <p:nvSpPr>
          <p:cNvPr id="30" name="Oval 29"/>
          <p:cNvSpPr/>
          <p:nvPr/>
        </p:nvSpPr>
        <p:spPr>
          <a:xfrm>
            <a:off x="8229600" y="1975104"/>
            <a:ext cx="384048" cy="384048"/>
          </a:xfrm>
          <a:prstGeom prst="ellipse">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8</a:t>
            </a:r>
          </a:p>
        </p:txBody>
      </p:sp>
      <p:sp>
        <p:nvSpPr>
          <p:cNvPr id="31" name="TextBox 30"/>
          <p:cNvSpPr txBox="1"/>
          <p:nvPr/>
        </p:nvSpPr>
        <p:spPr>
          <a:xfrm>
            <a:off x="8732519" y="1956816"/>
            <a:ext cx="2862072" cy="700430"/>
          </a:xfrm>
          <a:prstGeom prst="rect">
            <a:avLst/>
          </a:prstGeom>
          <a:noFill/>
        </p:spPr>
        <p:txBody>
          <a:bodyPr wrap="square" anchor="t" lIns="0" rIns="0" tIns="0" bIns="0">
            <a:spAutoFit/>
          </a:bodyPr>
          <a:lstStyle/>
          <a:p>
            <a:pPr algn="l"/>
            <a:r>
              <a:rPr sz="1600" b="1" i="0">
                <a:solidFill>
                  <a:srgbClr val="1A1A1A"/>
                </a:solidFill>
                <a:latin typeface="Calibri"/>
              </a:rPr>
              <a:t>Methodology</a:t>
            </a:r>
          </a:p>
          <a:p>
            <a:pPr algn="l"/>
            <a:r>
              <a:rPr sz="1400" b="0" i="0">
                <a:solidFill>
                  <a:srgbClr val="1A1A1A"/>
                </a:solidFill>
                <a:latin typeface="Calibri"/>
              </a:rPr>
              <a:t>Your approach argued against the other four (Creswell and Poth, 2018)</a:t>
            </a:r>
          </a:p>
        </p:txBody>
      </p:sp>
      <p:sp>
        <p:nvSpPr>
          <p:cNvPr id="32" name="Oval 31"/>
          <p:cNvSpPr/>
          <p:nvPr/>
        </p:nvSpPr>
        <p:spPr>
          <a:xfrm>
            <a:off x="8229600" y="2712110"/>
            <a:ext cx="384048" cy="384048"/>
          </a:xfrm>
          <a:prstGeom prst="ellipse">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8</a:t>
            </a:r>
          </a:p>
        </p:txBody>
      </p:sp>
      <p:sp>
        <p:nvSpPr>
          <p:cNvPr id="33" name="TextBox 32"/>
          <p:cNvSpPr txBox="1"/>
          <p:nvPr/>
        </p:nvSpPr>
        <p:spPr>
          <a:xfrm>
            <a:off x="8732519" y="2693822"/>
            <a:ext cx="2862072" cy="700430"/>
          </a:xfrm>
          <a:prstGeom prst="rect">
            <a:avLst/>
          </a:prstGeom>
          <a:noFill/>
        </p:spPr>
        <p:txBody>
          <a:bodyPr wrap="square" anchor="t" lIns="0" rIns="0" tIns="0" bIns="0">
            <a:spAutoFit/>
          </a:bodyPr>
          <a:lstStyle/>
          <a:p>
            <a:pPr algn="l"/>
            <a:r>
              <a:rPr sz="1600" b="1" i="0">
                <a:solidFill>
                  <a:srgbClr val="1A1A1A"/>
                </a:solidFill>
                <a:latin typeface="Calibri"/>
              </a:rPr>
              <a:t>Sample, data and analysis</a:t>
            </a:r>
          </a:p>
          <a:p>
            <a:pPr algn="l"/>
            <a:r>
              <a:rPr sz="1400" b="0" i="0">
                <a:solidFill>
                  <a:srgbClr val="1A1A1A"/>
                </a:solidFill>
                <a:latin typeface="Calibri"/>
              </a:rPr>
              <a:t>Planned in outline, not carried out</a:t>
            </a:r>
          </a:p>
        </p:txBody>
      </p:sp>
      <p:sp>
        <p:nvSpPr>
          <p:cNvPr id="34" name="Oval 33"/>
          <p:cNvSpPr/>
          <p:nvPr/>
        </p:nvSpPr>
        <p:spPr>
          <a:xfrm>
            <a:off x="8229600" y="3449116"/>
            <a:ext cx="384048" cy="384048"/>
          </a:xfrm>
          <a:prstGeom prst="ellipse">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8</a:t>
            </a:r>
          </a:p>
        </p:txBody>
      </p:sp>
      <p:sp>
        <p:nvSpPr>
          <p:cNvPr id="35" name="TextBox 34"/>
          <p:cNvSpPr txBox="1"/>
          <p:nvPr/>
        </p:nvSpPr>
        <p:spPr>
          <a:xfrm>
            <a:off x="8732519" y="3430828"/>
            <a:ext cx="2862072" cy="700430"/>
          </a:xfrm>
          <a:prstGeom prst="rect">
            <a:avLst/>
          </a:prstGeom>
          <a:noFill/>
        </p:spPr>
        <p:txBody>
          <a:bodyPr wrap="square" anchor="t" lIns="0" rIns="0" tIns="0" bIns="0">
            <a:spAutoFit/>
          </a:bodyPr>
          <a:lstStyle/>
          <a:p>
            <a:pPr algn="l"/>
            <a:r>
              <a:rPr sz="1600" b="1" i="0">
                <a:solidFill>
                  <a:srgbClr val="1A1A1A"/>
                </a:solidFill>
                <a:latin typeface="Calibri"/>
              </a:rPr>
              <a:t>Trustworthiness</a:t>
            </a:r>
          </a:p>
          <a:p>
            <a:pPr algn="l"/>
            <a:r>
              <a:rPr sz="1400" b="0" i="0">
                <a:solidFill>
                  <a:srgbClr val="1A1A1A"/>
                </a:solidFill>
                <a:latin typeface="Calibri"/>
              </a:rPr>
              <a:t>Quality criteria (Lincoln and Guba, 1985)</a:t>
            </a:r>
          </a:p>
        </p:txBody>
      </p:sp>
      <p:sp>
        <p:nvSpPr>
          <p:cNvPr id="36" name="Oval 35"/>
          <p:cNvSpPr/>
          <p:nvPr/>
        </p:nvSpPr>
        <p:spPr>
          <a:xfrm>
            <a:off x="8229600" y="4186123"/>
            <a:ext cx="384048" cy="384048"/>
          </a:xfrm>
          <a:prstGeom prst="ellipse">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9</a:t>
            </a:r>
          </a:p>
        </p:txBody>
      </p:sp>
      <p:sp>
        <p:nvSpPr>
          <p:cNvPr id="37" name="TextBox 36"/>
          <p:cNvSpPr txBox="1"/>
          <p:nvPr/>
        </p:nvSpPr>
        <p:spPr>
          <a:xfrm>
            <a:off x="8732519" y="4167835"/>
            <a:ext cx="2862072" cy="700430"/>
          </a:xfrm>
          <a:prstGeom prst="rect">
            <a:avLst/>
          </a:prstGeom>
          <a:noFill/>
        </p:spPr>
        <p:txBody>
          <a:bodyPr wrap="square" anchor="t" lIns="0" rIns="0" tIns="0" bIns="0">
            <a:spAutoFit/>
          </a:bodyPr>
          <a:lstStyle/>
          <a:p>
            <a:pPr algn="l"/>
            <a:r>
              <a:rPr sz="1600" b="1" i="0">
                <a:solidFill>
                  <a:srgbClr val="1A1A1A"/>
                </a:solidFill>
                <a:latin typeface="Calibri"/>
              </a:rPr>
              <a:t>Ethics and positionality</a:t>
            </a:r>
          </a:p>
          <a:p>
            <a:pPr algn="l"/>
            <a:r>
              <a:rPr sz="1400" b="0" i="0">
                <a:solidFill>
                  <a:srgbClr val="1A1A1A"/>
                </a:solidFill>
                <a:latin typeface="Calibri"/>
              </a:rPr>
              <a:t>Consent, power and your influence</a:t>
            </a:r>
          </a:p>
        </p:txBody>
      </p:sp>
      <p:sp>
        <p:nvSpPr>
          <p:cNvPr id="38" name="Oval 37"/>
          <p:cNvSpPr/>
          <p:nvPr/>
        </p:nvSpPr>
        <p:spPr>
          <a:xfrm>
            <a:off x="8229600" y="4923129"/>
            <a:ext cx="384048" cy="384048"/>
          </a:xfrm>
          <a:prstGeom prst="ellipse">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1400" b="1">
                <a:solidFill>
                  <a:srgbClr val="FFFFFF"/>
                </a:solidFill>
                <a:latin typeface="Calibri"/>
              </a:rPr>
              <a:t>10</a:t>
            </a:r>
          </a:p>
        </p:txBody>
      </p:sp>
      <p:sp>
        <p:nvSpPr>
          <p:cNvPr id="39" name="TextBox 38"/>
          <p:cNvSpPr txBox="1"/>
          <p:nvPr/>
        </p:nvSpPr>
        <p:spPr>
          <a:xfrm>
            <a:off x="8732519" y="4904841"/>
            <a:ext cx="2862072" cy="700430"/>
          </a:xfrm>
          <a:prstGeom prst="rect">
            <a:avLst/>
          </a:prstGeom>
          <a:noFill/>
        </p:spPr>
        <p:txBody>
          <a:bodyPr wrap="square" anchor="t" lIns="0" rIns="0" tIns="0" bIns="0">
            <a:spAutoFit/>
          </a:bodyPr>
          <a:lstStyle/>
          <a:p>
            <a:pPr algn="l"/>
            <a:r>
              <a:rPr sz="1600" b="1" i="0">
                <a:solidFill>
                  <a:srgbClr val="1A1A1A"/>
                </a:solidFill>
                <a:latin typeface="Calibri"/>
              </a:rPr>
              <a:t>Limitations and conclusion</a:t>
            </a:r>
          </a:p>
          <a:p>
            <a:pPr algn="l"/>
            <a:r>
              <a:rPr sz="1400" b="0" i="0">
                <a:solidFill>
                  <a:srgbClr val="1A1A1A"/>
                </a:solidFill>
                <a:latin typeface="Calibri"/>
              </a:rPr>
              <a:t>One coherent, justified design</a:t>
            </a:r>
          </a:p>
        </p:txBody>
      </p:sp>
      <p:sp>
        <p:nvSpPr>
          <p:cNvPr id="40" name="Rounded Rectangle 39"/>
          <p:cNvSpPr/>
          <p:nvPr/>
        </p:nvSpPr>
        <p:spPr>
          <a:xfrm>
            <a:off x="457200" y="5852160"/>
            <a:ext cx="6766560" cy="502920"/>
          </a:xfrm>
          <a:prstGeom prst="roundRect">
            <a:avLst>
              <a:gd name="adj" fmla="val 15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182880" rIns="182880"/>
          <a:lstStyle/>
          <a:p>
            <a:pPr algn="l"/>
            <a:r>
              <a:rPr sz="1800" b="1">
                <a:solidFill>
                  <a:srgbClr val="FFFFFF"/>
                </a:solidFill>
                <a:latin typeface="Calibri"/>
              </a:rPr>
              <a:t>Your output: </a:t>
            </a:r>
            <a:r>
              <a:rPr sz="1800" b="0">
                <a:solidFill>
                  <a:srgbClr val="FFFFFF"/>
                </a:solidFill>
                <a:latin typeface="Calibri"/>
              </a:rPr>
              <a:t>a 7,500-word qualitative research proposal</a:t>
            </a:r>
          </a:p>
        </p:txBody>
      </p:sp>
      <p:sp>
        <p:nvSpPr>
          <p:cNvPr id="41" name="Rounded Rectangle 40"/>
          <p:cNvSpPr/>
          <p:nvPr/>
        </p:nvSpPr>
        <p:spPr>
          <a:xfrm>
            <a:off x="7406640" y="5852160"/>
            <a:ext cx="4325112" cy="502920"/>
          </a:xfrm>
          <a:prstGeom prst="roundRect">
            <a:avLst>
              <a:gd name="adj" fmla="val 15000"/>
            </a:avLst>
          </a:prstGeom>
          <a:solidFill>
            <a:srgbClr val="FFFFFF"/>
          </a:solidFill>
          <a:ln w="15875">
            <a:solidFill>
              <a:srgbClr val="607085"/>
            </a:solidFill>
          </a:ln>
          <a:effectLst/>
        </p:spPr>
        <p:style>
          <a:lnRef idx="1">
            <a:schemeClr val="accent1"/>
          </a:lnRef>
          <a:fillRef idx="3">
            <a:schemeClr val="accent1"/>
          </a:fillRef>
          <a:effectRef idx="2">
            <a:schemeClr val="accent1"/>
          </a:effectRef>
          <a:fontRef idx="minor">
            <a:schemeClr val="lt1"/>
          </a:fontRef>
        </p:style>
        <p:txBody>
          <a:bodyPr rtlCol="0" anchor="ctr" wrap="square" lIns="137160" rIns="137160"/>
          <a:lstStyle/>
          <a:p>
            <a:r>
              <a:rPr sz="1600" b="1">
                <a:solidFill>
                  <a:srgbClr val="1A1A1A"/>
                </a:solidFill>
                <a:latin typeface="Calibri"/>
              </a:rPr>
              <a:t>Not yet: </a:t>
            </a:r>
            <a:r>
              <a:rPr sz="1600" b="0">
                <a:solidFill>
                  <a:srgbClr val="1A1A1A"/>
                </a:solidFill>
                <a:latin typeface="Calibri"/>
              </a:rPr>
              <a:t>collecting and analysing data</a:t>
            </a:r>
          </a:p>
        </p:txBody>
      </p:sp>
      <p:sp>
        <p:nvSpPr>
          <p:cNvPr id="42" name="TextBox 41"/>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3" name="TextBox 42"/>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a:t>
            </a:r>
          </a:p>
        </p:txBody>
      </p:sp>
    </p:spTree>
  </p:cSld>
  <p:clrMapOvr>
    <a:masterClrMapping/>
  </p:clrMapOvr>
</p:sld>
</file>

<file path=ppt/slides/slide93.xml><?xml version="1.0" encoding="utf-8"?>
<p:sld xmlns:a="http://schemas.openxmlformats.org/drawingml/2006/main" xmlns:p="http://schemas.openxmlformats.org/presentationml/2006/main" xmlns:r="http://schemas.openxmlformats.org/officeDocument/2006/relationships">
  <p:cSld>
    <p:bg>
      <p:bgPr>
        <a:noFill/>
        <a:effectLst/>
      </p:bgPr>
    </p:bg>
    <p:spTree>
      <p:nvGrpSpPr>
        <p:cNvPr id="1" name=""/>
        <p:cNvGrpSpPr/>
        <p:nvPr/>
      </p:nvGrpSpPr>
      <p:grpSpPr/>
      <p:sp>
        <p:nvSpPr>
          <p:cNvPr id="2" name="TextBox 1"/>
          <p:cNvSpPr txBox="1"/>
          <p:nvPr/>
        </p:nvSpPr>
        <p:spPr>
          <a:xfrm>
            <a:off x="457200" y="320040"/>
            <a:ext cx="11247120" cy="594360"/>
          </a:xfrm>
          <a:prstGeom prst="rect">
            <a:avLst/>
          </a:prstGeom>
          <a:noFill/>
        </p:spPr>
        <p:txBody>
          <a:bodyPr wrap="square" anchor="t" lIns="0" rIns="0" tIns="0" bIns="0">
            <a:spAutoFit/>
          </a:bodyPr>
          <a:lstStyle/>
          <a:p>
            <a:pPr algn="l"/>
            <a:r>
              <a:rPr sz="3000" b="1" i="0">
                <a:solidFill>
                  <a:srgbClr val="16425B"/>
                </a:solidFill>
                <a:latin typeface="Calibri"/>
              </a:rPr>
              <a:t>What this module does</a:t>
            </a:r>
          </a:p>
        </p:txBody>
      </p:sp>
      <p:sp>
        <p:nvSpPr>
          <p:cNvPr id="3" name="TextBox 2"/>
          <p:cNvSpPr txBox="1"/>
          <p:nvPr/>
        </p:nvSpPr>
        <p:spPr>
          <a:xfrm>
            <a:off x="457200" y="914400"/>
            <a:ext cx="11247120" cy="457200"/>
          </a:xfrm>
          <a:prstGeom prst="rect">
            <a:avLst/>
          </a:prstGeom>
          <a:noFill/>
        </p:spPr>
        <p:txBody>
          <a:bodyPr wrap="square" anchor="t" lIns="0" rIns="0" tIns="0" bIns="0">
            <a:spAutoFit/>
          </a:bodyPr>
          <a:lstStyle/>
          <a:p>
            <a:pPr algn="l"/>
            <a:r>
              <a:rPr sz="2000" b="0" i="0">
                <a:solidFill>
                  <a:srgbClr val="607085"/>
                </a:solidFill>
                <a:latin typeface="Calibri"/>
              </a:rPr>
              <a:t>Three moves that turn a business problem into a research plan</a:t>
            </a:r>
          </a:p>
        </p:txBody>
      </p:sp>
      <p:sp>
        <p:nvSpPr>
          <p:cNvPr id="4" name="Rounded Rectangle 3"/>
          <p:cNvSpPr/>
          <p:nvPr/>
        </p:nvSpPr>
        <p:spPr>
          <a:xfrm>
            <a:off x="457200" y="1691640"/>
            <a:ext cx="3429000" cy="2743200"/>
          </a:xfrm>
          <a:prstGeom prst="roundRect">
            <a:avLst>
              <a:gd name="adj" fmla="val 8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5" name="Oval 4"/>
          <p:cNvSpPr/>
          <p:nvPr/>
        </p:nvSpPr>
        <p:spPr>
          <a:xfrm>
            <a:off x="731520" y="1965960"/>
            <a:ext cx="548640" cy="548640"/>
          </a:xfrm>
          <a:prstGeom prst="ellipse">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2200" b="1">
                <a:solidFill>
                  <a:srgbClr val="16425B"/>
                </a:solidFill>
                <a:latin typeface="Calibri"/>
              </a:rPr>
              <a:t>1</a:t>
            </a:r>
          </a:p>
        </p:txBody>
      </p:sp>
      <p:sp>
        <p:nvSpPr>
          <p:cNvPr id="6" name="TextBox 5"/>
          <p:cNvSpPr txBox="1"/>
          <p:nvPr/>
        </p:nvSpPr>
        <p:spPr>
          <a:xfrm>
            <a:off x="1417320" y="1965960"/>
            <a:ext cx="2240280" cy="548640"/>
          </a:xfrm>
          <a:prstGeom prst="rect">
            <a:avLst/>
          </a:prstGeom>
          <a:noFill/>
        </p:spPr>
        <p:txBody>
          <a:bodyPr wrap="square" anchor="ctr" lIns="0" rIns="0" tIns="0" bIns="0">
            <a:spAutoFit/>
          </a:bodyPr>
          <a:lstStyle/>
          <a:p>
            <a:pPr algn="l"/>
            <a:r>
              <a:rPr sz="2800" b="1" i="0">
                <a:solidFill>
                  <a:srgbClr val="FFFFFF"/>
                </a:solidFill>
                <a:latin typeface="Calibri"/>
              </a:rPr>
              <a:t>Locate</a:t>
            </a:r>
          </a:p>
        </p:txBody>
      </p:sp>
      <p:sp>
        <p:nvSpPr>
          <p:cNvPr id="7" name="TextBox 6"/>
          <p:cNvSpPr txBox="1"/>
          <p:nvPr/>
        </p:nvSpPr>
        <p:spPr>
          <a:xfrm>
            <a:off x="731520" y="2743200"/>
            <a:ext cx="2880360" cy="1508760"/>
          </a:xfrm>
          <a:prstGeom prst="rect">
            <a:avLst/>
          </a:prstGeom>
          <a:noFill/>
        </p:spPr>
        <p:txBody>
          <a:bodyPr wrap="square" anchor="t" lIns="0" rIns="0" tIns="0" bIns="0">
            <a:spAutoFit/>
          </a:bodyPr>
          <a:lstStyle/>
          <a:p>
            <a:pPr algn="l"/>
            <a:r>
              <a:rPr sz="2200" b="0" i="0">
                <a:solidFill>
                  <a:srgbClr val="FFFFFF"/>
                </a:solidFill>
                <a:latin typeface="Calibri"/>
              </a:rPr>
              <a:t>Find a real business problem and place it in the literature</a:t>
            </a:r>
          </a:p>
        </p:txBody>
      </p:sp>
      <p:sp>
        <p:nvSpPr>
          <p:cNvPr id="8" name="Chevron 7"/>
          <p:cNvSpPr/>
          <p:nvPr/>
        </p:nvSpPr>
        <p:spPr>
          <a:xfrm>
            <a:off x="3995928" y="2834640"/>
            <a:ext cx="260604" cy="457200"/>
          </a:xfrm>
          <a:prstGeom prst="chevron">
            <a:avLst/>
          </a:prstGeom>
          <a:solidFill>
            <a:srgbClr val="60708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9" name="Rounded Rectangle 8"/>
          <p:cNvSpPr/>
          <p:nvPr/>
        </p:nvSpPr>
        <p:spPr>
          <a:xfrm>
            <a:off x="4366260" y="1691640"/>
            <a:ext cx="3429000" cy="2743200"/>
          </a:xfrm>
          <a:prstGeom prst="roundRect">
            <a:avLst>
              <a:gd name="adj" fmla="val 8000"/>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0" name="Oval 9"/>
          <p:cNvSpPr/>
          <p:nvPr/>
        </p:nvSpPr>
        <p:spPr>
          <a:xfrm>
            <a:off x="4640580" y="1965960"/>
            <a:ext cx="548640" cy="548640"/>
          </a:xfrm>
          <a:prstGeom prst="ellipse">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2200" b="1">
                <a:solidFill>
                  <a:srgbClr val="1F5F80"/>
                </a:solidFill>
                <a:latin typeface="Calibri"/>
              </a:rPr>
              <a:t>2</a:t>
            </a:r>
          </a:p>
        </p:txBody>
      </p:sp>
      <p:sp>
        <p:nvSpPr>
          <p:cNvPr id="11" name="TextBox 10"/>
          <p:cNvSpPr txBox="1"/>
          <p:nvPr/>
        </p:nvSpPr>
        <p:spPr>
          <a:xfrm>
            <a:off x="5326380" y="1965960"/>
            <a:ext cx="2240280" cy="548640"/>
          </a:xfrm>
          <a:prstGeom prst="rect">
            <a:avLst/>
          </a:prstGeom>
          <a:noFill/>
        </p:spPr>
        <p:txBody>
          <a:bodyPr wrap="square" anchor="ctr" lIns="0" rIns="0" tIns="0" bIns="0">
            <a:spAutoFit/>
          </a:bodyPr>
          <a:lstStyle/>
          <a:p>
            <a:pPr algn="l"/>
            <a:r>
              <a:rPr sz="2800" b="1" i="0">
                <a:solidFill>
                  <a:srgbClr val="FFFFFF"/>
                </a:solidFill>
                <a:latin typeface="Calibri"/>
              </a:rPr>
              <a:t>Position</a:t>
            </a:r>
          </a:p>
        </p:txBody>
      </p:sp>
      <p:sp>
        <p:nvSpPr>
          <p:cNvPr id="12" name="TextBox 11"/>
          <p:cNvSpPr txBox="1"/>
          <p:nvPr/>
        </p:nvSpPr>
        <p:spPr>
          <a:xfrm>
            <a:off x="4640580" y="2743200"/>
            <a:ext cx="2880360" cy="1508760"/>
          </a:xfrm>
          <a:prstGeom prst="rect">
            <a:avLst/>
          </a:prstGeom>
          <a:noFill/>
        </p:spPr>
        <p:txBody>
          <a:bodyPr wrap="square" anchor="t" lIns="0" rIns="0" tIns="0" bIns="0">
            <a:spAutoFit/>
          </a:bodyPr>
          <a:lstStyle/>
          <a:p>
            <a:pPr algn="l"/>
            <a:r>
              <a:rPr sz="2200" b="0" i="0">
                <a:solidFill>
                  <a:srgbClr val="FFFFFF"/>
                </a:solidFill>
                <a:latin typeface="Calibri"/>
              </a:rPr>
              <a:t>Take a reasoned philosophical stance on how that problem can be known</a:t>
            </a:r>
          </a:p>
        </p:txBody>
      </p:sp>
      <p:sp>
        <p:nvSpPr>
          <p:cNvPr id="13" name="Chevron 12"/>
          <p:cNvSpPr/>
          <p:nvPr/>
        </p:nvSpPr>
        <p:spPr>
          <a:xfrm>
            <a:off x="7904988" y="2834640"/>
            <a:ext cx="260604" cy="457200"/>
          </a:xfrm>
          <a:prstGeom prst="chevron">
            <a:avLst/>
          </a:prstGeom>
          <a:solidFill>
            <a:srgbClr val="60708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4" name="Rounded Rectangle 13"/>
          <p:cNvSpPr/>
          <p:nvPr/>
        </p:nvSpPr>
        <p:spPr>
          <a:xfrm>
            <a:off x="8275320" y="1691640"/>
            <a:ext cx="3429000" cy="2743200"/>
          </a:xfrm>
          <a:prstGeom prst="roundRect">
            <a:avLst>
              <a:gd name="adj" fmla="val 8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p:txBody>
      </p:sp>
      <p:sp>
        <p:nvSpPr>
          <p:cNvPr id="15" name="Oval 14"/>
          <p:cNvSpPr/>
          <p:nvPr/>
        </p:nvSpPr>
        <p:spPr>
          <a:xfrm>
            <a:off x="8549640" y="1965960"/>
            <a:ext cx="548640" cy="548640"/>
          </a:xfrm>
          <a:prstGeom prst="ellipse">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2200" b="1">
                <a:solidFill>
                  <a:srgbClr val="256258"/>
                </a:solidFill>
                <a:latin typeface="Calibri"/>
              </a:rPr>
              <a:t>3</a:t>
            </a:r>
          </a:p>
        </p:txBody>
      </p:sp>
      <p:sp>
        <p:nvSpPr>
          <p:cNvPr id="16" name="TextBox 15"/>
          <p:cNvSpPr txBox="1"/>
          <p:nvPr/>
        </p:nvSpPr>
        <p:spPr>
          <a:xfrm>
            <a:off x="9235440" y="1965960"/>
            <a:ext cx="2240280" cy="548640"/>
          </a:xfrm>
          <a:prstGeom prst="rect">
            <a:avLst/>
          </a:prstGeom>
          <a:noFill/>
        </p:spPr>
        <p:txBody>
          <a:bodyPr wrap="square" anchor="ctr" lIns="0" rIns="0" tIns="0" bIns="0">
            <a:spAutoFit/>
          </a:bodyPr>
          <a:lstStyle/>
          <a:p>
            <a:pPr algn="l"/>
            <a:r>
              <a:rPr sz="2800" b="1" i="0">
                <a:solidFill>
                  <a:srgbClr val="FFFFFF"/>
                </a:solidFill>
                <a:latin typeface="Calibri"/>
              </a:rPr>
              <a:t>Design</a:t>
            </a:r>
          </a:p>
        </p:txBody>
      </p:sp>
      <p:sp>
        <p:nvSpPr>
          <p:cNvPr id="17" name="TextBox 16"/>
          <p:cNvSpPr txBox="1"/>
          <p:nvPr/>
        </p:nvSpPr>
        <p:spPr>
          <a:xfrm>
            <a:off x="8549640" y="2743200"/>
            <a:ext cx="2880360" cy="1508760"/>
          </a:xfrm>
          <a:prstGeom prst="rect">
            <a:avLst/>
          </a:prstGeom>
          <a:noFill/>
        </p:spPr>
        <p:txBody>
          <a:bodyPr wrap="square" anchor="t" lIns="0" rIns="0" tIns="0" bIns="0">
            <a:spAutoFit/>
          </a:bodyPr>
          <a:lstStyle/>
          <a:p>
            <a:pPr algn="l"/>
            <a:r>
              <a:rPr sz="2200" b="0" i="0">
                <a:solidFill>
                  <a:srgbClr val="FFFFFF"/>
                </a:solidFill>
                <a:latin typeface="Calibri"/>
              </a:rPr>
              <a:t>Justify a qualitative design that follows logically from that stance</a:t>
            </a:r>
          </a:p>
        </p:txBody>
      </p:sp>
      <p:sp>
        <p:nvSpPr>
          <p:cNvPr id="18" name="Rounded Rectangle 17"/>
          <p:cNvSpPr/>
          <p:nvPr/>
        </p:nvSpPr>
        <p:spPr>
          <a:xfrm>
            <a:off x="457200" y="4617720"/>
            <a:ext cx="11274552" cy="731520"/>
          </a:xfrm>
          <a:prstGeom prst="roundRect">
            <a:avLst>
              <a:gd name="adj" fmla="val 1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a:lstStyle/>
          <a:p>
            <a:pPr algn="ctr"/>
            <a:r>
              <a:rPr sz="2400" b="1">
                <a:solidFill>
                  <a:srgbClr val="16425B"/>
                </a:solidFill>
                <a:latin typeface="Calibri"/>
              </a:rPr>
              <a:t>The output: </a:t>
            </a:r>
            <a:r>
              <a:rPr sz="2400" b="0">
                <a:solidFill>
                  <a:srgbClr val="16425B"/>
                </a:solidFill>
                <a:latin typeface="Calibri"/>
              </a:rPr>
              <a:t>a 7,500-word qualitative research proposal</a:t>
            </a:r>
          </a:p>
        </p:txBody>
      </p:sp>
      <p:sp>
        <p:nvSpPr>
          <p:cNvPr id="19" name="Rounded Rectangle 18"/>
          <p:cNvSpPr/>
          <p:nvPr/>
        </p:nvSpPr>
        <p:spPr>
          <a:xfrm>
            <a:off x="457200" y="5532120"/>
            <a:ext cx="5532120" cy="685800"/>
          </a:xfrm>
          <a:prstGeom prst="roundRect">
            <a:avLst>
              <a:gd name="adj" fmla="val 3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2000" b="1">
                <a:solidFill>
                  <a:srgbClr val="FFFFFF"/>
                </a:solidFill>
                <a:latin typeface="Calibri"/>
              </a:rPr>
              <a:t>In this module: planning the study</a:t>
            </a:r>
          </a:p>
        </p:txBody>
      </p:sp>
      <p:sp>
        <p:nvSpPr>
          <p:cNvPr id="20" name="Rounded Rectangle 19"/>
          <p:cNvSpPr/>
          <p:nvPr/>
        </p:nvSpPr>
        <p:spPr>
          <a:xfrm>
            <a:off x="6199632" y="5532120"/>
            <a:ext cx="5532120" cy="685800"/>
          </a:xfrm>
          <a:prstGeom prst="roundRect">
            <a:avLst>
              <a:gd name="adj" fmla="val 30000"/>
            </a:avLst>
          </a:prstGeom>
          <a:solidFill>
            <a:srgbClr val="FFFFFF"/>
          </a:solidFill>
          <a:ln w="15875">
            <a:solidFill>
              <a:srgbClr val="607085"/>
            </a:solidFill>
          </a:ln>
          <a:effectLst/>
        </p:spPr>
        <p:style>
          <a:lnRef idx="1">
            <a:schemeClr val="accent1"/>
          </a:lnRef>
          <a:fillRef idx="3">
            <a:schemeClr val="accent1"/>
          </a:fillRef>
          <a:effectRef idx="2">
            <a:schemeClr val="accent1"/>
          </a:effectRef>
          <a:fontRef idx="minor">
            <a:schemeClr val="lt1"/>
          </a:fontRef>
        </p:style>
        <p:txBody>
          <a:bodyPr rtlCol="0" anchor="ctr" wrap="square" lIns="45720" rIns="45720"/>
          <a:lstStyle/>
          <a:p>
            <a:pPr algn="ctr"/>
            <a:r>
              <a:rPr sz="2000" b="0">
                <a:solidFill>
                  <a:srgbClr val="607085"/>
                </a:solidFill>
                <a:latin typeface="Calibri"/>
              </a:rPr>
              <a:t>Later in your DBA: carrying it out</a:t>
            </a:r>
          </a:p>
        </p:txBody>
      </p:sp>
      <p:sp>
        <p:nvSpPr>
          <p:cNvPr id="21" name="TextBox 20"/>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22" name="TextBox 21"/>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a:t>
            </a:r>
          </a:p>
        </p:txBody>
      </p:sp>
    </p:spTree>
  </p:cSld>
  <p:clrMapOvr>
    <a:masterClrMapping/>
  </p:clrMapOvr>
</p:sld>
</file>

<file path=ppt/slides/slide94.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457200" y="1201661"/>
            <a:ext cx="11274552" cy="4226077"/>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5</a:t>
            </a:r>
          </a:p>
        </p:txBody>
      </p:sp>
    </p:spTree>
  </p:cSld>
  <p:clrMapOvr>
    <a:masterClrMapping/>
  </p:clrMapOvr>
</p:sld>
</file>

<file path=ppt/slides/slide95.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3431362" y="411480"/>
            <a:ext cx="5326227"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a:t>
            </a:r>
          </a:p>
        </p:txBody>
      </p:sp>
    </p:spTree>
  </p:cSld>
  <p:clrMapOvr>
    <a:masterClrMapping/>
  </p:clrMapOvr>
</p:sld>
</file>

<file path=ppt/slides/slide96.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704612" y="411480"/>
            <a:ext cx="10779726"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7</a:t>
            </a:r>
          </a:p>
        </p:txBody>
      </p:sp>
    </p:spTree>
  </p:cSld>
  <p:clrMapOvr>
    <a:masterClrMapping/>
  </p:clrMapOvr>
</p:sld>
</file>

<file path=ppt/slides/slide97.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940697" y="411480"/>
            <a:ext cx="10307556"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8</a:t>
            </a:r>
          </a:p>
        </p:txBody>
      </p:sp>
    </p:spTree>
  </p:cSld>
  <p:clrMapOvr>
    <a:masterClrMapping/>
  </p:clrMapOvr>
</p:sld>
</file>

<file path=ppt/slides/slide98.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3470089" y="411480"/>
            <a:ext cx="5248773"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9</a:t>
            </a:r>
          </a:p>
        </p:txBody>
      </p:sp>
    </p:spTree>
  </p:cSld>
  <p:clrMapOvr>
    <a:masterClrMapping/>
  </p:clrMapOvr>
</p:sld>
</file>

<file path=ppt/slides/slide99.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921700" y="411480"/>
            <a:ext cx="10345550"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10</a:t>
            </a:r>
          </a:p>
        </p:txBody>
      </p:sp>
    </p:spTree>
  </p:cSld>
  <p:clrMapOvr>
    <a:masterClrMapping/>
  </p:clrMapOvr>
</p:sld>
</file>

<file path=ppt/slides/slide100.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457200" y="575259"/>
            <a:ext cx="5500116" cy="5478880"/>
          </a:xfrm>
          <a:prstGeom prst="rect">
            <a:avLst/>
          </a:prstGeom>
        </p:spPr>
      </p:pic>
      <p:pic>
        <p:nvPicPr>
          <p:cNvPr id="3" name="Picture 2" descr="image.jpg"/>
          <p:cNvPicPr>
            <a:picLocks noChangeAspect="1"/>
          </p:cNvPicPr>
          <p:nvPr/>
        </p:nvPicPr>
        <p:blipFill>
          <a:blip r:embed="rId3"/>
          <a:stretch>
            <a:fillRect/>
          </a:stretch>
        </p:blipFill>
        <p:spPr>
          <a:xfrm>
            <a:off x="6231636" y="1767792"/>
            <a:ext cx="5500116" cy="3093815"/>
          </a:xfrm>
          <a:prstGeom prst="rect">
            <a:avLst/>
          </a:prstGeom>
        </p:spPr>
      </p:pic>
      <p:sp>
        <p:nvSpPr>
          <p:cNvPr id="4" name="TextBox 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5" name="TextBox 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11</a:t>
            </a:r>
          </a:p>
        </p:txBody>
      </p:sp>
    </p:spTree>
  </p:cSld>
  <p:clrMapOvr>
    <a:masterClrMapping/>
  </p:clrMapOvr>
</p:sld>
</file>

<file path=ppt/slides/slide101.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Two aliens, two questions</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Your beliefs about reality and knowledge shape every research decision</a:t>
            </a:r>
          </a:p>
        </p:txBody>
      </p:sp>
      <p:sp>
        <p:nvSpPr>
          <p:cNvPr id="4" name="Rounded Rectangle 3"/>
          <p:cNvSpPr/>
          <p:nvPr/>
        </p:nvSpPr>
        <p:spPr>
          <a:xfrm>
            <a:off x="457200" y="1600200"/>
            <a:ext cx="5522976" cy="361188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57200" y="1600200"/>
            <a:ext cx="5522976" cy="59436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Alien A (quantitative)</a:t>
            </a:r>
          </a:p>
        </p:txBody>
      </p:sp>
      <p:sp>
        <p:nvSpPr>
          <p:cNvPr id="6" name="TextBox 5"/>
          <p:cNvSpPr txBox="1"/>
          <p:nvPr/>
        </p:nvSpPr>
        <p:spPr>
          <a:xfrm>
            <a:off x="685800" y="2377440"/>
            <a:ext cx="5029200" cy="2743200"/>
          </a:xfrm>
          <a:prstGeom prst="rect">
            <a:avLst/>
          </a:prstGeom>
          <a:noFill/>
        </p:spPr>
        <p:txBody>
          <a:bodyPr wrap="square" anchor="t" lIns="0" rIns="0" tIns="0" bIns="0">
            <a:spAutoFit/>
          </a:bodyPr>
          <a:lstStyle/>
          <a:p>
            <a:pPr algn="l">
              <a:spcAft>
                <a:spcPts val="800"/>
              </a:spcAft>
            </a:pPr>
            <a:r>
              <a:rPr sz="1600" i="0" b="1">
                <a:solidFill>
                  <a:srgbClr val="607085"/>
                </a:solidFill>
                <a:latin typeface="Calibri"/>
              </a:rPr>
              <a:t>Studying Earth</a:t>
            </a:r>
          </a:p>
          <a:p>
            <a:pPr algn="l">
              <a:spcAft>
                <a:spcPts val="800"/>
              </a:spcAft>
            </a:pPr>
            <a:r>
              <a:rPr sz="2200" i="0" b="0">
                <a:solidFill>
                  <a:srgbClr val="1A1A1A"/>
                </a:solidFill>
                <a:latin typeface="Calibri"/>
              </a:rPr>
              <a:t>Measures rainfall objectively with tools.</a:t>
            </a:r>
          </a:p>
          <a:p>
            <a:pPr algn="l">
              <a:spcAft>
                <a:spcPts val="800"/>
              </a:spcAft>
            </a:pPr>
            <a:r>
              <a:rPr sz="1600" i="0" b="1">
                <a:solidFill>
                  <a:srgbClr val="607085"/>
                </a:solidFill>
                <a:latin typeface="Calibri"/>
              </a:rPr>
              <a:t>In business research</a:t>
            </a:r>
          </a:p>
          <a:p>
            <a:pPr algn="l">
              <a:spcAft>
                <a:spcPts val="800"/>
              </a:spcAft>
            </a:pPr>
            <a:r>
              <a:rPr sz="2200" i="0" b="0">
                <a:solidFill>
                  <a:srgbClr val="1A1A1A"/>
                </a:solidFill>
                <a:latin typeface="Calibri"/>
              </a:rPr>
              <a:t>Researcher A asks </a:t>
            </a:r>
            <a:r>
              <a:rPr sz="2200" i="1" b="0">
                <a:solidFill>
                  <a:srgbClr val="1A1A1A"/>
                </a:solidFill>
                <a:latin typeface="Calibri"/>
              </a:rPr>
              <a:t>What percentage of gig workers face financial instability?</a:t>
            </a:r>
          </a:p>
        </p:txBody>
      </p:sp>
      <p:sp>
        <p:nvSpPr>
          <p:cNvPr id="7" name="Rounded Rectangle 6"/>
          <p:cNvSpPr/>
          <p:nvPr/>
        </p:nvSpPr>
        <p:spPr>
          <a:xfrm>
            <a:off x="6208776" y="1600200"/>
            <a:ext cx="5522976" cy="361188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6208776" y="1600200"/>
            <a:ext cx="5522976" cy="594360"/>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Alien C (qualitative)</a:t>
            </a:r>
          </a:p>
        </p:txBody>
      </p:sp>
      <p:sp>
        <p:nvSpPr>
          <p:cNvPr id="9" name="TextBox 8"/>
          <p:cNvSpPr txBox="1"/>
          <p:nvPr/>
        </p:nvSpPr>
        <p:spPr>
          <a:xfrm>
            <a:off x="6437376" y="2377440"/>
            <a:ext cx="5029200" cy="2743200"/>
          </a:xfrm>
          <a:prstGeom prst="rect">
            <a:avLst/>
          </a:prstGeom>
          <a:noFill/>
        </p:spPr>
        <p:txBody>
          <a:bodyPr wrap="square" anchor="t" lIns="0" rIns="0" tIns="0" bIns="0">
            <a:spAutoFit/>
          </a:bodyPr>
          <a:lstStyle/>
          <a:p>
            <a:pPr algn="l">
              <a:spcAft>
                <a:spcPts val="800"/>
              </a:spcAft>
            </a:pPr>
            <a:r>
              <a:rPr sz="1600" i="0" b="1">
                <a:solidFill>
                  <a:srgbClr val="607085"/>
                </a:solidFill>
                <a:latin typeface="Calibri"/>
              </a:rPr>
              <a:t>Studying Earth</a:t>
            </a:r>
          </a:p>
          <a:p>
            <a:pPr algn="l">
              <a:spcAft>
                <a:spcPts val="800"/>
              </a:spcAft>
            </a:pPr>
            <a:r>
              <a:rPr sz="2200" i="0" b="0">
                <a:solidFill>
                  <a:srgbClr val="1A1A1A"/>
                </a:solidFill>
                <a:latin typeface="Calibri"/>
              </a:rPr>
              <a:t>Asks humans how rain feels to them.</a:t>
            </a:r>
          </a:p>
          <a:p>
            <a:pPr algn="l">
              <a:spcAft>
                <a:spcPts val="800"/>
              </a:spcAft>
            </a:pPr>
            <a:r>
              <a:rPr sz="1600" i="0" b="1">
                <a:solidFill>
                  <a:srgbClr val="607085"/>
                </a:solidFill>
                <a:latin typeface="Calibri"/>
              </a:rPr>
              <a:t>In business research</a:t>
            </a:r>
          </a:p>
          <a:p>
            <a:pPr algn="l">
              <a:spcAft>
                <a:spcPts val="800"/>
              </a:spcAft>
            </a:pPr>
            <a:r>
              <a:rPr sz="2200" i="0" b="0">
                <a:solidFill>
                  <a:srgbClr val="1A1A1A"/>
                </a:solidFill>
                <a:latin typeface="Calibri"/>
              </a:rPr>
              <a:t>Researcher C asks </a:t>
            </a:r>
            <a:r>
              <a:rPr sz="2200" i="1" b="0">
                <a:solidFill>
                  <a:srgbClr val="1A1A1A"/>
                </a:solidFill>
                <a:latin typeface="Calibri"/>
              </a:rPr>
              <a:t>How do gig workers experience job insecurity?</a:t>
            </a:r>
          </a:p>
        </p:txBody>
      </p:sp>
      <p:sp>
        <p:nvSpPr>
          <p:cNvPr id="10" name="Rounded Rectangle 9"/>
          <p:cNvSpPr/>
          <p:nvPr/>
        </p:nvSpPr>
        <p:spPr>
          <a:xfrm>
            <a:off x="457200" y="5394960"/>
            <a:ext cx="11274552" cy="73152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Key insight:</a:t>
            </a:r>
            <a:r>
              <a:rPr sz="2200" b="0" i="0">
                <a:solidFill>
                  <a:srgbClr val="FFFFFF"/>
                </a:solidFill>
                <a:latin typeface="Calibri"/>
              </a:rPr>
              <a:t> neither is better. They answer different questions.</a:t>
            </a:r>
          </a:p>
        </p:txBody>
      </p:sp>
      <p:sp>
        <p:nvSpPr>
          <p:cNvPr id="11" name="TextBox 10"/>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2" name="TextBox 11"/>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12</a:t>
            </a:r>
          </a:p>
        </p:txBody>
      </p:sp>
    </p:spTree>
  </p:cSld>
  <p:clrMapOvr>
    <a:masterClrMapping/>
  </p:clrMapOvr>
</p:sld>
</file>

<file path=ppt/slides/slide102.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3525597" y="411480"/>
            <a:ext cx="5137757"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13</a:t>
            </a:r>
          </a:p>
        </p:txBody>
      </p:sp>
    </p:spTree>
  </p:cSld>
  <p:clrMapOvr>
    <a:masterClrMapping/>
  </p:clrMapOvr>
</p:sld>
</file>

<file path=ppt/slides/slide103.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457200" y="2112892"/>
            <a:ext cx="3575304" cy="2403614"/>
          </a:xfrm>
          <a:prstGeom prst="rect">
            <a:avLst/>
          </a:prstGeom>
        </p:spPr>
      </p:pic>
      <p:pic>
        <p:nvPicPr>
          <p:cNvPr id="3" name="Picture 2" descr="image.jpg"/>
          <p:cNvPicPr>
            <a:picLocks noChangeAspect="1"/>
          </p:cNvPicPr>
          <p:nvPr/>
        </p:nvPicPr>
        <p:blipFill>
          <a:blip r:embed="rId3"/>
          <a:stretch>
            <a:fillRect/>
          </a:stretch>
        </p:blipFill>
        <p:spPr>
          <a:xfrm>
            <a:off x="4306824" y="2108473"/>
            <a:ext cx="3575304" cy="2412452"/>
          </a:xfrm>
          <a:prstGeom prst="rect">
            <a:avLst/>
          </a:prstGeom>
        </p:spPr>
      </p:pic>
      <p:pic>
        <p:nvPicPr>
          <p:cNvPr id="4" name="Picture 3" descr="image.jpg"/>
          <p:cNvPicPr>
            <a:picLocks noChangeAspect="1"/>
          </p:cNvPicPr>
          <p:nvPr/>
        </p:nvPicPr>
        <p:blipFill>
          <a:blip r:embed="rId4"/>
          <a:stretch>
            <a:fillRect/>
          </a:stretch>
        </p:blipFill>
        <p:spPr>
          <a:xfrm>
            <a:off x="8156448" y="1833601"/>
            <a:ext cx="3575304" cy="2962197"/>
          </a:xfrm>
          <a:prstGeom prst="rect">
            <a:avLst/>
          </a:prstGeom>
        </p:spPr>
      </p:pic>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14</a:t>
            </a:r>
          </a:p>
        </p:txBody>
      </p:sp>
    </p:spTree>
  </p:cSld>
  <p:clrMapOvr>
    <a:masterClrMapping/>
  </p:clrMapOvr>
</p:sld>
</file>

<file path=ppt/slides/slide104.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Combining both: mixed methods</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Mixed methods combines both approaches to gain a fuller understanding</a:t>
            </a:r>
          </a:p>
        </p:txBody>
      </p:sp>
      <p:sp>
        <p:nvSpPr>
          <p:cNvPr id="4" name="Rounded Rectangle 3"/>
          <p:cNvSpPr/>
          <p:nvPr/>
        </p:nvSpPr>
        <p:spPr>
          <a:xfrm>
            <a:off x="457200" y="1828800"/>
            <a:ext cx="5294376" cy="329184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57200" y="1828800"/>
            <a:ext cx="5294376" cy="64008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First: a survey (quantitative)</a:t>
            </a:r>
          </a:p>
        </p:txBody>
      </p:sp>
      <p:sp>
        <p:nvSpPr>
          <p:cNvPr id="6" name="TextBox 5"/>
          <p:cNvSpPr txBox="1"/>
          <p:nvPr/>
        </p:nvSpPr>
        <p:spPr>
          <a:xfrm>
            <a:off x="731520" y="2743200"/>
            <a:ext cx="4754880" cy="2194560"/>
          </a:xfrm>
          <a:prstGeom prst="rect">
            <a:avLst/>
          </a:prstGeom>
          <a:noFill/>
        </p:spPr>
        <p:txBody>
          <a:bodyPr wrap="square" anchor="t" lIns="0" rIns="0" tIns="0" bIns="0">
            <a:spAutoFit/>
          </a:bodyPr>
          <a:lstStyle/>
          <a:p>
            <a:pPr algn="l">
              <a:spcAft>
                <a:spcPts val="0"/>
              </a:spcAft>
            </a:pPr>
            <a:r>
              <a:rPr sz="2400" i="0" b="0">
                <a:solidFill>
                  <a:srgbClr val="1A1A1A"/>
                </a:solidFill>
                <a:latin typeface="Calibri"/>
              </a:rPr>
              <a:t>Measures the percentage of gig workers facing financial instability</a:t>
            </a:r>
          </a:p>
        </p:txBody>
      </p:sp>
      <p:sp>
        <p:nvSpPr>
          <p:cNvPr id="7" name="Rounded Rectangle 6"/>
          <p:cNvSpPr/>
          <p:nvPr/>
        </p:nvSpPr>
        <p:spPr>
          <a:xfrm>
            <a:off x="6437376" y="1828800"/>
            <a:ext cx="5294376" cy="329184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6437376" y="1828800"/>
            <a:ext cx="5294376" cy="640080"/>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Then: interviews (qualitative)</a:t>
            </a:r>
          </a:p>
        </p:txBody>
      </p:sp>
      <p:sp>
        <p:nvSpPr>
          <p:cNvPr id="9" name="TextBox 8"/>
          <p:cNvSpPr txBox="1"/>
          <p:nvPr/>
        </p:nvSpPr>
        <p:spPr>
          <a:xfrm>
            <a:off x="6711696" y="2743200"/>
            <a:ext cx="4754880" cy="2194560"/>
          </a:xfrm>
          <a:prstGeom prst="rect">
            <a:avLst/>
          </a:prstGeom>
          <a:noFill/>
        </p:spPr>
        <p:txBody>
          <a:bodyPr wrap="square" anchor="t" lIns="0" rIns="0" tIns="0" bIns="0">
            <a:spAutoFit/>
          </a:bodyPr>
          <a:lstStyle/>
          <a:p>
            <a:pPr algn="l">
              <a:spcAft>
                <a:spcPts val="0"/>
              </a:spcAft>
            </a:pPr>
            <a:r>
              <a:rPr sz="2400" i="0" b="0">
                <a:solidFill>
                  <a:srgbClr val="1A1A1A"/>
                </a:solidFill>
                <a:latin typeface="Calibri"/>
              </a:rPr>
              <a:t>Explore their personal experiences and coping strategies</a:t>
            </a:r>
          </a:p>
        </p:txBody>
      </p:sp>
      <p:sp>
        <p:nvSpPr>
          <p:cNvPr id="10" name="Chevron 9"/>
          <p:cNvSpPr/>
          <p:nvPr/>
        </p:nvSpPr>
        <p:spPr>
          <a:xfrm>
            <a:off x="5824728" y="3108960"/>
            <a:ext cx="457200" cy="731520"/>
          </a:xfrm>
          <a:prstGeom prst="chevron">
            <a:avLst/>
          </a:prstGeom>
          <a:solidFill>
            <a:srgbClr val="60708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2" name="TextBox 11"/>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15</a:t>
            </a:r>
          </a:p>
        </p:txBody>
      </p:sp>
    </p:spTree>
  </p:cSld>
  <p:clrMapOvr>
    <a:masterClrMapping/>
  </p:clrMapOvr>
</p:sld>
</file>

<file path=ppt/slides/slide105.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sp>
        <p:nvSpPr>
          <p:cNvPr id="2" name="TextBox 1"/>
          <p:cNvSpPr txBox="1"/>
          <p:nvPr/>
        </p:nvSpPr>
        <p:spPr>
          <a:xfrm>
            <a:off x="548640" y="1097280"/>
            <a:ext cx="11091672" cy="3840480"/>
          </a:xfrm>
          <a:prstGeom prst="rect">
            <a:avLst/>
          </a:prstGeom>
          <a:noFill/>
        </p:spPr>
        <p:txBody>
          <a:bodyPr wrap="square" anchor="ctr" lIns="0" rIns="0" tIns="0" bIns="0">
            <a:spAutoFit/>
          </a:bodyPr>
          <a:lstStyle/>
          <a:p>
            <a:pPr algn="l">
              <a:spcAft>
                <a:spcPts val="1200"/>
              </a:spcAft>
            </a:pPr>
            <a:r>
              <a:rPr sz="3200" i="0" b="1">
                <a:solidFill>
                  <a:srgbClr val="FFFFFF"/>
                </a:solidFill>
                <a:latin typeface="Calibri"/>
              </a:rPr>
              <a:t>So, why not just do research?</a:t>
            </a:r>
          </a:p>
        </p:txBody>
      </p:sp>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CEDBE6"/>
                </a:solidFill>
                <a:latin typeface="Calibri"/>
              </a:rPr>
              <a:t>16</a:t>
            </a:r>
          </a:p>
        </p:txBody>
      </p:sp>
    </p:spTree>
  </p:cSld>
  <p:clrMapOvr>
    <a:masterClrMapping/>
  </p:clrMapOvr>
</p:sld>
</file>

<file path=ppt/slides/slide106.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73152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You cannot...</a:t>
            </a:r>
          </a:p>
        </p:txBody>
      </p:sp>
      <p:sp>
        <p:nvSpPr>
          <p:cNvPr id="3" name="Rounded Rectangle 2"/>
          <p:cNvSpPr/>
          <p:nvPr/>
        </p:nvSpPr>
        <p:spPr>
          <a:xfrm>
            <a:off x="1371600" y="1600200"/>
            <a:ext cx="9445752" cy="123444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3000" b="1" i="0">
                <a:solidFill>
                  <a:srgbClr val="FFFFFF"/>
                </a:solidFill>
                <a:latin typeface="Calibri"/>
              </a:rPr>
              <a:t>Just interview people</a:t>
            </a:r>
          </a:p>
        </p:txBody>
      </p:sp>
      <p:sp>
        <p:nvSpPr>
          <p:cNvPr id="4" name="Rounded Rectangle 3"/>
          <p:cNvSpPr/>
          <p:nvPr/>
        </p:nvSpPr>
        <p:spPr>
          <a:xfrm>
            <a:off x="1371600" y="3108960"/>
            <a:ext cx="9445752" cy="1234440"/>
          </a:xfrm>
          <a:prstGeom prst="roundRect">
            <a:avLst>
              <a:gd name="adj" fmla="val 20000"/>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3000" b="1" i="0">
                <a:solidFill>
                  <a:srgbClr val="FFFFFF"/>
                </a:solidFill>
                <a:latin typeface="Calibri"/>
              </a:rPr>
              <a:t>Just send out questionnaires</a:t>
            </a:r>
          </a:p>
        </p:txBody>
      </p:sp>
      <p:sp>
        <p:nvSpPr>
          <p:cNvPr id="5" name="Rounded Rectangle 4"/>
          <p:cNvSpPr/>
          <p:nvPr/>
        </p:nvSpPr>
        <p:spPr>
          <a:xfrm>
            <a:off x="1371600" y="4617720"/>
            <a:ext cx="9445752" cy="1234440"/>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3000" b="1" i="0">
                <a:solidFill>
                  <a:srgbClr val="FFFFFF"/>
                </a:solidFill>
                <a:latin typeface="Calibri"/>
              </a:rPr>
              <a:t>And analyse the data</a:t>
            </a:r>
          </a:p>
        </p:txBody>
      </p:sp>
      <p:sp>
        <p:nvSpPr>
          <p:cNvPr id="6" name="TextBox 5"/>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7" name="TextBox 6"/>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17</a:t>
            </a:r>
          </a:p>
        </p:txBody>
      </p:sp>
    </p:spTree>
  </p:cSld>
  <p:clrMapOvr>
    <a:masterClrMapping/>
  </p:clrMapOvr>
</p:sld>
</file>

<file path=ppt/slides/slide107.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sp>
        <p:nvSpPr>
          <p:cNvPr id="2" name="TextBox 1"/>
          <p:cNvSpPr txBox="1"/>
          <p:nvPr/>
        </p:nvSpPr>
        <p:spPr>
          <a:xfrm>
            <a:off x="548640" y="1188720"/>
            <a:ext cx="11091672" cy="548640"/>
          </a:xfrm>
          <a:prstGeom prst="rect">
            <a:avLst/>
          </a:prstGeom>
          <a:noFill/>
        </p:spPr>
        <p:txBody>
          <a:bodyPr wrap="square" anchor="t" lIns="0" rIns="0" tIns="0" bIns="0">
            <a:spAutoFit/>
          </a:bodyPr>
          <a:lstStyle/>
          <a:p>
            <a:pPr algn="l">
              <a:spcAft>
                <a:spcPts val="0"/>
              </a:spcAft>
            </a:pPr>
            <a:r>
              <a:rPr sz="2400" i="0" b="1">
                <a:solidFill>
                  <a:srgbClr val="E8C06A"/>
                </a:solidFill>
                <a:latin typeface="Calibri"/>
              </a:rPr>
              <a:t>Therefore</a:t>
            </a:r>
          </a:p>
        </p:txBody>
      </p:sp>
      <p:sp>
        <p:nvSpPr>
          <p:cNvPr id="3" name="TextBox 2"/>
          <p:cNvSpPr txBox="1"/>
          <p:nvPr/>
        </p:nvSpPr>
        <p:spPr>
          <a:xfrm>
            <a:off x="548640" y="1097280"/>
            <a:ext cx="11091672" cy="3840480"/>
          </a:xfrm>
          <a:prstGeom prst="rect">
            <a:avLst/>
          </a:prstGeom>
          <a:noFill/>
        </p:spPr>
        <p:txBody>
          <a:bodyPr wrap="square" anchor="ctr" lIns="0" rIns="0" tIns="0" bIns="0">
            <a:spAutoFit/>
          </a:bodyPr>
          <a:lstStyle/>
          <a:p>
            <a:pPr algn="l">
              <a:spcAft>
                <a:spcPts val="1200"/>
              </a:spcAft>
            </a:pPr>
            <a:r>
              <a:rPr sz="3000" i="0" b="1">
                <a:solidFill>
                  <a:srgbClr val="FFFFFF"/>
                </a:solidFill>
                <a:latin typeface="Calibri"/>
              </a:rPr>
              <a:t>The purpose of this module is to begin to understand the paradigms and principles that underpin research in relation to your chosen research subject.</a:t>
            </a:r>
          </a:p>
        </p:txBody>
      </p:sp>
      <p:sp>
        <p:nvSpPr>
          <p:cNvPr id="4" name="TextBox 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5" name="TextBox 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CEDBE6"/>
                </a:solidFill>
                <a:latin typeface="Calibri"/>
              </a:rPr>
              <a:t>18</a:t>
            </a:r>
          </a:p>
        </p:txBody>
      </p:sp>
    </p:spTree>
  </p:cSld>
  <p:clrMapOvr>
    <a:masterClrMapping/>
  </p:clrMapOvr>
</p:sld>
</file>

<file path=ppt/slides/slide108.xml><?xml version="1.0" encoding="utf-8"?>
<p:sld xmlns:a="http://schemas.openxmlformats.org/drawingml/2006/main" xmlns:p="http://schemas.openxmlformats.org/presentationml/2006/main" xmlns:r="http://schemas.openxmlformats.org/officeDocument/2006/relationships">
  <p:cSld>
    <p:bg>
      <p:bgPr>
        <a:solidFill>
          <a:srgbClr val="EEF3F8"/>
        </a:solidFill>
        <a:effectLst/>
      </p:bgPr>
    </p:bg>
    <p:spTree>
      <p:nvGrpSpPr>
        <p:cNvPr id="1" name=""/>
        <p:cNvGrpSpPr/>
        <p:nvPr/>
      </p:nvGrpSpPr>
      <p:grpSpPr/>
      <p:sp>
        <p:nvSpPr>
          <p:cNvPr id="2" name="Rounded Rectangle 1"/>
          <p:cNvSpPr/>
          <p:nvPr/>
        </p:nvSpPr>
        <p:spPr>
          <a:xfrm>
            <a:off x="457200" y="365760"/>
            <a:ext cx="1554480" cy="457200"/>
          </a:xfrm>
          <a:prstGeom prst="roundRect">
            <a:avLst>
              <a:gd name="adj" fmla="val 5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600" b="1" i="0">
                <a:solidFill>
                  <a:srgbClr val="FFFFFF"/>
                </a:solidFill>
                <a:latin typeface="Calibri"/>
              </a:rPr>
              <a:t>Activity</a:t>
            </a:r>
          </a:p>
        </p:txBody>
      </p:sp>
      <p:sp>
        <p:nvSpPr>
          <p:cNvPr id="3" name="TextBox 2"/>
          <p:cNvSpPr txBox="1"/>
          <p:nvPr/>
        </p:nvSpPr>
        <p:spPr>
          <a:xfrm>
            <a:off x="457200" y="960120"/>
            <a:ext cx="11274552" cy="73152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Let's take a philosophical approach</a:t>
            </a:r>
          </a:p>
        </p:txBody>
      </p:sp>
      <p:sp>
        <p:nvSpPr>
          <p:cNvPr id="4" name="Oval 3"/>
          <p:cNvSpPr/>
          <p:nvPr/>
        </p:nvSpPr>
        <p:spPr>
          <a:xfrm>
            <a:off x="457200" y="1892807"/>
            <a:ext cx="548640" cy="548640"/>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800" b="1" i="0">
                <a:solidFill>
                  <a:srgbClr val="FFFFFF"/>
                </a:solidFill>
                <a:latin typeface="Calibri"/>
              </a:rPr>
              <a:t>1</a:t>
            </a:r>
          </a:p>
        </p:txBody>
      </p:sp>
      <p:sp>
        <p:nvSpPr>
          <p:cNvPr id="5" name="TextBox 4"/>
          <p:cNvSpPr txBox="1"/>
          <p:nvPr/>
        </p:nvSpPr>
        <p:spPr>
          <a:xfrm>
            <a:off x="1234440" y="1920239"/>
            <a:ext cx="10497312" cy="1028700"/>
          </a:xfrm>
          <a:prstGeom prst="rect">
            <a:avLst/>
          </a:prstGeom>
          <a:noFill/>
        </p:spPr>
        <p:txBody>
          <a:bodyPr wrap="square" anchor="t" lIns="0" rIns="0" tIns="0" bIns="0">
            <a:spAutoFit/>
          </a:bodyPr>
          <a:lstStyle/>
          <a:p>
            <a:pPr algn="l">
              <a:spcAft>
                <a:spcPts val="0"/>
              </a:spcAft>
            </a:pPr>
            <a:r>
              <a:rPr sz="2600" i="0" b="0">
                <a:solidFill>
                  <a:srgbClr val="1A1A1A"/>
                </a:solidFill>
                <a:latin typeface="Calibri"/>
              </a:rPr>
              <a:t>What is your definition of truth?</a:t>
            </a:r>
          </a:p>
        </p:txBody>
      </p:sp>
      <p:sp>
        <p:nvSpPr>
          <p:cNvPr id="6" name="Oval 5"/>
          <p:cNvSpPr/>
          <p:nvPr/>
        </p:nvSpPr>
        <p:spPr>
          <a:xfrm>
            <a:off x="457200" y="2967227"/>
            <a:ext cx="548640" cy="548640"/>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800" b="1" i="0">
                <a:solidFill>
                  <a:srgbClr val="FFFFFF"/>
                </a:solidFill>
                <a:latin typeface="Calibri"/>
              </a:rPr>
              <a:t>2</a:t>
            </a:r>
          </a:p>
        </p:txBody>
      </p:sp>
      <p:sp>
        <p:nvSpPr>
          <p:cNvPr id="7" name="TextBox 6"/>
          <p:cNvSpPr txBox="1"/>
          <p:nvPr/>
        </p:nvSpPr>
        <p:spPr>
          <a:xfrm>
            <a:off x="1234440" y="2994659"/>
            <a:ext cx="10497312" cy="1028700"/>
          </a:xfrm>
          <a:prstGeom prst="rect">
            <a:avLst/>
          </a:prstGeom>
          <a:noFill/>
        </p:spPr>
        <p:txBody>
          <a:bodyPr wrap="square" anchor="t" lIns="0" rIns="0" tIns="0" bIns="0">
            <a:spAutoFit/>
          </a:bodyPr>
          <a:lstStyle/>
          <a:p>
            <a:pPr algn="l">
              <a:spcAft>
                <a:spcPts val="0"/>
              </a:spcAft>
            </a:pPr>
            <a:r>
              <a:rPr sz="2600" i="0" b="0">
                <a:solidFill>
                  <a:srgbClr val="1A1A1A"/>
                </a:solidFill>
                <a:latin typeface="Calibri"/>
              </a:rPr>
              <a:t>Write down your definitions of science and philosophy.</a:t>
            </a:r>
          </a:p>
        </p:txBody>
      </p:sp>
      <p:sp>
        <p:nvSpPr>
          <p:cNvPr id="8" name="Oval 7"/>
          <p:cNvSpPr/>
          <p:nvPr/>
        </p:nvSpPr>
        <p:spPr>
          <a:xfrm>
            <a:off x="457200" y="4041648"/>
            <a:ext cx="548640" cy="548640"/>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800" b="1" i="0">
                <a:solidFill>
                  <a:srgbClr val="FFFFFF"/>
                </a:solidFill>
                <a:latin typeface="Calibri"/>
              </a:rPr>
              <a:t>3</a:t>
            </a:r>
          </a:p>
        </p:txBody>
      </p:sp>
      <p:sp>
        <p:nvSpPr>
          <p:cNvPr id="9" name="TextBox 8"/>
          <p:cNvSpPr txBox="1"/>
          <p:nvPr/>
        </p:nvSpPr>
        <p:spPr>
          <a:xfrm>
            <a:off x="1234440" y="4069080"/>
            <a:ext cx="10497312" cy="1028700"/>
          </a:xfrm>
          <a:prstGeom prst="rect">
            <a:avLst/>
          </a:prstGeom>
          <a:noFill/>
        </p:spPr>
        <p:txBody>
          <a:bodyPr wrap="square" anchor="t" lIns="0" rIns="0" tIns="0" bIns="0">
            <a:spAutoFit/>
          </a:bodyPr>
          <a:lstStyle/>
          <a:p>
            <a:pPr algn="l">
              <a:spcAft>
                <a:spcPts val="0"/>
              </a:spcAft>
            </a:pPr>
            <a:r>
              <a:rPr sz="2600" i="0" b="0">
                <a:solidFill>
                  <a:srgbClr val="1A1A1A"/>
                </a:solidFill>
                <a:latin typeface="Calibri"/>
              </a:rPr>
              <a:t>What is or are the relationship(s) between science and philosophy?</a:t>
            </a:r>
          </a:p>
        </p:txBody>
      </p:sp>
      <p:sp>
        <p:nvSpPr>
          <p:cNvPr id="10" name="Oval 9"/>
          <p:cNvSpPr/>
          <p:nvPr/>
        </p:nvSpPr>
        <p:spPr>
          <a:xfrm>
            <a:off x="457200" y="5116068"/>
            <a:ext cx="548640" cy="548640"/>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800" b="1" i="0">
                <a:solidFill>
                  <a:srgbClr val="FFFFFF"/>
                </a:solidFill>
                <a:latin typeface="Calibri"/>
              </a:rPr>
              <a:t>4</a:t>
            </a:r>
          </a:p>
        </p:txBody>
      </p:sp>
      <p:sp>
        <p:nvSpPr>
          <p:cNvPr id="11" name="TextBox 10"/>
          <p:cNvSpPr txBox="1"/>
          <p:nvPr/>
        </p:nvSpPr>
        <p:spPr>
          <a:xfrm>
            <a:off x="1234440" y="5143500"/>
            <a:ext cx="10497312" cy="1028700"/>
          </a:xfrm>
          <a:prstGeom prst="rect">
            <a:avLst/>
          </a:prstGeom>
          <a:noFill/>
        </p:spPr>
        <p:txBody>
          <a:bodyPr wrap="square" anchor="t" lIns="0" rIns="0" tIns="0" bIns="0">
            <a:spAutoFit/>
          </a:bodyPr>
          <a:lstStyle/>
          <a:p>
            <a:pPr algn="l">
              <a:spcAft>
                <a:spcPts val="0"/>
              </a:spcAft>
            </a:pPr>
            <a:r>
              <a:rPr sz="2600" i="0" b="0">
                <a:solidFill>
                  <a:srgbClr val="1A1A1A"/>
                </a:solidFill>
                <a:latin typeface="Calibri"/>
              </a:rPr>
              <a:t>Compare your definitions with a partner and discuss the differences.</a:t>
            </a:r>
          </a:p>
        </p:txBody>
      </p:sp>
      <p:sp>
        <p:nvSpPr>
          <p:cNvPr id="12" name="TextBox 11"/>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3" name="TextBox 12"/>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19</a:t>
            </a:r>
          </a:p>
        </p:txBody>
      </p:sp>
    </p:spTree>
  </p:cSld>
  <p:clrMapOvr>
    <a:masterClrMapping/>
  </p:clrMapOvr>
</p:sld>
</file>

<file path=ppt/slides/slide109.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sp>
        <p:nvSpPr>
          <p:cNvPr id="2" name="TextBox 1"/>
          <p:cNvSpPr txBox="1"/>
          <p:nvPr/>
        </p:nvSpPr>
        <p:spPr>
          <a:xfrm>
            <a:off x="548640" y="1097280"/>
            <a:ext cx="11091672" cy="3840480"/>
          </a:xfrm>
          <a:prstGeom prst="rect">
            <a:avLst/>
          </a:prstGeom>
          <a:noFill/>
        </p:spPr>
        <p:txBody>
          <a:bodyPr wrap="square" anchor="ctr" lIns="0" rIns="0" tIns="0" bIns="0">
            <a:spAutoFit/>
          </a:bodyPr>
          <a:lstStyle/>
          <a:p>
            <a:pPr algn="l">
              <a:spcAft>
                <a:spcPts val="1200"/>
              </a:spcAft>
            </a:pPr>
            <a:r>
              <a:rPr sz="3200" i="0" b="1">
                <a:solidFill>
                  <a:srgbClr val="FFFFFF"/>
                </a:solidFill>
                <a:latin typeface="Calibri"/>
              </a:rPr>
              <a:t>What is truth? What is knowledge?</a:t>
            </a:r>
          </a:p>
        </p:txBody>
      </p:sp>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CEDBE6"/>
                </a:solidFill>
                <a:latin typeface="Calibri"/>
              </a:rPr>
              <a:t>20</a:t>
            </a:r>
          </a:p>
        </p:txBody>
      </p:sp>
    </p:spTree>
  </p:cSld>
  <p:clrMapOvr>
    <a:masterClrMapping/>
  </p:clrMapOvr>
</p:sld>
</file>

<file path=ppt/slides/slide110.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922748" y="411480"/>
            <a:ext cx="10343455"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21</a:t>
            </a:r>
          </a:p>
        </p:txBody>
      </p:sp>
    </p:spTree>
  </p:cSld>
  <p:clrMapOvr>
    <a:masterClrMapping/>
  </p:clrMapOvr>
</p:sld>
</file>

<file path=ppt/slides/slide111.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Four kinds of truth</a:t>
            </a:r>
          </a:p>
        </p:txBody>
      </p:sp>
      <p:sp>
        <p:nvSpPr>
          <p:cNvPr id="3" name="Rounded Rectangle 2"/>
          <p:cNvSpPr/>
          <p:nvPr/>
        </p:nvSpPr>
        <p:spPr>
          <a:xfrm>
            <a:off x="457200" y="1234440"/>
            <a:ext cx="5522976" cy="235458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34440"/>
            <a:ext cx="5522976" cy="566928"/>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Objective truth</a:t>
            </a:r>
          </a:p>
        </p:txBody>
      </p:sp>
      <p:sp>
        <p:nvSpPr>
          <p:cNvPr id="5" name="TextBox 4"/>
          <p:cNvSpPr txBox="1"/>
          <p:nvPr/>
        </p:nvSpPr>
        <p:spPr>
          <a:xfrm>
            <a:off x="640080" y="1965960"/>
            <a:ext cx="5157216" cy="1485900"/>
          </a:xfrm>
          <a:prstGeom prst="rect">
            <a:avLst/>
          </a:prstGeom>
          <a:noFill/>
        </p:spPr>
        <p:txBody>
          <a:bodyPr wrap="square" anchor="t" lIns="0" rIns="0" tIns="0" bIns="0">
            <a:spAutoFit/>
          </a:bodyPr>
          <a:lstStyle/>
          <a:p>
            <a:pPr algn="l">
              <a:spcAft>
                <a:spcPts val="800"/>
              </a:spcAft>
            </a:pPr>
            <a:r>
              <a:rPr sz="2100" i="0" b="0">
                <a:solidFill>
                  <a:srgbClr val="1A1A1A"/>
                </a:solidFill>
                <a:latin typeface="Calibri"/>
              </a:rPr>
              <a:t>True regardless of opinion, based on verifiable evidence.</a:t>
            </a:r>
          </a:p>
          <a:p>
            <a:pPr algn="l">
              <a:spcAft>
                <a:spcPts val="800"/>
              </a:spcAft>
            </a:pPr>
            <a:r>
              <a:rPr sz="2100" i="1" b="0">
                <a:solidFill>
                  <a:srgbClr val="1A1A1A"/>
                </a:solidFill>
                <a:latin typeface="Calibri"/>
              </a:rPr>
              <a:t>A company's accounts show a net profit of £1 million.</a:t>
            </a:r>
          </a:p>
        </p:txBody>
      </p:sp>
      <p:sp>
        <p:nvSpPr>
          <p:cNvPr id="6" name="Rounded Rectangle 5"/>
          <p:cNvSpPr/>
          <p:nvPr/>
        </p:nvSpPr>
        <p:spPr>
          <a:xfrm>
            <a:off x="6208776" y="1234440"/>
            <a:ext cx="5522976" cy="2354580"/>
          </a:xfrm>
          <a:prstGeom prst="roundRect">
            <a:avLst>
              <a:gd name="adj" fmla="val 6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6208776" y="1234440"/>
            <a:ext cx="5522976" cy="566928"/>
          </a:xfrm>
          <a:prstGeom prst="roundRect">
            <a:avLst>
              <a:gd name="adj" fmla="val 20000"/>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Subjective truth</a:t>
            </a:r>
          </a:p>
        </p:txBody>
      </p:sp>
      <p:sp>
        <p:nvSpPr>
          <p:cNvPr id="8" name="TextBox 7"/>
          <p:cNvSpPr txBox="1"/>
          <p:nvPr/>
        </p:nvSpPr>
        <p:spPr>
          <a:xfrm>
            <a:off x="6391656" y="1965960"/>
            <a:ext cx="5157216" cy="1485900"/>
          </a:xfrm>
          <a:prstGeom prst="rect">
            <a:avLst/>
          </a:prstGeom>
          <a:noFill/>
        </p:spPr>
        <p:txBody>
          <a:bodyPr wrap="square" anchor="t" lIns="0" rIns="0" tIns="0" bIns="0">
            <a:spAutoFit/>
          </a:bodyPr>
          <a:lstStyle/>
          <a:p>
            <a:pPr algn="l">
              <a:spcAft>
                <a:spcPts val="800"/>
              </a:spcAft>
            </a:pPr>
            <a:r>
              <a:rPr sz="2100" i="0" b="0">
                <a:solidFill>
                  <a:srgbClr val="1A1A1A"/>
                </a:solidFill>
                <a:latin typeface="Calibri"/>
              </a:rPr>
              <a:t>Based on personal experience, perspective or feelings.</a:t>
            </a:r>
          </a:p>
          <a:p>
            <a:pPr algn="l">
              <a:spcAft>
                <a:spcPts val="800"/>
              </a:spcAft>
            </a:pPr>
            <a:r>
              <a:rPr sz="2100" i="1" b="0">
                <a:solidFill>
                  <a:srgbClr val="1A1A1A"/>
                </a:solidFill>
                <a:latin typeface="Calibri"/>
              </a:rPr>
              <a:t>This workplace has a great company culture.</a:t>
            </a:r>
          </a:p>
        </p:txBody>
      </p:sp>
      <p:sp>
        <p:nvSpPr>
          <p:cNvPr id="9" name="Rounded Rectangle 8"/>
          <p:cNvSpPr/>
          <p:nvPr/>
        </p:nvSpPr>
        <p:spPr>
          <a:xfrm>
            <a:off x="457200" y="3817620"/>
            <a:ext cx="5522976" cy="235458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ounded Rectangle 9"/>
          <p:cNvSpPr/>
          <p:nvPr/>
        </p:nvSpPr>
        <p:spPr>
          <a:xfrm>
            <a:off x="457200" y="3817620"/>
            <a:ext cx="5522976" cy="566928"/>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Normative truth</a:t>
            </a:r>
          </a:p>
        </p:txBody>
      </p:sp>
      <p:sp>
        <p:nvSpPr>
          <p:cNvPr id="11" name="TextBox 10"/>
          <p:cNvSpPr txBox="1"/>
          <p:nvPr/>
        </p:nvSpPr>
        <p:spPr>
          <a:xfrm>
            <a:off x="640080" y="4549140"/>
            <a:ext cx="5157216" cy="1485900"/>
          </a:xfrm>
          <a:prstGeom prst="rect">
            <a:avLst/>
          </a:prstGeom>
          <a:noFill/>
        </p:spPr>
        <p:txBody>
          <a:bodyPr wrap="square" anchor="t" lIns="0" rIns="0" tIns="0" bIns="0">
            <a:spAutoFit/>
          </a:bodyPr>
          <a:lstStyle/>
          <a:p>
            <a:pPr algn="l">
              <a:spcAft>
                <a:spcPts val="800"/>
              </a:spcAft>
            </a:pPr>
            <a:r>
              <a:rPr sz="2100" i="0" b="0">
                <a:solidFill>
                  <a:srgbClr val="1A1A1A"/>
                </a:solidFill>
                <a:latin typeface="Calibri"/>
              </a:rPr>
              <a:t>True within a group or society because of shared values and standards.</a:t>
            </a:r>
          </a:p>
          <a:p>
            <a:pPr algn="l">
              <a:spcAft>
                <a:spcPts val="800"/>
              </a:spcAft>
            </a:pPr>
            <a:r>
              <a:rPr sz="2100" i="1" b="0">
                <a:solidFill>
                  <a:srgbClr val="1A1A1A"/>
                </a:solidFill>
                <a:latin typeface="Calibri"/>
              </a:rPr>
              <a:t>Good leaders should prioritise employee well-being.</a:t>
            </a:r>
          </a:p>
        </p:txBody>
      </p:sp>
      <p:sp>
        <p:nvSpPr>
          <p:cNvPr id="12" name="Rounded Rectangle 11"/>
          <p:cNvSpPr/>
          <p:nvPr/>
        </p:nvSpPr>
        <p:spPr>
          <a:xfrm>
            <a:off x="6208776" y="3817620"/>
            <a:ext cx="5522976" cy="235458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ounded Rectangle 12"/>
          <p:cNvSpPr/>
          <p:nvPr/>
        </p:nvSpPr>
        <p:spPr>
          <a:xfrm>
            <a:off x="6208776" y="3817620"/>
            <a:ext cx="5522976" cy="566928"/>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Positive truth</a:t>
            </a:r>
          </a:p>
        </p:txBody>
      </p:sp>
      <p:sp>
        <p:nvSpPr>
          <p:cNvPr id="14" name="TextBox 13"/>
          <p:cNvSpPr txBox="1"/>
          <p:nvPr/>
        </p:nvSpPr>
        <p:spPr>
          <a:xfrm>
            <a:off x="6391656" y="4549140"/>
            <a:ext cx="5157216" cy="1485900"/>
          </a:xfrm>
          <a:prstGeom prst="rect">
            <a:avLst/>
          </a:prstGeom>
          <a:noFill/>
        </p:spPr>
        <p:txBody>
          <a:bodyPr wrap="square" anchor="t" lIns="0" rIns="0" tIns="0" bIns="0">
            <a:spAutoFit/>
          </a:bodyPr>
          <a:lstStyle/>
          <a:p>
            <a:pPr algn="l">
              <a:spcAft>
                <a:spcPts val="800"/>
              </a:spcAft>
            </a:pPr>
            <a:r>
              <a:rPr sz="2100" i="0" b="0">
                <a:solidFill>
                  <a:srgbClr val="1A1A1A"/>
                </a:solidFill>
                <a:latin typeface="Calibri"/>
              </a:rPr>
              <a:t>Verified through observation and evidence: what is, not what should be.</a:t>
            </a:r>
          </a:p>
          <a:p>
            <a:pPr algn="l">
              <a:spcAft>
                <a:spcPts val="800"/>
              </a:spcAft>
            </a:pPr>
            <a:r>
              <a:rPr sz="2100" i="1" b="0">
                <a:solidFill>
                  <a:srgbClr val="1A1A1A"/>
                </a:solidFill>
                <a:latin typeface="Calibri"/>
              </a:rPr>
              <a:t>Most consumers prefer brands that engage in corporate social responsibility.</a:t>
            </a:r>
          </a:p>
        </p:txBody>
      </p:sp>
      <p:sp>
        <p:nvSpPr>
          <p:cNvPr id="15" name="TextBox 1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6" name="TextBox 1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22</a:t>
            </a:r>
          </a:p>
        </p:txBody>
      </p:sp>
    </p:spTree>
  </p:cSld>
  <p:clrMapOvr>
    <a:masterClrMapping/>
  </p:clrMapOvr>
</p:sld>
</file>

<file path=ppt/slides/slide112.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What is knowledge?</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A classic answer, going back to Plato: knowledge is justified true belief</a:t>
            </a:r>
          </a:p>
        </p:txBody>
      </p:sp>
      <p:sp>
        <p:nvSpPr>
          <p:cNvPr id="4" name="Rounded Rectangle 3"/>
          <p:cNvSpPr/>
          <p:nvPr/>
        </p:nvSpPr>
        <p:spPr>
          <a:xfrm>
            <a:off x="457200" y="1737360"/>
            <a:ext cx="3483864" cy="338328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57200" y="1737360"/>
            <a:ext cx="3483864" cy="68580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Belief</a:t>
            </a:r>
          </a:p>
        </p:txBody>
      </p:sp>
      <p:sp>
        <p:nvSpPr>
          <p:cNvPr id="6" name="TextBox 5"/>
          <p:cNvSpPr txBox="1"/>
          <p:nvPr/>
        </p:nvSpPr>
        <p:spPr>
          <a:xfrm>
            <a:off x="640080" y="2606040"/>
            <a:ext cx="3118104" cy="2377440"/>
          </a:xfrm>
          <a:prstGeom prst="rect">
            <a:avLst/>
          </a:prstGeom>
          <a:noFill/>
        </p:spPr>
        <p:txBody>
          <a:bodyPr wrap="square" anchor="t" lIns="0" rIns="0" tIns="0" bIns="0">
            <a:spAutoFit/>
          </a:bodyPr>
          <a:lstStyle/>
          <a:p>
            <a:pPr algn="l">
              <a:spcAft>
                <a:spcPts val="0"/>
              </a:spcAft>
            </a:pPr>
            <a:r>
              <a:rPr sz="2600" i="0" b="0">
                <a:solidFill>
                  <a:srgbClr val="1A1A1A"/>
                </a:solidFill>
                <a:latin typeface="Calibri"/>
              </a:rPr>
              <a:t>You believe the claim.</a:t>
            </a:r>
          </a:p>
        </p:txBody>
      </p:sp>
      <p:sp>
        <p:nvSpPr>
          <p:cNvPr id="7" name="Rounded Rectangle 6"/>
          <p:cNvSpPr/>
          <p:nvPr/>
        </p:nvSpPr>
        <p:spPr>
          <a:xfrm>
            <a:off x="4352544" y="1737360"/>
            <a:ext cx="3483864" cy="3383280"/>
          </a:xfrm>
          <a:prstGeom prst="roundRect">
            <a:avLst>
              <a:gd name="adj" fmla="val 6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4352544" y="1737360"/>
            <a:ext cx="3483864" cy="685800"/>
          </a:xfrm>
          <a:prstGeom prst="roundRect">
            <a:avLst>
              <a:gd name="adj" fmla="val 20000"/>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Truth</a:t>
            </a:r>
          </a:p>
        </p:txBody>
      </p:sp>
      <p:sp>
        <p:nvSpPr>
          <p:cNvPr id="9" name="TextBox 8"/>
          <p:cNvSpPr txBox="1"/>
          <p:nvPr/>
        </p:nvSpPr>
        <p:spPr>
          <a:xfrm>
            <a:off x="4535424" y="2606040"/>
            <a:ext cx="3118104" cy="2377440"/>
          </a:xfrm>
          <a:prstGeom prst="rect">
            <a:avLst/>
          </a:prstGeom>
          <a:noFill/>
        </p:spPr>
        <p:txBody>
          <a:bodyPr wrap="square" anchor="t" lIns="0" rIns="0" tIns="0" bIns="0">
            <a:spAutoFit/>
          </a:bodyPr>
          <a:lstStyle/>
          <a:p>
            <a:pPr algn="l">
              <a:spcAft>
                <a:spcPts val="0"/>
              </a:spcAft>
            </a:pPr>
            <a:r>
              <a:rPr sz="2600" i="0" b="0">
                <a:solidFill>
                  <a:srgbClr val="1A1A1A"/>
                </a:solidFill>
                <a:latin typeface="Calibri"/>
              </a:rPr>
              <a:t>The claim is actually true.</a:t>
            </a:r>
          </a:p>
        </p:txBody>
      </p:sp>
      <p:sp>
        <p:nvSpPr>
          <p:cNvPr id="10" name="Rounded Rectangle 9"/>
          <p:cNvSpPr/>
          <p:nvPr/>
        </p:nvSpPr>
        <p:spPr>
          <a:xfrm>
            <a:off x="8247888" y="1737360"/>
            <a:ext cx="3483864" cy="338328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ounded Rectangle 10"/>
          <p:cNvSpPr/>
          <p:nvPr/>
        </p:nvSpPr>
        <p:spPr>
          <a:xfrm>
            <a:off x="8247888" y="1737360"/>
            <a:ext cx="3483864" cy="685800"/>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Justification</a:t>
            </a:r>
          </a:p>
        </p:txBody>
      </p:sp>
      <p:sp>
        <p:nvSpPr>
          <p:cNvPr id="12" name="TextBox 11"/>
          <p:cNvSpPr txBox="1"/>
          <p:nvPr/>
        </p:nvSpPr>
        <p:spPr>
          <a:xfrm>
            <a:off x="8430767" y="2606040"/>
            <a:ext cx="3118104" cy="2377440"/>
          </a:xfrm>
          <a:prstGeom prst="rect">
            <a:avLst/>
          </a:prstGeom>
          <a:noFill/>
        </p:spPr>
        <p:txBody>
          <a:bodyPr wrap="square" anchor="t" lIns="0" rIns="0" tIns="0" bIns="0">
            <a:spAutoFit/>
          </a:bodyPr>
          <a:lstStyle/>
          <a:p>
            <a:pPr algn="l">
              <a:spcAft>
                <a:spcPts val="0"/>
              </a:spcAft>
            </a:pPr>
            <a:r>
              <a:rPr sz="2600" i="0" b="0">
                <a:solidFill>
                  <a:srgbClr val="1A1A1A"/>
                </a:solidFill>
                <a:latin typeface="Calibri"/>
              </a:rPr>
              <a:t>You have good reasons for believing it.</a:t>
            </a:r>
          </a:p>
        </p:txBody>
      </p:sp>
      <p:sp>
        <p:nvSpPr>
          <p:cNvPr id="13" name="Rounded Rectangle 12"/>
          <p:cNvSpPr/>
          <p:nvPr/>
        </p:nvSpPr>
        <p:spPr>
          <a:xfrm>
            <a:off x="457200" y="5349240"/>
            <a:ext cx="11274552" cy="77724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000" b="0" i="0">
                <a:solidFill>
                  <a:srgbClr val="FFFFFF"/>
                </a:solidFill>
                <a:latin typeface="Calibri"/>
              </a:rPr>
              <a:t>Gettier (1963) showed you can meet all three by luck and still not know, so the definition is still debated (Ichikawa and Steup, 2018).</a:t>
            </a:r>
          </a:p>
        </p:txBody>
      </p:sp>
      <p:sp>
        <p:nvSpPr>
          <p:cNvPr id="14" name="TextBox 1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5" name="TextBox 1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23</a:t>
            </a:r>
          </a:p>
        </p:txBody>
      </p:sp>
    </p:spTree>
  </p:cSld>
  <p:clrMapOvr>
    <a:masterClrMapping/>
  </p:clrMapOvr>
</p:sld>
</file>

<file path=ppt/slides/slide113.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7619695" y="0"/>
            <a:ext cx="4572000" cy="6858000"/>
          </a:xfrm>
          <a:prstGeom prst="rect">
            <a:avLst/>
          </a:prstGeom>
        </p:spPr>
      </p:pic>
      <p:sp>
        <p:nvSpPr>
          <p:cNvPr id="3" name="TextBox 2"/>
          <p:cNvSpPr txBox="1"/>
          <p:nvPr/>
        </p:nvSpPr>
        <p:spPr>
          <a:xfrm>
            <a:off x="457200" y="274320"/>
            <a:ext cx="6705295" cy="118872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René Descartes: I think, therefore I am</a:t>
            </a:r>
          </a:p>
        </p:txBody>
      </p:sp>
      <p:sp>
        <p:nvSpPr>
          <p:cNvPr id="4" name="TextBox 3"/>
          <p:cNvSpPr txBox="1"/>
          <p:nvPr/>
        </p:nvSpPr>
        <p:spPr>
          <a:xfrm>
            <a:off x="457200" y="1645920"/>
            <a:ext cx="6705295" cy="4572000"/>
          </a:xfrm>
          <a:prstGeom prst="rect">
            <a:avLst/>
          </a:prstGeom>
          <a:noFill/>
        </p:spPr>
        <p:txBody>
          <a:bodyPr wrap="square" anchor="t" lIns="0" rIns="0" tIns="0" bIns="0">
            <a:spAutoFit/>
          </a:bodyPr>
          <a:lstStyle/>
          <a:p>
            <a:pPr algn="l">
              <a:spcAft>
                <a:spcPts val="1400"/>
              </a:spcAft>
            </a:pPr>
            <a:r>
              <a:rPr sz="2200" i="0" b="0">
                <a:solidFill>
                  <a:srgbClr val="1A1A1A"/>
                </a:solidFill>
                <a:latin typeface="Calibri"/>
              </a:rPr>
              <a:t>Descartes set out to doubt everything he could, including the evidence of his own senses, which can deceive us.</a:t>
            </a:r>
          </a:p>
          <a:p>
            <a:pPr algn="l">
              <a:spcAft>
                <a:spcPts val="1400"/>
              </a:spcAft>
            </a:pPr>
            <a:r>
              <a:rPr sz="2200" i="0" b="0">
                <a:solidFill>
                  <a:srgbClr val="1A1A1A"/>
                </a:solidFill>
                <a:latin typeface="Calibri"/>
              </a:rPr>
              <a:t>The one thing he could not doubt was that he was doubting, and so thinking.</a:t>
            </a:r>
          </a:p>
          <a:p>
            <a:pPr algn="l">
              <a:spcAft>
                <a:spcPts val="1400"/>
              </a:spcAft>
            </a:pPr>
            <a:r>
              <a:rPr sz="2200" i="0" b="0">
                <a:solidFill>
                  <a:srgbClr val="1A1A1A"/>
                </a:solidFill>
                <a:latin typeface="Calibri"/>
              </a:rPr>
              <a:t>For your doctoral work, the lesson is to question assumptions and build your argument step by step from what you can justify.</a:t>
            </a:r>
          </a:p>
        </p:txBody>
      </p:sp>
      <p:sp>
        <p:nvSpPr>
          <p:cNvPr id="5" name="TextBox 4"/>
          <p:cNvSpPr txBox="1"/>
          <p:nvPr/>
        </p:nvSpPr>
        <p:spPr>
          <a:xfrm>
            <a:off x="457200" y="6400800"/>
            <a:ext cx="6705295"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6522415"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24</a:t>
            </a:r>
          </a:p>
        </p:txBody>
      </p:sp>
    </p:spTree>
  </p:cSld>
  <p:clrMapOvr>
    <a:masterClrMapping/>
  </p:clrMapOvr>
</p:sld>
</file>

<file path=ppt/slides/slide114.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Can we trust the evidence of the senses?</a:t>
            </a:r>
          </a:p>
        </p:txBody>
      </p:sp>
      <p:pic>
        <p:nvPicPr>
          <p:cNvPr id="3" name="Picture 2" descr="image.jpg"/>
          <p:cNvPicPr>
            <a:picLocks noChangeAspect="1"/>
          </p:cNvPicPr>
          <p:nvPr/>
        </p:nvPicPr>
        <p:blipFill>
          <a:blip r:embed="rId2"/>
          <a:stretch>
            <a:fillRect/>
          </a:stretch>
        </p:blipFill>
        <p:spPr>
          <a:xfrm>
            <a:off x="657616" y="1234440"/>
            <a:ext cx="3256767" cy="3566160"/>
          </a:xfrm>
          <a:prstGeom prst="rect">
            <a:avLst/>
          </a:prstGeom>
        </p:spPr>
      </p:pic>
      <p:pic>
        <p:nvPicPr>
          <p:cNvPr id="4" name="Picture 3" descr="image.jpg"/>
          <p:cNvPicPr>
            <a:picLocks noChangeAspect="1"/>
          </p:cNvPicPr>
          <p:nvPr/>
        </p:nvPicPr>
        <p:blipFill>
          <a:blip r:embed="rId3"/>
          <a:stretch>
            <a:fillRect/>
          </a:stretch>
        </p:blipFill>
        <p:spPr>
          <a:xfrm>
            <a:off x="5049311" y="1234440"/>
            <a:ext cx="5976528" cy="3566160"/>
          </a:xfrm>
          <a:prstGeom prst="rect">
            <a:avLst/>
          </a:prstGeom>
        </p:spPr>
      </p:pic>
      <p:sp>
        <p:nvSpPr>
          <p:cNvPr id="5" name="Rounded Rectangle 4"/>
          <p:cNvSpPr/>
          <p:nvPr/>
        </p:nvSpPr>
        <p:spPr>
          <a:xfrm>
            <a:off x="457200" y="5029200"/>
            <a:ext cx="5522976" cy="1097280"/>
          </a:xfrm>
          <a:prstGeom prst="roundRect">
            <a:avLst>
              <a:gd name="adj" fmla="val 15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The argument from colour</a:t>
            </a:r>
          </a:p>
        </p:txBody>
      </p:sp>
      <p:sp>
        <p:nvSpPr>
          <p:cNvPr id="6" name="Rounded Rectangle 5"/>
          <p:cNvSpPr/>
          <p:nvPr/>
        </p:nvSpPr>
        <p:spPr>
          <a:xfrm>
            <a:off x="6208776" y="5029200"/>
            <a:ext cx="5522976" cy="1097280"/>
          </a:xfrm>
          <a:prstGeom prst="roundRect">
            <a:avLst>
              <a:gd name="adj" fmla="val 15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The arguments from illusion and hallucination</a:t>
            </a:r>
          </a:p>
        </p:txBody>
      </p:sp>
      <p:sp>
        <p:nvSpPr>
          <p:cNvPr id="7" name="TextBox 6"/>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8" name="TextBox 7"/>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25</a:t>
            </a:r>
          </a:p>
        </p:txBody>
      </p:sp>
    </p:spTree>
  </p:cSld>
  <p:clrMapOvr>
    <a:masterClrMapping/>
  </p:clrMapOvr>
</p:sld>
</file>

<file path=ppt/slides/slide115.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935766" y="411480"/>
            <a:ext cx="10317419"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26</a:t>
            </a:r>
          </a:p>
        </p:txBody>
      </p:sp>
    </p:spTree>
  </p:cSld>
  <p:clrMapOvr>
    <a:masterClrMapping/>
  </p:clrMapOvr>
</p:sld>
</file>

<file path=ppt/slides/slide116.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Science and philosophy</a:t>
            </a:r>
          </a:p>
        </p:txBody>
      </p:sp>
      <p:sp>
        <p:nvSpPr>
          <p:cNvPr id="3" name="Rounded Rectangle 2"/>
          <p:cNvSpPr/>
          <p:nvPr/>
        </p:nvSpPr>
        <p:spPr>
          <a:xfrm>
            <a:off x="457200" y="1234440"/>
            <a:ext cx="5522976" cy="493776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34440"/>
            <a:ext cx="5522976" cy="566928"/>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Science</a:t>
            </a:r>
          </a:p>
        </p:txBody>
      </p:sp>
      <p:sp>
        <p:nvSpPr>
          <p:cNvPr id="5" name="TextBox 4"/>
          <p:cNvSpPr txBox="1"/>
          <p:nvPr/>
        </p:nvSpPr>
        <p:spPr>
          <a:xfrm>
            <a:off x="640080" y="1965960"/>
            <a:ext cx="5157216" cy="4069080"/>
          </a:xfrm>
          <a:prstGeom prst="rect">
            <a:avLst/>
          </a:prstGeom>
          <a:noFill/>
        </p:spPr>
        <p:txBody>
          <a:bodyPr wrap="square" anchor="t" lIns="0" rIns="0" tIns="0" bIns="0">
            <a:spAutoFit/>
          </a:bodyPr>
          <a:lstStyle/>
          <a:p>
            <a:pPr algn="l">
              <a:spcAft>
                <a:spcPts val="800"/>
              </a:spcAft>
            </a:pPr>
            <a:r>
              <a:rPr sz="2600" i="0" b="0">
                <a:solidFill>
                  <a:srgbClr val="1A1A1A"/>
                </a:solidFill>
                <a:latin typeface="Calibri"/>
              </a:rPr>
              <a:t>Is about descriptive facts.</a:t>
            </a:r>
          </a:p>
          <a:p>
            <a:pPr algn="l">
              <a:spcAft>
                <a:spcPts val="800"/>
              </a:spcAft>
            </a:pPr>
            <a:r>
              <a:rPr sz="2600" i="0" b="0">
                <a:solidFill>
                  <a:srgbClr val="1A1A1A"/>
                </a:solidFill>
                <a:latin typeface="Calibri"/>
              </a:rPr>
              <a:t>Is about physical objects.</a:t>
            </a:r>
          </a:p>
        </p:txBody>
      </p:sp>
      <p:sp>
        <p:nvSpPr>
          <p:cNvPr id="6" name="Rounded Rectangle 5"/>
          <p:cNvSpPr/>
          <p:nvPr/>
        </p:nvSpPr>
        <p:spPr>
          <a:xfrm>
            <a:off x="6208776" y="1234440"/>
            <a:ext cx="5522976" cy="493776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6208776" y="1234440"/>
            <a:ext cx="5522976" cy="566928"/>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Philosophy</a:t>
            </a:r>
          </a:p>
        </p:txBody>
      </p:sp>
      <p:sp>
        <p:nvSpPr>
          <p:cNvPr id="8" name="TextBox 7"/>
          <p:cNvSpPr txBox="1"/>
          <p:nvPr/>
        </p:nvSpPr>
        <p:spPr>
          <a:xfrm>
            <a:off x="6391656" y="1965960"/>
            <a:ext cx="5157216" cy="4069080"/>
          </a:xfrm>
          <a:prstGeom prst="rect">
            <a:avLst/>
          </a:prstGeom>
          <a:noFill/>
        </p:spPr>
        <p:txBody>
          <a:bodyPr wrap="square" anchor="t" lIns="0" rIns="0" tIns="0" bIns="0">
            <a:spAutoFit/>
          </a:bodyPr>
          <a:lstStyle/>
          <a:p>
            <a:pPr algn="l">
              <a:spcAft>
                <a:spcPts val="800"/>
              </a:spcAft>
            </a:pPr>
            <a:r>
              <a:rPr sz="2600" i="0" b="0">
                <a:solidFill>
                  <a:srgbClr val="1A1A1A"/>
                </a:solidFill>
                <a:latin typeface="Calibri"/>
              </a:rPr>
              <a:t>Can be about facts and objects, but also about normative and evaluative truths, if such truths exist.</a:t>
            </a:r>
          </a:p>
          <a:p>
            <a:pPr algn="l">
              <a:spcAft>
                <a:spcPts val="800"/>
              </a:spcAft>
            </a:pPr>
            <a:r>
              <a:rPr sz="2600" i="0" b="0">
                <a:solidFill>
                  <a:srgbClr val="1A1A1A"/>
                </a:solidFill>
                <a:latin typeface="Calibri"/>
              </a:rPr>
              <a:t>Is often about abstract objects, and questions whether they exist.</a:t>
            </a:r>
          </a:p>
        </p:txBody>
      </p:sp>
      <p:sp>
        <p:nvSpPr>
          <p:cNvPr id="9" name="TextBox 8"/>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0" name="TextBox 9"/>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27</a:t>
            </a:r>
          </a:p>
        </p:txBody>
      </p:sp>
    </p:spTree>
  </p:cSld>
  <p:clrMapOvr>
    <a:masterClrMapping/>
  </p:clrMapOvr>
</p:sld>
</file>

<file path=ppt/slides/slide117.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Philosophy and science</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Philosophy asks fundamental questions about knowledge, reality, existence and meaning</a:t>
            </a:r>
          </a:p>
        </p:txBody>
      </p:sp>
      <p:sp>
        <p:nvSpPr>
          <p:cNvPr id="4" name="Rounded Rectangle 3"/>
          <p:cNvSpPr/>
          <p:nvPr/>
        </p:nvSpPr>
        <p:spPr>
          <a:xfrm>
            <a:off x="457200" y="1645920"/>
            <a:ext cx="3017520" cy="1737360"/>
          </a:xfrm>
          <a:prstGeom prst="roundRect">
            <a:avLst>
              <a:gd name="adj" fmla="val 1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What is reality?</a:t>
            </a:r>
          </a:p>
        </p:txBody>
      </p:sp>
      <p:sp>
        <p:nvSpPr>
          <p:cNvPr id="5" name="Rounded Rectangle 4"/>
          <p:cNvSpPr/>
          <p:nvPr/>
        </p:nvSpPr>
        <p:spPr>
          <a:xfrm>
            <a:off x="3703320" y="1645920"/>
            <a:ext cx="3904487" cy="1737360"/>
          </a:xfrm>
          <a:prstGeom prst="roundRect">
            <a:avLst>
              <a:gd name="adj" fmla="val 10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3931920" y="1783080"/>
            <a:ext cx="3474720" cy="365760"/>
          </a:xfrm>
          <a:prstGeom prst="rect">
            <a:avLst/>
          </a:prstGeom>
          <a:noFill/>
        </p:spPr>
        <p:txBody>
          <a:bodyPr wrap="square" anchor="t" lIns="0" rIns="0" tIns="0" bIns="0">
            <a:spAutoFit/>
          </a:bodyPr>
          <a:lstStyle/>
          <a:p>
            <a:pPr algn="l">
              <a:spcAft>
                <a:spcPts val="0"/>
              </a:spcAft>
            </a:pPr>
            <a:r>
              <a:rPr sz="1600" i="0" b="1">
                <a:solidFill>
                  <a:srgbClr val="16425B"/>
                </a:solidFill>
                <a:latin typeface="Calibri"/>
              </a:rPr>
              <a:t>Objective</a:t>
            </a:r>
          </a:p>
        </p:txBody>
      </p:sp>
      <p:sp>
        <p:nvSpPr>
          <p:cNvPr id="7" name="TextBox 6"/>
          <p:cNvSpPr txBox="1"/>
          <p:nvPr/>
        </p:nvSpPr>
        <p:spPr>
          <a:xfrm>
            <a:off x="3931920" y="2194560"/>
            <a:ext cx="3474720" cy="114300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Reality exists independently of human minds</a:t>
            </a:r>
          </a:p>
        </p:txBody>
      </p:sp>
      <p:sp>
        <p:nvSpPr>
          <p:cNvPr id="8" name="Rounded Rectangle 7"/>
          <p:cNvSpPr/>
          <p:nvPr/>
        </p:nvSpPr>
        <p:spPr>
          <a:xfrm>
            <a:off x="7836408" y="1645920"/>
            <a:ext cx="3904487" cy="1737360"/>
          </a:xfrm>
          <a:prstGeom prst="roundRect">
            <a:avLst>
              <a:gd name="adj" fmla="val 10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TextBox 8"/>
          <p:cNvSpPr txBox="1"/>
          <p:nvPr/>
        </p:nvSpPr>
        <p:spPr>
          <a:xfrm>
            <a:off x="8065008" y="1783080"/>
            <a:ext cx="3474720" cy="365760"/>
          </a:xfrm>
          <a:prstGeom prst="rect">
            <a:avLst/>
          </a:prstGeom>
          <a:noFill/>
        </p:spPr>
        <p:txBody>
          <a:bodyPr wrap="square" anchor="t" lIns="0" rIns="0" tIns="0" bIns="0">
            <a:spAutoFit/>
          </a:bodyPr>
          <a:lstStyle/>
          <a:p>
            <a:pPr algn="l">
              <a:spcAft>
                <a:spcPts val="0"/>
              </a:spcAft>
            </a:pPr>
            <a:r>
              <a:rPr sz="1600" i="0" b="1">
                <a:solidFill>
                  <a:srgbClr val="256258"/>
                </a:solidFill>
                <a:latin typeface="Calibri"/>
              </a:rPr>
              <a:t>Subjective</a:t>
            </a:r>
          </a:p>
        </p:txBody>
      </p:sp>
      <p:sp>
        <p:nvSpPr>
          <p:cNvPr id="10" name="TextBox 9"/>
          <p:cNvSpPr txBox="1"/>
          <p:nvPr/>
        </p:nvSpPr>
        <p:spPr>
          <a:xfrm>
            <a:off x="8065008" y="2194560"/>
            <a:ext cx="3474720" cy="114300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Reality is constructed through human perception and interpretation</a:t>
            </a:r>
          </a:p>
        </p:txBody>
      </p:sp>
      <p:sp>
        <p:nvSpPr>
          <p:cNvPr id="11" name="Rounded Rectangle 10"/>
          <p:cNvSpPr/>
          <p:nvPr/>
        </p:nvSpPr>
        <p:spPr>
          <a:xfrm>
            <a:off x="457200" y="3611880"/>
            <a:ext cx="3017520" cy="1737360"/>
          </a:xfrm>
          <a:prstGeom prst="roundRect">
            <a:avLst>
              <a:gd name="adj" fmla="val 1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What counts as valid knowledge?</a:t>
            </a:r>
          </a:p>
        </p:txBody>
      </p:sp>
      <p:sp>
        <p:nvSpPr>
          <p:cNvPr id="12" name="Rounded Rectangle 11"/>
          <p:cNvSpPr/>
          <p:nvPr/>
        </p:nvSpPr>
        <p:spPr>
          <a:xfrm>
            <a:off x="3703320" y="3611880"/>
            <a:ext cx="3904487" cy="1737360"/>
          </a:xfrm>
          <a:prstGeom prst="roundRect">
            <a:avLst>
              <a:gd name="adj" fmla="val 10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TextBox 12"/>
          <p:cNvSpPr txBox="1"/>
          <p:nvPr/>
        </p:nvSpPr>
        <p:spPr>
          <a:xfrm>
            <a:off x="3931920" y="3749040"/>
            <a:ext cx="3474720" cy="365760"/>
          </a:xfrm>
          <a:prstGeom prst="rect">
            <a:avLst/>
          </a:prstGeom>
          <a:noFill/>
        </p:spPr>
        <p:txBody>
          <a:bodyPr wrap="square" anchor="t" lIns="0" rIns="0" tIns="0" bIns="0">
            <a:spAutoFit/>
          </a:bodyPr>
          <a:lstStyle/>
          <a:p>
            <a:pPr algn="l">
              <a:spcAft>
                <a:spcPts val="0"/>
              </a:spcAft>
            </a:pPr>
            <a:r>
              <a:rPr sz="1600" i="0" b="1">
                <a:solidFill>
                  <a:srgbClr val="16425B"/>
                </a:solidFill>
                <a:latin typeface="Calibri"/>
              </a:rPr>
              <a:t>Objective</a:t>
            </a:r>
          </a:p>
        </p:txBody>
      </p:sp>
      <p:sp>
        <p:nvSpPr>
          <p:cNvPr id="14" name="TextBox 13"/>
          <p:cNvSpPr txBox="1"/>
          <p:nvPr/>
        </p:nvSpPr>
        <p:spPr>
          <a:xfrm>
            <a:off x="3931920" y="4160520"/>
            <a:ext cx="3474720" cy="114300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Scientific measurement of objective facts</a:t>
            </a:r>
          </a:p>
        </p:txBody>
      </p:sp>
      <p:sp>
        <p:nvSpPr>
          <p:cNvPr id="15" name="Rounded Rectangle 14"/>
          <p:cNvSpPr/>
          <p:nvPr/>
        </p:nvSpPr>
        <p:spPr>
          <a:xfrm>
            <a:off x="7836408" y="3611880"/>
            <a:ext cx="3904487" cy="1737360"/>
          </a:xfrm>
          <a:prstGeom prst="roundRect">
            <a:avLst>
              <a:gd name="adj" fmla="val 10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6" name="TextBox 15"/>
          <p:cNvSpPr txBox="1"/>
          <p:nvPr/>
        </p:nvSpPr>
        <p:spPr>
          <a:xfrm>
            <a:off x="8065008" y="3749040"/>
            <a:ext cx="3474720" cy="365760"/>
          </a:xfrm>
          <a:prstGeom prst="rect">
            <a:avLst/>
          </a:prstGeom>
          <a:noFill/>
        </p:spPr>
        <p:txBody>
          <a:bodyPr wrap="square" anchor="t" lIns="0" rIns="0" tIns="0" bIns="0">
            <a:spAutoFit/>
          </a:bodyPr>
          <a:lstStyle/>
          <a:p>
            <a:pPr algn="l">
              <a:spcAft>
                <a:spcPts val="0"/>
              </a:spcAft>
            </a:pPr>
            <a:r>
              <a:rPr sz="1600" i="0" b="1">
                <a:solidFill>
                  <a:srgbClr val="256258"/>
                </a:solidFill>
                <a:latin typeface="Calibri"/>
              </a:rPr>
              <a:t>Subjective</a:t>
            </a:r>
          </a:p>
        </p:txBody>
      </p:sp>
      <p:sp>
        <p:nvSpPr>
          <p:cNvPr id="17" name="TextBox 16"/>
          <p:cNvSpPr txBox="1"/>
          <p:nvPr/>
        </p:nvSpPr>
        <p:spPr>
          <a:xfrm>
            <a:off x="8065008" y="4160520"/>
            <a:ext cx="3474720" cy="114300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Interpretation of human experiences and meanings</a:t>
            </a:r>
          </a:p>
        </p:txBody>
      </p:sp>
      <p:sp>
        <p:nvSpPr>
          <p:cNvPr id="18" name="Rounded Rectangle 17"/>
          <p:cNvSpPr/>
          <p:nvPr/>
        </p:nvSpPr>
        <p:spPr>
          <a:xfrm>
            <a:off x="457200" y="5623560"/>
            <a:ext cx="11274552" cy="594360"/>
          </a:xfrm>
          <a:prstGeom prst="roundRect">
            <a:avLst>
              <a:gd name="adj" fmla="val 20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000" b="0" i="0">
                <a:solidFill>
                  <a:srgbClr val="16425B"/>
                </a:solidFill>
                <a:latin typeface="Calibri"/>
              </a:rPr>
              <a:t>Philosophy provides the foundation for these basic research choices.</a:t>
            </a:r>
          </a:p>
        </p:txBody>
      </p:sp>
      <p:sp>
        <p:nvSpPr>
          <p:cNvPr id="19" name="TextBox 18"/>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20" name="TextBox 19"/>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28</a:t>
            </a:r>
          </a:p>
        </p:txBody>
      </p:sp>
    </p:spTree>
  </p:cSld>
  <p:clrMapOvr>
    <a:masterClrMapping/>
  </p:clrMapOvr>
</p:sld>
</file>

<file path=ppt/slides/slide118.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Science and business research</a:t>
            </a:r>
          </a:p>
        </p:txBody>
      </p:sp>
      <p:sp>
        <p:nvSpPr>
          <p:cNvPr id="3" name="Rounded Rectangle 2"/>
          <p:cNvSpPr/>
          <p:nvPr/>
        </p:nvSpPr>
        <p:spPr>
          <a:xfrm>
            <a:off x="457200" y="1234440"/>
            <a:ext cx="5522976" cy="493776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34440"/>
            <a:ext cx="5522976" cy="566928"/>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Science</a:t>
            </a:r>
          </a:p>
        </p:txBody>
      </p:sp>
      <p:sp>
        <p:nvSpPr>
          <p:cNvPr id="5" name="TextBox 4"/>
          <p:cNvSpPr txBox="1"/>
          <p:nvPr/>
        </p:nvSpPr>
        <p:spPr>
          <a:xfrm>
            <a:off x="640080" y="1965960"/>
            <a:ext cx="5157216" cy="4069080"/>
          </a:xfrm>
          <a:prstGeom prst="rect">
            <a:avLst/>
          </a:prstGeom>
          <a:noFill/>
        </p:spPr>
        <p:txBody>
          <a:bodyPr wrap="square" anchor="t" lIns="0" rIns="0" tIns="0" bIns="0">
            <a:spAutoFit/>
          </a:bodyPr>
          <a:lstStyle/>
          <a:p>
            <a:pPr algn="l">
              <a:spcAft>
                <a:spcPts val="800"/>
              </a:spcAft>
            </a:pPr>
            <a:r>
              <a:rPr sz="2600" i="0" b="0">
                <a:solidFill>
                  <a:srgbClr val="1A1A1A"/>
                </a:solidFill>
                <a:latin typeface="Calibri"/>
              </a:rPr>
              <a:t>Systematic inquiry using observation, measurement and testing.</a:t>
            </a:r>
          </a:p>
          <a:p>
            <a:pPr algn="l">
              <a:spcAft>
                <a:spcPts val="800"/>
              </a:spcAft>
            </a:pPr>
            <a:r>
              <a:rPr sz="2600" i="1" b="0">
                <a:solidFill>
                  <a:srgbClr val="1A1A1A"/>
                </a:solidFill>
                <a:latin typeface="Calibri"/>
              </a:rPr>
              <a:t>Using evidence to understand the world.</a:t>
            </a:r>
          </a:p>
        </p:txBody>
      </p:sp>
      <p:sp>
        <p:nvSpPr>
          <p:cNvPr id="6" name="Rounded Rectangle 5"/>
          <p:cNvSpPr/>
          <p:nvPr/>
        </p:nvSpPr>
        <p:spPr>
          <a:xfrm>
            <a:off x="6208776" y="1234440"/>
            <a:ext cx="5522976" cy="493776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6208776" y="1234440"/>
            <a:ext cx="5522976" cy="566928"/>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Business and management research</a:t>
            </a:r>
          </a:p>
        </p:txBody>
      </p:sp>
      <p:sp>
        <p:nvSpPr>
          <p:cNvPr id="8" name="TextBox 7"/>
          <p:cNvSpPr txBox="1"/>
          <p:nvPr/>
        </p:nvSpPr>
        <p:spPr>
          <a:xfrm>
            <a:off x="6391656" y="1965960"/>
            <a:ext cx="5157216" cy="4069080"/>
          </a:xfrm>
          <a:prstGeom prst="rect">
            <a:avLst/>
          </a:prstGeom>
          <a:noFill/>
        </p:spPr>
        <p:txBody>
          <a:bodyPr wrap="square" anchor="t" lIns="0" rIns="0" tIns="0" bIns="0">
            <a:spAutoFit/>
          </a:bodyPr>
          <a:lstStyle/>
          <a:p>
            <a:pPr algn="l">
              <a:spcAft>
                <a:spcPts val="800"/>
              </a:spcAft>
            </a:pPr>
            <a:r>
              <a:rPr sz="2600" i="0" b="0">
                <a:solidFill>
                  <a:srgbClr val="1A1A1A"/>
                </a:solidFill>
                <a:latin typeface="Calibri"/>
              </a:rPr>
              <a:t>Deals with social phenomena that may not fit strict scientific methods.</a:t>
            </a:r>
          </a:p>
          <a:p>
            <a:pPr algn="l">
              <a:spcAft>
                <a:spcPts val="800"/>
              </a:spcAft>
            </a:pPr>
            <a:r>
              <a:rPr sz="2600" i="1" b="0">
                <a:solidFill>
                  <a:srgbClr val="1A1A1A"/>
                </a:solidFill>
                <a:latin typeface="Calibri"/>
              </a:rPr>
              <a:t>Studying people and organisations in complex ways.</a:t>
            </a:r>
          </a:p>
        </p:txBody>
      </p:sp>
      <p:sp>
        <p:nvSpPr>
          <p:cNvPr id="9" name="TextBox 8"/>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0" name="TextBox 9"/>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29</a:t>
            </a:r>
          </a:p>
        </p:txBody>
      </p:sp>
    </p:spTree>
  </p:cSld>
  <p:clrMapOvr>
    <a:masterClrMapping/>
  </p:clrMapOvr>
</p:sld>
</file>

<file path=ppt/slides/slide119.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Rectangle 1"/>
          <p:cNvSpPr/>
          <p:nvPr/>
        </p:nvSpPr>
        <p:spPr>
          <a:xfrm>
            <a:off x="0" y="0"/>
            <a:ext cx="4023360" cy="6858000"/>
          </a:xfrm>
          <a:prstGeom prst="rect">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Oval 2"/>
          <p:cNvSpPr/>
          <p:nvPr/>
        </p:nvSpPr>
        <p:spPr>
          <a:xfrm>
            <a:off x="457200" y="548640"/>
            <a:ext cx="640080" cy="640080"/>
          </a:xfrm>
          <a:prstGeom prst="ellipse">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16425B"/>
                </a:solidFill>
                <a:latin typeface="Calibri"/>
              </a:rPr>
              <a:t>1</a:t>
            </a:r>
          </a:p>
        </p:txBody>
      </p:sp>
      <p:sp>
        <p:nvSpPr>
          <p:cNvPr id="4" name="TextBox 3"/>
          <p:cNvSpPr txBox="1"/>
          <p:nvPr/>
        </p:nvSpPr>
        <p:spPr>
          <a:xfrm>
            <a:off x="457200" y="1463040"/>
            <a:ext cx="3200400" cy="457200"/>
          </a:xfrm>
          <a:prstGeom prst="rect">
            <a:avLst/>
          </a:prstGeom>
          <a:noFill/>
        </p:spPr>
        <p:txBody>
          <a:bodyPr wrap="square" anchor="t" lIns="0" rIns="0" tIns="0" bIns="0">
            <a:spAutoFit/>
          </a:bodyPr>
          <a:lstStyle/>
          <a:p>
            <a:pPr algn="l">
              <a:spcAft>
                <a:spcPts val="0"/>
              </a:spcAft>
            </a:pPr>
            <a:r>
              <a:rPr sz="1800" i="0" b="1">
                <a:solidFill>
                  <a:srgbClr val="E8C06A"/>
                </a:solidFill>
                <a:latin typeface="Calibri"/>
              </a:rPr>
              <a:t>Why philosophy relates to research</a:t>
            </a:r>
          </a:p>
        </p:txBody>
      </p:sp>
      <p:sp>
        <p:nvSpPr>
          <p:cNvPr id="5" name="TextBox 4"/>
          <p:cNvSpPr txBox="1"/>
          <p:nvPr/>
        </p:nvSpPr>
        <p:spPr>
          <a:xfrm>
            <a:off x="457200" y="2011680"/>
            <a:ext cx="3200400" cy="3931920"/>
          </a:xfrm>
          <a:prstGeom prst="rect">
            <a:avLst/>
          </a:prstGeom>
          <a:noFill/>
        </p:spPr>
        <p:txBody>
          <a:bodyPr wrap="square" anchor="t" lIns="0" rIns="0" tIns="0" bIns="0">
            <a:spAutoFit/>
          </a:bodyPr>
          <a:lstStyle/>
          <a:p>
            <a:pPr algn="l">
              <a:spcAft>
                <a:spcPts val="0"/>
              </a:spcAft>
            </a:pPr>
            <a:r>
              <a:rPr sz="2800" i="0" b="1">
                <a:solidFill>
                  <a:srgbClr val="FFFFFF"/>
                </a:solidFill>
                <a:latin typeface="Calibri"/>
              </a:rPr>
              <a:t>Research is a journey; philosophy is the map</a:t>
            </a:r>
          </a:p>
        </p:txBody>
      </p:sp>
      <p:sp>
        <p:nvSpPr>
          <p:cNvPr id="6" name="TextBox 5"/>
          <p:cNvSpPr txBox="1"/>
          <p:nvPr/>
        </p:nvSpPr>
        <p:spPr>
          <a:xfrm>
            <a:off x="4480560" y="502920"/>
            <a:ext cx="7251192" cy="5669280"/>
          </a:xfrm>
          <a:prstGeom prst="rect">
            <a:avLst/>
          </a:prstGeom>
          <a:noFill/>
        </p:spPr>
        <p:txBody>
          <a:bodyPr wrap="square" anchor="t" lIns="0" rIns="0" tIns="0" bIns="0">
            <a:spAutoFit/>
          </a:bodyPr>
          <a:lstStyle/>
          <a:p>
            <a:pPr algn="l">
              <a:spcAft>
                <a:spcPts val="1400"/>
              </a:spcAft>
            </a:pPr>
            <a:r>
              <a:rPr sz="2300" i="0" b="0">
                <a:solidFill>
                  <a:srgbClr val="1A1A1A"/>
                </a:solidFill>
                <a:latin typeface="Calibri"/>
              </a:rPr>
              <a:t>Research is about finding answers. Philosophy decides what counts as an answer in the first place.</a:t>
            </a:r>
          </a:p>
          <a:p>
            <a:pPr algn="l">
              <a:spcAft>
                <a:spcPts val="1400"/>
              </a:spcAft>
            </a:pPr>
            <a:r>
              <a:rPr sz="2300" i="0" b="0">
                <a:solidFill>
                  <a:srgbClr val="1A1A1A"/>
                </a:solidFill>
                <a:latin typeface="Calibri"/>
              </a:rPr>
              <a:t>Before you collect or analyse any data, philosophy quietly asks: </a:t>
            </a:r>
            <a:r>
              <a:rPr sz="2300" i="1" b="0">
                <a:solidFill>
                  <a:srgbClr val="1A1A1A"/>
                </a:solidFill>
                <a:latin typeface="Calibri"/>
              </a:rPr>
              <a:t>What is knowledge? What can be known? How should we know it?</a:t>
            </a:r>
          </a:p>
          <a:p>
            <a:pPr algn="l">
              <a:spcAft>
                <a:spcPts val="1400"/>
              </a:spcAft>
            </a:pPr>
            <a:r>
              <a:rPr sz="2300" i="0" b="0">
                <a:solidFill>
                  <a:srgbClr val="1A1A1A"/>
                </a:solidFill>
                <a:latin typeface="Calibri"/>
              </a:rPr>
              <a:t>So philosophy sets the rules of the game, shapes which methods are allowed and defines what you accept as truth, evidence and meaning.</a:t>
            </a:r>
          </a:p>
          <a:p>
            <a:pPr algn="l">
              <a:spcAft>
                <a:spcPts val="1400"/>
              </a:spcAft>
            </a:pPr>
            <a:r>
              <a:rPr sz="2300" i="0" b="0">
                <a:solidFill>
                  <a:srgbClr val="1A1A1A"/>
                </a:solidFill>
                <a:latin typeface="Calibri"/>
              </a:rPr>
              <a:t>Without philosophy, research is movement without direction: walking fast without knowing where you are going.</a:t>
            </a:r>
          </a:p>
        </p:txBody>
      </p:sp>
      <p:sp>
        <p:nvSpPr>
          <p:cNvPr id="7" name="TextBox 6"/>
          <p:cNvSpPr txBox="1"/>
          <p:nvPr/>
        </p:nvSpPr>
        <p:spPr>
          <a:xfrm>
            <a:off x="457200" y="6400800"/>
            <a:ext cx="329184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8" name="TextBox 7"/>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30</a:t>
            </a:r>
          </a:p>
        </p:txBody>
      </p:sp>
    </p:spTree>
  </p:cSld>
  <p:clrMapOvr>
    <a:masterClrMapping/>
  </p:clrMapOvr>
</p:sld>
</file>

<file path=ppt/slides/slide120.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Rectangle 1"/>
          <p:cNvSpPr/>
          <p:nvPr/>
        </p:nvSpPr>
        <p:spPr>
          <a:xfrm>
            <a:off x="0" y="0"/>
            <a:ext cx="4023360" cy="6858000"/>
          </a:xfrm>
          <a:prstGeom prst="rect">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Oval 2"/>
          <p:cNvSpPr/>
          <p:nvPr/>
        </p:nvSpPr>
        <p:spPr>
          <a:xfrm>
            <a:off x="457200" y="548640"/>
            <a:ext cx="640080" cy="640080"/>
          </a:xfrm>
          <a:prstGeom prst="ellipse">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16425B"/>
                </a:solidFill>
                <a:latin typeface="Calibri"/>
              </a:rPr>
              <a:t>2</a:t>
            </a:r>
          </a:p>
        </p:txBody>
      </p:sp>
      <p:sp>
        <p:nvSpPr>
          <p:cNvPr id="4" name="TextBox 3"/>
          <p:cNvSpPr txBox="1"/>
          <p:nvPr/>
        </p:nvSpPr>
        <p:spPr>
          <a:xfrm>
            <a:off x="457200" y="1463040"/>
            <a:ext cx="3200400" cy="457200"/>
          </a:xfrm>
          <a:prstGeom prst="rect">
            <a:avLst/>
          </a:prstGeom>
          <a:noFill/>
        </p:spPr>
        <p:txBody>
          <a:bodyPr wrap="square" anchor="t" lIns="0" rIns="0" tIns="0" bIns="0">
            <a:spAutoFit/>
          </a:bodyPr>
          <a:lstStyle/>
          <a:p>
            <a:pPr algn="l">
              <a:spcAft>
                <a:spcPts val="0"/>
              </a:spcAft>
            </a:pPr>
            <a:r>
              <a:rPr sz="1800" i="0" b="1">
                <a:solidFill>
                  <a:srgbClr val="E8C06A"/>
                </a:solidFill>
                <a:latin typeface="Calibri"/>
              </a:rPr>
              <a:t>Why philosophy relates to science</a:t>
            </a:r>
          </a:p>
        </p:txBody>
      </p:sp>
      <p:sp>
        <p:nvSpPr>
          <p:cNvPr id="5" name="TextBox 4"/>
          <p:cNvSpPr txBox="1"/>
          <p:nvPr/>
        </p:nvSpPr>
        <p:spPr>
          <a:xfrm>
            <a:off x="457200" y="2011680"/>
            <a:ext cx="3200400" cy="3931920"/>
          </a:xfrm>
          <a:prstGeom prst="rect">
            <a:avLst/>
          </a:prstGeom>
          <a:noFill/>
        </p:spPr>
        <p:txBody>
          <a:bodyPr wrap="square" anchor="t" lIns="0" rIns="0" tIns="0" bIns="0">
            <a:spAutoFit/>
          </a:bodyPr>
          <a:lstStyle/>
          <a:p>
            <a:pPr algn="l">
              <a:spcAft>
                <a:spcPts val="0"/>
              </a:spcAft>
            </a:pPr>
            <a:r>
              <a:rPr sz="2800" i="0" b="1">
                <a:solidFill>
                  <a:srgbClr val="FFFFFF"/>
                </a:solidFill>
                <a:latin typeface="Calibri"/>
              </a:rPr>
              <a:t>Science is the engine; philosophy decides where it is allowed to drive</a:t>
            </a:r>
          </a:p>
        </p:txBody>
      </p:sp>
      <p:sp>
        <p:nvSpPr>
          <p:cNvPr id="6" name="TextBox 5"/>
          <p:cNvSpPr txBox="1"/>
          <p:nvPr/>
        </p:nvSpPr>
        <p:spPr>
          <a:xfrm>
            <a:off x="4480560" y="502920"/>
            <a:ext cx="7251192" cy="5669280"/>
          </a:xfrm>
          <a:prstGeom prst="rect">
            <a:avLst/>
          </a:prstGeom>
          <a:noFill/>
        </p:spPr>
        <p:txBody>
          <a:bodyPr wrap="square" anchor="t" lIns="0" rIns="0" tIns="0" bIns="0">
            <a:spAutoFit/>
          </a:bodyPr>
          <a:lstStyle/>
          <a:p>
            <a:pPr algn="l">
              <a:spcAft>
                <a:spcPts val="1400"/>
              </a:spcAft>
            </a:pPr>
            <a:r>
              <a:rPr sz="2300" i="0" b="1">
                <a:solidFill>
                  <a:srgbClr val="1A1A1A"/>
                </a:solidFill>
                <a:latin typeface="Calibri"/>
              </a:rPr>
              <a:t>Science answers:</a:t>
            </a:r>
            <a:r>
              <a:rPr sz="2300" i="0" b="0">
                <a:solidFill>
                  <a:srgbClr val="1A1A1A"/>
                </a:solidFill>
                <a:latin typeface="Calibri"/>
              </a:rPr>
              <a:t> </a:t>
            </a:r>
            <a:r>
              <a:rPr sz="2300" i="1" b="0">
                <a:solidFill>
                  <a:srgbClr val="1A1A1A"/>
                </a:solidFill>
                <a:latin typeface="Calibri"/>
              </a:rPr>
              <a:t>How does this work? What happens if we change X?</a:t>
            </a:r>
          </a:p>
          <a:p>
            <a:pPr algn="l">
              <a:spcAft>
                <a:spcPts val="1400"/>
              </a:spcAft>
            </a:pPr>
            <a:r>
              <a:rPr sz="2300" i="0" b="1">
                <a:solidFill>
                  <a:srgbClr val="1A1A1A"/>
                </a:solidFill>
                <a:latin typeface="Calibri"/>
              </a:rPr>
              <a:t>Philosophy asks what science cannot test directly:</a:t>
            </a:r>
            <a:r>
              <a:rPr sz="2300" i="0" b="0">
                <a:solidFill>
                  <a:srgbClr val="1A1A1A"/>
                </a:solidFill>
                <a:latin typeface="Calibri"/>
              </a:rPr>
              <a:t> </a:t>
            </a:r>
            <a:r>
              <a:rPr sz="2300" i="1" b="0">
                <a:solidFill>
                  <a:srgbClr val="1A1A1A"/>
                </a:solidFill>
                <a:latin typeface="Calibri"/>
              </a:rPr>
              <a:t>What counts as a scientific explanation? What assumptions are we making? What are the limits of scientific knowledge? What should science be used for?</a:t>
            </a:r>
          </a:p>
          <a:p>
            <a:pPr algn="l">
              <a:spcAft>
                <a:spcPts val="1400"/>
              </a:spcAft>
            </a:pPr>
            <a:r>
              <a:rPr sz="2300" i="0" b="0">
                <a:solidFill>
                  <a:srgbClr val="1A1A1A"/>
                </a:solidFill>
                <a:latin typeface="Calibri"/>
              </a:rPr>
              <a:t>Every experiment assumes that the world is orderly, that cause and effect exist and that measurements mean something real. Science does not prove these assumptions; it inherits them from philosophy.</a:t>
            </a:r>
          </a:p>
        </p:txBody>
      </p:sp>
      <p:sp>
        <p:nvSpPr>
          <p:cNvPr id="7" name="TextBox 6"/>
          <p:cNvSpPr txBox="1"/>
          <p:nvPr/>
        </p:nvSpPr>
        <p:spPr>
          <a:xfrm>
            <a:off x="457200" y="6400800"/>
            <a:ext cx="329184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8" name="TextBox 7"/>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31</a:t>
            </a:r>
          </a:p>
        </p:txBody>
      </p:sp>
    </p:spTree>
  </p:cSld>
  <p:clrMapOvr>
    <a:masterClrMapping/>
  </p:clrMapOvr>
</p:sld>
</file>

<file path=ppt/slides/slide121.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Rectangle 1"/>
          <p:cNvSpPr/>
          <p:nvPr/>
        </p:nvSpPr>
        <p:spPr>
          <a:xfrm>
            <a:off x="0" y="0"/>
            <a:ext cx="4023360" cy="6858000"/>
          </a:xfrm>
          <a:prstGeom prst="rect">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Oval 2"/>
          <p:cNvSpPr/>
          <p:nvPr/>
        </p:nvSpPr>
        <p:spPr>
          <a:xfrm>
            <a:off x="457200" y="548640"/>
            <a:ext cx="640080" cy="640080"/>
          </a:xfrm>
          <a:prstGeom prst="ellipse">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16425B"/>
                </a:solidFill>
                <a:latin typeface="Calibri"/>
              </a:rPr>
              <a:t>3</a:t>
            </a:r>
          </a:p>
        </p:txBody>
      </p:sp>
      <p:sp>
        <p:nvSpPr>
          <p:cNvPr id="4" name="TextBox 3"/>
          <p:cNvSpPr txBox="1"/>
          <p:nvPr/>
        </p:nvSpPr>
        <p:spPr>
          <a:xfrm>
            <a:off x="457200" y="1463040"/>
            <a:ext cx="3200400" cy="457200"/>
          </a:xfrm>
          <a:prstGeom prst="rect">
            <a:avLst/>
          </a:prstGeom>
          <a:noFill/>
        </p:spPr>
        <p:txBody>
          <a:bodyPr wrap="square" anchor="t" lIns="0" rIns="0" tIns="0" bIns="0">
            <a:spAutoFit/>
          </a:bodyPr>
          <a:lstStyle/>
          <a:p>
            <a:pPr algn="l">
              <a:spcAft>
                <a:spcPts val="0"/>
              </a:spcAft>
            </a:pPr>
            <a:r>
              <a:rPr sz="1800" i="0" b="1">
                <a:solidFill>
                  <a:srgbClr val="E8C06A"/>
                </a:solidFill>
                <a:latin typeface="Calibri"/>
              </a:rPr>
              <a:t>How philosophy relates to science</a:t>
            </a:r>
          </a:p>
        </p:txBody>
      </p:sp>
      <p:sp>
        <p:nvSpPr>
          <p:cNvPr id="5" name="TextBox 4"/>
          <p:cNvSpPr txBox="1"/>
          <p:nvPr/>
        </p:nvSpPr>
        <p:spPr>
          <a:xfrm>
            <a:off x="457200" y="2011680"/>
            <a:ext cx="3200400" cy="3931920"/>
          </a:xfrm>
          <a:prstGeom prst="rect">
            <a:avLst/>
          </a:prstGeom>
          <a:noFill/>
        </p:spPr>
        <p:txBody>
          <a:bodyPr wrap="square" anchor="t" lIns="0" rIns="0" tIns="0" bIns="0">
            <a:spAutoFit/>
          </a:bodyPr>
          <a:lstStyle/>
          <a:p>
            <a:pPr algn="l">
              <a:spcAft>
                <a:spcPts val="0"/>
              </a:spcAft>
            </a:pPr>
            <a:r>
              <a:rPr sz="2800" i="0" b="1">
                <a:solidFill>
                  <a:srgbClr val="FFFFFF"/>
                </a:solidFill>
                <a:latin typeface="Calibri"/>
              </a:rPr>
              <a:t>Philosophy is the referee; science is the match</a:t>
            </a:r>
          </a:p>
        </p:txBody>
      </p:sp>
      <p:sp>
        <p:nvSpPr>
          <p:cNvPr id="6" name="TextBox 5"/>
          <p:cNvSpPr txBox="1"/>
          <p:nvPr/>
        </p:nvSpPr>
        <p:spPr>
          <a:xfrm>
            <a:off x="4480560" y="502920"/>
            <a:ext cx="7251192" cy="5669280"/>
          </a:xfrm>
          <a:prstGeom prst="rect">
            <a:avLst/>
          </a:prstGeom>
          <a:noFill/>
        </p:spPr>
        <p:txBody>
          <a:bodyPr wrap="square" anchor="t" lIns="0" rIns="0" tIns="0" bIns="0">
            <a:spAutoFit/>
          </a:bodyPr>
          <a:lstStyle/>
          <a:p>
            <a:pPr algn="l">
              <a:spcAft>
                <a:spcPts val="1400"/>
              </a:spcAft>
            </a:pPr>
            <a:r>
              <a:rPr sz="2300" i="0" b="0">
                <a:solidFill>
                  <a:srgbClr val="1A1A1A"/>
                </a:solidFill>
                <a:latin typeface="Calibri"/>
              </a:rPr>
              <a:t>Philosophy defines what makes science valid, distinguishes science from pseudoscience and examines how scientific knowledge changes over time.</a:t>
            </a:r>
          </a:p>
          <a:p>
            <a:pPr algn="l">
              <a:spcAft>
                <a:spcPts val="1400"/>
              </a:spcAft>
            </a:pPr>
            <a:r>
              <a:rPr sz="2300" i="0" b="0">
                <a:solidFill>
                  <a:srgbClr val="1A1A1A"/>
                </a:solidFill>
                <a:latin typeface="Calibri"/>
              </a:rPr>
              <a:t>For example: </a:t>
            </a:r>
            <a:r>
              <a:rPr sz="2300" i="1" b="0">
                <a:solidFill>
                  <a:srgbClr val="1A1A1A"/>
                </a:solidFill>
                <a:latin typeface="Calibri"/>
              </a:rPr>
              <a:t>Why do theories change? What makes one explanation better than another? Can science ever be fully objective?</a:t>
            </a:r>
          </a:p>
          <a:p>
            <a:pPr algn="l">
              <a:spcAft>
                <a:spcPts val="1400"/>
              </a:spcAft>
            </a:pPr>
            <a:r>
              <a:rPr sz="2300" i="0" b="0">
                <a:solidFill>
                  <a:srgbClr val="1A1A1A"/>
                </a:solidFill>
                <a:latin typeface="Calibri"/>
              </a:rPr>
              <a:t>Science produces knowledge. Philosophy checks the logic, meaning and limits of that knowledge.</a:t>
            </a:r>
          </a:p>
        </p:txBody>
      </p:sp>
      <p:sp>
        <p:nvSpPr>
          <p:cNvPr id="7" name="TextBox 6"/>
          <p:cNvSpPr txBox="1"/>
          <p:nvPr/>
        </p:nvSpPr>
        <p:spPr>
          <a:xfrm>
            <a:off x="457200" y="6400800"/>
            <a:ext cx="329184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8" name="TextBox 7"/>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32</a:t>
            </a:r>
          </a:p>
        </p:txBody>
      </p:sp>
    </p:spTree>
  </p:cSld>
  <p:clrMapOvr>
    <a:masterClrMapping/>
  </p:clrMapOvr>
</p:sld>
</file>

<file path=ppt/slides/slide122.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sp>
        <p:nvSpPr>
          <p:cNvPr id="2" name="TextBox 1"/>
          <p:cNvSpPr txBox="1"/>
          <p:nvPr/>
        </p:nvSpPr>
        <p:spPr>
          <a:xfrm>
            <a:off x="731520" y="640080"/>
            <a:ext cx="10698480" cy="548640"/>
          </a:xfrm>
          <a:prstGeom prst="rect">
            <a:avLst/>
          </a:prstGeom>
          <a:noFill/>
        </p:spPr>
        <p:txBody>
          <a:bodyPr wrap="square" anchor="t" lIns="0" rIns="0" tIns="0" bIns="0">
            <a:spAutoFit/>
          </a:bodyPr>
          <a:lstStyle/>
          <a:p>
            <a:pPr algn="l">
              <a:spcAft>
                <a:spcPts val="0"/>
              </a:spcAft>
            </a:pPr>
            <a:r>
              <a:rPr sz="2200" i="0" b="1">
                <a:solidFill>
                  <a:srgbClr val="E8C06A"/>
                </a:solidFill>
                <a:latin typeface="Calibri"/>
              </a:rPr>
              <a:t>In summary</a:t>
            </a:r>
          </a:p>
        </p:txBody>
      </p:sp>
      <p:sp>
        <p:nvSpPr>
          <p:cNvPr id="3" name="TextBox 2"/>
          <p:cNvSpPr txBox="1"/>
          <p:nvPr/>
        </p:nvSpPr>
        <p:spPr>
          <a:xfrm>
            <a:off x="731520" y="1463040"/>
            <a:ext cx="10698480" cy="2743200"/>
          </a:xfrm>
          <a:prstGeom prst="rect">
            <a:avLst/>
          </a:prstGeom>
          <a:noFill/>
        </p:spPr>
        <p:txBody>
          <a:bodyPr wrap="square" anchor="t" lIns="0" rIns="0" tIns="0" bIns="0">
            <a:spAutoFit/>
          </a:bodyPr>
          <a:lstStyle/>
          <a:p>
            <a:pPr algn="l">
              <a:spcAft>
                <a:spcPts val="1800"/>
              </a:spcAft>
            </a:pPr>
            <a:r>
              <a:rPr sz="3200" i="0" b="1">
                <a:solidFill>
                  <a:srgbClr val="FFFFFF"/>
                </a:solidFill>
                <a:latin typeface="Calibri"/>
              </a:rPr>
              <a:t>Research without philosophy is data without meaning.</a:t>
            </a:r>
          </a:p>
          <a:p>
            <a:pPr algn="l">
              <a:spcAft>
                <a:spcPts val="1800"/>
              </a:spcAft>
            </a:pPr>
            <a:r>
              <a:rPr sz="3200" i="0" b="1">
                <a:solidFill>
                  <a:srgbClr val="FFFFFF"/>
                </a:solidFill>
                <a:latin typeface="Calibri"/>
              </a:rPr>
              <a:t>Science without philosophy is power without reflection.</a:t>
            </a:r>
          </a:p>
        </p:txBody>
      </p:sp>
      <p:sp>
        <p:nvSpPr>
          <p:cNvPr id="4" name="TextBox 3"/>
          <p:cNvSpPr txBox="1"/>
          <p:nvPr/>
        </p:nvSpPr>
        <p:spPr>
          <a:xfrm>
            <a:off x="731520" y="4206240"/>
            <a:ext cx="10698480" cy="1645920"/>
          </a:xfrm>
          <a:prstGeom prst="rect">
            <a:avLst/>
          </a:prstGeom>
          <a:noFill/>
        </p:spPr>
        <p:txBody>
          <a:bodyPr wrap="square" anchor="t" lIns="0" rIns="0" tIns="0" bIns="0">
            <a:spAutoFit/>
          </a:bodyPr>
          <a:lstStyle/>
          <a:p>
            <a:pPr algn="l">
              <a:spcAft>
                <a:spcPts val="0"/>
              </a:spcAft>
            </a:pPr>
            <a:r>
              <a:rPr sz="2400" i="0" b="0">
                <a:solidFill>
                  <a:srgbClr val="FFFFFF"/>
                </a:solidFill>
                <a:latin typeface="Calibri"/>
              </a:rPr>
              <a:t>Put more simply, philosophy asks </a:t>
            </a:r>
            <a:r>
              <a:rPr sz="2400" i="1" b="0">
                <a:solidFill>
                  <a:srgbClr val="FFFFFF"/>
                </a:solidFill>
                <a:latin typeface="Calibri"/>
              </a:rPr>
              <a:t>What does knowing mean?</a:t>
            </a:r>
            <a:r>
              <a:rPr sz="2400" i="0" b="0">
                <a:solidFill>
                  <a:srgbClr val="FFFFFF"/>
                </a:solidFill>
                <a:latin typeface="Calibri"/>
              </a:rPr>
              <a:t> Research and science answer </a:t>
            </a:r>
            <a:r>
              <a:rPr sz="2400" i="1" b="0">
                <a:solidFill>
                  <a:srgbClr val="FFFFFF"/>
                </a:solidFill>
                <a:latin typeface="Calibri"/>
              </a:rPr>
              <a:t>What do we know?</a:t>
            </a:r>
          </a:p>
        </p:txBody>
      </p:sp>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CEDBE6"/>
                </a:solidFill>
                <a:latin typeface="Calibri"/>
              </a:rPr>
              <a:t>33</a:t>
            </a:r>
          </a:p>
        </p:txBody>
      </p:sp>
    </p:spTree>
  </p:cSld>
  <p:clrMapOvr>
    <a:masterClrMapping/>
  </p:clrMapOvr>
</p:sld>
</file>

<file path=ppt/slides/slide123.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892555" y="365760"/>
            <a:ext cx="10403840" cy="585216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CEDBE6"/>
                </a:solidFill>
                <a:latin typeface="Calibri"/>
              </a:rPr>
              <a:t>34</a:t>
            </a:r>
          </a:p>
        </p:txBody>
      </p:sp>
    </p:spTree>
  </p:cSld>
  <p:clrMapOvr>
    <a:masterClrMapping/>
  </p:clrMapOvr>
</p:sld>
</file>

<file path=ppt/slides/slide124.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Why Kuhn?</a:t>
            </a:r>
          </a:p>
        </p:txBody>
      </p:sp>
      <p:sp>
        <p:nvSpPr>
          <p:cNvPr id="3" name="Rounded Rectangle 2"/>
          <p:cNvSpPr/>
          <p:nvPr/>
        </p:nvSpPr>
        <p:spPr>
          <a:xfrm>
            <a:off x="457200" y="1371600"/>
            <a:ext cx="11274552" cy="4754880"/>
          </a:xfrm>
          <a:prstGeom prst="roundRect">
            <a:avLst>
              <a:gd name="adj" fmla="val 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822960" y="1737360"/>
            <a:ext cx="10543032" cy="4023360"/>
          </a:xfrm>
          <a:prstGeom prst="rect">
            <a:avLst/>
          </a:prstGeom>
          <a:noFill/>
        </p:spPr>
        <p:txBody>
          <a:bodyPr wrap="square" anchor="ctr" lIns="0" rIns="0" tIns="0" bIns="0">
            <a:spAutoFit/>
          </a:bodyPr>
          <a:lstStyle/>
          <a:p>
            <a:pPr algn="l">
              <a:spcAft>
                <a:spcPts val="1800"/>
              </a:spcAft>
            </a:pPr>
            <a:r>
              <a:rPr sz="2800" i="0" b="0">
                <a:solidFill>
                  <a:srgbClr val="1A1A1A"/>
                </a:solidFill>
                <a:latin typeface="Calibri"/>
              </a:rPr>
              <a:t>We look at Kuhn only as far as he helps you understand what a paradigm is and why it matters for your own research.</a:t>
            </a:r>
          </a:p>
        </p:txBody>
      </p:sp>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35</a:t>
            </a:r>
          </a:p>
        </p:txBody>
      </p:sp>
    </p:spTree>
  </p:cSld>
  <p:clrMapOvr>
    <a:masterClrMapping/>
  </p:clrMapOvr>
</p:sld>
</file>

<file path=ppt/slides/slide125.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The Structure of Scientific Revolutions</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Kuhn (1962), in English and in Chinese translation</a:t>
            </a:r>
          </a:p>
        </p:txBody>
      </p:sp>
      <p:pic>
        <p:nvPicPr>
          <p:cNvPr id="4" name="Picture 3" descr="image.jpg"/>
          <p:cNvPicPr>
            <a:picLocks noChangeAspect="1"/>
          </p:cNvPicPr>
          <p:nvPr/>
        </p:nvPicPr>
        <p:blipFill>
          <a:blip r:embed="rId2"/>
          <a:stretch>
            <a:fillRect/>
          </a:stretch>
        </p:blipFill>
        <p:spPr>
          <a:xfrm>
            <a:off x="1489421" y="1463040"/>
            <a:ext cx="3435673" cy="4754879"/>
          </a:xfrm>
          <a:prstGeom prst="rect">
            <a:avLst/>
          </a:prstGeom>
        </p:spPr>
      </p:pic>
      <p:pic>
        <p:nvPicPr>
          <p:cNvPr id="5" name="Picture 4" descr="image.jpg"/>
          <p:cNvPicPr>
            <a:picLocks noChangeAspect="1"/>
          </p:cNvPicPr>
          <p:nvPr/>
        </p:nvPicPr>
        <p:blipFill>
          <a:blip r:embed="rId3"/>
          <a:stretch>
            <a:fillRect/>
          </a:stretch>
        </p:blipFill>
        <p:spPr>
          <a:xfrm>
            <a:off x="7409832" y="1463040"/>
            <a:ext cx="3143722" cy="4754879"/>
          </a:xfrm>
          <a:prstGeom prst="rect">
            <a:avLst/>
          </a:prstGeom>
        </p:spPr>
      </p:pic>
      <p:sp>
        <p:nvSpPr>
          <p:cNvPr id="6" name="TextBox 5"/>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7" name="TextBox 6"/>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36</a:t>
            </a:r>
          </a:p>
        </p:txBody>
      </p:sp>
    </p:spTree>
  </p:cSld>
  <p:clrMapOvr>
    <a:masterClrMapping/>
  </p:clrMapOvr>
</p:sld>
</file>

<file path=ppt/slides/slide126.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What is Kuhn up to?</a:t>
            </a:r>
          </a:p>
        </p:txBody>
      </p:sp>
      <p:sp>
        <p:nvSpPr>
          <p:cNvPr id="3" name="Rounded Rectangle 2"/>
          <p:cNvSpPr/>
          <p:nvPr/>
        </p:nvSpPr>
        <p:spPr>
          <a:xfrm>
            <a:off x="457200" y="1371600"/>
            <a:ext cx="11274552" cy="4754880"/>
          </a:xfrm>
          <a:prstGeom prst="roundRect">
            <a:avLst>
              <a:gd name="adj" fmla="val 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822960" y="1737360"/>
            <a:ext cx="10543032" cy="4023360"/>
          </a:xfrm>
          <a:prstGeom prst="rect">
            <a:avLst/>
          </a:prstGeom>
          <a:noFill/>
        </p:spPr>
        <p:txBody>
          <a:bodyPr wrap="square" anchor="ctr" lIns="0" rIns="0" tIns="0" bIns="0">
            <a:spAutoFit/>
          </a:bodyPr>
          <a:lstStyle/>
          <a:p>
            <a:pPr algn="l">
              <a:spcAft>
                <a:spcPts val="1800"/>
              </a:spcAft>
            </a:pPr>
            <a:r>
              <a:rPr sz="2800" i="0" b="0">
                <a:solidFill>
                  <a:srgbClr val="1A1A1A"/>
                </a:solidFill>
                <a:latin typeface="Calibri"/>
              </a:rPr>
              <a:t>Before Kuhn, there was no detailed map of how research progressed.</a:t>
            </a:r>
          </a:p>
          <a:p>
            <a:pPr algn="l">
              <a:spcAft>
                <a:spcPts val="1800"/>
              </a:spcAft>
            </a:pPr>
            <a:r>
              <a:rPr sz="2800" i="0" b="0">
                <a:solidFill>
                  <a:srgbClr val="1A1A1A"/>
                </a:solidFill>
                <a:latin typeface="Calibri"/>
              </a:rPr>
              <a:t>He painted a picture of how research grows and adds knowledge to the research community.</a:t>
            </a:r>
          </a:p>
        </p:txBody>
      </p:sp>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37</a:t>
            </a:r>
          </a:p>
        </p:txBody>
      </p:sp>
    </p:spTree>
  </p:cSld>
  <p:clrMapOvr>
    <a:masterClrMapping/>
  </p:clrMapOvr>
</p:sld>
</file>

<file path=ppt/slides/slide127.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Kuhn's importance</a:t>
            </a:r>
          </a:p>
        </p:txBody>
      </p:sp>
      <p:sp>
        <p:nvSpPr>
          <p:cNvPr id="3" name="Rounded Rectangle 2"/>
          <p:cNvSpPr/>
          <p:nvPr/>
        </p:nvSpPr>
        <p:spPr>
          <a:xfrm>
            <a:off x="457200" y="1280160"/>
            <a:ext cx="11274552" cy="1533143"/>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80160"/>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What he changed</a:t>
            </a:r>
          </a:p>
        </p:txBody>
      </p:sp>
      <p:sp>
        <p:nvSpPr>
          <p:cNvPr id="5" name="TextBox 4"/>
          <p:cNvSpPr txBox="1"/>
          <p:nvPr/>
        </p:nvSpPr>
        <p:spPr>
          <a:xfrm>
            <a:off x="3429000" y="1280160"/>
            <a:ext cx="8119872" cy="1533143"/>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The way we think about humanity's most organised attempt to understand the world (Naughton, 2012).</a:t>
            </a:r>
          </a:p>
        </p:txBody>
      </p:sp>
      <p:sp>
        <p:nvSpPr>
          <p:cNvPr id="6" name="Rounded Rectangle 5"/>
          <p:cNvSpPr/>
          <p:nvPr/>
        </p:nvSpPr>
        <p:spPr>
          <a:xfrm>
            <a:off x="457200" y="2959607"/>
            <a:ext cx="11274552" cy="1533143"/>
          </a:xfrm>
          <a:prstGeom prst="roundRect">
            <a:avLst>
              <a:gd name="adj" fmla="val 12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457200" y="2959607"/>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Before Kuhn</a:t>
            </a:r>
          </a:p>
        </p:txBody>
      </p:sp>
      <p:sp>
        <p:nvSpPr>
          <p:cNvPr id="8" name="TextBox 7"/>
          <p:cNvSpPr txBox="1"/>
          <p:nvPr/>
        </p:nvSpPr>
        <p:spPr>
          <a:xfrm>
            <a:off x="3429000" y="2959607"/>
            <a:ext cx="8119872" cy="1533143"/>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Science was seen as following one proper method and progressing by adding new truths to old ones, edging ever closer to the truth.</a:t>
            </a:r>
          </a:p>
        </p:txBody>
      </p:sp>
      <p:sp>
        <p:nvSpPr>
          <p:cNvPr id="9" name="Rounded Rectangle 8"/>
          <p:cNvSpPr/>
          <p:nvPr/>
        </p:nvSpPr>
        <p:spPr>
          <a:xfrm>
            <a:off x="457200" y="4639055"/>
            <a:ext cx="11274552" cy="1533143"/>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ounded Rectangle 9"/>
          <p:cNvSpPr/>
          <p:nvPr/>
        </p:nvSpPr>
        <p:spPr>
          <a:xfrm>
            <a:off x="457200" y="4639055"/>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After Kuhn</a:t>
            </a:r>
          </a:p>
        </p:txBody>
      </p:sp>
      <p:sp>
        <p:nvSpPr>
          <p:cNvPr id="11" name="TextBox 10"/>
          <p:cNvSpPr txBox="1"/>
          <p:nvPr/>
        </p:nvSpPr>
        <p:spPr>
          <a:xfrm>
            <a:off x="3429000" y="4639055"/>
            <a:ext cx="8119872" cy="1533143"/>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The history of science is no longer read as a steady march towards the truth.</a:t>
            </a:r>
          </a:p>
        </p:txBody>
      </p:sp>
      <p:sp>
        <p:nvSpPr>
          <p:cNvPr id="12" name="TextBox 11"/>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3" name="TextBox 12"/>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38</a:t>
            </a:r>
          </a:p>
        </p:txBody>
      </p:sp>
    </p:spTree>
  </p:cSld>
  <p:clrMapOvr>
    <a:masterClrMapping/>
  </p:clrMapOvr>
</p:sld>
</file>

<file path=ppt/slides/slide128.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Popper and Kuhn: two views of scientific progress</a:t>
            </a:r>
          </a:p>
        </p:txBody>
      </p:sp>
      <p:sp>
        <p:nvSpPr>
          <p:cNvPr id="3" name="Rounded Rectangle 2"/>
          <p:cNvSpPr/>
          <p:nvPr/>
        </p:nvSpPr>
        <p:spPr>
          <a:xfrm>
            <a:off x="457200" y="1280160"/>
            <a:ext cx="5522976" cy="4892040"/>
          </a:xfrm>
          <a:prstGeom prst="roundRect">
            <a:avLst>
              <a:gd name="adj" fmla="val 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4" name="Picture 3" descr="image.jpg"/>
          <p:cNvPicPr>
            <a:picLocks noChangeAspect="1"/>
          </p:cNvPicPr>
          <p:nvPr/>
        </p:nvPicPr>
        <p:blipFill>
          <a:blip r:embed="rId3"/>
          <a:stretch>
            <a:fillRect/>
          </a:stretch>
        </p:blipFill>
        <p:spPr>
          <a:xfrm>
            <a:off x="879879" y="1508760"/>
            <a:ext cx="1806400" cy="2651760"/>
          </a:xfrm>
          <a:prstGeom prst="rect">
            <a:avLst/>
          </a:prstGeom>
        </p:spPr>
      </p:pic>
      <p:sp>
        <p:nvSpPr>
          <p:cNvPr id="5" name="TextBox 4"/>
          <p:cNvSpPr txBox="1"/>
          <p:nvPr/>
        </p:nvSpPr>
        <p:spPr>
          <a:xfrm>
            <a:off x="3063240" y="1554480"/>
            <a:ext cx="2697480" cy="548640"/>
          </a:xfrm>
          <a:prstGeom prst="rect">
            <a:avLst/>
          </a:prstGeom>
          <a:noFill/>
        </p:spPr>
        <p:txBody>
          <a:bodyPr wrap="square" anchor="t" lIns="0" rIns="0" tIns="0" bIns="0">
            <a:spAutoFit/>
          </a:bodyPr>
          <a:lstStyle/>
          <a:p>
            <a:pPr algn="l">
              <a:spcAft>
                <a:spcPts val="0"/>
              </a:spcAft>
            </a:pPr>
            <a:r>
              <a:rPr sz="2400" i="0" b="1">
                <a:solidFill>
                  <a:srgbClr val="16425B"/>
                </a:solidFill>
                <a:latin typeface="Calibri"/>
              </a:rPr>
              <a:t>Karl Popper</a:t>
            </a:r>
          </a:p>
        </p:txBody>
      </p:sp>
      <p:sp>
        <p:nvSpPr>
          <p:cNvPr id="6" name="TextBox 5"/>
          <p:cNvSpPr txBox="1"/>
          <p:nvPr/>
        </p:nvSpPr>
        <p:spPr>
          <a:xfrm>
            <a:off x="731520" y="4343400"/>
            <a:ext cx="4983480" cy="1737360"/>
          </a:xfrm>
          <a:prstGeom prst="rect">
            <a:avLst/>
          </a:prstGeom>
          <a:noFill/>
        </p:spPr>
        <p:txBody>
          <a:bodyPr wrap="square" anchor="t" lIns="0" rIns="0" tIns="0" bIns="0">
            <a:spAutoFit/>
          </a:bodyPr>
          <a:lstStyle/>
          <a:p>
            <a:pPr algn="l">
              <a:spcAft>
                <a:spcPts val="0"/>
              </a:spcAft>
            </a:pPr>
            <a:r>
              <a:rPr sz="2200" i="0" b="0">
                <a:solidFill>
                  <a:srgbClr val="1A1A1A"/>
                </a:solidFill>
                <a:latin typeface="Calibri"/>
              </a:rPr>
              <a:t>Science progresses by falsification: theories that conflict with observation are discarded.</a:t>
            </a:r>
          </a:p>
        </p:txBody>
      </p:sp>
      <p:sp>
        <p:nvSpPr>
          <p:cNvPr id="7" name="Rounded Rectangle 6"/>
          <p:cNvSpPr/>
          <p:nvPr/>
        </p:nvSpPr>
        <p:spPr>
          <a:xfrm>
            <a:off x="6208776" y="1280160"/>
            <a:ext cx="5522976" cy="4892040"/>
          </a:xfrm>
          <a:prstGeom prst="roundRect">
            <a:avLst>
              <a:gd name="adj" fmla="val 5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8" name="Picture 7" descr="image.png"/>
          <p:cNvPicPr>
            <a:picLocks noChangeAspect="1"/>
          </p:cNvPicPr>
          <p:nvPr/>
        </p:nvPicPr>
        <p:blipFill>
          <a:blip r:embed="rId4"/>
          <a:stretch>
            <a:fillRect/>
          </a:stretch>
        </p:blipFill>
        <p:spPr>
          <a:xfrm>
            <a:off x="6483096" y="1543883"/>
            <a:ext cx="2103120" cy="2581512"/>
          </a:xfrm>
          <a:prstGeom prst="rect">
            <a:avLst/>
          </a:prstGeom>
        </p:spPr>
      </p:pic>
      <p:sp>
        <p:nvSpPr>
          <p:cNvPr id="9" name="TextBox 8"/>
          <p:cNvSpPr txBox="1"/>
          <p:nvPr/>
        </p:nvSpPr>
        <p:spPr>
          <a:xfrm>
            <a:off x="8814816" y="1554480"/>
            <a:ext cx="2697480" cy="548640"/>
          </a:xfrm>
          <a:prstGeom prst="rect">
            <a:avLst/>
          </a:prstGeom>
          <a:noFill/>
        </p:spPr>
        <p:txBody>
          <a:bodyPr wrap="square" anchor="t" lIns="0" rIns="0" tIns="0" bIns="0">
            <a:spAutoFit/>
          </a:bodyPr>
          <a:lstStyle/>
          <a:p>
            <a:pPr algn="l">
              <a:spcAft>
                <a:spcPts val="0"/>
              </a:spcAft>
            </a:pPr>
            <a:r>
              <a:rPr sz="2400" i="0" b="1">
                <a:solidFill>
                  <a:srgbClr val="256258"/>
                </a:solidFill>
                <a:latin typeface="Calibri"/>
              </a:rPr>
              <a:t>Thomas Kuhn</a:t>
            </a:r>
          </a:p>
        </p:txBody>
      </p:sp>
      <p:sp>
        <p:nvSpPr>
          <p:cNvPr id="10" name="TextBox 9"/>
          <p:cNvSpPr txBox="1"/>
          <p:nvPr/>
        </p:nvSpPr>
        <p:spPr>
          <a:xfrm>
            <a:off x="6483096" y="4343400"/>
            <a:ext cx="4983480" cy="1737360"/>
          </a:xfrm>
          <a:prstGeom prst="rect">
            <a:avLst/>
          </a:prstGeom>
          <a:noFill/>
        </p:spPr>
        <p:txBody>
          <a:bodyPr wrap="square" anchor="t" lIns="0" rIns="0" tIns="0" bIns="0">
            <a:spAutoFit/>
          </a:bodyPr>
          <a:lstStyle/>
          <a:p>
            <a:pPr algn="l">
              <a:spcAft>
                <a:spcPts val="0"/>
              </a:spcAft>
            </a:pPr>
            <a:r>
              <a:rPr sz="2200" i="0" b="0">
                <a:solidFill>
                  <a:srgbClr val="1A1A1A"/>
                </a:solidFill>
                <a:latin typeface="Calibri"/>
              </a:rPr>
              <a:t>Science moves through long periods of normal science within a paradigm, broken by revolutions.</a:t>
            </a:r>
          </a:p>
        </p:txBody>
      </p:sp>
      <p:sp>
        <p:nvSpPr>
          <p:cNvPr id="11" name="TextBox 10"/>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2" name="TextBox 11"/>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39</a:t>
            </a:r>
          </a:p>
        </p:txBody>
      </p:sp>
    </p:spTree>
  </p:cSld>
  <p:clrMapOvr>
    <a:masterClrMapping/>
  </p:clrMapOvr>
</p:sld>
</file>

<file path=ppt/slides/slide129.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Two phases of science</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Not different speeds of discovery, but fundamentally different ways of doing science</a:t>
            </a:r>
          </a:p>
        </p:txBody>
      </p:sp>
      <p:sp>
        <p:nvSpPr>
          <p:cNvPr id="4" name="Rounded Rectangle 3"/>
          <p:cNvSpPr/>
          <p:nvPr/>
        </p:nvSpPr>
        <p:spPr>
          <a:xfrm>
            <a:off x="457200" y="1554480"/>
            <a:ext cx="5522976" cy="461772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57200" y="1554480"/>
            <a:ext cx="5522976" cy="566928"/>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Normal science</a:t>
            </a:r>
          </a:p>
        </p:txBody>
      </p:sp>
      <p:sp>
        <p:nvSpPr>
          <p:cNvPr id="6" name="TextBox 5"/>
          <p:cNvSpPr txBox="1"/>
          <p:nvPr/>
        </p:nvSpPr>
        <p:spPr>
          <a:xfrm>
            <a:off x="640080" y="2286000"/>
            <a:ext cx="5157216" cy="3749039"/>
          </a:xfrm>
          <a:prstGeom prst="rect">
            <a:avLst/>
          </a:prstGeom>
          <a:noFill/>
        </p:spPr>
        <p:txBody>
          <a:bodyPr wrap="square" anchor="t" lIns="0" rIns="0" tIns="0" bIns="0">
            <a:spAutoFit/>
          </a:bodyPr>
          <a:lstStyle/>
          <a:p>
            <a:pPr algn="l">
              <a:spcAft>
                <a:spcPts val="800"/>
              </a:spcAft>
            </a:pPr>
            <a:r>
              <a:rPr sz="2400" i="0" b="0">
                <a:solidFill>
                  <a:srgbClr val="1A1A1A"/>
                </a:solidFill>
                <a:latin typeface="Calibri"/>
              </a:rPr>
              <a:t>Day-to-day puzzle solving within the accepted paradigm. As we read Kuhn, very nearly all that scientists actually do.</a:t>
            </a:r>
          </a:p>
        </p:txBody>
      </p:sp>
      <p:sp>
        <p:nvSpPr>
          <p:cNvPr id="7" name="Rounded Rectangle 6"/>
          <p:cNvSpPr/>
          <p:nvPr/>
        </p:nvSpPr>
        <p:spPr>
          <a:xfrm>
            <a:off x="6208776" y="1554480"/>
            <a:ext cx="5522976" cy="461772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6208776" y="1554480"/>
            <a:ext cx="5522976" cy="566928"/>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Extraordinary science</a:t>
            </a:r>
          </a:p>
        </p:txBody>
      </p:sp>
      <p:sp>
        <p:nvSpPr>
          <p:cNvPr id="9" name="TextBox 8"/>
          <p:cNvSpPr txBox="1"/>
          <p:nvPr/>
        </p:nvSpPr>
        <p:spPr>
          <a:xfrm>
            <a:off x="6391656" y="2286000"/>
            <a:ext cx="5157216" cy="3749039"/>
          </a:xfrm>
          <a:prstGeom prst="rect">
            <a:avLst/>
          </a:prstGeom>
          <a:noFill/>
        </p:spPr>
        <p:txBody>
          <a:bodyPr wrap="square" anchor="t" lIns="0" rIns="0" tIns="0" bIns="0">
            <a:spAutoFit/>
          </a:bodyPr>
          <a:lstStyle/>
          <a:p>
            <a:pPr algn="l">
              <a:spcAft>
                <a:spcPts val="800"/>
              </a:spcAft>
            </a:pPr>
            <a:r>
              <a:rPr sz="2400" i="0" b="0">
                <a:solidFill>
                  <a:srgbClr val="1A1A1A"/>
                </a:solidFill>
                <a:latin typeface="Calibri"/>
              </a:rPr>
              <a:t>When the accepted rules stop working, they are themselves questioned, and a new paradigm can emerge.</a:t>
            </a:r>
          </a:p>
        </p:txBody>
      </p:sp>
      <p:sp>
        <p:nvSpPr>
          <p:cNvPr id="10" name="TextBox 9"/>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1" name="TextBox 10"/>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40</a:t>
            </a:r>
          </a:p>
        </p:txBody>
      </p:sp>
    </p:spTree>
  </p:cSld>
  <p:clrMapOvr>
    <a:masterClrMapping/>
  </p:clrMapOvr>
</p:sld>
</file>

<file path=ppt/slides/slide130.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0" y="0"/>
            <a:ext cx="4572000" cy="6858000"/>
          </a:xfrm>
          <a:prstGeom prst="rect">
            <a:avLst/>
          </a:prstGeom>
        </p:spPr>
      </p:pic>
      <p:sp>
        <p:nvSpPr>
          <p:cNvPr id="3" name="TextBox 2"/>
          <p:cNvSpPr txBox="1"/>
          <p:nvPr/>
        </p:nvSpPr>
        <p:spPr>
          <a:xfrm>
            <a:off x="5029200" y="274320"/>
            <a:ext cx="6705295" cy="118872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Are you here to solve a puzzle?</a:t>
            </a:r>
          </a:p>
        </p:txBody>
      </p:sp>
      <p:sp>
        <p:nvSpPr>
          <p:cNvPr id="4" name="TextBox 3"/>
          <p:cNvSpPr txBox="1"/>
          <p:nvPr/>
        </p:nvSpPr>
        <p:spPr>
          <a:xfrm>
            <a:off x="5029200" y="1645920"/>
            <a:ext cx="6705295" cy="4572000"/>
          </a:xfrm>
          <a:prstGeom prst="rect">
            <a:avLst/>
          </a:prstGeom>
          <a:noFill/>
        </p:spPr>
        <p:txBody>
          <a:bodyPr wrap="square" anchor="t" lIns="0" rIns="0" tIns="0" bIns="0">
            <a:spAutoFit/>
          </a:bodyPr>
          <a:lstStyle/>
          <a:p>
            <a:pPr algn="l">
              <a:spcAft>
                <a:spcPts val="1400"/>
              </a:spcAft>
            </a:pPr>
            <a:r>
              <a:rPr sz="2200" i="0" b="0">
                <a:solidFill>
                  <a:srgbClr val="1A1A1A"/>
                </a:solidFill>
                <a:latin typeface="Calibri"/>
              </a:rPr>
              <a:t>According to Kuhn, normal science is simply puzzle solving.</a:t>
            </a:r>
          </a:p>
          <a:p>
            <a:pPr algn="l">
              <a:spcAft>
                <a:spcPts val="1400"/>
              </a:spcAft>
            </a:pPr>
            <a:r>
              <a:rPr sz="2200" i="0" b="0">
                <a:solidFill>
                  <a:srgbClr val="1A1A1A"/>
                </a:solidFill>
                <a:latin typeface="Calibri"/>
              </a:rPr>
              <a:t>The puzzle is assumed to have a solution, based on the paradigm's theories, facts and instruments and the assumptions that direct the puzzle solving.</a:t>
            </a:r>
          </a:p>
          <a:p>
            <a:pPr algn="l">
              <a:spcAft>
                <a:spcPts val="1400"/>
              </a:spcAft>
            </a:pPr>
            <a:r>
              <a:rPr sz="2200" i="0" b="0">
                <a:solidFill>
                  <a:srgbClr val="1A1A1A"/>
                </a:solidFill>
                <a:latin typeface="Calibri"/>
              </a:rPr>
              <a:t>Usually the pieces fit. Sometimes they do not, and sometimes the rules of the puzzle have to be abandoned.</a:t>
            </a:r>
          </a:p>
        </p:txBody>
      </p:sp>
      <p:sp>
        <p:nvSpPr>
          <p:cNvPr id="5" name="TextBox 4"/>
          <p:cNvSpPr txBox="1"/>
          <p:nvPr/>
        </p:nvSpPr>
        <p:spPr>
          <a:xfrm>
            <a:off x="5029200" y="6400800"/>
            <a:ext cx="6705295"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41</a:t>
            </a:r>
          </a:p>
        </p:txBody>
      </p:sp>
    </p:spTree>
  </p:cSld>
  <p:clrMapOvr>
    <a:masterClrMapping/>
  </p:clrMapOvr>
</p:sld>
</file>

<file path=ppt/slides/slide131.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What a paradigm brings together</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Kuhn's disciplinary matrix: facts, instruments and problems</a:t>
            </a:r>
          </a:p>
        </p:txBody>
      </p:sp>
      <p:sp>
        <p:nvSpPr>
          <p:cNvPr id="4" name="Rounded Rectangle 3"/>
          <p:cNvSpPr/>
          <p:nvPr/>
        </p:nvSpPr>
        <p:spPr>
          <a:xfrm>
            <a:off x="457200" y="1737360"/>
            <a:ext cx="3605784" cy="4389120"/>
          </a:xfrm>
          <a:prstGeom prst="roundRect">
            <a:avLst>
              <a:gd name="adj" fmla="val 6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731520" y="2011680"/>
            <a:ext cx="3057144" cy="731520"/>
          </a:xfrm>
          <a:prstGeom prst="rect">
            <a:avLst/>
          </a:prstGeom>
          <a:noFill/>
        </p:spPr>
        <p:txBody>
          <a:bodyPr wrap="square" anchor="t" lIns="0" rIns="0" tIns="0" bIns="0">
            <a:spAutoFit/>
          </a:bodyPr>
          <a:lstStyle/>
          <a:p>
            <a:pPr algn="l">
              <a:spcAft>
                <a:spcPts val="0"/>
              </a:spcAft>
            </a:pPr>
            <a:r>
              <a:rPr sz="3000" i="0" b="1">
                <a:solidFill>
                  <a:srgbClr val="FFFFFF"/>
                </a:solidFill>
                <a:latin typeface="Calibri"/>
              </a:rPr>
              <a:t>Facts</a:t>
            </a:r>
          </a:p>
        </p:txBody>
      </p:sp>
      <p:sp>
        <p:nvSpPr>
          <p:cNvPr id="6" name="TextBox 5"/>
          <p:cNvSpPr txBox="1"/>
          <p:nvPr/>
        </p:nvSpPr>
        <p:spPr>
          <a:xfrm>
            <a:off x="731520" y="2834640"/>
            <a:ext cx="3057144" cy="3108960"/>
          </a:xfrm>
          <a:prstGeom prst="rect">
            <a:avLst/>
          </a:prstGeom>
          <a:noFill/>
        </p:spPr>
        <p:txBody>
          <a:bodyPr wrap="square" anchor="t" lIns="0" rIns="0" tIns="0" bIns="0">
            <a:spAutoFit/>
          </a:bodyPr>
          <a:lstStyle/>
          <a:p>
            <a:pPr algn="l">
              <a:spcAft>
                <a:spcPts val="0"/>
              </a:spcAft>
            </a:pPr>
            <a:r>
              <a:rPr sz="2200" i="0" b="0">
                <a:solidFill>
                  <a:srgbClr val="FFFFFF"/>
                </a:solidFill>
                <a:latin typeface="Calibri"/>
              </a:rPr>
              <a:t>The selection of facts that reveal the nature of things, such as positions in astronomy, boiling points and acidity levels</a:t>
            </a:r>
          </a:p>
        </p:txBody>
      </p:sp>
      <p:sp>
        <p:nvSpPr>
          <p:cNvPr id="7" name="Rounded Rectangle 6"/>
          <p:cNvSpPr/>
          <p:nvPr/>
        </p:nvSpPr>
        <p:spPr>
          <a:xfrm>
            <a:off x="4291584" y="1737360"/>
            <a:ext cx="3605784" cy="438912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4565904" y="2011680"/>
            <a:ext cx="3057144" cy="731520"/>
          </a:xfrm>
          <a:prstGeom prst="rect">
            <a:avLst/>
          </a:prstGeom>
          <a:noFill/>
        </p:spPr>
        <p:txBody>
          <a:bodyPr wrap="square" anchor="t" lIns="0" rIns="0" tIns="0" bIns="0">
            <a:spAutoFit/>
          </a:bodyPr>
          <a:lstStyle/>
          <a:p>
            <a:pPr algn="l">
              <a:spcAft>
                <a:spcPts val="0"/>
              </a:spcAft>
            </a:pPr>
            <a:r>
              <a:rPr sz="3000" i="0" b="1">
                <a:solidFill>
                  <a:srgbClr val="607085"/>
                </a:solidFill>
                <a:latin typeface="Calibri"/>
              </a:rPr>
              <a:t>Instruments</a:t>
            </a:r>
          </a:p>
        </p:txBody>
      </p:sp>
      <p:sp>
        <p:nvSpPr>
          <p:cNvPr id="9" name="TextBox 8"/>
          <p:cNvSpPr txBox="1"/>
          <p:nvPr/>
        </p:nvSpPr>
        <p:spPr>
          <a:xfrm>
            <a:off x="4565904" y="2834640"/>
            <a:ext cx="3057144" cy="3108960"/>
          </a:xfrm>
          <a:prstGeom prst="rect">
            <a:avLst/>
          </a:prstGeom>
          <a:noFill/>
        </p:spPr>
        <p:txBody>
          <a:bodyPr wrap="square" anchor="t" lIns="0" rIns="0" tIns="0" bIns="0">
            <a:spAutoFit/>
          </a:bodyPr>
          <a:lstStyle/>
          <a:p>
            <a:pPr algn="l">
              <a:spcAft>
                <a:spcPts val="0"/>
              </a:spcAft>
            </a:pPr>
            <a:r>
              <a:rPr sz="2200" i="0" b="0">
                <a:solidFill>
                  <a:srgbClr val="607085"/>
                </a:solidFill>
                <a:latin typeface="Calibri"/>
              </a:rPr>
              <a:t>The instruments and machines that measure and explore those facts, and the engineers who keep improving them</a:t>
            </a:r>
          </a:p>
        </p:txBody>
      </p:sp>
      <p:sp>
        <p:nvSpPr>
          <p:cNvPr id="10" name="Rounded Rectangle 9"/>
          <p:cNvSpPr/>
          <p:nvPr/>
        </p:nvSpPr>
        <p:spPr>
          <a:xfrm>
            <a:off x="8125968" y="1737360"/>
            <a:ext cx="3605784" cy="438912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8400288" y="2011680"/>
            <a:ext cx="3057144" cy="731520"/>
          </a:xfrm>
          <a:prstGeom prst="rect">
            <a:avLst/>
          </a:prstGeom>
          <a:noFill/>
        </p:spPr>
        <p:txBody>
          <a:bodyPr wrap="square" anchor="t" lIns="0" rIns="0" tIns="0" bIns="0">
            <a:spAutoFit/>
          </a:bodyPr>
          <a:lstStyle/>
          <a:p>
            <a:pPr algn="l">
              <a:spcAft>
                <a:spcPts val="0"/>
              </a:spcAft>
            </a:pPr>
            <a:r>
              <a:rPr sz="3000" i="0" b="1">
                <a:solidFill>
                  <a:srgbClr val="607085"/>
                </a:solidFill>
                <a:latin typeface="Calibri"/>
              </a:rPr>
              <a:t>Problems</a:t>
            </a:r>
          </a:p>
        </p:txBody>
      </p:sp>
      <p:sp>
        <p:nvSpPr>
          <p:cNvPr id="12" name="TextBox 11"/>
          <p:cNvSpPr txBox="1"/>
          <p:nvPr/>
        </p:nvSpPr>
        <p:spPr>
          <a:xfrm>
            <a:off x="8400288" y="2834640"/>
            <a:ext cx="3057144" cy="3108960"/>
          </a:xfrm>
          <a:prstGeom prst="rect">
            <a:avLst/>
          </a:prstGeom>
          <a:noFill/>
        </p:spPr>
        <p:txBody>
          <a:bodyPr wrap="square" anchor="t" lIns="0" rIns="0" tIns="0" bIns="0">
            <a:spAutoFit/>
          </a:bodyPr>
          <a:lstStyle/>
          <a:p>
            <a:pPr algn="l">
              <a:spcAft>
                <a:spcPts val="0"/>
              </a:spcAft>
            </a:pPr>
            <a:r>
              <a:rPr sz="2200" i="0" b="0">
                <a:solidFill>
                  <a:srgbClr val="607085"/>
                </a:solidFill>
                <a:latin typeface="Calibri"/>
              </a:rPr>
              <a:t>The gaps in the map: areas where theories need expanding or confirming, and where you come in</a:t>
            </a:r>
          </a:p>
        </p:txBody>
      </p:sp>
      <p:sp>
        <p:nvSpPr>
          <p:cNvPr id="13" name="TextBox 1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4" name="TextBox 1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42</a:t>
            </a:r>
          </a:p>
        </p:txBody>
      </p:sp>
    </p:spTree>
  </p:cSld>
  <p:clrMapOvr>
    <a:masterClrMapping/>
  </p:clrMapOvr>
</p:sld>
</file>

<file path=ppt/slides/slide132.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3"/>
          <a:stretch>
            <a:fillRect/>
          </a:stretch>
        </p:blipFill>
        <p:spPr>
          <a:xfrm>
            <a:off x="457200" y="1250550"/>
            <a:ext cx="3575304" cy="4128298"/>
          </a:xfrm>
          <a:prstGeom prst="rect">
            <a:avLst/>
          </a:prstGeom>
        </p:spPr>
      </p:pic>
      <p:pic>
        <p:nvPicPr>
          <p:cNvPr id="3" name="Picture 2" descr="image.png"/>
          <p:cNvPicPr>
            <a:picLocks noChangeAspect="1"/>
          </p:cNvPicPr>
          <p:nvPr/>
        </p:nvPicPr>
        <p:blipFill>
          <a:blip r:embed="rId4"/>
          <a:stretch>
            <a:fillRect/>
          </a:stretch>
        </p:blipFill>
        <p:spPr>
          <a:xfrm>
            <a:off x="4306824" y="1751994"/>
            <a:ext cx="3575304" cy="3125411"/>
          </a:xfrm>
          <a:prstGeom prst="rect">
            <a:avLst/>
          </a:prstGeom>
        </p:spPr>
      </p:pic>
      <p:pic>
        <p:nvPicPr>
          <p:cNvPr id="4" name="Picture 3" descr="image.jpg"/>
          <p:cNvPicPr>
            <a:picLocks noChangeAspect="1"/>
          </p:cNvPicPr>
          <p:nvPr/>
        </p:nvPicPr>
        <p:blipFill>
          <a:blip r:embed="rId5"/>
          <a:stretch>
            <a:fillRect/>
          </a:stretch>
        </p:blipFill>
        <p:spPr>
          <a:xfrm>
            <a:off x="8156448" y="1839887"/>
            <a:ext cx="3575304" cy="2949625"/>
          </a:xfrm>
          <a:prstGeom prst="rect">
            <a:avLst/>
          </a:prstGeom>
        </p:spPr>
      </p:pic>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43</a:t>
            </a:r>
          </a:p>
        </p:txBody>
      </p:sp>
    </p:spTree>
  </p:cSld>
  <p:clrMapOvr>
    <a:masterClrMapping/>
  </p:clrMapOvr>
</p:sld>
</file>

<file path=ppt/slides/slide133.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What a paradigm brings together</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Kuhn's disciplinary matrix: facts, instruments and problems</a:t>
            </a:r>
          </a:p>
        </p:txBody>
      </p:sp>
      <p:sp>
        <p:nvSpPr>
          <p:cNvPr id="4" name="Rounded Rectangle 3"/>
          <p:cNvSpPr/>
          <p:nvPr/>
        </p:nvSpPr>
        <p:spPr>
          <a:xfrm>
            <a:off x="457200" y="1737360"/>
            <a:ext cx="3605784" cy="438912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731520" y="2011680"/>
            <a:ext cx="3057144" cy="731520"/>
          </a:xfrm>
          <a:prstGeom prst="rect">
            <a:avLst/>
          </a:prstGeom>
          <a:noFill/>
        </p:spPr>
        <p:txBody>
          <a:bodyPr wrap="square" anchor="t" lIns="0" rIns="0" tIns="0" bIns="0">
            <a:spAutoFit/>
          </a:bodyPr>
          <a:lstStyle/>
          <a:p>
            <a:pPr algn="l">
              <a:spcAft>
                <a:spcPts val="0"/>
              </a:spcAft>
            </a:pPr>
            <a:r>
              <a:rPr sz="3000" i="0" b="1">
                <a:solidFill>
                  <a:srgbClr val="607085"/>
                </a:solidFill>
                <a:latin typeface="Calibri"/>
              </a:rPr>
              <a:t>Facts</a:t>
            </a:r>
          </a:p>
        </p:txBody>
      </p:sp>
      <p:sp>
        <p:nvSpPr>
          <p:cNvPr id="6" name="TextBox 5"/>
          <p:cNvSpPr txBox="1"/>
          <p:nvPr/>
        </p:nvSpPr>
        <p:spPr>
          <a:xfrm>
            <a:off x="731520" y="2834640"/>
            <a:ext cx="3057144" cy="3108960"/>
          </a:xfrm>
          <a:prstGeom prst="rect">
            <a:avLst/>
          </a:prstGeom>
          <a:noFill/>
        </p:spPr>
        <p:txBody>
          <a:bodyPr wrap="square" anchor="t" lIns="0" rIns="0" tIns="0" bIns="0">
            <a:spAutoFit/>
          </a:bodyPr>
          <a:lstStyle/>
          <a:p>
            <a:pPr algn="l">
              <a:spcAft>
                <a:spcPts val="0"/>
              </a:spcAft>
            </a:pPr>
            <a:r>
              <a:rPr sz="2200" i="0" b="0">
                <a:solidFill>
                  <a:srgbClr val="607085"/>
                </a:solidFill>
                <a:latin typeface="Calibri"/>
              </a:rPr>
              <a:t>The selection of facts that reveal the nature of things, such as positions in astronomy, boiling points and acidity levels</a:t>
            </a:r>
          </a:p>
        </p:txBody>
      </p:sp>
      <p:sp>
        <p:nvSpPr>
          <p:cNvPr id="7" name="Rounded Rectangle 6"/>
          <p:cNvSpPr/>
          <p:nvPr/>
        </p:nvSpPr>
        <p:spPr>
          <a:xfrm>
            <a:off x="4291584" y="1737360"/>
            <a:ext cx="3605784" cy="4389120"/>
          </a:xfrm>
          <a:prstGeom prst="roundRect">
            <a:avLst>
              <a:gd name="adj" fmla="val 6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4565904" y="2011680"/>
            <a:ext cx="3057144" cy="731520"/>
          </a:xfrm>
          <a:prstGeom prst="rect">
            <a:avLst/>
          </a:prstGeom>
          <a:noFill/>
        </p:spPr>
        <p:txBody>
          <a:bodyPr wrap="square" anchor="t" lIns="0" rIns="0" tIns="0" bIns="0">
            <a:spAutoFit/>
          </a:bodyPr>
          <a:lstStyle/>
          <a:p>
            <a:pPr algn="l">
              <a:spcAft>
                <a:spcPts val="0"/>
              </a:spcAft>
            </a:pPr>
            <a:r>
              <a:rPr sz="3000" i="0" b="1">
                <a:solidFill>
                  <a:srgbClr val="FFFFFF"/>
                </a:solidFill>
                <a:latin typeface="Calibri"/>
              </a:rPr>
              <a:t>Instruments</a:t>
            </a:r>
          </a:p>
        </p:txBody>
      </p:sp>
      <p:sp>
        <p:nvSpPr>
          <p:cNvPr id="9" name="TextBox 8"/>
          <p:cNvSpPr txBox="1"/>
          <p:nvPr/>
        </p:nvSpPr>
        <p:spPr>
          <a:xfrm>
            <a:off x="4565904" y="2834640"/>
            <a:ext cx="3057144" cy="3108960"/>
          </a:xfrm>
          <a:prstGeom prst="rect">
            <a:avLst/>
          </a:prstGeom>
          <a:noFill/>
        </p:spPr>
        <p:txBody>
          <a:bodyPr wrap="square" anchor="t" lIns="0" rIns="0" tIns="0" bIns="0">
            <a:spAutoFit/>
          </a:bodyPr>
          <a:lstStyle/>
          <a:p>
            <a:pPr algn="l">
              <a:spcAft>
                <a:spcPts val="0"/>
              </a:spcAft>
            </a:pPr>
            <a:r>
              <a:rPr sz="2200" i="0" b="0">
                <a:solidFill>
                  <a:srgbClr val="FFFFFF"/>
                </a:solidFill>
                <a:latin typeface="Calibri"/>
              </a:rPr>
              <a:t>The instruments and machines that measure and explore those facts, and the engineers who keep improving them</a:t>
            </a:r>
          </a:p>
        </p:txBody>
      </p:sp>
      <p:sp>
        <p:nvSpPr>
          <p:cNvPr id="10" name="Rounded Rectangle 9"/>
          <p:cNvSpPr/>
          <p:nvPr/>
        </p:nvSpPr>
        <p:spPr>
          <a:xfrm>
            <a:off x="8125968" y="1737360"/>
            <a:ext cx="3605784" cy="438912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8400288" y="2011680"/>
            <a:ext cx="3057144" cy="731520"/>
          </a:xfrm>
          <a:prstGeom prst="rect">
            <a:avLst/>
          </a:prstGeom>
          <a:noFill/>
        </p:spPr>
        <p:txBody>
          <a:bodyPr wrap="square" anchor="t" lIns="0" rIns="0" tIns="0" bIns="0">
            <a:spAutoFit/>
          </a:bodyPr>
          <a:lstStyle/>
          <a:p>
            <a:pPr algn="l">
              <a:spcAft>
                <a:spcPts val="0"/>
              </a:spcAft>
            </a:pPr>
            <a:r>
              <a:rPr sz="3000" i="0" b="1">
                <a:solidFill>
                  <a:srgbClr val="607085"/>
                </a:solidFill>
                <a:latin typeface="Calibri"/>
              </a:rPr>
              <a:t>Problems</a:t>
            </a:r>
          </a:p>
        </p:txBody>
      </p:sp>
      <p:sp>
        <p:nvSpPr>
          <p:cNvPr id="12" name="TextBox 11"/>
          <p:cNvSpPr txBox="1"/>
          <p:nvPr/>
        </p:nvSpPr>
        <p:spPr>
          <a:xfrm>
            <a:off x="8400288" y="2834640"/>
            <a:ext cx="3057144" cy="3108960"/>
          </a:xfrm>
          <a:prstGeom prst="rect">
            <a:avLst/>
          </a:prstGeom>
          <a:noFill/>
        </p:spPr>
        <p:txBody>
          <a:bodyPr wrap="square" anchor="t" lIns="0" rIns="0" tIns="0" bIns="0">
            <a:spAutoFit/>
          </a:bodyPr>
          <a:lstStyle/>
          <a:p>
            <a:pPr algn="l">
              <a:spcAft>
                <a:spcPts val="0"/>
              </a:spcAft>
            </a:pPr>
            <a:r>
              <a:rPr sz="2200" i="0" b="0">
                <a:solidFill>
                  <a:srgbClr val="607085"/>
                </a:solidFill>
                <a:latin typeface="Calibri"/>
              </a:rPr>
              <a:t>The gaps in the map: areas where theories need expanding or confirming, and where you come in</a:t>
            </a:r>
          </a:p>
        </p:txBody>
      </p:sp>
      <p:sp>
        <p:nvSpPr>
          <p:cNvPr id="13" name="TextBox 1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4" name="TextBox 1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44</a:t>
            </a:r>
          </a:p>
        </p:txBody>
      </p:sp>
    </p:spTree>
  </p:cSld>
  <p:clrMapOvr>
    <a:masterClrMapping/>
  </p:clrMapOvr>
</p:sld>
</file>

<file path=ppt/slides/slide134.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3"/>
          <a:stretch>
            <a:fillRect/>
          </a:stretch>
        </p:blipFill>
        <p:spPr>
          <a:xfrm>
            <a:off x="457200" y="960724"/>
            <a:ext cx="5500116" cy="4707951"/>
          </a:xfrm>
          <a:prstGeom prst="rect">
            <a:avLst/>
          </a:prstGeom>
        </p:spPr>
      </p:pic>
      <p:pic>
        <p:nvPicPr>
          <p:cNvPr id="3" name="Picture 2" descr="image.jpg"/>
          <p:cNvPicPr>
            <a:picLocks noChangeAspect="1"/>
          </p:cNvPicPr>
          <p:nvPr/>
        </p:nvPicPr>
        <p:blipFill>
          <a:blip r:embed="rId4"/>
          <a:stretch>
            <a:fillRect/>
          </a:stretch>
        </p:blipFill>
        <p:spPr>
          <a:xfrm>
            <a:off x="7214103" y="411480"/>
            <a:ext cx="3535181" cy="5806440"/>
          </a:xfrm>
          <a:prstGeom prst="rect">
            <a:avLst/>
          </a:prstGeom>
        </p:spPr>
      </p:pic>
      <p:sp>
        <p:nvSpPr>
          <p:cNvPr id="4" name="TextBox 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5" name="TextBox 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45</a:t>
            </a:r>
          </a:p>
        </p:txBody>
      </p:sp>
    </p:spTree>
  </p:cSld>
  <p:clrMapOvr>
    <a:masterClrMapping/>
  </p:clrMapOvr>
</p:sld>
</file>

<file path=ppt/slides/slide135.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What a paradigm brings together</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Kuhn's disciplinary matrix: facts, instruments and problems</a:t>
            </a:r>
          </a:p>
        </p:txBody>
      </p:sp>
      <p:sp>
        <p:nvSpPr>
          <p:cNvPr id="4" name="Rounded Rectangle 3"/>
          <p:cNvSpPr/>
          <p:nvPr/>
        </p:nvSpPr>
        <p:spPr>
          <a:xfrm>
            <a:off x="457200" y="1737360"/>
            <a:ext cx="3605784" cy="438912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731520" y="2011680"/>
            <a:ext cx="3057144" cy="731520"/>
          </a:xfrm>
          <a:prstGeom prst="rect">
            <a:avLst/>
          </a:prstGeom>
          <a:noFill/>
        </p:spPr>
        <p:txBody>
          <a:bodyPr wrap="square" anchor="t" lIns="0" rIns="0" tIns="0" bIns="0">
            <a:spAutoFit/>
          </a:bodyPr>
          <a:lstStyle/>
          <a:p>
            <a:pPr algn="l">
              <a:spcAft>
                <a:spcPts val="0"/>
              </a:spcAft>
            </a:pPr>
            <a:r>
              <a:rPr sz="3000" i="0" b="1">
                <a:solidFill>
                  <a:srgbClr val="607085"/>
                </a:solidFill>
                <a:latin typeface="Calibri"/>
              </a:rPr>
              <a:t>Facts</a:t>
            </a:r>
          </a:p>
        </p:txBody>
      </p:sp>
      <p:sp>
        <p:nvSpPr>
          <p:cNvPr id="6" name="TextBox 5"/>
          <p:cNvSpPr txBox="1"/>
          <p:nvPr/>
        </p:nvSpPr>
        <p:spPr>
          <a:xfrm>
            <a:off x="731520" y="2834640"/>
            <a:ext cx="3057144" cy="3108960"/>
          </a:xfrm>
          <a:prstGeom prst="rect">
            <a:avLst/>
          </a:prstGeom>
          <a:noFill/>
        </p:spPr>
        <p:txBody>
          <a:bodyPr wrap="square" anchor="t" lIns="0" rIns="0" tIns="0" bIns="0">
            <a:spAutoFit/>
          </a:bodyPr>
          <a:lstStyle/>
          <a:p>
            <a:pPr algn="l">
              <a:spcAft>
                <a:spcPts val="0"/>
              </a:spcAft>
            </a:pPr>
            <a:r>
              <a:rPr sz="2200" i="0" b="0">
                <a:solidFill>
                  <a:srgbClr val="607085"/>
                </a:solidFill>
                <a:latin typeface="Calibri"/>
              </a:rPr>
              <a:t>The selection of facts that reveal the nature of things, such as positions in astronomy, boiling points and acidity levels</a:t>
            </a:r>
          </a:p>
        </p:txBody>
      </p:sp>
      <p:sp>
        <p:nvSpPr>
          <p:cNvPr id="7" name="Rounded Rectangle 6"/>
          <p:cNvSpPr/>
          <p:nvPr/>
        </p:nvSpPr>
        <p:spPr>
          <a:xfrm>
            <a:off x="4291584" y="1737360"/>
            <a:ext cx="3605784" cy="438912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TextBox 7"/>
          <p:cNvSpPr txBox="1"/>
          <p:nvPr/>
        </p:nvSpPr>
        <p:spPr>
          <a:xfrm>
            <a:off x="4565904" y="2011680"/>
            <a:ext cx="3057144" cy="731520"/>
          </a:xfrm>
          <a:prstGeom prst="rect">
            <a:avLst/>
          </a:prstGeom>
          <a:noFill/>
        </p:spPr>
        <p:txBody>
          <a:bodyPr wrap="square" anchor="t" lIns="0" rIns="0" tIns="0" bIns="0">
            <a:spAutoFit/>
          </a:bodyPr>
          <a:lstStyle/>
          <a:p>
            <a:pPr algn="l">
              <a:spcAft>
                <a:spcPts val="0"/>
              </a:spcAft>
            </a:pPr>
            <a:r>
              <a:rPr sz="3000" i="0" b="1">
                <a:solidFill>
                  <a:srgbClr val="607085"/>
                </a:solidFill>
                <a:latin typeface="Calibri"/>
              </a:rPr>
              <a:t>Instruments</a:t>
            </a:r>
          </a:p>
        </p:txBody>
      </p:sp>
      <p:sp>
        <p:nvSpPr>
          <p:cNvPr id="9" name="TextBox 8"/>
          <p:cNvSpPr txBox="1"/>
          <p:nvPr/>
        </p:nvSpPr>
        <p:spPr>
          <a:xfrm>
            <a:off x="4565904" y="2834640"/>
            <a:ext cx="3057144" cy="3108960"/>
          </a:xfrm>
          <a:prstGeom prst="rect">
            <a:avLst/>
          </a:prstGeom>
          <a:noFill/>
        </p:spPr>
        <p:txBody>
          <a:bodyPr wrap="square" anchor="t" lIns="0" rIns="0" tIns="0" bIns="0">
            <a:spAutoFit/>
          </a:bodyPr>
          <a:lstStyle/>
          <a:p>
            <a:pPr algn="l">
              <a:spcAft>
                <a:spcPts val="0"/>
              </a:spcAft>
            </a:pPr>
            <a:r>
              <a:rPr sz="2200" i="0" b="0">
                <a:solidFill>
                  <a:srgbClr val="607085"/>
                </a:solidFill>
                <a:latin typeface="Calibri"/>
              </a:rPr>
              <a:t>The instruments and machines that measure and explore those facts, and the engineers who keep improving them</a:t>
            </a:r>
          </a:p>
        </p:txBody>
      </p:sp>
      <p:sp>
        <p:nvSpPr>
          <p:cNvPr id="10" name="Rounded Rectangle 9"/>
          <p:cNvSpPr/>
          <p:nvPr/>
        </p:nvSpPr>
        <p:spPr>
          <a:xfrm>
            <a:off x="8125968" y="1737360"/>
            <a:ext cx="3605784" cy="4389120"/>
          </a:xfrm>
          <a:prstGeom prst="roundRect">
            <a:avLst>
              <a:gd name="adj" fmla="val 6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8400288" y="2011680"/>
            <a:ext cx="3057144" cy="731520"/>
          </a:xfrm>
          <a:prstGeom prst="rect">
            <a:avLst/>
          </a:prstGeom>
          <a:noFill/>
        </p:spPr>
        <p:txBody>
          <a:bodyPr wrap="square" anchor="t" lIns="0" rIns="0" tIns="0" bIns="0">
            <a:spAutoFit/>
          </a:bodyPr>
          <a:lstStyle/>
          <a:p>
            <a:pPr algn="l">
              <a:spcAft>
                <a:spcPts val="0"/>
              </a:spcAft>
            </a:pPr>
            <a:r>
              <a:rPr sz="3000" i="0" b="1">
                <a:solidFill>
                  <a:srgbClr val="FFFFFF"/>
                </a:solidFill>
                <a:latin typeface="Calibri"/>
              </a:rPr>
              <a:t>Problems</a:t>
            </a:r>
          </a:p>
        </p:txBody>
      </p:sp>
      <p:sp>
        <p:nvSpPr>
          <p:cNvPr id="12" name="TextBox 11"/>
          <p:cNvSpPr txBox="1"/>
          <p:nvPr/>
        </p:nvSpPr>
        <p:spPr>
          <a:xfrm>
            <a:off x="8400288" y="2834640"/>
            <a:ext cx="3057144" cy="3108960"/>
          </a:xfrm>
          <a:prstGeom prst="rect">
            <a:avLst/>
          </a:prstGeom>
          <a:noFill/>
        </p:spPr>
        <p:txBody>
          <a:bodyPr wrap="square" anchor="t" lIns="0" rIns="0" tIns="0" bIns="0">
            <a:spAutoFit/>
          </a:bodyPr>
          <a:lstStyle/>
          <a:p>
            <a:pPr algn="l">
              <a:spcAft>
                <a:spcPts val="0"/>
              </a:spcAft>
            </a:pPr>
            <a:r>
              <a:rPr sz="2200" i="0" b="0">
                <a:solidFill>
                  <a:srgbClr val="FFFFFF"/>
                </a:solidFill>
                <a:latin typeface="Calibri"/>
              </a:rPr>
              <a:t>The gaps in the map: areas where theories need expanding or confirming, and where you come in</a:t>
            </a:r>
          </a:p>
        </p:txBody>
      </p:sp>
      <p:sp>
        <p:nvSpPr>
          <p:cNvPr id="13" name="TextBox 1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4" name="TextBox 1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46</a:t>
            </a:r>
          </a:p>
        </p:txBody>
      </p:sp>
    </p:spTree>
  </p:cSld>
  <p:clrMapOvr>
    <a:masterClrMapping/>
  </p:clrMapOvr>
</p:sld>
</file>

<file path=ppt/slides/slide136.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3"/>
          <a:stretch>
            <a:fillRect/>
          </a:stretch>
        </p:blipFill>
        <p:spPr>
          <a:xfrm>
            <a:off x="933195" y="411480"/>
            <a:ext cx="10322560"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47</a:t>
            </a:r>
          </a:p>
        </p:txBody>
      </p:sp>
    </p:spTree>
  </p:cSld>
  <p:clrMapOvr>
    <a:masterClrMapping/>
  </p:clrMapOvr>
</p:sld>
</file>

<file path=ppt/slides/slide137.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When the pieces do not fit: the moon's motion</a:t>
            </a:r>
          </a:p>
        </p:txBody>
      </p:sp>
      <p:pic>
        <p:nvPicPr>
          <p:cNvPr id="3" name="Picture 2" descr="image.jpg"/>
          <p:cNvPicPr>
            <a:picLocks noChangeAspect="1"/>
          </p:cNvPicPr>
          <p:nvPr/>
        </p:nvPicPr>
        <p:blipFill>
          <a:blip r:embed="rId3"/>
          <a:stretch>
            <a:fillRect/>
          </a:stretch>
        </p:blipFill>
        <p:spPr>
          <a:xfrm>
            <a:off x="457200" y="1263015"/>
            <a:ext cx="6400800" cy="3600449"/>
          </a:xfrm>
          <a:prstGeom prst="rect">
            <a:avLst/>
          </a:prstGeom>
        </p:spPr>
      </p:pic>
      <p:pic>
        <p:nvPicPr>
          <p:cNvPr id="4" name="Picture 3" descr="image.jpg"/>
          <p:cNvPicPr>
            <a:picLocks noChangeAspect="1"/>
          </p:cNvPicPr>
          <p:nvPr/>
        </p:nvPicPr>
        <p:blipFill>
          <a:blip r:embed="rId4"/>
          <a:stretch>
            <a:fillRect/>
          </a:stretch>
        </p:blipFill>
        <p:spPr>
          <a:xfrm>
            <a:off x="7603236" y="1234440"/>
            <a:ext cx="3657600" cy="3657600"/>
          </a:xfrm>
          <a:prstGeom prst="rect">
            <a:avLst/>
          </a:prstGeom>
        </p:spPr>
      </p:pic>
      <p:sp>
        <p:nvSpPr>
          <p:cNvPr id="5" name="TextBox 4"/>
          <p:cNvSpPr txBox="1"/>
          <p:nvPr/>
        </p:nvSpPr>
        <p:spPr>
          <a:xfrm>
            <a:off x="457200" y="5074920"/>
            <a:ext cx="11274552" cy="109728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For decades, the moon's observed motion could not be derived from Newton's laws. Changing the laws would have meant a new paradigm. Instead, scientists kept the rules until one of them showed how they could be applied successfully.</a:t>
            </a:r>
          </a:p>
        </p:txBody>
      </p:sp>
      <p:sp>
        <p:nvSpPr>
          <p:cNvPr id="6" name="TextBox 5"/>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7" name="TextBox 6"/>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48</a:t>
            </a:r>
          </a:p>
        </p:txBody>
      </p:sp>
    </p:spTree>
  </p:cSld>
  <p:clrMapOvr>
    <a:masterClrMapping/>
  </p:clrMapOvr>
</p:sld>
</file>

<file path=ppt/slides/slide138.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From anomaly to paradigm shift</a:t>
            </a:r>
          </a:p>
        </p:txBody>
      </p:sp>
      <p:sp>
        <p:nvSpPr>
          <p:cNvPr id="3" name="Rounded Rectangle 2"/>
          <p:cNvSpPr/>
          <p:nvPr/>
        </p:nvSpPr>
        <p:spPr>
          <a:xfrm>
            <a:off x="457200" y="1737360"/>
            <a:ext cx="2510028" cy="338328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737360"/>
            <a:ext cx="2510028" cy="68580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Normal science</a:t>
            </a:r>
          </a:p>
        </p:txBody>
      </p:sp>
      <p:sp>
        <p:nvSpPr>
          <p:cNvPr id="5" name="TextBox 4"/>
          <p:cNvSpPr txBox="1"/>
          <p:nvPr/>
        </p:nvSpPr>
        <p:spPr>
          <a:xfrm>
            <a:off x="640080" y="2606040"/>
            <a:ext cx="2144268" cy="237744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Puzzle solving within the paradigm</a:t>
            </a:r>
          </a:p>
        </p:txBody>
      </p:sp>
      <p:sp>
        <p:nvSpPr>
          <p:cNvPr id="6" name="Chevron 5"/>
          <p:cNvSpPr/>
          <p:nvPr/>
        </p:nvSpPr>
        <p:spPr>
          <a:xfrm>
            <a:off x="3040380" y="3200400"/>
            <a:ext cx="265176" cy="457200"/>
          </a:xfrm>
          <a:prstGeom prst="chevron">
            <a:avLst/>
          </a:prstGeom>
          <a:solidFill>
            <a:srgbClr val="60708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3378708" y="1737360"/>
            <a:ext cx="2510028" cy="3383280"/>
          </a:xfrm>
          <a:prstGeom prst="roundRect">
            <a:avLst>
              <a:gd name="adj" fmla="val 6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3378708" y="1737360"/>
            <a:ext cx="2510028" cy="685800"/>
          </a:xfrm>
          <a:prstGeom prst="roundRect">
            <a:avLst>
              <a:gd name="adj" fmla="val 20000"/>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Anomaly</a:t>
            </a:r>
          </a:p>
        </p:txBody>
      </p:sp>
      <p:sp>
        <p:nvSpPr>
          <p:cNvPr id="9" name="TextBox 8"/>
          <p:cNvSpPr txBox="1"/>
          <p:nvPr/>
        </p:nvSpPr>
        <p:spPr>
          <a:xfrm>
            <a:off x="3561588" y="2606040"/>
            <a:ext cx="2144268" cy="237744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A piece of the puzzle does not fit</a:t>
            </a:r>
          </a:p>
        </p:txBody>
      </p:sp>
      <p:sp>
        <p:nvSpPr>
          <p:cNvPr id="10" name="Chevron 9"/>
          <p:cNvSpPr/>
          <p:nvPr/>
        </p:nvSpPr>
        <p:spPr>
          <a:xfrm>
            <a:off x="5961888" y="3200400"/>
            <a:ext cx="265176" cy="457200"/>
          </a:xfrm>
          <a:prstGeom prst="chevron">
            <a:avLst/>
          </a:prstGeom>
          <a:solidFill>
            <a:srgbClr val="60708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ounded Rectangle 10"/>
          <p:cNvSpPr/>
          <p:nvPr/>
        </p:nvSpPr>
        <p:spPr>
          <a:xfrm>
            <a:off x="6300216" y="1737360"/>
            <a:ext cx="2510028" cy="338328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Rounded Rectangle 11"/>
          <p:cNvSpPr/>
          <p:nvPr/>
        </p:nvSpPr>
        <p:spPr>
          <a:xfrm>
            <a:off x="6300216" y="1737360"/>
            <a:ext cx="2510028" cy="685800"/>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Crisis</a:t>
            </a:r>
          </a:p>
        </p:txBody>
      </p:sp>
      <p:sp>
        <p:nvSpPr>
          <p:cNvPr id="13" name="TextBox 12"/>
          <p:cNvSpPr txBox="1"/>
          <p:nvPr/>
        </p:nvSpPr>
        <p:spPr>
          <a:xfrm>
            <a:off x="6483096" y="2606040"/>
            <a:ext cx="2144268" cy="237744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Anomalies build up and debate grows over what should change</a:t>
            </a:r>
          </a:p>
        </p:txBody>
      </p:sp>
      <p:sp>
        <p:nvSpPr>
          <p:cNvPr id="14" name="Chevron 13"/>
          <p:cNvSpPr/>
          <p:nvPr/>
        </p:nvSpPr>
        <p:spPr>
          <a:xfrm>
            <a:off x="8883396" y="3200400"/>
            <a:ext cx="265176" cy="457200"/>
          </a:xfrm>
          <a:prstGeom prst="chevron">
            <a:avLst/>
          </a:prstGeom>
          <a:solidFill>
            <a:srgbClr val="60708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Rounded Rectangle 14"/>
          <p:cNvSpPr/>
          <p:nvPr/>
        </p:nvSpPr>
        <p:spPr>
          <a:xfrm>
            <a:off x="9221724" y="1737360"/>
            <a:ext cx="2510028" cy="338328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6" name="Rounded Rectangle 15"/>
          <p:cNvSpPr/>
          <p:nvPr/>
        </p:nvSpPr>
        <p:spPr>
          <a:xfrm>
            <a:off x="9221724" y="1737360"/>
            <a:ext cx="2510028" cy="68580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200" b="1" i="0">
                <a:solidFill>
                  <a:srgbClr val="FFFFFF"/>
                </a:solidFill>
                <a:latin typeface="Calibri"/>
              </a:rPr>
              <a:t>Paradigm shift</a:t>
            </a:r>
          </a:p>
        </p:txBody>
      </p:sp>
      <p:sp>
        <p:nvSpPr>
          <p:cNvPr id="17" name="TextBox 16"/>
          <p:cNvSpPr txBox="1"/>
          <p:nvPr/>
        </p:nvSpPr>
        <p:spPr>
          <a:xfrm>
            <a:off x="9404604" y="2606040"/>
            <a:ext cx="2144268" cy="2377440"/>
          </a:xfrm>
          <a:prstGeom prst="rect">
            <a:avLst/>
          </a:prstGeom>
          <a:noFill/>
        </p:spPr>
        <p:txBody>
          <a:bodyPr wrap="square" anchor="t" lIns="0" rIns="0" tIns="0" bIns="0">
            <a:spAutoFit/>
          </a:bodyPr>
          <a:lstStyle/>
          <a:p>
            <a:pPr algn="l">
              <a:spcAft>
                <a:spcPts val="0"/>
              </a:spcAft>
            </a:pPr>
            <a:r>
              <a:rPr sz="2000" i="0" b="0">
                <a:solidFill>
                  <a:srgbClr val="1A1A1A"/>
                </a:solidFill>
                <a:latin typeface="Calibri"/>
              </a:rPr>
              <a:t>A new paradigm replaces the old one</a:t>
            </a:r>
          </a:p>
        </p:txBody>
      </p:sp>
      <p:sp>
        <p:nvSpPr>
          <p:cNvPr id="18" name="TextBox 17"/>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9" name="TextBox 18"/>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49</a:t>
            </a:r>
          </a:p>
        </p:txBody>
      </p:sp>
    </p:spTree>
  </p:cSld>
  <p:clrMapOvr>
    <a:masterClrMapping/>
  </p:clrMapOvr>
</p:sld>
</file>

<file path=ppt/slides/slide139.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Let's have some magic</a:t>
            </a:r>
          </a:p>
        </p:txBody>
      </p:sp>
      <p:sp>
        <p:nvSpPr>
          <p:cNvPr id="3" name="Rounded Rectangle 2"/>
          <p:cNvSpPr/>
          <p:nvPr/>
        </p:nvSpPr>
        <p:spPr>
          <a:xfrm>
            <a:off x="457200" y="1371600"/>
            <a:ext cx="11274552" cy="4754880"/>
          </a:xfrm>
          <a:prstGeom prst="roundRect">
            <a:avLst>
              <a:gd name="adj" fmla="val 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a:hlinkClick r:id="rId2"/>
          </p:cNvPr>
          <p:cNvSpPr txBox="1"/>
          <p:nvPr/>
        </p:nvSpPr>
        <p:spPr>
          <a:xfrm>
            <a:off x="822960" y="1737360"/>
            <a:ext cx="10543032" cy="4023360"/>
          </a:xfrm>
          <a:prstGeom prst="rect">
            <a:avLst/>
          </a:prstGeom>
          <a:noFill/>
        </p:spPr>
        <p:txBody>
          <a:bodyPr wrap="square" anchor="ctr" lIns="0" rIns="0" tIns="0" bIns="0">
            <a:spAutoFit/>
          </a:bodyPr>
          <a:lstStyle/>
          <a:p>
            <a:pPr algn="l">
              <a:spcAft>
                <a:spcPts val="1800"/>
              </a:spcAft>
            </a:pPr>
            <a:r>
              <a:rPr sz="2800" i="0" b="0">
                <a:solidFill>
                  <a:srgbClr val="1A1A1A"/>
                </a:solidFill>
                <a:latin typeface="Calibri"/>
              </a:rPr>
              <a:t>Watch Penn and Teller and try to work out how each trick is done.</a:t>
            </a:r>
          </a:p>
          <a:p>
            <a:pPr algn="l">
              <a:spcAft>
                <a:spcPts val="1800"/>
              </a:spcAft>
            </a:pPr>
            <a:r>
              <a:rPr sz="2800" i="0" b="0" u="sng">
                <a:solidFill>
                  <a:srgbClr val="1F5F80"/>
                </a:solidFill>
                <a:latin typeface="Calibri"/>
              </a:rPr>
              <a:t>youtu.be/mwkmgqbYXdE</a:t>
            </a:r>
          </a:p>
        </p:txBody>
      </p:sp>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50</a:t>
            </a:r>
          </a:p>
        </p:txBody>
      </p:sp>
    </p:spTree>
  </p:cSld>
  <p:clrMapOvr>
    <a:masterClrMapping/>
  </p:clrMapOvr>
</p:sld>
</file>

<file path=ppt/slides/slide140.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sp>
        <p:nvSpPr>
          <p:cNvPr id="2" name="TextBox 1"/>
          <p:cNvSpPr txBox="1"/>
          <p:nvPr/>
        </p:nvSpPr>
        <p:spPr>
          <a:xfrm>
            <a:off x="548640" y="1097280"/>
            <a:ext cx="11091672" cy="3840480"/>
          </a:xfrm>
          <a:prstGeom prst="rect">
            <a:avLst/>
          </a:prstGeom>
          <a:noFill/>
        </p:spPr>
        <p:txBody>
          <a:bodyPr wrap="square" anchor="ctr" lIns="0" rIns="0" tIns="0" bIns="0">
            <a:spAutoFit/>
          </a:bodyPr>
          <a:lstStyle/>
          <a:p>
            <a:pPr algn="l">
              <a:spcAft>
                <a:spcPts val="1200"/>
              </a:spcAft>
            </a:pPr>
            <a:r>
              <a:rPr sz="3200" i="0" b="1">
                <a:solidFill>
                  <a:srgbClr val="FFFFFF"/>
                </a:solidFill>
                <a:latin typeface="Calibri"/>
              </a:rPr>
              <a:t>What do you think of the end?</a:t>
            </a:r>
          </a:p>
        </p:txBody>
      </p:sp>
      <p:sp>
        <p:nvSpPr>
          <p:cNvPr id="3" name="TextBox 2"/>
          <p:cNvSpPr txBox="1"/>
          <p:nvPr/>
        </p:nvSpPr>
        <p:spPr>
          <a:xfrm>
            <a:off x="548640" y="5029200"/>
            <a:ext cx="11091672" cy="914400"/>
          </a:xfrm>
          <a:prstGeom prst="rect">
            <a:avLst/>
          </a:prstGeom>
          <a:noFill/>
        </p:spPr>
        <p:txBody>
          <a:bodyPr wrap="square" anchor="t" lIns="0" rIns="0" tIns="0" bIns="0">
            <a:spAutoFit/>
          </a:bodyPr>
          <a:lstStyle/>
          <a:p>
            <a:pPr algn="l">
              <a:spcAft>
                <a:spcPts val="0"/>
              </a:spcAft>
            </a:pPr>
            <a:r>
              <a:rPr sz="2400" i="0" b="0">
                <a:solidFill>
                  <a:srgbClr val="E8C06A"/>
                </a:solidFill>
                <a:latin typeface="Calibri"/>
              </a:rPr>
              <a:t>Paradigm shift</a:t>
            </a:r>
          </a:p>
        </p:txBody>
      </p:sp>
      <p:sp>
        <p:nvSpPr>
          <p:cNvPr id="4" name="TextBox 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5" name="TextBox 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CEDBE6"/>
                </a:solidFill>
                <a:latin typeface="Calibri"/>
              </a:rPr>
              <a:t>51</a:t>
            </a:r>
          </a:p>
        </p:txBody>
      </p:sp>
    </p:spTree>
  </p:cSld>
  <p:clrMapOvr>
    <a:masterClrMapping/>
  </p:clrMapOvr>
</p:sld>
</file>

<file path=ppt/slides/slide141.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Penn and Teller</a:t>
            </a:r>
          </a:p>
        </p:txBody>
      </p:sp>
      <p:sp>
        <p:nvSpPr>
          <p:cNvPr id="3" name="Rounded Rectangle 2"/>
          <p:cNvSpPr/>
          <p:nvPr/>
        </p:nvSpPr>
        <p:spPr>
          <a:xfrm>
            <a:off x="457200" y="1280160"/>
            <a:ext cx="11274552" cy="1463040"/>
          </a:xfrm>
          <a:prstGeom prst="roundRect">
            <a:avLst>
              <a:gd name="adj" fmla="val 10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Oval 3"/>
          <p:cNvSpPr/>
          <p:nvPr/>
        </p:nvSpPr>
        <p:spPr>
          <a:xfrm>
            <a:off x="731520" y="1737360"/>
            <a:ext cx="548640" cy="548640"/>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800" b="1" i="0">
                <a:solidFill>
                  <a:srgbClr val="FFFFFF"/>
                </a:solidFill>
                <a:latin typeface="Calibri"/>
              </a:rPr>
              <a:t>1</a:t>
            </a:r>
          </a:p>
        </p:txBody>
      </p:sp>
      <p:sp>
        <p:nvSpPr>
          <p:cNvPr id="5" name="TextBox 4"/>
          <p:cNvSpPr txBox="1"/>
          <p:nvPr/>
        </p:nvSpPr>
        <p:spPr>
          <a:xfrm>
            <a:off x="1554480" y="1280160"/>
            <a:ext cx="9875520" cy="1463040"/>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At the end, the camera pans out: Penn and Teller were upside down the whole time, so every trick was done with gravity.</a:t>
            </a:r>
          </a:p>
        </p:txBody>
      </p:sp>
      <p:sp>
        <p:nvSpPr>
          <p:cNvPr id="6" name="Rounded Rectangle 5"/>
          <p:cNvSpPr/>
          <p:nvPr/>
        </p:nvSpPr>
        <p:spPr>
          <a:xfrm>
            <a:off x="457200" y="2926080"/>
            <a:ext cx="11274552" cy="1463040"/>
          </a:xfrm>
          <a:prstGeom prst="roundRect">
            <a:avLst>
              <a:gd name="adj" fmla="val 10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Oval 6"/>
          <p:cNvSpPr/>
          <p:nvPr/>
        </p:nvSpPr>
        <p:spPr>
          <a:xfrm>
            <a:off x="731520" y="3383280"/>
            <a:ext cx="548640" cy="548640"/>
          </a:xfrm>
          <a:prstGeom prst="ellipse">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800" b="1" i="0">
                <a:solidFill>
                  <a:srgbClr val="FFFFFF"/>
                </a:solidFill>
                <a:latin typeface="Calibri"/>
              </a:rPr>
              <a:t>2</a:t>
            </a:r>
          </a:p>
        </p:txBody>
      </p:sp>
      <p:sp>
        <p:nvSpPr>
          <p:cNvPr id="8" name="TextBox 7"/>
          <p:cNvSpPr txBox="1"/>
          <p:nvPr/>
        </p:nvSpPr>
        <p:spPr>
          <a:xfrm>
            <a:off x="1554480" y="2926080"/>
            <a:ext cx="9875520" cy="1463040"/>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The hypotheses you formed early on were completely off base, even though they made sense at the time.</a:t>
            </a:r>
          </a:p>
        </p:txBody>
      </p:sp>
      <p:sp>
        <p:nvSpPr>
          <p:cNvPr id="9" name="Rounded Rectangle 8"/>
          <p:cNvSpPr/>
          <p:nvPr/>
        </p:nvSpPr>
        <p:spPr>
          <a:xfrm>
            <a:off x="457200" y="4572000"/>
            <a:ext cx="11274552" cy="1463040"/>
          </a:xfrm>
          <a:prstGeom prst="roundRect">
            <a:avLst>
              <a:gd name="adj" fmla="val 10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Oval 9"/>
          <p:cNvSpPr/>
          <p:nvPr/>
        </p:nvSpPr>
        <p:spPr>
          <a:xfrm>
            <a:off x="731520" y="5029200"/>
            <a:ext cx="548640" cy="548640"/>
          </a:xfrm>
          <a:prstGeom prst="ellipse">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800" b="1" i="0">
                <a:solidFill>
                  <a:srgbClr val="FFFFFF"/>
                </a:solidFill>
                <a:latin typeface="Calibri"/>
              </a:rPr>
              <a:t>3</a:t>
            </a:r>
          </a:p>
        </p:txBody>
      </p:sp>
      <p:sp>
        <p:nvSpPr>
          <p:cNvPr id="11" name="TextBox 10"/>
          <p:cNvSpPr txBox="1"/>
          <p:nvPr/>
        </p:nvSpPr>
        <p:spPr>
          <a:xfrm>
            <a:off x="1554480" y="4572000"/>
            <a:ext cx="9875520" cy="1463040"/>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Evidence you thought mattered was irrelevant, while overlooked evidence, such as how much product was in their hair, explained the tricks.</a:t>
            </a:r>
          </a:p>
        </p:txBody>
      </p:sp>
      <p:sp>
        <p:nvSpPr>
          <p:cNvPr id="12" name="TextBox 11"/>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3" name="TextBox 12"/>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52</a:t>
            </a:r>
          </a:p>
        </p:txBody>
      </p:sp>
    </p:spTree>
  </p:cSld>
  <p:clrMapOvr>
    <a:masterClrMapping/>
  </p:clrMapOvr>
</p:sld>
</file>

<file path=ppt/slides/slide142.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sp>
        <p:nvSpPr>
          <p:cNvPr id="2" name="TextBox 1"/>
          <p:cNvSpPr txBox="1"/>
          <p:nvPr/>
        </p:nvSpPr>
        <p:spPr>
          <a:xfrm>
            <a:off x="548640" y="1097280"/>
            <a:ext cx="11091672" cy="3840480"/>
          </a:xfrm>
          <a:prstGeom prst="rect">
            <a:avLst/>
          </a:prstGeom>
          <a:noFill/>
        </p:spPr>
        <p:txBody>
          <a:bodyPr wrap="square" anchor="ctr" lIns="0" rIns="0" tIns="0" bIns="0">
            <a:spAutoFit/>
          </a:bodyPr>
          <a:lstStyle/>
          <a:p>
            <a:pPr algn="l">
              <a:spcAft>
                <a:spcPts val="1200"/>
              </a:spcAft>
            </a:pPr>
            <a:r>
              <a:rPr sz="3200" i="0" b="1">
                <a:solidFill>
                  <a:srgbClr val="FFFFFF"/>
                </a:solidFill>
                <a:latin typeface="Calibri"/>
              </a:rPr>
              <a:t>Watch this clip</a:t>
            </a:r>
          </a:p>
        </p:txBody>
      </p:sp>
      <p:sp>
        <p:nvSpPr>
          <p:cNvPr id="3" name="TextBox 2">
            <a:hlinkClick r:id="rId2"/>
          </p:cNvPr>
          <p:cNvSpPr txBox="1"/>
          <p:nvPr/>
        </p:nvSpPr>
        <p:spPr>
          <a:xfrm>
            <a:off x="548640" y="5029200"/>
            <a:ext cx="11091672" cy="914400"/>
          </a:xfrm>
          <a:prstGeom prst="rect">
            <a:avLst/>
          </a:prstGeom>
          <a:noFill/>
        </p:spPr>
        <p:txBody>
          <a:bodyPr wrap="square" anchor="t" lIns="0" rIns="0" tIns="0" bIns="0">
            <a:spAutoFit/>
          </a:bodyPr>
          <a:lstStyle/>
          <a:p>
            <a:pPr algn="l">
              <a:spcAft>
                <a:spcPts val="0"/>
              </a:spcAft>
            </a:pPr>
            <a:r>
              <a:rPr sz="2400" i="0" b="0" u="sng">
                <a:solidFill>
                  <a:srgbClr val="E8C06A"/>
                </a:solidFill>
                <a:latin typeface="Calibri"/>
              </a:rPr>
              <a:t>youtu.be/3cp6pEzx3uw</a:t>
            </a:r>
          </a:p>
        </p:txBody>
      </p:sp>
      <p:sp>
        <p:nvSpPr>
          <p:cNvPr id="4" name="TextBox 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5" name="TextBox 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CEDBE6"/>
                </a:solidFill>
                <a:latin typeface="Calibri"/>
              </a:rPr>
              <a:t>53</a:t>
            </a:r>
          </a:p>
        </p:txBody>
      </p:sp>
    </p:spTree>
  </p:cSld>
  <p:clrMapOvr>
    <a:masterClrMapping/>
  </p:clrMapOvr>
</p:sld>
</file>

<file path=ppt/slides/slide143.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3"/>
          <a:stretch>
            <a:fillRect/>
          </a:stretch>
        </p:blipFill>
        <p:spPr>
          <a:xfrm>
            <a:off x="1789415" y="411480"/>
            <a:ext cx="8610121" cy="5806440"/>
          </a:xfrm>
          <a:prstGeom prst="rect">
            <a:avLst/>
          </a:prstGeom>
        </p:spPr>
      </p:pic>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54</a:t>
            </a:r>
          </a:p>
        </p:txBody>
      </p:sp>
    </p:spTree>
  </p:cSld>
  <p:clrMapOvr>
    <a:masterClrMapping/>
  </p:clrMapOvr>
</p:sld>
</file>

<file path=ppt/slides/slide144.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Duck or rabbit?</a:t>
            </a:r>
          </a:p>
        </p:txBody>
      </p:sp>
      <p:pic>
        <p:nvPicPr>
          <p:cNvPr id="3" name="Picture 2" descr="image.png"/>
          <p:cNvPicPr>
            <a:picLocks noChangeAspect="1"/>
          </p:cNvPicPr>
          <p:nvPr/>
        </p:nvPicPr>
        <p:blipFill>
          <a:blip r:embed="rId3"/>
          <a:stretch>
            <a:fillRect/>
          </a:stretch>
        </p:blipFill>
        <p:spPr>
          <a:xfrm>
            <a:off x="457199" y="1976900"/>
            <a:ext cx="5120640" cy="3452839"/>
          </a:xfrm>
          <a:prstGeom prst="rect">
            <a:avLst/>
          </a:prstGeom>
        </p:spPr>
      </p:pic>
      <p:sp>
        <p:nvSpPr>
          <p:cNvPr id="4" name="TextBox 3"/>
          <p:cNvSpPr txBox="1"/>
          <p:nvPr/>
        </p:nvSpPr>
        <p:spPr>
          <a:xfrm>
            <a:off x="6035040" y="1463040"/>
            <a:ext cx="5696712" cy="4663440"/>
          </a:xfrm>
          <a:prstGeom prst="rect">
            <a:avLst/>
          </a:prstGeom>
          <a:noFill/>
        </p:spPr>
        <p:txBody>
          <a:bodyPr wrap="square" anchor="t" lIns="0" rIns="0" tIns="0" bIns="0">
            <a:spAutoFit/>
          </a:bodyPr>
          <a:lstStyle/>
          <a:p>
            <a:pPr algn="l">
              <a:spcAft>
                <a:spcPts val="1800"/>
              </a:spcAft>
            </a:pPr>
            <a:r>
              <a:rPr sz="2600" i="0" b="0">
                <a:solidFill>
                  <a:srgbClr val="1A1A1A"/>
                </a:solidFill>
                <a:latin typeface="Calibri"/>
              </a:rPr>
              <a:t>Kuhn used this picture to explain paradigm shifts.</a:t>
            </a:r>
          </a:p>
          <a:p>
            <a:pPr algn="l">
              <a:spcAft>
                <a:spcPts val="1800"/>
              </a:spcAft>
            </a:pPr>
            <a:r>
              <a:rPr sz="2600" i="0" b="0">
                <a:solidFill>
                  <a:srgbClr val="1A1A1A"/>
                </a:solidFill>
                <a:latin typeface="Calibri"/>
              </a:rPr>
              <a:t>Looking at the same picture, you may see a duck or a rabbit, or a shape no one else has seen.</a:t>
            </a:r>
          </a:p>
          <a:p>
            <a:pPr algn="l">
              <a:spcAft>
                <a:spcPts val="1800"/>
              </a:spcAft>
            </a:pPr>
            <a:r>
              <a:rPr sz="2600" i="0" b="0">
                <a:solidFill>
                  <a:srgbClr val="1A1A1A"/>
                </a:solidFill>
                <a:latin typeface="Calibri"/>
              </a:rPr>
              <a:t>Different paradigms are different ways of seeing the same thing.</a:t>
            </a:r>
          </a:p>
        </p:txBody>
      </p:sp>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55</a:t>
            </a:r>
          </a:p>
        </p:txBody>
      </p:sp>
    </p:spTree>
  </p:cSld>
  <p:clrMapOvr>
    <a:masterClrMapping/>
  </p:clrMapOvr>
</p:sld>
</file>

<file path=ppt/slides/slide145.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Ideas that were overturned</a:t>
            </a:r>
          </a:p>
        </p:txBody>
      </p:sp>
      <p:pic>
        <p:nvPicPr>
          <p:cNvPr id="3" name="Picture 2" descr="image.jpg"/>
          <p:cNvPicPr>
            <a:picLocks noChangeAspect="1"/>
          </p:cNvPicPr>
          <p:nvPr/>
        </p:nvPicPr>
        <p:blipFill>
          <a:blip r:embed="rId3"/>
          <a:stretch>
            <a:fillRect/>
          </a:stretch>
        </p:blipFill>
        <p:spPr>
          <a:xfrm>
            <a:off x="457200" y="1450856"/>
            <a:ext cx="3575304" cy="3773407"/>
          </a:xfrm>
          <a:prstGeom prst="rect">
            <a:avLst/>
          </a:prstGeom>
        </p:spPr>
      </p:pic>
      <p:sp>
        <p:nvSpPr>
          <p:cNvPr id="4" name="TextBox 3"/>
          <p:cNvSpPr txBox="1"/>
          <p:nvPr/>
        </p:nvSpPr>
        <p:spPr>
          <a:xfrm>
            <a:off x="457200" y="5577840"/>
            <a:ext cx="3575304" cy="548640"/>
          </a:xfrm>
          <a:prstGeom prst="rect">
            <a:avLst/>
          </a:prstGeom>
          <a:noFill/>
        </p:spPr>
        <p:txBody>
          <a:bodyPr wrap="square" anchor="t" lIns="0" rIns="0" tIns="0" bIns="0">
            <a:spAutoFit/>
          </a:bodyPr>
          <a:lstStyle/>
          <a:p>
            <a:pPr algn="ctr">
              <a:spcAft>
                <a:spcPts val="0"/>
              </a:spcAft>
            </a:pPr>
            <a:r>
              <a:rPr sz="2000" i="0" b="1">
                <a:solidFill>
                  <a:srgbClr val="16425B"/>
                </a:solidFill>
                <a:latin typeface="Calibri"/>
              </a:rPr>
              <a:t>Blank slate</a:t>
            </a:r>
          </a:p>
        </p:txBody>
      </p:sp>
      <p:pic>
        <p:nvPicPr>
          <p:cNvPr id="5" name="Picture 4" descr="image.jpg"/>
          <p:cNvPicPr>
            <a:picLocks noChangeAspect="1"/>
          </p:cNvPicPr>
          <p:nvPr/>
        </p:nvPicPr>
        <p:blipFill>
          <a:blip r:embed="rId4"/>
          <a:stretch>
            <a:fillRect/>
          </a:stretch>
        </p:blipFill>
        <p:spPr>
          <a:xfrm>
            <a:off x="4306824" y="2356694"/>
            <a:ext cx="3575304" cy="1961730"/>
          </a:xfrm>
          <a:prstGeom prst="rect">
            <a:avLst/>
          </a:prstGeom>
        </p:spPr>
      </p:pic>
      <p:sp>
        <p:nvSpPr>
          <p:cNvPr id="6" name="TextBox 5"/>
          <p:cNvSpPr txBox="1"/>
          <p:nvPr/>
        </p:nvSpPr>
        <p:spPr>
          <a:xfrm>
            <a:off x="4306824" y="5577840"/>
            <a:ext cx="3575304" cy="548640"/>
          </a:xfrm>
          <a:prstGeom prst="rect">
            <a:avLst/>
          </a:prstGeom>
          <a:noFill/>
        </p:spPr>
        <p:txBody>
          <a:bodyPr wrap="square" anchor="t" lIns="0" rIns="0" tIns="0" bIns="0">
            <a:spAutoFit/>
          </a:bodyPr>
          <a:lstStyle/>
          <a:p>
            <a:pPr algn="ctr">
              <a:spcAft>
                <a:spcPts val="0"/>
              </a:spcAft>
            </a:pPr>
            <a:r>
              <a:rPr sz="2000" i="0" b="1">
                <a:solidFill>
                  <a:srgbClr val="16425B"/>
                </a:solidFill>
                <a:latin typeface="Calibri"/>
              </a:rPr>
              <a:t>Tooth worm</a:t>
            </a:r>
          </a:p>
        </p:txBody>
      </p:sp>
      <p:pic>
        <p:nvPicPr>
          <p:cNvPr id="7" name="Picture 6" descr="image.jpg"/>
          <p:cNvPicPr>
            <a:picLocks noChangeAspect="1"/>
          </p:cNvPicPr>
          <p:nvPr/>
        </p:nvPicPr>
        <p:blipFill>
          <a:blip r:embed="rId5"/>
          <a:stretch>
            <a:fillRect/>
          </a:stretch>
        </p:blipFill>
        <p:spPr>
          <a:xfrm>
            <a:off x="8156448" y="2475568"/>
            <a:ext cx="3575304" cy="1723982"/>
          </a:xfrm>
          <a:prstGeom prst="rect">
            <a:avLst/>
          </a:prstGeom>
        </p:spPr>
      </p:pic>
      <p:sp>
        <p:nvSpPr>
          <p:cNvPr id="8" name="TextBox 7"/>
          <p:cNvSpPr txBox="1"/>
          <p:nvPr/>
        </p:nvSpPr>
        <p:spPr>
          <a:xfrm>
            <a:off x="8156448" y="5577840"/>
            <a:ext cx="3575304" cy="548640"/>
          </a:xfrm>
          <a:prstGeom prst="rect">
            <a:avLst/>
          </a:prstGeom>
          <a:noFill/>
        </p:spPr>
        <p:txBody>
          <a:bodyPr wrap="square" anchor="t" lIns="0" rIns="0" tIns="0" bIns="0">
            <a:spAutoFit/>
          </a:bodyPr>
          <a:lstStyle/>
          <a:p>
            <a:pPr algn="ctr">
              <a:spcAft>
                <a:spcPts val="0"/>
              </a:spcAft>
            </a:pPr>
            <a:r>
              <a:rPr sz="2000" i="0" b="1">
                <a:solidFill>
                  <a:srgbClr val="16425B"/>
                </a:solidFill>
                <a:latin typeface="Calibri"/>
              </a:rPr>
              <a:t>Gill slits</a:t>
            </a:r>
          </a:p>
        </p:txBody>
      </p:sp>
      <p:sp>
        <p:nvSpPr>
          <p:cNvPr id="9" name="TextBox 8"/>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0" name="TextBox 9"/>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56</a:t>
            </a:r>
          </a:p>
        </p:txBody>
      </p:sp>
    </p:spTree>
  </p:cSld>
  <p:clrMapOvr>
    <a:masterClrMapping/>
  </p:clrMapOvr>
</p:sld>
</file>

<file path=ppt/slides/slide146.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From Ptolemy to Copernicus</a:t>
            </a:r>
          </a:p>
        </p:txBody>
      </p:sp>
      <p:pic>
        <p:nvPicPr>
          <p:cNvPr id="3" name="Picture 2" descr="image.jpg"/>
          <p:cNvPicPr>
            <a:picLocks noChangeAspect="1"/>
          </p:cNvPicPr>
          <p:nvPr/>
        </p:nvPicPr>
        <p:blipFill>
          <a:blip r:embed="rId3"/>
          <a:stretch>
            <a:fillRect/>
          </a:stretch>
        </p:blipFill>
        <p:spPr>
          <a:xfrm>
            <a:off x="910335" y="1234440"/>
            <a:ext cx="4593845" cy="4206240"/>
          </a:xfrm>
          <a:prstGeom prst="rect">
            <a:avLst/>
          </a:prstGeom>
        </p:spPr>
      </p:pic>
      <p:sp>
        <p:nvSpPr>
          <p:cNvPr id="4" name="TextBox 3"/>
          <p:cNvSpPr txBox="1"/>
          <p:nvPr/>
        </p:nvSpPr>
        <p:spPr>
          <a:xfrm>
            <a:off x="457200" y="5577840"/>
            <a:ext cx="5500116" cy="548640"/>
          </a:xfrm>
          <a:prstGeom prst="rect">
            <a:avLst/>
          </a:prstGeom>
          <a:noFill/>
        </p:spPr>
        <p:txBody>
          <a:bodyPr wrap="square" anchor="t" lIns="0" rIns="0" tIns="0" bIns="0">
            <a:spAutoFit/>
          </a:bodyPr>
          <a:lstStyle/>
          <a:p>
            <a:pPr algn="ctr">
              <a:spcAft>
                <a:spcPts val="0"/>
              </a:spcAft>
            </a:pPr>
            <a:r>
              <a:rPr sz="2000" i="0" b="1">
                <a:solidFill>
                  <a:srgbClr val="16425B"/>
                </a:solidFill>
                <a:latin typeface="Calibri"/>
              </a:rPr>
              <a:t>Ptolemy: the Sun circles the Earth</a:t>
            </a:r>
          </a:p>
        </p:txBody>
      </p:sp>
      <p:pic>
        <p:nvPicPr>
          <p:cNvPr id="5" name="Picture 4" descr="image.jpg"/>
          <p:cNvPicPr>
            <a:picLocks noChangeAspect="1"/>
          </p:cNvPicPr>
          <p:nvPr/>
        </p:nvPicPr>
        <p:blipFill>
          <a:blip r:embed="rId4"/>
          <a:stretch>
            <a:fillRect/>
          </a:stretch>
        </p:blipFill>
        <p:spPr>
          <a:xfrm>
            <a:off x="6231636" y="1441755"/>
            <a:ext cx="5500115" cy="3791608"/>
          </a:xfrm>
          <a:prstGeom prst="rect">
            <a:avLst/>
          </a:prstGeom>
        </p:spPr>
      </p:pic>
      <p:sp>
        <p:nvSpPr>
          <p:cNvPr id="6" name="TextBox 5"/>
          <p:cNvSpPr txBox="1"/>
          <p:nvPr/>
        </p:nvSpPr>
        <p:spPr>
          <a:xfrm>
            <a:off x="6231636" y="5577840"/>
            <a:ext cx="5500116" cy="548640"/>
          </a:xfrm>
          <a:prstGeom prst="rect">
            <a:avLst/>
          </a:prstGeom>
          <a:noFill/>
        </p:spPr>
        <p:txBody>
          <a:bodyPr wrap="square" anchor="t" lIns="0" rIns="0" tIns="0" bIns="0">
            <a:spAutoFit/>
          </a:bodyPr>
          <a:lstStyle/>
          <a:p>
            <a:pPr algn="ctr">
              <a:spcAft>
                <a:spcPts val="0"/>
              </a:spcAft>
            </a:pPr>
            <a:r>
              <a:rPr sz="2000" i="0" b="1">
                <a:solidFill>
                  <a:srgbClr val="16425B"/>
                </a:solidFill>
                <a:latin typeface="Calibri"/>
              </a:rPr>
              <a:t>Copernicus: the Earth circles the Sun</a:t>
            </a:r>
          </a:p>
        </p:txBody>
      </p:sp>
      <p:sp>
        <p:nvSpPr>
          <p:cNvPr id="7" name="TextBox 6"/>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8" name="TextBox 7"/>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57</a:t>
            </a:r>
          </a:p>
        </p:txBody>
      </p:sp>
    </p:spTree>
  </p:cSld>
  <p:clrMapOvr>
    <a:masterClrMapping/>
  </p:clrMapOvr>
</p:sld>
</file>

<file path=ppt/slides/slide147.xml><?xml version="1.0" encoding="utf-8"?>
<p:sld xmlns:a="http://schemas.openxmlformats.org/drawingml/2006/main" xmlns:p="http://schemas.openxmlformats.org/presentationml/2006/main" xmlns:r="http://schemas.openxmlformats.org/officeDocument/2006/relationships">
  <p:cSld>
    <p:bg>
      <p:bgPr>
        <a:solidFill>
          <a:srgbClr val="16425B"/>
        </a:solidFill>
        <a:effectLst/>
      </p:bgPr>
    </p:bg>
    <p:spTree>
      <p:nvGrpSpPr>
        <p:cNvPr id="1" name=""/>
        <p:cNvGrpSpPr/>
        <p:nvPr/>
      </p:nvGrpSpPr>
      <p:grpSpPr/>
      <p:sp>
        <p:nvSpPr>
          <p:cNvPr id="2" name="TextBox 1"/>
          <p:cNvSpPr txBox="1"/>
          <p:nvPr/>
        </p:nvSpPr>
        <p:spPr>
          <a:xfrm>
            <a:off x="548640" y="1097280"/>
            <a:ext cx="11091672" cy="3840480"/>
          </a:xfrm>
          <a:prstGeom prst="rect">
            <a:avLst/>
          </a:prstGeom>
          <a:noFill/>
        </p:spPr>
        <p:txBody>
          <a:bodyPr wrap="square" anchor="ctr" lIns="0" rIns="0" tIns="0" bIns="0">
            <a:spAutoFit/>
          </a:bodyPr>
          <a:lstStyle/>
          <a:p>
            <a:pPr algn="l">
              <a:spcAft>
                <a:spcPts val="1200"/>
              </a:spcAft>
            </a:pPr>
            <a:r>
              <a:rPr sz="3200" i="0" b="1">
                <a:solidFill>
                  <a:srgbClr val="FFFFFF"/>
                </a:solidFill>
                <a:latin typeface="Calibri"/>
              </a:rPr>
              <a:t>Let me try to get closer to the point of this lecture</a:t>
            </a:r>
          </a:p>
        </p:txBody>
      </p:sp>
      <p:sp>
        <p:nvSpPr>
          <p:cNvPr id="3" name="TextBox 2"/>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CEDBE6"/>
                </a:solidFill>
                <a:latin typeface="Calibri"/>
              </a:rPr>
              <a:t>DBA Research Philosophy</a:t>
            </a:r>
          </a:p>
        </p:txBody>
      </p:sp>
      <p:sp>
        <p:nvSpPr>
          <p:cNvPr id="4" name="TextBox 3"/>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CEDBE6"/>
                </a:solidFill>
                <a:latin typeface="Calibri"/>
              </a:rPr>
              <a:t>58</a:t>
            </a:r>
          </a:p>
        </p:txBody>
      </p:sp>
    </p:spTree>
  </p:cSld>
  <p:clrMapOvr>
    <a:masterClrMapping/>
  </p:clrMapOvr>
</p:sld>
</file>

<file path=ppt/slides/slide148.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The point for Kuhn and for doctoral research</a:t>
            </a:r>
          </a:p>
        </p:txBody>
      </p:sp>
      <p:pic>
        <p:nvPicPr>
          <p:cNvPr id="3" name="Picture 2" descr="image.jpg"/>
          <p:cNvPicPr>
            <a:picLocks noChangeAspect="1"/>
          </p:cNvPicPr>
          <p:nvPr/>
        </p:nvPicPr>
        <p:blipFill>
          <a:blip r:embed="rId3"/>
          <a:stretch>
            <a:fillRect/>
          </a:stretch>
        </p:blipFill>
        <p:spPr>
          <a:xfrm>
            <a:off x="457200" y="1752141"/>
            <a:ext cx="3291840" cy="3902356"/>
          </a:xfrm>
          <a:prstGeom prst="rect">
            <a:avLst/>
          </a:prstGeom>
        </p:spPr>
      </p:pic>
      <p:pic>
        <p:nvPicPr>
          <p:cNvPr id="4" name="Picture 3" descr="image.jpg"/>
          <p:cNvPicPr>
            <a:picLocks noChangeAspect="1"/>
          </p:cNvPicPr>
          <p:nvPr/>
        </p:nvPicPr>
        <p:blipFill>
          <a:blip r:embed="rId4"/>
          <a:stretch>
            <a:fillRect/>
          </a:stretch>
        </p:blipFill>
        <p:spPr>
          <a:xfrm>
            <a:off x="3931920" y="1753291"/>
            <a:ext cx="3291840" cy="3900056"/>
          </a:xfrm>
          <a:prstGeom prst="rect">
            <a:avLst/>
          </a:prstGeom>
        </p:spPr>
      </p:pic>
      <p:sp>
        <p:nvSpPr>
          <p:cNvPr id="5" name="Rounded Rectangle 4"/>
          <p:cNvSpPr/>
          <p:nvPr/>
        </p:nvSpPr>
        <p:spPr>
          <a:xfrm>
            <a:off x="7589520" y="1280160"/>
            <a:ext cx="4142232" cy="4846320"/>
          </a:xfrm>
          <a:prstGeom prst="roundRect">
            <a:avLst>
              <a:gd name="adj" fmla="val 6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7863840" y="1554480"/>
            <a:ext cx="3593592" cy="4297680"/>
          </a:xfrm>
          <a:prstGeom prst="rect">
            <a:avLst/>
          </a:prstGeom>
          <a:noFill/>
        </p:spPr>
        <p:txBody>
          <a:bodyPr wrap="square" anchor="ctr" lIns="0" rIns="0" tIns="0" bIns="0">
            <a:spAutoFit/>
          </a:bodyPr>
          <a:lstStyle/>
          <a:p>
            <a:pPr algn="l">
              <a:spcAft>
                <a:spcPts val="0"/>
              </a:spcAft>
            </a:pPr>
            <a:r>
              <a:rPr sz="2400" i="0" b="0">
                <a:solidFill>
                  <a:srgbClr val="FFFFFF"/>
                </a:solidFill>
                <a:latin typeface="Calibri"/>
              </a:rPr>
              <a:t>In a vastly complicated world, what you concentrate on and the tools you use, including language, make a huge difference to your results.</a:t>
            </a:r>
          </a:p>
        </p:txBody>
      </p:sp>
      <p:sp>
        <p:nvSpPr>
          <p:cNvPr id="7" name="TextBox 6"/>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8" name="TextBox 7"/>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59</a:t>
            </a:r>
          </a:p>
        </p:txBody>
      </p:sp>
    </p:spTree>
  </p:cSld>
  <p:clrMapOvr>
    <a:masterClrMapping/>
  </p:clrMapOvr>
</p:sld>
</file>

<file path=ppt/slides/slide149.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Rectangle 1"/>
          <p:cNvSpPr/>
          <p:nvPr/>
        </p:nvSpPr>
        <p:spPr>
          <a:xfrm>
            <a:off x="0" y="0"/>
            <a:ext cx="4023360" cy="6858000"/>
          </a:xfrm>
          <a:prstGeom prst="rect">
            <a:avLst/>
          </a:prstGeom>
          <a:solidFill>
            <a:srgbClr val="9A962E"/>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pic>
        <p:nvPicPr>
          <p:cNvPr id="3" name="Picture 2" descr="image.jpg"/>
          <p:cNvPicPr>
            <a:picLocks noChangeAspect="1"/>
          </p:cNvPicPr>
          <p:nvPr/>
        </p:nvPicPr>
        <p:blipFill>
          <a:blip r:embed="rId2"/>
          <a:stretch>
            <a:fillRect/>
          </a:stretch>
        </p:blipFill>
        <p:spPr>
          <a:xfrm>
            <a:off x="274320" y="2456078"/>
            <a:ext cx="3474720" cy="1945843"/>
          </a:xfrm>
          <a:prstGeom prst="rect">
            <a:avLst/>
          </a:prstGeom>
        </p:spPr>
      </p:pic>
      <p:sp>
        <p:nvSpPr>
          <p:cNvPr id="4" name="TextBox 3"/>
          <p:cNvSpPr txBox="1"/>
          <p:nvPr/>
        </p:nvSpPr>
        <p:spPr>
          <a:xfrm>
            <a:off x="4480560" y="274320"/>
            <a:ext cx="7253935" cy="118872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Kuhn reads Aristotle</a:t>
            </a:r>
          </a:p>
        </p:txBody>
      </p:sp>
      <p:sp>
        <p:nvSpPr>
          <p:cNvPr id="5" name="TextBox 4"/>
          <p:cNvSpPr txBox="1"/>
          <p:nvPr/>
        </p:nvSpPr>
        <p:spPr>
          <a:xfrm>
            <a:off x="4480560" y="1645920"/>
            <a:ext cx="7253935" cy="4572000"/>
          </a:xfrm>
          <a:prstGeom prst="rect">
            <a:avLst/>
          </a:prstGeom>
          <a:noFill/>
        </p:spPr>
        <p:txBody>
          <a:bodyPr wrap="square" anchor="t" lIns="0" rIns="0" tIns="0" bIns="0">
            <a:spAutoFit/>
          </a:bodyPr>
          <a:lstStyle/>
          <a:p>
            <a:pPr algn="l">
              <a:spcAft>
                <a:spcPts val="1400"/>
              </a:spcAft>
            </a:pPr>
            <a:r>
              <a:rPr sz="2100" i="0" b="0">
                <a:solidFill>
                  <a:srgbClr val="1A1A1A"/>
                </a:solidFill>
                <a:latin typeface="Calibri"/>
              </a:rPr>
              <a:t>Reading Aristotle's physics was a career-changing moment for Kuhn (Naughton, 2012).</a:t>
            </a:r>
          </a:p>
          <a:p>
            <a:pPr algn="l">
              <a:spcAft>
                <a:spcPts val="1400"/>
              </a:spcAft>
            </a:pPr>
            <a:r>
              <a:rPr sz="2100" i="0" b="0">
                <a:solidFill>
                  <a:srgbClr val="1A1A1A"/>
                </a:solidFill>
                <a:latin typeface="Calibri"/>
              </a:rPr>
              <a:t>He wanted to know how much mechanics Aristotle had known and how much he had left for Galileo and Newton to discover.</a:t>
            </a:r>
          </a:p>
          <a:p>
            <a:pPr algn="l">
              <a:spcAft>
                <a:spcPts val="1400"/>
              </a:spcAft>
            </a:pPr>
            <a:r>
              <a:rPr sz="2100" i="0" b="0">
                <a:solidFill>
                  <a:srgbClr val="1A1A1A"/>
                </a:solidFill>
                <a:latin typeface="Calibri"/>
              </a:rPr>
              <a:t>By the standards of modern physics, Aristotle seemed to know almost no mechanics and to be a poor physical scientist. Yet he was clearly no fool.</a:t>
            </a:r>
          </a:p>
          <a:p>
            <a:pPr algn="l">
              <a:spcAft>
                <a:spcPts val="1400"/>
              </a:spcAft>
            </a:pPr>
            <a:r>
              <a:rPr sz="2100" i="0" b="0">
                <a:solidFill>
                  <a:srgbClr val="1A1A1A"/>
                </a:solidFill>
                <a:latin typeface="Calibri"/>
              </a:rPr>
              <a:t>Kuhn realised you must understand the tradition Aristotle worked within. For Aristotle, motion meant change in general, not just a body changing position.</a:t>
            </a:r>
          </a:p>
        </p:txBody>
      </p:sp>
      <p:sp>
        <p:nvSpPr>
          <p:cNvPr id="6" name="TextBox 5"/>
          <p:cNvSpPr txBox="1"/>
          <p:nvPr/>
        </p:nvSpPr>
        <p:spPr>
          <a:xfrm>
            <a:off x="4480560" y="6400800"/>
            <a:ext cx="7253935"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7" name="TextBox 6"/>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60</a:t>
            </a:r>
          </a:p>
        </p:txBody>
      </p:sp>
    </p:spTree>
  </p:cSld>
  <p:clrMapOvr>
    <a:masterClrMapping/>
  </p:clrMapOvr>
</p:sld>
</file>

<file path=ppt/slides/slide150.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But for your purposes</a:t>
            </a:r>
          </a:p>
        </p:txBody>
      </p:sp>
      <p:sp>
        <p:nvSpPr>
          <p:cNvPr id="3" name="Rounded Rectangle 2"/>
          <p:cNvSpPr/>
          <p:nvPr/>
        </p:nvSpPr>
        <p:spPr>
          <a:xfrm>
            <a:off x="457200" y="1371600"/>
            <a:ext cx="11274552" cy="4754880"/>
          </a:xfrm>
          <a:prstGeom prst="roundRect">
            <a:avLst>
              <a:gd name="adj" fmla="val 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822960" y="1737360"/>
            <a:ext cx="10543032" cy="4023360"/>
          </a:xfrm>
          <a:prstGeom prst="rect">
            <a:avLst/>
          </a:prstGeom>
          <a:noFill/>
        </p:spPr>
        <p:txBody>
          <a:bodyPr wrap="square" anchor="ctr" lIns="0" rIns="0" tIns="0" bIns="0">
            <a:spAutoFit/>
          </a:bodyPr>
          <a:lstStyle/>
          <a:p>
            <a:pPr algn="l">
              <a:spcAft>
                <a:spcPts val="1800"/>
              </a:spcAft>
            </a:pPr>
            <a:r>
              <a:rPr sz="2600" i="0" b="0">
                <a:solidFill>
                  <a:srgbClr val="1A1A1A"/>
                </a:solidFill>
                <a:latin typeface="Calibri"/>
              </a:rPr>
              <a:t>To understand how science develops, you need to understand the intellectual frameworks scientists work within. That insight drives Kuhn's book (Naughton, 2012).</a:t>
            </a:r>
          </a:p>
          <a:p>
            <a:pPr algn="l">
              <a:spcAft>
                <a:spcPts val="1800"/>
              </a:spcAft>
            </a:pPr>
            <a:r>
              <a:rPr sz="2600" i="0" b="0">
                <a:solidFill>
                  <a:srgbClr val="1A1A1A"/>
                </a:solidFill>
                <a:latin typeface="Calibri"/>
              </a:rPr>
              <a:t>The same applies to you: your paradigm is the framework you work within.</a:t>
            </a:r>
          </a:p>
        </p:txBody>
      </p:sp>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61</a:t>
            </a:r>
          </a:p>
        </p:txBody>
      </p:sp>
    </p:spTree>
  </p:cSld>
  <p:clrMapOvr>
    <a:masterClrMapping/>
  </p:clrMapOvr>
</p:sld>
</file>

<file path=ppt/slides/slide151.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Kuhn also said</a:t>
            </a:r>
          </a:p>
        </p:txBody>
      </p:sp>
      <p:sp>
        <p:nvSpPr>
          <p:cNvPr id="3" name="Rounded Rectangle 2"/>
          <p:cNvSpPr/>
          <p:nvPr/>
        </p:nvSpPr>
        <p:spPr>
          <a:xfrm>
            <a:off x="457200" y="1371600"/>
            <a:ext cx="11274552" cy="4754880"/>
          </a:xfrm>
          <a:prstGeom prst="roundRect">
            <a:avLst>
              <a:gd name="adj" fmla="val 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822960" y="1737360"/>
            <a:ext cx="10543032" cy="4023360"/>
          </a:xfrm>
          <a:prstGeom prst="rect">
            <a:avLst/>
          </a:prstGeom>
          <a:noFill/>
        </p:spPr>
        <p:txBody>
          <a:bodyPr wrap="square" anchor="ctr" lIns="0" rIns="0" tIns="0" bIns="0">
            <a:spAutoFit/>
          </a:bodyPr>
          <a:lstStyle/>
          <a:p>
            <a:pPr algn="l">
              <a:spcAft>
                <a:spcPts val="1800"/>
              </a:spcAft>
            </a:pPr>
            <a:r>
              <a:rPr sz="2600" i="0" b="0">
                <a:solidFill>
                  <a:srgbClr val="1A1A1A"/>
                </a:solidFill>
                <a:latin typeface="Calibri"/>
              </a:rPr>
              <a:t>Paradigm shifts are usually sparked by young, creative or eccentric people: newcomers who are not deeply embedded in the assumed paradigm, so they see things in completely new ways.</a:t>
            </a:r>
          </a:p>
          <a:p>
            <a:pPr algn="l">
              <a:spcAft>
                <a:spcPts val="1800"/>
              </a:spcAft>
            </a:pPr>
            <a:r>
              <a:rPr sz="2600" i="0" b="0">
                <a:solidFill>
                  <a:srgbClr val="1A1A1A"/>
                </a:solidFill>
                <a:latin typeface="Calibri"/>
              </a:rPr>
              <a:t>Paradigms change how we perceive the world.</a:t>
            </a:r>
          </a:p>
        </p:txBody>
      </p:sp>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62</a:t>
            </a:r>
          </a:p>
        </p:txBody>
      </p:sp>
    </p:spTree>
  </p:cSld>
  <p:clrMapOvr>
    <a:masterClrMapping/>
  </p:clrMapOvr>
</p:sld>
</file>

<file path=ppt/slides/slide152.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Important</a:t>
            </a:r>
          </a:p>
        </p:txBody>
      </p:sp>
      <p:sp>
        <p:nvSpPr>
          <p:cNvPr id="3" name="Rounded Rectangle 2"/>
          <p:cNvSpPr/>
          <p:nvPr/>
        </p:nvSpPr>
        <p:spPr>
          <a:xfrm>
            <a:off x="457200" y="1371600"/>
            <a:ext cx="11274552" cy="4754880"/>
          </a:xfrm>
          <a:prstGeom prst="roundRect">
            <a:avLst>
              <a:gd name="adj" fmla="val 5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TextBox 3"/>
          <p:cNvSpPr txBox="1"/>
          <p:nvPr/>
        </p:nvSpPr>
        <p:spPr>
          <a:xfrm>
            <a:off x="822960" y="1737360"/>
            <a:ext cx="10543032" cy="4023360"/>
          </a:xfrm>
          <a:prstGeom prst="rect">
            <a:avLst/>
          </a:prstGeom>
          <a:noFill/>
        </p:spPr>
        <p:txBody>
          <a:bodyPr wrap="square" anchor="ctr" lIns="0" rIns="0" tIns="0" bIns="0">
            <a:spAutoFit/>
          </a:bodyPr>
          <a:lstStyle/>
          <a:p>
            <a:pPr algn="l">
              <a:spcAft>
                <a:spcPts val="1800"/>
              </a:spcAft>
            </a:pPr>
            <a:r>
              <a:rPr sz="2600" i="0" b="0">
                <a:solidFill>
                  <a:srgbClr val="1A1A1A"/>
                </a:solidFill>
                <a:latin typeface="Calibri"/>
              </a:rPr>
              <a:t>Kuhn's work set the stage for qualitative researchers to argue that science is no better at uncovering facts about nature than religion, politics or folklore.</a:t>
            </a:r>
          </a:p>
          <a:p>
            <a:pPr algn="l">
              <a:spcAft>
                <a:spcPts val="1800"/>
              </a:spcAft>
            </a:pPr>
            <a:r>
              <a:rPr sz="2600" i="0" b="0">
                <a:solidFill>
                  <a:srgbClr val="1A1A1A"/>
                </a:solidFill>
                <a:latin typeface="Calibri"/>
              </a:rPr>
              <a:t>Instead, they argue that what we accept as reality is largely determined by social factors and context.</a:t>
            </a:r>
          </a:p>
        </p:txBody>
      </p:sp>
      <p:sp>
        <p:nvSpPr>
          <p:cNvPr id="5" name="TextBox 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63</a:t>
            </a:r>
          </a:p>
        </p:txBody>
      </p:sp>
    </p:spTree>
  </p:cSld>
  <p:clrMapOvr>
    <a:masterClrMapping/>
  </p:clrMapOvr>
</p:sld>
</file>

<file path=ppt/slides/slide153.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So, what is a paradigm?</a:t>
            </a:r>
          </a:p>
        </p:txBody>
      </p:sp>
      <p:sp>
        <p:nvSpPr>
          <p:cNvPr id="3" name="Rounded Rectangle 2"/>
          <p:cNvSpPr/>
          <p:nvPr/>
        </p:nvSpPr>
        <p:spPr>
          <a:xfrm>
            <a:off x="457200" y="1280160"/>
            <a:ext cx="11274552" cy="1533143"/>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80160"/>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100" b="1" i="0">
                <a:solidFill>
                  <a:srgbClr val="FFFFFF"/>
                </a:solidFill>
                <a:latin typeface="Calibri"/>
              </a:rPr>
              <a:t>For me</a:t>
            </a:r>
          </a:p>
        </p:txBody>
      </p:sp>
      <p:sp>
        <p:nvSpPr>
          <p:cNvPr id="5" name="TextBox 4"/>
          <p:cNvSpPr txBox="1"/>
          <p:nvPr/>
        </p:nvSpPr>
        <p:spPr>
          <a:xfrm>
            <a:off x="3429000" y="1280160"/>
            <a:ext cx="8119872" cy="1533143"/>
          </a:xfrm>
          <a:prstGeom prst="rect">
            <a:avLst/>
          </a:prstGeom>
          <a:noFill/>
        </p:spPr>
        <p:txBody>
          <a:bodyPr wrap="square" anchor="ctr" lIns="0" rIns="0" tIns="0" bIns="0">
            <a:spAutoFit/>
          </a:bodyPr>
          <a:lstStyle/>
          <a:p>
            <a:pPr algn="l">
              <a:spcAft>
                <a:spcPts val="0"/>
              </a:spcAft>
            </a:pPr>
            <a:r>
              <a:rPr sz="2100" i="0" b="0">
                <a:solidFill>
                  <a:srgbClr val="1A1A1A"/>
                </a:solidFill>
                <a:latin typeface="Calibri"/>
              </a:rPr>
              <a:t>Kuhn changed the social sciences: not falsification, but building. In simple terms, a paradigm is an approach to thinking about and doing research.</a:t>
            </a:r>
          </a:p>
        </p:txBody>
      </p:sp>
      <p:sp>
        <p:nvSpPr>
          <p:cNvPr id="6" name="Rounded Rectangle 5"/>
          <p:cNvSpPr/>
          <p:nvPr/>
        </p:nvSpPr>
        <p:spPr>
          <a:xfrm>
            <a:off x="457200" y="2959607"/>
            <a:ext cx="11274552" cy="1533143"/>
          </a:xfrm>
          <a:prstGeom prst="roundRect">
            <a:avLst>
              <a:gd name="adj" fmla="val 12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457200" y="2959607"/>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100" b="1" i="0">
                <a:solidFill>
                  <a:srgbClr val="FFFFFF"/>
                </a:solidFill>
                <a:latin typeface="Calibri"/>
              </a:rPr>
              <a:t>In the literature</a:t>
            </a:r>
          </a:p>
        </p:txBody>
      </p:sp>
      <p:sp>
        <p:nvSpPr>
          <p:cNvPr id="8" name="TextBox 7"/>
          <p:cNvSpPr txBox="1"/>
          <p:nvPr/>
        </p:nvSpPr>
        <p:spPr>
          <a:xfrm>
            <a:off x="3429000" y="2959607"/>
            <a:ext cx="8119872" cy="1533143"/>
          </a:xfrm>
          <a:prstGeom prst="rect">
            <a:avLst/>
          </a:prstGeom>
          <a:noFill/>
        </p:spPr>
        <p:txBody>
          <a:bodyPr wrap="square" anchor="ctr" lIns="0" rIns="0" tIns="0" bIns="0">
            <a:spAutoFit/>
          </a:bodyPr>
          <a:lstStyle/>
          <a:p>
            <a:pPr algn="l">
              <a:spcAft>
                <a:spcPts val="0"/>
              </a:spcAft>
            </a:pPr>
            <a:r>
              <a:rPr sz="2100" i="0" b="0">
                <a:solidFill>
                  <a:srgbClr val="1A1A1A"/>
                </a:solidFill>
                <a:latin typeface="Calibri"/>
              </a:rPr>
              <a:t>The philosophical assumptions, or basic set of beliefs, that guide the actions and define the worldview of the researcher (Lincoln et al., 2011).</a:t>
            </a:r>
          </a:p>
        </p:txBody>
      </p:sp>
      <p:sp>
        <p:nvSpPr>
          <p:cNvPr id="9" name="Rounded Rectangle 8"/>
          <p:cNvSpPr/>
          <p:nvPr/>
        </p:nvSpPr>
        <p:spPr>
          <a:xfrm>
            <a:off x="457200" y="4639055"/>
            <a:ext cx="11274552" cy="1533143"/>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ounded Rectangle 9"/>
          <p:cNvSpPr/>
          <p:nvPr/>
        </p:nvSpPr>
        <p:spPr>
          <a:xfrm>
            <a:off x="457200" y="4639055"/>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100" b="1" i="0">
                <a:solidFill>
                  <a:srgbClr val="FFFFFF"/>
                </a:solidFill>
                <a:latin typeface="Calibri"/>
              </a:rPr>
              <a:t>As a worldview</a:t>
            </a:r>
          </a:p>
        </p:txBody>
      </p:sp>
      <p:sp>
        <p:nvSpPr>
          <p:cNvPr id="11" name="TextBox 10"/>
          <p:cNvSpPr txBox="1"/>
          <p:nvPr/>
        </p:nvSpPr>
        <p:spPr>
          <a:xfrm>
            <a:off x="3429000" y="4639055"/>
            <a:ext cx="8119872" cy="1533143"/>
          </a:xfrm>
          <a:prstGeom prst="rect">
            <a:avLst/>
          </a:prstGeom>
          <a:noFill/>
        </p:spPr>
        <p:txBody>
          <a:bodyPr wrap="square" anchor="ctr" lIns="0" rIns="0" tIns="0" bIns="0">
            <a:spAutoFit/>
          </a:bodyPr>
          <a:lstStyle/>
          <a:p>
            <a:pPr algn="l">
              <a:spcAft>
                <a:spcPts val="0"/>
              </a:spcAft>
            </a:pPr>
            <a:r>
              <a:rPr sz="2100" i="1" b="0">
                <a:solidFill>
                  <a:srgbClr val="1A1A1A"/>
                </a:solidFill>
                <a:latin typeface="Calibri"/>
              </a:rPr>
              <a:t>A way of thinking about and making sense of the complexities of the real world</a:t>
            </a:r>
            <a:r>
              <a:rPr sz="2100" i="0" b="0">
                <a:solidFill>
                  <a:srgbClr val="1A1A1A"/>
                </a:solidFill>
                <a:latin typeface="Calibri"/>
              </a:rPr>
              <a:t> (Patton, 2002, p. 69). See also Lincoln (1990), Rossman and Rallis (2003) and Creswell and Plano Clark (2011).</a:t>
            </a:r>
          </a:p>
        </p:txBody>
      </p:sp>
      <p:sp>
        <p:nvSpPr>
          <p:cNvPr id="12" name="TextBox 11"/>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3" name="TextBox 12"/>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64</a:t>
            </a:r>
          </a:p>
        </p:txBody>
      </p:sp>
    </p:spTree>
  </p:cSld>
  <p:clrMapOvr>
    <a:masterClrMapping/>
  </p:clrMapOvr>
</p:sld>
</file>

<file path=ppt/slides/slide154.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pic>
        <p:nvPicPr>
          <p:cNvPr id="2" name="Picture 1" descr="image.jpg"/>
          <p:cNvPicPr>
            <a:picLocks noChangeAspect="1"/>
          </p:cNvPicPr>
          <p:nvPr/>
        </p:nvPicPr>
        <p:blipFill>
          <a:blip r:embed="rId2"/>
          <a:stretch>
            <a:fillRect/>
          </a:stretch>
        </p:blipFill>
        <p:spPr>
          <a:xfrm>
            <a:off x="0" y="0"/>
            <a:ext cx="4572000" cy="6858000"/>
          </a:xfrm>
          <a:prstGeom prst="rect">
            <a:avLst/>
          </a:prstGeom>
        </p:spPr>
      </p:pic>
      <p:sp>
        <p:nvSpPr>
          <p:cNvPr id="3" name="TextBox 2"/>
          <p:cNvSpPr txBox="1"/>
          <p:nvPr/>
        </p:nvSpPr>
        <p:spPr>
          <a:xfrm>
            <a:off x="5029200" y="274320"/>
            <a:ext cx="6702552" cy="118872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A paradigm is a toolbox</a:t>
            </a:r>
          </a:p>
        </p:txBody>
      </p:sp>
      <p:sp>
        <p:nvSpPr>
          <p:cNvPr id="4" name="TextBox 3"/>
          <p:cNvSpPr txBox="1"/>
          <p:nvPr/>
        </p:nvSpPr>
        <p:spPr>
          <a:xfrm>
            <a:off x="5029200" y="1645920"/>
            <a:ext cx="6702552" cy="4572000"/>
          </a:xfrm>
          <a:prstGeom prst="rect">
            <a:avLst/>
          </a:prstGeom>
          <a:noFill/>
        </p:spPr>
        <p:txBody>
          <a:bodyPr wrap="square" anchor="t" lIns="0" rIns="0" tIns="0" bIns="0">
            <a:spAutoFit/>
          </a:bodyPr>
          <a:lstStyle/>
          <a:p>
            <a:pPr algn="l">
              <a:spcAft>
                <a:spcPts val="1600"/>
              </a:spcAft>
            </a:pPr>
            <a:r>
              <a:rPr sz="2400" i="0" b="0">
                <a:solidFill>
                  <a:srgbClr val="1A1A1A"/>
                </a:solidFill>
                <a:latin typeface="Calibri"/>
              </a:rPr>
              <a:t>A toolbox is only useful if you know which tools do which jobs.</a:t>
            </a:r>
          </a:p>
          <a:p>
            <a:pPr algn="l">
              <a:spcAft>
                <a:spcPts val="1600"/>
              </a:spcAft>
            </a:pPr>
            <a:r>
              <a:rPr sz="2400" i="0" b="0">
                <a:solidFill>
                  <a:srgbClr val="1A1A1A"/>
                </a:solidFill>
                <a:latin typeface="Calibri"/>
              </a:rPr>
              <a:t>Your paradigm gives you tools for thinking about your work, designing your study and understanding what you find.</a:t>
            </a:r>
          </a:p>
          <a:p>
            <a:pPr algn="l">
              <a:spcAft>
                <a:spcPts val="1600"/>
              </a:spcAft>
            </a:pPr>
            <a:r>
              <a:rPr sz="2400" i="0" b="0">
                <a:solidFill>
                  <a:srgbClr val="1A1A1A"/>
                </a:solidFill>
                <a:latin typeface="Calibri"/>
              </a:rPr>
              <a:t>It matters in every part of research, from choosing what to study to working out what your results mean.</a:t>
            </a:r>
          </a:p>
        </p:txBody>
      </p:sp>
      <p:sp>
        <p:nvSpPr>
          <p:cNvPr id="5" name="TextBox 4"/>
          <p:cNvSpPr txBox="1"/>
          <p:nvPr/>
        </p:nvSpPr>
        <p:spPr>
          <a:xfrm>
            <a:off x="5029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6" name="TextBox 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65</a:t>
            </a:r>
          </a:p>
        </p:txBody>
      </p:sp>
    </p:spTree>
  </p:cSld>
  <p:clrMapOvr>
    <a:masterClrMapping/>
  </p:clrMapOvr>
</p:sld>
</file>

<file path=ppt/slides/slide155.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A paradigm is a tailor's knowledge</a:t>
            </a:r>
          </a:p>
        </p:txBody>
      </p:sp>
      <p:sp>
        <p:nvSpPr>
          <p:cNvPr id="3" name="TextBox 2"/>
          <p:cNvSpPr txBox="1"/>
          <p:nvPr/>
        </p:nvSpPr>
        <p:spPr>
          <a:xfrm>
            <a:off x="457200" y="960120"/>
            <a:ext cx="11274552" cy="411480"/>
          </a:xfrm>
          <a:prstGeom prst="rect">
            <a:avLst/>
          </a:prstGeom>
          <a:noFill/>
        </p:spPr>
        <p:txBody>
          <a:bodyPr wrap="square" anchor="t" lIns="0" rIns="0" tIns="0" bIns="0">
            <a:spAutoFit/>
          </a:bodyPr>
          <a:lstStyle/>
          <a:p>
            <a:pPr algn="l">
              <a:spcAft>
                <a:spcPts val="0"/>
              </a:spcAft>
            </a:pPr>
            <a:r>
              <a:rPr sz="2000" i="0" b="0">
                <a:solidFill>
                  <a:srgbClr val="607085"/>
                </a:solidFill>
                <a:latin typeface="Calibri"/>
              </a:rPr>
              <a:t>A student's metaphor: a tailor knows what to do with different fabrics</a:t>
            </a:r>
          </a:p>
        </p:txBody>
      </p:sp>
      <p:sp>
        <p:nvSpPr>
          <p:cNvPr id="4" name="Rounded Rectangle 3"/>
          <p:cNvSpPr/>
          <p:nvPr/>
        </p:nvSpPr>
        <p:spPr>
          <a:xfrm>
            <a:off x="457200" y="1554480"/>
            <a:ext cx="3605784" cy="3749039"/>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Rounded Rectangle 4"/>
          <p:cNvSpPr/>
          <p:nvPr/>
        </p:nvSpPr>
        <p:spPr>
          <a:xfrm>
            <a:off x="457200" y="1554480"/>
            <a:ext cx="3605784" cy="566928"/>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Knowing the fabric</a:t>
            </a:r>
          </a:p>
        </p:txBody>
      </p:sp>
      <p:sp>
        <p:nvSpPr>
          <p:cNvPr id="6" name="TextBox 5"/>
          <p:cNvSpPr txBox="1"/>
          <p:nvPr/>
        </p:nvSpPr>
        <p:spPr>
          <a:xfrm>
            <a:off x="640080" y="2286000"/>
            <a:ext cx="3240024" cy="2880359"/>
          </a:xfrm>
          <a:prstGeom prst="rect">
            <a:avLst/>
          </a:prstGeom>
          <a:noFill/>
        </p:spPr>
        <p:txBody>
          <a:bodyPr wrap="square" anchor="t" lIns="0" rIns="0" tIns="0" bIns="0">
            <a:spAutoFit/>
          </a:bodyPr>
          <a:lstStyle/>
          <a:p>
            <a:pPr algn="l">
              <a:spcAft>
                <a:spcPts val="800"/>
              </a:spcAft>
            </a:pPr>
            <a:r>
              <a:rPr sz="2200" i="0" b="0">
                <a:solidFill>
                  <a:srgbClr val="1A1A1A"/>
                </a:solidFill>
                <a:latin typeface="Calibri"/>
              </a:rPr>
              <a:t>Understanding the material you are working with and how it behaves.</a:t>
            </a:r>
          </a:p>
        </p:txBody>
      </p:sp>
      <p:sp>
        <p:nvSpPr>
          <p:cNvPr id="7" name="Rounded Rectangle 6"/>
          <p:cNvSpPr/>
          <p:nvPr/>
        </p:nvSpPr>
        <p:spPr>
          <a:xfrm>
            <a:off x="4291584" y="1554480"/>
            <a:ext cx="3605784" cy="3749039"/>
          </a:xfrm>
          <a:prstGeom prst="roundRect">
            <a:avLst>
              <a:gd name="adj" fmla="val 6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4291584" y="1554480"/>
            <a:ext cx="3605784" cy="566928"/>
          </a:xfrm>
          <a:prstGeom prst="roundRect">
            <a:avLst>
              <a:gd name="adj" fmla="val 20000"/>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Cutting the fabric</a:t>
            </a:r>
          </a:p>
        </p:txBody>
      </p:sp>
      <p:sp>
        <p:nvSpPr>
          <p:cNvPr id="9" name="TextBox 8"/>
          <p:cNvSpPr txBox="1"/>
          <p:nvPr/>
        </p:nvSpPr>
        <p:spPr>
          <a:xfrm>
            <a:off x="4474464" y="2286000"/>
            <a:ext cx="3240024" cy="2880359"/>
          </a:xfrm>
          <a:prstGeom prst="rect">
            <a:avLst/>
          </a:prstGeom>
          <a:noFill/>
        </p:spPr>
        <p:txBody>
          <a:bodyPr wrap="square" anchor="t" lIns="0" rIns="0" tIns="0" bIns="0">
            <a:spAutoFit/>
          </a:bodyPr>
          <a:lstStyle/>
          <a:p>
            <a:pPr algn="l">
              <a:spcAft>
                <a:spcPts val="800"/>
              </a:spcAft>
            </a:pPr>
            <a:r>
              <a:rPr sz="2200" i="0" b="0">
                <a:solidFill>
                  <a:srgbClr val="1A1A1A"/>
                </a:solidFill>
                <a:latin typeface="Calibri"/>
              </a:rPr>
              <a:t>Knowing what the material will and will not allow you to do with it.</a:t>
            </a:r>
          </a:p>
        </p:txBody>
      </p:sp>
      <p:sp>
        <p:nvSpPr>
          <p:cNvPr id="10" name="Rounded Rectangle 9"/>
          <p:cNvSpPr/>
          <p:nvPr/>
        </p:nvSpPr>
        <p:spPr>
          <a:xfrm>
            <a:off x="8125968" y="1554480"/>
            <a:ext cx="3605784" cy="3749039"/>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ounded Rectangle 10"/>
          <p:cNvSpPr/>
          <p:nvPr/>
        </p:nvSpPr>
        <p:spPr>
          <a:xfrm>
            <a:off x="8125968" y="1554480"/>
            <a:ext cx="3605784" cy="566928"/>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Following the pattern</a:t>
            </a:r>
          </a:p>
        </p:txBody>
      </p:sp>
      <p:sp>
        <p:nvSpPr>
          <p:cNvPr id="12" name="TextBox 11"/>
          <p:cNvSpPr txBox="1"/>
          <p:nvPr/>
        </p:nvSpPr>
        <p:spPr>
          <a:xfrm>
            <a:off x="8308847" y="2286000"/>
            <a:ext cx="3240024" cy="2880359"/>
          </a:xfrm>
          <a:prstGeom prst="rect">
            <a:avLst/>
          </a:prstGeom>
          <a:noFill/>
        </p:spPr>
        <p:txBody>
          <a:bodyPr wrap="square" anchor="t" lIns="0" rIns="0" tIns="0" bIns="0">
            <a:spAutoFit/>
          </a:bodyPr>
          <a:lstStyle/>
          <a:p>
            <a:pPr algn="l">
              <a:spcAft>
                <a:spcPts val="800"/>
              </a:spcAft>
            </a:pPr>
            <a:r>
              <a:rPr sz="2200" i="0" b="0">
                <a:solidFill>
                  <a:srgbClr val="1A1A1A"/>
                </a:solidFill>
                <a:latin typeface="Calibri"/>
              </a:rPr>
              <a:t>Working to a plan that suits that particular fabric.</a:t>
            </a:r>
          </a:p>
        </p:txBody>
      </p:sp>
      <p:sp>
        <p:nvSpPr>
          <p:cNvPr id="13" name="Rounded Rectangle 12"/>
          <p:cNvSpPr/>
          <p:nvPr/>
        </p:nvSpPr>
        <p:spPr>
          <a:xfrm>
            <a:off x="457200" y="5486400"/>
            <a:ext cx="11274552" cy="685800"/>
          </a:xfrm>
          <a:prstGeom prst="roundRect">
            <a:avLst>
              <a:gd name="adj" fmla="val 15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000" b="0" i="0">
                <a:solidFill>
                  <a:srgbClr val="FFFFFF"/>
                </a:solidFill>
                <a:latin typeface="Calibri"/>
              </a:rPr>
              <a:t>Silk and tweed need different handling. So do different research problems.</a:t>
            </a:r>
          </a:p>
        </p:txBody>
      </p:sp>
      <p:sp>
        <p:nvSpPr>
          <p:cNvPr id="14" name="TextBox 1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5" name="TextBox 1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66</a:t>
            </a:r>
          </a:p>
        </p:txBody>
      </p:sp>
    </p:spTree>
  </p:cSld>
  <p:clrMapOvr>
    <a:masterClrMapping/>
  </p:clrMapOvr>
</p:sld>
</file>

<file path=ppt/slides/slide156.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Same room, different spectacles</a:t>
            </a:r>
          </a:p>
        </p:txBody>
      </p:sp>
      <p:pic>
        <p:nvPicPr>
          <p:cNvPr id="3" name="Picture 2" descr="image.jpg"/>
          <p:cNvPicPr>
            <a:picLocks noChangeAspect="1"/>
          </p:cNvPicPr>
          <p:nvPr/>
        </p:nvPicPr>
        <p:blipFill>
          <a:blip r:embed="rId3"/>
          <a:stretch>
            <a:fillRect/>
          </a:stretch>
        </p:blipFill>
        <p:spPr>
          <a:xfrm>
            <a:off x="457200" y="1887582"/>
            <a:ext cx="2651760" cy="1894114"/>
          </a:xfrm>
          <a:prstGeom prst="rect">
            <a:avLst/>
          </a:prstGeom>
        </p:spPr>
      </p:pic>
      <p:sp>
        <p:nvSpPr>
          <p:cNvPr id="4" name="TextBox 3"/>
          <p:cNvSpPr txBox="1"/>
          <p:nvPr/>
        </p:nvSpPr>
        <p:spPr>
          <a:xfrm>
            <a:off x="457200" y="3931920"/>
            <a:ext cx="2651760" cy="457200"/>
          </a:xfrm>
          <a:prstGeom prst="rect">
            <a:avLst/>
          </a:prstGeom>
          <a:noFill/>
        </p:spPr>
        <p:txBody>
          <a:bodyPr wrap="square" anchor="t" lIns="0" rIns="0" tIns="0" bIns="0">
            <a:spAutoFit/>
          </a:bodyPr>
          <a:lstStyle/>
          <a:p>
            <a:pPr algn="ctr">
              <a:spcAft>
                <a:spcPts val="0"/>
              </a:spcAft>
            </a:pPr>
            <a:r>
              <a:rPr sz="2000" i="0" b="1">
                <a:solidFill>
                  <a:srgbClr val="16425B"/>
                </a:solidFill>
                <a:latin typeface="Calibri"/>
              </a:rPr>
              <a:t>The room</a:t>
            </a:r>
          </a:p>
        </p:txBody>
      </p:sp>
      <p:pic>
        <p:nvPicPr>
          <p:cNvPr id="5" name="Picture 4" descr="image.png"/>
          <p:cNvPicPr>
            <a:picLocks noChangeAspect="1"/>
          </p:cNvPicPr>
          <p:nvPr/>
        </p:nvPicPr>
        <p:blipFill>
          <a:blip r:embed="rId4"/>
          <a:stretch>
            <a:fillRect/>
          </a:stretch>
        </p:blipFill>
        <p:spPr>
          <a:xfrm>
            <a:off x="3294424" y="1097280"/>
            <a:ext cx="8434743" cy="3730752"/>
          </a:xfrm>
          <a:prstGeom prst="rect">
            <a:avLst/>
          </a:prstGeom>
        </p:spPr>
      </p:pic>
      <p:sp>
        <p:nvSpPr>
          <p:cNvPr id="6" name="TextBox 5"/>
          <p:cNvSpPr txBox="1"/>
          <p:nvPr/>
        </p:nvSpPr>
        <p:spPr>
          <a:xfrm>
            <a:off x="3840480" y="4846320"/>
            <a:ext cx="3749039" cy="457200"/>
          </a:xfrm>
          <a:prstGeom prst="rect">
            <a:avLst/>
          </a:prstGeom>
          <a:noFill/>
        </p:spPr>
        <p:txBody>
          <a:bodyPr wrap="square" anchor="t" lIns="0" rIns="0" tIns="0" bIns="0">
            <a:spAutoFit/>
          </a:bodyPr>
          <a:lstStyle/>
          <a:p>
            <a:pPr algn="ctr">
              <a:spcAft>
                <a:spcPts val="0"/>
              </a:spcAft>
            </a:pPr>
            <a:r>
              <a:rPr sz="2000" i="0" b="1">
                <a:solidFill>
                  <a:srgbClr val="256258"/>
                </a:solidFill>
                <a:latin typeface="Calibri"/>
              </a:rPr>
              <a:t>Through green spectacles</a:t>
            </a:r>
          </a:p>
        </p:txBody>
      </p:sp>
      <p:sp>
        <p:nvSpPr>
          <p:cNvPr id="7" name="TextBox 6"/>
          <p:cNvSpPr txBox="1"/>
          <p:nvPr/>
        </p:nvSpPr>
        <p:spPr>
          <a:xfrm>
            <a:off x="7982712" y="4846320"/>
            <a:ext cx="3749039" cy="457200"/>
          </a:xfrm>
          <a:prstGeom prst="rect">
            <a:avLst/>
          </a:prstGeom>
          <a:noFill/>
        </p:spPr>
        <p:txBody>
          <a:bodyPr wrap="square" anchor="t" lIns="0" rIns="0" tIns="0" bIns="0">
            <a:spAutoFit/>
          </a:bodyPr>
          <a:lstStyle/>
          <a:p>
            <a:pPr algn="ctr">
              <a:spcAft>
                <a:spcPts val="0"/>
              </a:spcAft>
            </a:pPr>
            <a:r>
              <a:rPr sz="2000" i="0" b="1">
                <a:solidFill>
                  <a:srgbClr val="A02B6E"/>
                </a:solidFill>
                <a:latin typeface="Calibri"/>
              </a:rPr>
              <a:t>Through pink spectacles</a:t>
            </a:r>
          </a:p>
        </p:txBody>
      </p:sp>
      <p:sp>
        <p:nvSpPr>
          <p:cNvPr id="8" name="Rounded Rectangle 7"/>
          <p:cNvSpPr/>
          <p:nvPr/>
        </p:nvSpPr>
        <p:spPr>
          <a:xfrm>
            <a:off x="457200" y="5440680"/>
            <a:ext cx="11274552" cy="731520"/>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2000" b="0" i="0">
                <a:solidFill>
                  <a:srgbClr val="FFFFFF"/>
                </a:solidFill>
                <a:latin typeface="Calibri"/>
              </a:rPr>
              <a:t>Your paradigm shapes what you notice, what counts as evidence and what you conclude.</a:t>
            </a:r>
          </a:p>
        </p:txBody>
      </p:sp>
      <p:sp>
        <p:nvSpPr>
          <p:cNvPr id="9" name="TextBox 8"/>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0" name="TextBox 9"/>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67</a:t>
            </a:r>
          </a:p>
        </p:txBody>
      </p:sp>
    </p:spTree>
  </p:cSld>
  <p:clrMapOvr>
    <a:masterClrMapping/>
  </p:clrMapOvr>
</p:sld>
</file>

<file path=ppt/slides/slide157.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Different lenses, different pictures</a:t>
            </a:r>
          </a:p>
        </p:txBody>
      </p:sp>
      <p:sp>
        <p:nvSpPr>
          <p:cNvPr id="3" name="Rounded Rectangle 2"/>
          <p:cNvSpPr/>
          <p:nvPr/>
        </p:nvSpPr>
        <p:spPr>
          <a:xfrm>
            <a:off x="457200" y="1280160"/>
            <a:ext cx="11274552" cy="1113281"/>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80160"/>
            <a:ext cx="2926080" cy="1113281"/>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Positivist lens</a:t>
            </a:r>
          </a:p>
        </p:txBody>
      </p:sp>
      <p:sp>
        <p:nvSpPr>
          <p:cNvPr id="5" name="TextBox 4"/>
          <p:cNvSpPr txBox="1"/>
          <p:nvPr/>
        </p:nvSpPr>
        <p:spPr>
          <a:xfrm>
            <a:off x="3611880" y="1280160"/>
            <a:ext cx="6473952" cy="1113281"/>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Sees numbers, patterns, cause and effect.</a:t>
            </a:r>
          </a:p>
        </p:txBody>
      </p:sp>
      <p:sp>
        <p:nvSpPr>
          <p:cNvPr id="6" name="Rounded Rectangle 5"/>
          <p:cNvSpPr/>
          <p:nvPr/>
        </p:nvSpPr>
        <p:spPr>
          <a:xfrm>
            <a:off x="10241280" y="1631061"/>
            <a:ext cx="1325880" cy="411480"/>
          </a:xfrm>
          <a:prstGeom prst="roundRect">
            <a:avLst>
              <a:gd name="adj" fmla="val 50000"/>
            </a:avLst>
          </a:prstGeom>
          <a:solidFill>
            <a:srgbClr val="FFFFFF"/>
          </a:solidFill>
          <a:ln w="15875">
            <a:solidFill>
              <a:srgbClr val="607085"/>
            </a:solid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400" b="1" i="0">
                <a:solidFill>
                  <a:srgbClr val="16425B"/>
                </a:solidFill>
                <a:latin typeface="Calibri"/>
              </a:rPr>
              <a:t>Alien A</a:t>
            </a:r>
          </a:p>
        </p:txBody>
      </p:sp>
      <p:sp>
        <p:nvSpPr>
          <p:cNvPr id="7" name="Rounded Rectangle 6"/>
          <p:cNvSpPr/>
          <p:nvPr/>
        </p:nvSpPr>
        <p:spPr>
          <a:xfrm>
            <a:off x="457200" y="2539746"/>
            <a:ext cx="11274552" cy="1113281"/>
          </a:xfrm>
          <a:prstGeom prst="roundRect">
            <a:avLst>
              <a:gd name="adj" fmla="val 12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8" name="Rounded Rectangle 7"/>
          <p:cNvSpPr/>
          <p:nvPr/>
        </p:nvSpPr>
        <p:spPr>
          <a:xfrm>
            <a:off x="457200" y="2539746"/>
            <a:ext cx="2926080" cy="1113281"/>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Interpretivist lens</a:t>
            </a:r>
          </a:p>
        </p:txBody>
      </p:sp>
      <p:sp>
        <p:nvSpPr>
          <p:cNvPr id="9" name="TextBox 8"/>
          <p:cNvSpPr txBox="1"/>
          <p:nvPr/>
        </p:nvSpPr>
        <p:spPr>
          <a:xfrm>
            <a:off x="3611880" y="2539746"/>
            <a:ext cx="6473952" cy="1113281"/>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Sees meanings, experiences and perspectives.</a:t>
            </a:r>
          </a:p>
        </p:txBody>
      </p:sp>
      <p:sp>
        <p:nvSpPr>
          <p:cNvPr id="10" name="Rounded Rectangle 9"/>
          <p:cNvSpPr/>
          <p:nvPr/>
        </p:nvSpPr>
        <p:spPr>
          <a:xfrm>
            <a:off x="10241280" y="2890647"/>
            <a:ext cx="1325880" cy="411480"/>
          </a:xfrm>
          <a:prstGeom prst="roundRect">
            <a:avLst>
              <a:gd name="adj" fmla="val 50000"/>
            </a:avLst>
          </a:prstGeom>
          <a:solidFill>
            <a:srgbClr val="FFFFFF"/>
          </a:solidFill>
          <a:ln w="15875">
            <a:solidFill>
              <a:srgbClr val="607085"/>
            </a:solid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400" b="1" i="0">
                <a:solidFill>
                  <a:srgbClr val="16425B"/>
                </a:solidFill>
                <a:latin typeface="Calibri"/>
              </a:rPr>
              <a:t>Alien C</a:t>
            </a:r>
          </a:p>
        </p:txBody>
      </p:sp>
      <p:sp>
        <p:nvSpPr>
          <p:cNvPr id="11" name="Rounded Rectangle 10"/>
          <p:cNvSpPr/>
          <p:nvPr/>
        </p:nvSpPr>
        <p:spPr>
          <a:xfrm>
            <a:off x="457200" y="3799331"/>
            <a:ext cx="11274552" cy="1113281"/>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Rounded Rectangle 11"/>
          <p:cNvSpPr/>
          <p:nvPr/>
        </p:nvSpPr>
        <p:spPr>
          <a:xfrm>
            <a:off x="457200" y="3799331"/>
            <a:ext cx="2926080" cy="1113281"/>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Critical lens</a:t>
            </a:r>
          </a:p>
        </p:txBody>
      </p:sp>
      <p:sp>
        <p:nvSpPr>
          <p:cNvPr id="13" name="TextBox 12"/>
          <p:cNvSpPr txBox="1"/>
          <p:nvPr/>
        </p:nvSpPr>
        <p:spPr>
          <a:xfrm>
            <a:off x="3611880" y="3799331"/>
            <a:ext cx="6473952" cy="1113281"/>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Sees power, inequality and hidden structures.</a:t>
            </a:r>
          </a:p>
        </p:txBody>
      </p:sp>
      <p:sp>
        <p:nvSpPr>
          <p:cNvPr id="14" name="Rounded Rectangle 13"/>
          <p:cNvSpPr/>
          <p:nvPr/>
        </p:nvSpPr>
        <p:spPr>
          <a:xfrm>
            <a:off x="457200" y="5058917"/>
            <a:ext cx="11274552" cy="1113281"/>
          </a:xfrm>
          <a:prstGeom prst="roundRect">
            <a:avLst>
              <a:gd name="adj" fmla="val 12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Rounded Rectangle 14"/>
          <p:cNvSpPr/>
          <p:nvPr/>
        </p:nvSpPr>
        <p:spPr>
          <a:xfrm>
            <a:off x="457200" y="5058917"/>
            <a:ext cx="2926080" cy="1113281"/>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The point</a:t>
            </a:r>
          </a:p>
        </p:txBody>
      </p:sp>
      <p:sp>
        <p:nvSpPr>
          <p:cNvPr id="16" name="TextBox 15"/>
          <p:cNvSpPr txBox="1"/>
          <p:nvPr/>
        </p:nvSpPr>
        <p:spPr>
          <a:xfrm>
            <a:off x="3611880" y="5058917"/>
            <a:ext cx="6473952" cy="1113281"/>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Two researchers can study the same phenomenon and reach different conclusions, not because one is wrong but because they look through different lenses.</a:t>
            </a:r>
          </a:p>
        </p:txBody>
      </p:sp>
      <p:sp>
        <p:nvSpPr>
          <p:cNvPr id="17" name="TextBox 16"/>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8" name="TextBox 17"/>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68</a:t>
            </a:r>
          </a:p>
        </p:txBody>
      </p:sp>
    </p:spTree>
  </p:cSld>
  <p:clrMapOvr>
    <a:masterClrMapping/>
  </p:clrMapOvr>
</p:sld>
</file>

<file path=ppt/slides/slide158.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Four questions behind every study</a:t>
            </a:r>
          </a:p>
        </p:txBody>
      </p:sp>
      <p:sp>
        <p:nvSpPr>
          <p:cNvPr id="3" name="Rounded Rectangle 2"/>
          <p:cNvSpPr/>
          <p:nvPr/>
        </p:nvSpPr>
        <p:spPr>
          <a:xfrm>
            <a:off x="457200" y="1234440"/>
            <a:ext cx="5522976" cy="235458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34440"/>
            <a:ext cx="5522976" cy="566928"/>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Ontology: what is real?</a:t>
            </a:r>
          </a:p>
        </p:txBody>
      </p:sp>
      <p:sp>
        <p:nvSpPr>
          <p:cNvPr id="5" name="TextBox 4"/>
          <p:cNvSpPr txBox="1"/>
          <p:nvPr/>
        </p:nvSpPr>
        <p:spPr>
          <a:xfrm>
            <a:off x="640080" y="1965960"/>
            <a:ext cx="5157216" cy="1485900"/>
          </a:xfrm>
          <a:prstGeom prst="rect">
            <a:avLst/>
          </a:prstGeom>
          <a:noFill/>
        </p:spPr>
        <p:txBody>
          <a:bodyPr wrap="square" anchor="t" lIns="0" rIns="0" tIns="0" bIns="0">
            <a:spAutoFit/>
          </a:bodyPr>
          <a:lstStyle/>
          <a:p>
            <a:pPr algn="l">
              <a:spcAft>
                <a:spcPts val="800"/>
              </a:spcAft>
            </a:pPr>
            <a:r>
              <a:rPr sz="1900" i="0" b="0">
                <a:solidFill>
                  <a:srgbClr val="1A1A1A"/>
                </a:solidFill>
                <a:latin typeface="Calibri"/>
              </a:rPr>
              <a:t>The nature of reality and being.</a:t>
            </a:r>
          </a:p>
          <a:p>
            <a:pPr algn="l">
              <a:spcAft>
                <a:spcPts val="800"/>
              </a:spcAft>
            </a:pPr>
            <a:r>
              <a:rPr sz="1900" i="1" b="0">
                <a:solidFill>
                  <a:srgbClr val="1A1A1A"/>
                </a:solidFill>
                <a:latin typeface="Calibri"/>
              </a:rPr>
              <a:t>Objective: corporate culture exists like gravity and can be measured. Subjective: it is created through daily interactions.</a:t>
            </a:r>
          </a:p>
        </p:txBody>
      </p:sp>
      <p:sp>
        <p:nvSpPr>
          <p:cNvPr id="6" name="Rounded Rectangle 5"/>
          <p:cNvSpPr/>
          <p:nvPr/>
        </p:nvSpPr>
        <p:spPr>
          <a:xfrm>
            <a:off x="6208776" y="1234440"/>
            <a:ext cx="5522976" cy="2354580"/>
          </a:xfrm>
          <a:prstGeom prst="roundRect">
            <a:avLst>
              <a:gd name="adj" fmla="val 6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6208776" y="1234440"/>
            <a:ext cx="5522976" cy="566928"/>
          </a:xfrm>
          <a:prstGeom prst="roundRect">
            <a:avLst>
              <a:gd name="adj" fmla="val 20000"/>
            </a:avLst>
          </a:prstGeom>
          <a:solidFill>
            <a:srgbClr val="1F5F80"/>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Epistemology: how do we know?</a:t>
            </a:r>
          </a:p>
        </p:txBody>
      </p:sp>
      <p:sp>
        <p:nvSpPr>
          <p:cNvPr id="8" name="TextBox 7"/>
          <p:cNvSpPr txBox="1"/>
          <p:nvPr/>
        </p:nvSpPr>
        <p:spPr>
          <a:xfrm>
            <a:off x="6391656" y="1965960"/>
            <a:ext cx="5157216" cy="1485900"/>
          </a:xfrm>
          <a:prstGeom prst="rect">
            <a:avLst/>
          </a:prstGeom>
          <a:noFill/>
        </p:spPr>
        <p:txBody>
          <a:bodyPr wrap="square" anchor="t" lIns="0" rIns="0" tIns="0" bIns="0">
            <a:spAutoFit/>
          </a:bodyPr>
          <a:lstStyle/>
          <a:p>
            <a:pPr algn="l">
              <a:spcAft>
                <a:spcPts val="800"/>
              </a:spcAft>
            </a:pPr>
            <a:r>
              <a:rPr sz="1900" i="0" b="0">
                <a:solidFill>
                  <a:srgbClr val="1A1A1A"/>
                </a:solidFill>
                <a:latin typeface="Calibri"/>
              </a:rPr>
              <a:t>The nature of knowledge.</a:t>
            </a:r>
          </a:p>
          <a:p>
            <a:pPr algn="l">
              <a:spcAft>
                <a:spcPts val="800"/>
              </a:spcAft>
            </a:pPr>
            <a:r>
              <a:rPr sz="1900" i="1" b="0">
                <a:solidFill>
                  <a:srgbClr val="1A1A1A"/>
                </a:solidFill>
                <a:latin typeface="Calibri"/>
              </a:rPr>
              <a:t>Quantitative: knowledge as numbers, such as sales data. Qualitative: knowledge as stories, such as employee interviews.</a:t>
            </a:r>
          </a:p>
        </p:txBody>
      </p:sp>
      <p:sp>
        <p:nvSpPr>
          <p:cNvPr id="9" name="Rounded Rectangle 8"/>
          <p:cNvSpPr/>
          <p:nvPr/>
        </p:nvSpPr>
        <p:spPr>
          <a:xfrm>
            <a:off x="457200" y="3817620"/>
            <a:ext cx="5522976" cy="2354580"/>
          </a:xfrm>
          <a:prstGeom prst="roundRect">
            <a:avLst>
              <a:gd name="adj" fmla="val 6000"/>
            </a:avLst>
          </a:prstGeom>
          <a:solidFill>
            <a:srgbClr val="E7F2E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ounded Rectangle 9"/>
          <p:cNvSpPr/>
          <p:nvPr/>
        </p:nvSpPr>
        <p:spPr>
          <a:xfrm>
            <a:off x="457200" y="3817620"/>
            <a:ext cx="5522976" cy="566928"/>
          </a:xfrm>
          <a:prstGeom prst="roundRect">
            <a:avLst>
              <a:gd name="adj" fmla="val 20000"/>
            </a:avLst>
          </a:prstGeom>
          <a:solidFill>
            <a:srgbClr val="256258"/>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Axiology: what role do values play?</a:t>
            </a:r>
          </a:p>
        </p:txBody>
      </p:sp>
      <p:sp>
        <p:nvSpPr>
          <p:cNvPr id="11" name="TextBox 10"/>
          <p:cNvSpPr txBox="1"/>
          <p:nvPr/>
        </p:nvSpPr>
        <p:spPr>
          <a:xfrm>
            <a:off x="640080" y="4549140"/>
            <a:ext cx="5157216" cy="1485900"/>
          </a:xfrm>
          <a:prstGeom prst="rect">
            <a:avLst/>
          </a:prstGeom>
          <a:noFill/>
        </p:spPr>
        <p:txBody>
          <a:bodyPr wrap="square" anchor="t" lIns="0" rIns="0" tIns="0" bIns="0">
            <a:spAutoFit/>
          </a:bodyPr>
          <a:lstStyle/>
          <a:p>
            <a:pPr algn="l">
              <a:spcAft>
                <a:spcPts val="800"/>
              </a:spcAft>
            </a:pPr>
            <a:r>
              <a:rPr sz="1900" i="0" b="0">
                <a:solidFill>
                  <a:srgbClr val="1A1A1A"/>
                </a:solidFill>
                <a:latin typeface="Calibri"/>
              </a:rPr>
              <a:t>The role of values in research.</a:t>
            </a:r>
          </a:p>
          <a:p>
            <a:pPr algn="l">
              <a:spcAft>
                <a:spcPts val="800"/>
              </a:spcAft>
            </a:pPr>
            <a:r>
              <a:rPr sz="1900" i="1" b="0">
                <a:solidFill>
                  <a:srgbClr val="1A1A1A"/>
                </a:solidFill>
                <a:latin typeface="Calibri"/>
              </a:rPr>
              <a:t>How your own views, for example for or against the gig economy, influence your research.</a:t>
            </a:r>
          </a:p>
        </p:txBody>
      </p:sp>
      <p:sp>
        <p:nvSpPr>
          <p:cNvPr id="12" name="Rounded Rectangle 11"/>
          <p:cNvSpPr/>
          <p:nvPr/>
        </p:nvSpPr>
        <p:spPr>
          <a:xfrm>
            <a:off x="6208776" y="3817620"/>
            <a:ext cx="5522976" cy="2354580"/>
          </a:xfrm>
          <a:prstGeom prst="roundRect">
            <a:avLst>
              <a:gd name="adj" fmla="val 6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ounded Rectangle 12"/>
          <p:cNvSpPr/>
          <p:nvPr/>
        </p:nvSpPr>
        <p:spPr>
          <a:xfrm>
            <a:off x="6208776" y="3817620"/>
            <a:ext cx="5522976" cy="566928"/>
          </a:xfrm>
          <a:prstGeom prst="roundRect">
            <a:avLst>
              <a:gd name="adj" fmla="val 2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Methodology: which tools?</a:t>
            </a:r>
          </a:p>
        </p:txBody>
      </p:sp>
      <p:sp>
        <p:nvSpPr>
          <p:cNvPr id="14" name="TextBox 13"/>
          <p:cNvSpPr txBox="1"/>
          <p:nvPr/>
        </p:nvSpPr>
        <p:spPr>
          <a:xfrm>
            <a:off x="6391656" y="4549140"/>
            <a:ext cx="5157216" cy="1485900"/>
          </a:xfrm>
          <a:prstGeom prst="rect">
            <a:avLst/>
          </a:prstGeom>
          <a:noFill/>
        </p:spPr>
        <p:txBody>
          <a:bodyPr wrap="square" anchor="t" lIns="0" rIns="0" tIns="0" bIns="0">
            <a:spAutoFit/>
          </a:bodyPr>
          <a:lstStyle/>
          <a:p>
            <a:pPr algn="l">
              <a:spcAft>
                <a:spcPts val="800"/>
              </a:spcAft>
            </a:pPr>
            <a:r>
              <a:rPr sz="1900" i="0" b="0">
                <a:solidFill>
                  <a:srgbClr val="1A1A1A"/>
                </a:solidFill>
                <a:latin typeface="Calibri"/>
              </a:rPr>
              <a:t>How we gain knowledge.</a:t>
            </a:r>
          </a:p>
          <a:p>
            <a:pPr algn="l">
              <a:spcAft>
                <a:spcPts val="800"/>
              </a:spcAft>
            </a:pPr>
            <a:r>
              <a:rPr sz="1900" i="1" b="0">
                <a:solidFill>
                  <a:srgbClr val="1A1A1A"/>
                </a:solidFill>
                <a:latin typeface="Calibri"/>
              </a:rPr>
              <a:t>Surveys or interviews? That depends on your paradigm.</a:t>
            </a:r>
          </a:p>
        </p:txBody>
      </p:sp>
      <p:sp>
        <p:nvSpPr>
          <p:cNvPr id="15" name="TextBox 14"/>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6" name="TextBox 15"/>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69</a:t>
            </a:r>
          </a:p>
        </p:txBody>
      </p:sp>
    </p:spTree>
  </p:cSld>
  <p:clrMapOvr>
    <a:masterClrMapping/>
  </p:clrMapOvr>
</p:sld>
</file>

<file path=ppt/slides/slide159.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Truth in research</a:t>
            </a:r>
          </a:p>
        </p:txBody>
      </p:sp>
      <p:sp>
        <p:nvSpPr>
          <p:cNvPr id="3" name="Rounded Rectangle 2"/>
          <p:cNvSpPr/>
          <p:nvPr/>
        </p:nvSpPr>
        <p:spPr>
          <a:xfrm>
            <a:off x="457200" y="1280160"/>
            <a:ext cx="11274552" cy="1113281"/>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80160"/>
            <a:ext cx="2743200" cy="1113281"/>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Truth in research</a:t>
            </a:r>
          </a:p>
        </p:txBody>
      </p:sp>
      <p:sp>
        <p:nvSpPr>
          <p:cNvPr id="5" name="TextBox 4"/>
          <p:cNvSpPr txBox="1"/>
          <p:nvPr/>
        </p:nvSpPr>
        <p:spPr>
          <a:xfrm>
            <a:off x="3429000" y="1280160"/>
            <a:ext cx="6656832" cy="1113281"/>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Claims about reality justified through investigation and evidence. </a:t>
            </a:r>
            <a:r>
              <a:rPr sz="2200" i="1" b="0">
                <a:solidFill>
                  <a:srgbClr val="1A1A1A"/>
                </a:solidFill>
                <a:latin typeface="Calibri"/>
              </a:rPr>
              <a:t>Different views exist on what counts as truth.</a:t>
            </a:r>
          </a:p>
        </p:txBody>
      </p:sp>
      <p:sp>
        <p:nvSpPr>
          <p:cNvPr id="6" name="Rounded Rectangle 5"/>
          <p:cNvSpPr/>
          <p:nvPr/>
        </p:nvSpPr>
        <p:spPr>
          <a:xfrm>
            <a:off x="457200" y="2539746"/>
            <a:ext cx="11274552" cy="1113281"/>
          </a:xfrm>
          <a:prstGeom prst="roundRect">
            <a:avLst>
              <a:gd name="adj" fmla="val 12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457200" y="2539746"/>
            <a:ext cx="2743200" cy="1113281"/>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Positivism</a:t>
            </a:r>
          </a:p>
        </p:txBody>
      </p:sp>
      <p:sp>
        <p:nvSpPr>
          <p:cNvPr id="8" name="TextBox 7"/>
          <p:cNvSpPr txBox="1"/>
          <p:nvPr/>
        </p:nvSpPr>
        <p:spPr>
          <a:xfrm>
            <a:off x="3429000" y="2539746"/>
            <a:ext cx="6656832" cy="1113281"/>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Seeks objective, universal truths using the scientific method. </a:t>
            </a:r>
            <a:r>
              <a:rPr sz="2200" i="1" b="0">
                <a:solidFill>
                  <a:srgbClr val="1A1A1A"/>
                </a:solidFill>
                <a:latin typeface="Calibri"/>
              </a:rPr>
              <a:t>Truth is out there, and we can measure it.</a:t>
            </a:r>
          </a:p>
        </p:txBody>
      </p:sp>
      <p:sp>
        <p:nvSpPr>
          <p:cNvPr id="9" name="Rounded Rectangle 8"/>
          <p:cNvSpPr/>
          <p:nvPr/>
        </p:nvSpPr>
        <p:spPr>
          <a:xfrm>
            <a:off x="10241280" y="2890647"/>
            <a:ext cx="1325880" cy="411480"/>
          </a:xfrm>
          <a:prstGeom prst="roundRect">
            <a:avLst>
              <a:gd name="adj" fmla="val 50000"/>
            </a:avLst>
          </a:prstGeom>
          <a:solidFill>
            <a:srgbClr val="FFFFFF"/>
          </a:solidFill>
          <a:ln w="15875">
            <a:solidFill>
              <a:srgbClr val="607085"/>
            </a:solid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400" b="1" i="0">
                <a:solidFill>
                  <a:srgbClr val="16425B"/>
                </a:solidFill>
                <a:latin typeface="Calibri"/>
              </a:rPr>
              <a:t>Alien A</a:t>
            </a:r>
          </a:p>
        </p:txBody>
      </p:sp>
      <p:sp>
        <p:nvSpPr>
          <p:cNvPr id="10" name="Rounded Rectangle 9"/>
          <p:cNvSpPr/>
          <p:nvPr/>
        </p:nvSpPr>
        <p:spPr>
          <a:xfrm>
            <a:off x="457200" y="3799331"/>
            <a:ext cx="11274552" cy="1113281"/>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ounded Rectangle 10"/>
          <p:cNvSpPr/>
          <p:nvPr/>
        </p:nvSpPr>
        <p:spPr>
          <a:xfrm>
            <a:off x="457200" y="3799331"/>
            <a:ext cx="2743200" cy="1113281"/>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Interpretivism</a:t>
            </a:r>
          </a:p>
        </p:txBody>
      </p:sp>
      <p:sp>
        <p:nvSpPr>
          <p:cNvPr id="12" name="TextBox 11"/>
          <p:cNvSpPr txBox="1"/>
          <p:nvPr/>
        </p:nvSpPr>
        <p:spPr>
          <a:xfrm>
            <a:off x="3429000" y="3799331"/>
            <a:ext cx="6656832" cy="1113281"/>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Views truth as socially constructed and contextual. </a:t>
            </a:r>
            <a:r>
              <a:rPr sz="2200" i="1" b="0">
                <a:solidFill>
                  <a:srgbClr val="1A1A1A"/>
                </a:solidFill>
                <a:latin typeface="Calibri"/>
              </a:rPr>
              <a:t>Truth depends on people's experiences.</a:t>
            </a:r>
          </a:p>
        </p:txBody>
      </p:sp>
      <p:sp>
        <p:nvSpPr>
          <p:cNvPr id="13" name="Rounded Rectangle 12"/>
          <p:cNvSpPr/>
          <p:nvPr/>
        </p:nvSpPr>
        <p:spPr>
          <a:xfrm>
            <a:off x="10241280" y="4150232"/>
            <a:ext cx="1325880" cy="411480"/>
          </a:xfrm>
          <a:prstGeom prst="roundRect">
            <a:avLst>
              <a:gd name="adj" fmla="val 50000"/>
            </a:avLst>
          </a:prstGeom>
          <a:solidFill>
            <a:srgbClr val="FFFFFF"/>
          </a:solidFill>
          <a:ln w="15875">
            <a:solidFill>
              <a:srgbClr val="607085"/>
            </a:solid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400" b="1" i="0">
                <a:solidFill>
                  <a:srgbClr val="16425B"/>
                </a:solidFill>
                <a:latin typeface="Calibri"/>
              </a:rPr>
              <a:t>Alien C</a:t>
            </a:r>
          </a:p>
        </p:txBody>
      </p:sp>
      <p:sp>
        <p:nvSpPr>
          <p:cNvPr id="14" name="Rounded Rectangle 13"/>
          <p:cNvSpPr/>
          <p:nvPr/>
        </p:nvSpPr>
        <p:spPr>
          <a:xfrm>
            <a:off x="457200" y="5058917"/>
            <a:ext cx="11274552" cy="1113281"/>
          </a:xfrm>
          <a:prstGeom prst="roundRect">
            <a:avLst>
              <a:gd name="adj" fmla="val 12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Rounded Rectangle 14"/>
          <p:cNvSpPr/>
          <p:nvPr/>
        </p:nvSpPr>
        <p:spPr>
          <a:xfrm>
            <a:off x="457200" y="5058917"/>
            <a:ext cx="2743200" cy="1113281"/>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200" b="1" i="0">
                <a:solidFill>
                  <a:srgbClr val="FFFFFF"/>
                </a:solidFill>
                <a:latin typeface="Calibri"/>
              </a:rPr>
              <a:t>Pragmatism</a:t>
            </a:r>
          </a:p>
        </p:txBody>
      </p:sp>
      <p:sp>
        <p:nvSpPr>
          <p:cNvPr id="16" name="TextBox 15"/>
          <p:cNvSpPr txBox="1"/>
          <p:nvPr/>
        </p:nvSpPr>
        <p:spPr>
          <a:xfrm>
            <a:off x="3429000" y="5058917"/>
            <a:ext cx="6656832" cy="1113281"/>
          </a:xfrm>
          <a:prstGeom prst="rect">
            <a:avLst/>
          </a:prstGeom>
          <a:noFill/>
        </p:spPr>
        <p:txBody>
          <a:bodyPr wrap="square" anchor="ctr" lIns="0" rIns="0" tIns="0" bIns="0">
            <a:spAutoFit/>
          </a:bodyPr>
          <a:lstStyle/>
          <a:p>
            <a:pPr algn="l">
              <a:spcAft>
                <a:spcPts val="0"/>
              </a:spcAft>
            </a:pPr>
            <a:r>
              <a:rPr sz="2200" i="0" b="0">
                <a:solidFill>
                  <a:srgbClr val="1A1A1A"/>
                </a:solidFill>
                <a:latin typeface="Calibri"/>
              </a:rPr>
              <a:t>Focuses on practical truths: what works in specific situations. </a:t>
            </a:r>
            <a:r>
              <a:rPr sz="2200" i="1" b="0">
                <a:solidFill>
                  <a:srgbClr val="1A1A1A"/>
                </a:solidFill>
                <a:latin typeface="Calibri"/>
              </a:rPr>
              <a:t>Truth is what helps solve a problem.</a:t>
            </a:r>
          </a:p>
        </p:txBody>
      </p:sp>
      <p:sp>
        <p:nvSpPr>
          <p:cNvPr id="17" name="Rounded Rectangle 16"/>
          <p:cNvSpPr/>
          <p:nvPr/>
        </p:nvSpPr>
        <p:spPr>
          <a:xfrm>
            <a:off x="10241280" y="5409818"/>
            <a:ext cx="1325880" cy="411480"/>
          </a:xfrm>
          <a:prstGeom prst="roundRect">
            <a:avLst>
              <a:gd name="adj" fmla="val 50000"/>
            </a:avLst>
          </a:prstGeom>
          <a:solidFill>
            <a:srgbClr val="FFFFFF"/>
          </a:solidFill>
          <a:ln w="15875">
            <a:solidFill>
              <a:srgbClr val="607085"/>
            </a:solid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400" b="1" i="0">
                <a:solidFill>
                  <a:srgbClr val="16425B"/>
                </a:solidFill>
                <a:latin typeface="Calibri"/>
              </a:rPr>
              <a:t>Alien G</a:t>
            </a:r>
          </a:p>
        </p:txBody>
      </p:sp>
      <p:sp>
        <p:nvSpPr>
          <p:cNvPr id="18" name="TextBox 17"/>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9" name="TextBox 18"/>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70</a:t>
            </a:r>
          </a:p>
        </p:txBody>
      </p:sp>
    </p:spTree>
  </p:cSld>
  <p:clrMapOvr>
    <a:masterClrMapping/>
  </p:clrMapOvr>
</p:sld>
</file>

<file path=ppt/slides/slide160.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Why your paradigm matters</a:t>
            </a:r>
          </a:p>
        </p:txBody>
      </p:sp>
      <p:sp>
        <p:nvSpPr>
          <p:cNvPr id="3" name="Rounded Rectangle 2"/>
          <p:cNvSpPr/>
          <p:nvPr/>
        </p:nvSpPr>
        <p:spPr>
          <a:xfrm>
            <a:off x="457200" y="1280160"/>
            <a:ext cx="11274552" cy="1533143"/>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4" name="Rounded Rectangle 3"/>
          <p:cNvSpPr/>
          <p:nvPr/>
        </p:nvSpPr>
        <p:spPr>
          <a:xfrm>
            <a:off x="457200" y="1280160"/>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100" b="1" i="0">
                <a:solidFill>
                  <a:srgbClr val="FFFFFF"/>
                </a:solidFill>
                <a:latin typeface="Calibri"/>
              </a:rPr>
              <a:t>Your role</a:t>
            </a:r>
          </a:p>
        </p:txBody>
      </p:sp>
      <p:sp>
        <p:nvSpPr>
          <p:cNvPr id="5" name="TextBox 4"/>
          <p:cNvSpPr txBox="1"/>
          <p:nvPr/>
        </p:nvSpPr>
        <p:spPr>
          <a:xfrm>
            <a:off x="3429000" y="1280160"/>
            <a:ext cx="8119872" cy="1533143"/>
          </a:xfrm>
          <a:prstGeom prst="rect">
            <a:avLst/>
          </a:prstGeom>
          <a:noFill/>
        </p:spPr>
        <p:txBody>
          <a:bodyPr wrap="square" anchor="ctr" lIns="0" rIns="0" tIns="0" bIns="0">
            <a:spAutoFit/>
          </a:bodyPr>
          <a:lstStyle/>
          <a:p>
            <a:pPr algn="l">
              <a:spcAft>
                <a:spcPts val="0"/>
              </a:spcAft>
            </a:pPr>
            <a:r>
              <a:rPr sz="2100" i="0" b="0">
                <a:solidFill>
                  <a:srgbClr val="1A1A1A"/>
                </a:solidFill>
                <a:latin typeface="Calibri"/>
              </a:rPr>
              <a:t>You have an obligation to understand the philosophical underpinnings of your research, so you are clear about your role in it.</a:t>
            </a:r>
          </a:p>
        </p:txBody>
      </p:sp>
      <p:sp>
        <p:nvSpPr>
          <p:cNvPr id="6" name="Rounded Rectangle 5"/>
          <p:cNvSpPr/>
          <p:nvPr/>
        </p:nvSpPr>
        <p:spPr>
          <a:xfrm>
            <a:off x="457200" y="2959607"/>
            <a:ext cx="11274552" cy="1533143"/>
          </a:xfrm>
          <a:prstGeom prst="roundRect">
            <a:avLst>
              <a:gd name="adj" fmla="val 12000"/>
            </a:avLst>
          </a:prstGeom>
          <a:solidFill>
            <a:srgbClr val="E8F1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7" name="Rounded Rectangle 6"/>
          <p:cNvSpPr/>
          <p:nvPr/>
        </p:nvSpPr>
        <p:spPr>
          <a:xfrm>
            <a:off x="457200" y="2959607"/>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100" b="1" i="0">
                <a:solidFill>
                  <a:srgbClr val="FFFFFF"/>
                </a:solidFill>
                <a:latin typeface="Calibri"/>
              </a:rPr>
              <a:t>Your assumptions</a:t>
            </a:r>
          </a:p>
        </p:txBody>
      </p:sp>
      <p:sp>
        <p:nvSpPr>
          <p:cNvPr id="8" name="TextBox 7"/>
          <p:cNvSpPr txBox="1"/>
          <p:nvPr/>
        </p:nvSpPr>
        <p:spPr>
          <a:xfrm>
            <a:off x="3429000" y="2959607"/>
            <a:ext cx="8119872" cy="1533143"/>
          </a:xfrm>
          <a:prstGeom prst="rect">
            <a:avLst/>
          </a:prstGeom>
          <a:noFill/>
        </p:spPr>
        <p:txBody>
          <a:bodyPr wrap="square" anchor="ctr" lIns="0" rIns="0" tIns="0" bIns="0">
            <a:spAutoFit/>
          </a:bodyPr>
          <a:lstStyle/>
          <a:p>
            <a:pPr algn="l">
              <a:spcAft>
                <a:spcPts val="0"/>
              </a:spcAft>
            </a:pPr>
            <a:r>
              <a:rPr sz="2100" i="0" b="0">
                <a:solidFill>
                  <a:srgbClr val="1A1A1A"/>
                </a:solidFill>
                <a:latin typeface="Calibri"/>
              </a:rPr>
              <a:t>Researchers hold different assumptions about truth and knowledge. Made explicit, yours shape your purpose, design, methodology, methods, analysis and interpretation.</a:t>
            </a:r>
          </a:p>
        </p:txBody>
      </p:sp>
      <p:sp>
        <p:nvSpPr>
          <p:cNvPr id="9" name="Rounded Rectangle 8"/>
          <p:cNvSpPr/>
          <p:nvPr/>
        </p:nvSpPr>
        <p:spPr>
          <a:xfrm>
            <a:off x="457200" y="4639055"/>
            <a:ext cx="11274552" cy="1533143"/>
          </a:xfrm>
          <a:prstGeom prst="roundRect">
            <a:avLst>
              <a:gd name="adj" fmla="val 12000"/>
            </a:avLst>
          </a:prstGeom>
          <a:solidFill>
            <a:srgbClr val="EAF0F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ounded Rectangle 9"/>
          <p:cNvSpPr/>
          <p:nvPr/>
        </p:nvSpPr>
        <p:spPr>
          <a:xfrm>
            <a:off x="457200" y="4639055"/>
            <a:ext cx="2743200" cy="1533143"/>
          </a:xfrm>
          <a:prstGeom prst="roundRect">
            <a:avLst>
              <a:gd name="adj" fmla="val 12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l"/>
            <a:r>
              <a:rPr sz="2100" b="1" i="0">
                <a:solidFill>
                  <a:srgbClr val="FFFFFF"/>
                </a:solidFill>
                <a:latin typeface="Calibri"/>
              </a:rPr>
              <a:t>Your design</a:t>
            </a:r>
          </a:p>
        </p:txBody>
      </p:sp>
      <p:sp>
        <p:nvSpPr>
          <p:cNvPr id="11" name="TextBox 10"/>
          <p:cNvSpPr txBox="1"/>
          <p:nvPr/>
        </p:nvSpPr>
        <p:spPr>
          <a:xfrm>
            <a:off x="3429000" y="4639055"/>
            <a:ext cx="8119872" cy="1533143"/>
          </a:xfrm>
          <a:prstGeom prst="rect">
            <a:avLst/>
          </a:prstGeom>
          <a:noFill/>
        </p:spPr>
        <p:txBody>
          <a:bodyPr wrap="square" anchor="ctr" lIns="0" rIns="0" tIns="0" bIns="0">
            <a:spAutoFit/>
          </a:bodyPr>
          <a:lstStyle/>
          <a:p>
            <a:pPr algn="l">
              <a:spcAft>
                <a:spcPts val="0"/>
              </a:spcAft>
            </a:pPr>
            <a:r>
              <a:rPr sz="2100" i="0" b="0">
                <a:solidFill>
                  <a:srgbClr val="1A1A1A"/>
                </a:solidFill>
                <a:latin typeface="Calibri"/>
              </a:rPr>
              <a:t>It helps you recognise which designs will work and which will not, and to identify, or even create, designs outside your past experience.</a:t>
            </a:r>
          </a:p>
        </p:txBody>
      </p:sp>
      <p:sp>
        <p:nvSpPr>
          <p:cNvPr id="12" name="TextBox 11"/>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13" name="TextBox 12"/>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71</a:t>
            </a:r>
          </a:p>
        </p:txBody>
      </p:sp>
    </p:spTree>
  </p:cSld>
  <p:clrMapOvr>
    <a:masterClrMapping/>
  </p:clrMapOvr>
</p:sld>
</file>

<file path=ppt/slides/slide161.xml><?xml version="1.0" encoding="utf-8"?>
<p:sld xmlns:a="http://schemas.openxmlformats.org/drawingml/2006/main" xmlns:p="http://schemas.openxmlformats.org/presentationml/2006/main" xmlns:r="http://schemas.openxmlformats.org/officeDocument/2006/relationships">
  <p:cSld>
    <p:bg>
      <p:bgPr>
        <a:solidFill>
          <a:srgbClr val="EEF3F8"/>
        </a:solidFill>
        <a:effectLst/>
      </p:bgPr>
    </p:bg>
    <p:spTree>
      <p:nvGrpSpPr>
        <p:cNvPr id="1" name=""/>
        <p:cNvGrpSpPr/>
        <p:nvPr/>
      </p:nvGrpSpPr>
      <p:grpSpPr/>
      <p:sp>
        <p:nvSpPr>
          <p:cNvPr id="2" name="Rounded Rectangle 1"/>
          <p:cNvSpPr/>
          <p:nvPr/>
        </p:nvSpPr>
        <p:spPr>
          <a:xfrm>
            <a:off x="457200" y="365760"/>
            <a:ext cx="1554480" cy="457200"/>
          </a:xfrm>
          <a:prstGeom prst="roundRect">
            <a:avLst>
              <a:gd name="adj" fmla="val 50000"/>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600" b="1" i="0">
                <a:solidFill>
                  <a:srgbClr val="FFFFFF"/>
                </a:solidFill>
                <a:latin typeface="Calibri"/>
              </a:rPr>
              <a:t>Activity</a:t>
            </a:r>
          </a:p>
        </p:txBody>
      </p:sp>
      <p:sp>
        <p:nvSpPr>
          <p:cNvPr id="3" name="TextBox 2"/>
          <p:cNvSpPr txBox="1"/>
          <p:nvPr/>
        </p:nvSpPr>
        <p:spPr>
          <a:xfrm>
            <a:off x="457200" y="960120"/>
            <a:ext cx="11274552" cy="73152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Task</a:t>
            </a:r>
          </a:p>
        </p:txBody>
      </p:sp>
      <p:sp>
        <p:nvSpPr>
          <p:cNvPr id="4" name="TextBox 3"/>
          <p:cNvSpPr txBox="1"/>
          <p:nvPr/>
        </p:nvSpPr>
        <p:spPr>
          <a:xfrm>
            <a:off x="457200" y="1874519"/>
            <a:ext cx="11274552" cy="1645920"/>
          </a:xfrm>
          <a:prstGeom prst="rect">
            <a:avLst/>
          </a:prstGeom>
          <a:noFill/>
        </p:spPr>
        <p:txBody>
          <a:bodyPr wrap="square" anchor="t" lIns="0" rIns="0" tIns="0" bIns="0">
            <a:spAutoFit/>
          </a:bodyPr>
          <a:lstStyle/>
          <a:p>
            <a:pPr algn="l">
              <a:spcAft>
                <a:spcPts val="0"/>
              </a:spcAft>
            </a:pPr>
            <a:r>
              <a:rPr sz="2400" i="0" b="0">
                <a:solidFill>
                  <a:srgbClr val="1A1A1A"/>
                </a:solidFill>
                <a:latin typeface="Calibri"/>
              </a:rPr>
              <a:t>Read Ahrens and Chapman (2006) </a:t>
            </a:r>
            <a:r>
              <a:rPr sz="2400" i="1" b="0">
                <a:solidFill>
                  <a:srgbClr val="1A1A1A"/>
                </a:solidFill>
                <a:latin typeface="Calibri"/>
              </a:rPr>
              <a:t>Doing qualitative field research in management accounting: positioning data to contribute to theory</a:t>
            </a:r>
            <a:r>
              <a:rPr sz="2400" i="0" b="0">
                <a:solidFill>
                  <a:srgbClr val="1A1A1A"/>
                </a:solidFill>
                <a:latin typeface="Calibri"/>
              </a:rPr>
              <a:t>, published in </a:t>
            </a:r>
            <a:r>
              <a:rPr sz="2400" i="1" b="0">
                <a:solidFill>
                  <a:srgbClr val="1A1A1A"/>
                </a:solidFill>
                <a:latin typeface="Calibri"/>
              </a:rPr>
              <a:t>Accounting, Organizations and Society</a:t>
            </a:r>
            <a:r>
              <a:rPr sz="2400" i="0" b="0">
                <a:solidFill>
                  <a:srgbClr val="1A1A1A"/>
                </a:solidFill>
                <a:latin typeface="Calibri"/>
              </a:rPr>
              <a:t>.</a:t>
            </a:r>
          </a:p>
        </p:txBody>
      </p:sp>
      <p:sp>
        <p:nvSpPr>
          <p:cNvPr id="5" name="Oval 4"/>
          <p:cNvSpPr/>
          <p:nvPr/>
        </p:nvSpPr>
        <p:spPr>
          <a:xfrm>
            <a:off x="457200" y="3721607"/>
            <a:ext cx="548640" cy="548640"/>
          </a:xfrm>
          <a:prstGeom prst="ellipse">
            <a:avLst/>
          </a:prstGeom>
          <a:solidFill>
            <a:srgbClr val="16425B"/>
          </a:solidFill>
          <a:ln>
            <a:noFill/>
          </a:ln>
          <a:effectLst/>
        </p:spPr>
        <p:style>
          <a:lnRef idx="1">
            <a:schemeClr val="accent1"/>
          </a:lnRef>
          <a:fillRef idx="3">
            <a:schemeClr val="accent1"/>
          </a:fillRef>
          <a:effectRef idx="2">
            <a:schemeClr val="accent1"/>
          </a:effectRef>
          <a:fontRef idx="minor">
            <a:schemeClr val="lt1"/>
          </a:fontRef>
        </p:style>
        <p:txBody>
          <a:bodyPr rtlCol="0" anchor="ctr" wrap="square" lIns="73152" rIns="73152" tIns="73152" bIns="73152"/>
          <a:lstStyle/>
          <a:p>
            <a:pPr algn="ctr"/>
            <a:r>
              <a:rPr sz="1800" b="1" i="0">
                <a:solidFill>
                  <a:srgbClr val="FFFFFF"/>
                </a:solidFill>
                <a:latin typeface="Calibri"/>
              </a:rPr>
              <a:t>1</a:t>
            </a:r>
          </a:p>
        </p:txBody>
      </p:sp>
      <p:sp>
        <p:nvSpPr>
          <p:cNvPr id="6" name="TextBox 5"/>
          <p:cNvSpPr txBox="1"/>
          <p:nvPr/>
        </p:nvSpPr>
        <p:spPr>
          <a:xfrm>
            <a:off x="1234440" y="3749039"/>
            <a:ext cx="10497312" cy="1051560"/>
          </a:xfrm>
          <a:prstGeom prst="rect">
            <a:avLst/>
          </a:prstGeom>
          <a:noFill/>
        </p:spPr>
        <p:txBody>
          <a:bodyPr wrap="square" anchor="t" lIns="0" rIns="0" tIns="0" bIns="0">
            <a:spAutoFit/>
          </a:bodyPr>
          <a:lstStyle/>
          <a:p>
            <a:pPr algn="l">
              <a:spcAft>
                <a:spcPts val="0"/>
              </a:spcAft>
            </a:pPr>
            <a:r>
              <a:rPr sz="2600" i="0" b="0">
                <a:solidFill>
                  <a:srgbClr val="1A1A1A"/>
                </a:solidFill>
                <a:latin typeface="Calibri"/>
              </a:rPr>
              <a:t>What can you identify in this article that is relevant to today's session?</a:t>
            </a:r>
          </a:p>
        </p:txBody>
      </p:sp>
      <p:sp>
        <p:nvSpPr>
          <p:cNvPr id="7" name="TextBox 6"/>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8" name="TextBox 7"/>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72</a:t>
            </a:r>
          </a:p>
        </p:txBody>
      </p:sp>
    </p:spTree>
  </p:cSld>
  <p:clrMapOvr>
    <a:masterClrMapping/>
  </p:clrMapOvr>
</p:sld>
</file>

<file path=ppt/slides/slide162.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References</a:t>
            </a:r>
          </a:p>
        </p:txBody>
      </p:sp>
      <p:sp>
        <p:nvSpPr>
          <p:cNvPr id="3" name="TextBox 2"/>
          <p:cNvSpPr txBox="1"/>
          <p:nvPr/>
        </p:nvSpPr>
        <p:spPr>
          <a:xfrm>
            <a:off x="457200" y="1234440"/>
            <a:ext cx="11274552" cy="5029200"/>
          </a:xfrm>
          <a:prstGeom prst="rect">
            <a:avLst/>
          </a:prstGeom>
          <a:noFill/>
        </p:spPr>
        <p:txBody>
          <a:bodyPr wrap="square" anchor="t" lIns="0" rIns="0" tIns="0" bIns="0">
            <a:spAutoFit/>
          </a:bodyPr>
          <a:lstStyle/>
          <a:p>
            <a:pPr algn="l">
              <a:spcAft>
                <a:spcPts val="800"/>
              </a:spcAft>
            </a:pPr>
            <a:r>
              <a:rPr sz="1600" i="0" b="0">
                <a:solidFill>
                  <a:srgbClr val="1A1A1A"/>
                </a:solidFill>
                <a:latin typeface="Calibri"/>
              </a:rPr>
              <a:t>Ahrens, T. and Chapman, C.S., 2006. Doing qualitative field research in management accounting: positioning data to contribute to theory. </a:t>
            </a:r>
            <a:r>
              <a:rPr sz="1600" i="1" b="0">
                <a:solidFill>
                  <a:srgbClr val="1A1A1A"/>
                </a:solidFill>
                <a:latin typeface="Calibri"/>
              </a:rPr>
              <a:t>Accounting, Organizations and Society</a:t>
            </a:r>
            <a:r>
              <a:rPr sz="1600" i="0" b="0">
                <a:solidFill>
                  <a:srgbClr val="1A1A1A"/>
                </a:solidFill>
                <a:latin typeface="Calibri"/>
              </a:rPr>
              <a:t>, 31(8), pp.819-841.</a:t>
            </a:r>
          </a:p>
          <a:p>
            <a:pPr algn="l">
              <a:spcAft>
                <a:spcPts val="800"/>
              </a:spcAft>
            </a:pPr>
            <a:r>
              <a:rPr sz="1600" i="0" b="0">
                <a:solidFill>
                  <a:srgbClr val="1A1A1A"/>
                </a:solidFill>
                <a:latin typeface="Calibri"/>
              </a:rPr>
              <a:t>Alvesson, M. and Sandberg, J., 2011. Generating research questions through problematization. </a:t>
            </a:r>
            <a:r>
              <a:rPr sz="1600" i="1" b="0">
                <a:solidFill>
                  <a:srgbClr val="1A1A1A"/>
                </a:solidFill>
                <a:latin typeface="Calibri"/>
              </a:rPr>
              <a:t>Academy of Management Review</a:t>
            </a:r>
            <a:r>
              <a:rPr sz="1600" i="0" b="0">
                <a:solidFill>
                  <a:srgbClr val="1A1A1A"/>
                </a:solidFill>
                <a:latin typeface="Calibri"/>
              </a:rPr>
              <a:t>, 36(2), pp.247-271.</a:t>
            </a:r>
          </a:p>
          <a:p>
            <a:pPr algn="l">
              <a:spcAft>
                <a:spcPts val="800"/>
              </a:spcAft>
            </a:pPr>
            <a:r>
              <a:rPr sz="1600" i="0" b="0">
                <a:solidFill>
                  <a:srgbClr val="1A1A1A"/>
                </a:solidFill>
                <a:latin typeface="Calibri"/>
              </a:rPr>
              <a:t>Creswell, J.W. and Plano Clark, V.L., 2011. </a:t>
            </a:r>
            <a:r>
              <a:rPr sz="1600" i="1" b="0">
                <a:solidFill>
                  <a:srgbClr val="1A1A1A"/>
                </a:solidFill>
                <a:latin typeface="Calibri"/>
              </a:rPr>
              <a:t>Designing and conducting mixed methods research</a:t>
            </a:r>
            <a:r>
              <a:rPr sz="1600" i="0" b="0">
                <a:solidFill>
                  <a:srgbClr val="1A1A1A"/>
                </a:solidFill>
                <a:latin typeface="Calibri"/>
              </a:rPr>
              <a:t>. 2nd edn. Thousand Oaks, CA: Sage.</a:t>
            </a:r>
          </a:p>
          <a:p>
            <a:pPr algn="l">
              <a:spcAft>
                <a:spcPts val="800"/>
              </a:spcAft>
            </a:pPr>
            <a:r>
              <a:rPr sz="1600" i="0" b="0">
                <a:solidFill>
                  <a:srgbClr val="1A1A1A"/>
                </a:solidFill>
                <a:latin typeface="Calibri"/>
              </a:rPr>
              <a:t>Creswell, J.W. and Poth, C.N., 2018. </a:t>
            </a:r>
            <a:r>
              <a:rPr sz="1600" i="1" b="0">
                <a:solidFill>
                  <a:srgbClr val="1A1A1A"/>
                </a:solidFill>
                <a:latin typeface="Calibri"/>
              </a:rPr>
              <a:t>Qualitative inquiry and research design: choosing among five approaches</a:t>
            </a:r>
            <a:r>
              <a:rPr sz="1600" i="0" b="0">
                <a:solidFill>
                  <a:srgbClr val="1A1A1A"/>
                </a:solidFill>
                <a:latin typeface="Calibri"/>
              </a:rPr>
              <a:t>. 4th edn. Thousand Oaks, CA: Sage.</a:t>
            </a:r>
          </a:p>
          <a:p>
            <a:pPr algn="l">
              <a:spcAft>
                <a:spcPts val="800"/>
              </a:spcAft>
            </a:pPr>
            <a:r>
              <a:rPr sz="1600" i="0" b="0">
                <a:solidFill>
                  <a:srgbClr val="1A1A1A"/>
                </a:solidFill>
                <a:latin typeface="Calibri"/>
              </a:rPr>
              <a:t>Gettier, E.L., 1963. Is justified true belief knowledge? </a:t>
            </a:r>
            <a:r>
              <a:rPr sz="1600" i="1" b="0">
                <a:solidFill>
                  <a:srgbClr val="1A1A1A"/>
                </a:solidFill>
                <a:latin typeface="Calibri"/>
              </a:rPr>
              <a:t>Analysis</a:t>
            </a:r>
            <a:r>
              <a:rPr sz="1600" i="0" b="0">
                <a:solidFill>
                  <a:srgbClr val="1A1A1A"/>
                </a:solidFill>
                <a:latin typeface="Calibri"/>
              </a:rPr>
              <a:t>, 23(6), pp.121-123.</a:t>
            </a:r>
          </a:p>
          <a:p>
            <a:pPr algn="l">
              <a:spcAft>
                <a:spcPts val="800"/>
              </a:spcAft>
            </a:pPr>
            <a:r>
              <a:rPr sz="1600" i="0" b="0">
                <a:solidFill>
                  <a:srgbClr val="1A1A1A"/>
                </a:solidFill>
                <a:latin typeface="Calibri"/>
              </a:rPr>
              <a:t>Guba, E.G. and Lincoln, Y.S., 1994. Competing paradigms in qualitative research. In: N.K. Denzin and Y.S. Lincoln, eds. </a:t>
            </a:r>
            <a:r>
              <a:rPr sz="1600" i="1" b="0">
                <a:solidFill>
                  <a:srgbClr val="1A1A1A"/>
                </a:solidFill>
                <a:latin typeface="Calibri"/>
              </a:rPr>
              <a:t>Handbook of qualitative research</a:t>
            </a:r>
            <a:r>
              <a:rPr sz="1600" i="0" b="0">
                <a:solidFill>
                  <a:srgbClr val="1A1A1A"/>
                </a:solidFill>
                <a:latin typeface="Calibri"/>
              </a:rPr>
              <a:t>. Thousand Oaks, CA: Sage, pp.105-117.</a:t>
            </a:r>
          </a:p>
          <a:p>
            <a:pPr algn="l">
              <a:spcAft>
                <a:spcPts val="800"/>
              </a:spcAft>
            </a:pPr>
            <a:r>
              <a:rPr sz="1600" i="0" b="0">
                <a:solidFill>
                  <a:srgbClr val="1A1A1A"/>
                </a:solidFill>
                <a:latin typeface="Calibri"/>
              </a:rPr>
              <a:t>Ichikawa, J.J. and Steup, M., 2018. The analysis of knowledge. In: E.N. Zalta, ed. </a:t>
            </a:r>
            <a:r>
              <a:rPr sz="1600" i="1" b="0">
                <a:solidFill>
                  <a:srgbClr val="1A1A1A"/>
                </a:solidFill>
                <a:latin typeface="Calibri"/>
              </a:rPr>
              <a:t>The Stanford encyclopedia of philosophy</a:t>
            </a:r>
            <a:r>
              <a:rPr sz="1600" i="0" b="0">
                <a:solidFill>
                  <a:srgbClr val="1A1A1A"/>
                </a:solidFill>
                <a:latin typeface="Calibri"/>
              </a:rPr>
              <a:t>. Summer 2018 edn. Available at: https://plato.stanford.edu/archives/sum2018/entries/knowledge-analysis/ [Accessed 30 September 2026].</a:t>
            </a:r>
          </a:p>
          <a:p>
            <a:pPr algn="l">
              <a:spcAft>
                <a:spcPts val="800"/>
              </a:spcAft>
            </a:pPr>
            <a:r>
              <a:rPr sz="1600" i="0" b="0">
                <a:solidFill>
                  <a:srgbClr val="1A1A1A"/>
                </a:solidFill>
                <a:latin typeface="Calibri"/>
              </a:rPr>
              <a:t>Kuhn, T.S., 1962. </a:t>
            </a:r>
            <a:r>
              <a:rPr sz="1600" i="1" b="0">
                <a:solidFill>
                  <a:srgbClr val="1A1A1A"/>
                </a:solidFill>
                <a:latin typeface="Calibri"/>
              </a:rPr>
              <a:t>The structure of scientific revolutions</a:t>
            </a:r>
            <a:r>
              <a:rPr sz="1600" i="0" b="0">
                <a:solidFill>
                  <a:srgbClr val="1A1A1A"/>
                </a:solidFill>
                <a:latin typeface="Calibri"/>
              </a:rPr>
              <a:t>. Chicago: University of Chicago Press.</a:t>
            </a:r>
          </a:p>
        </p:txBody>
      </p:sp>
      <p:sp>
        <p:nvSpPr>
          <p:cNvPr id="4" name="TextBox 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5" name="TextBox 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73</a:t>
            </a:r>
          </a:p>
        </p:txBody>
      </p:sp>
    </p:spTree>
  </p:cSld>
  <p:clrMapOvr>
    <a:masterClrMapping/>
  </p:clrMapOvr>
</p:sld>
</file>

<file path=ppt/slides/slide163.xml><?xml version="1.0" encoding="utf-8"?>
<p:sld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p:sp>
        <p:nvSpPr>
          <p:cNvPr id="2" name="TextBox 1"/>
          <p:cNvSpPr txBox="1"/>
          <p:nvPr/>
        </p:nvSpPr>
        <p:spPr>
          <a:xfrm>
            <a:off x="457200" y="274320"/>
            <a:ext cx="11274552" cy="685800"/>
          </a:xfrm>
          <a:prstGeom prst="rect">
            <a:avLst/>
          </a:prstGeom>
          <a:noFill/>
        </p:spPr>
        <p:txBody>
          <a:bodyPr wrap="square" anchor="ctr" lIns="0" rIns="0" tIns="0" bIns="0">
            <a:spAutoFit/>
          </a:bodyPr>
          <a:lstStyle/>
          <a:p>
            <a:pPr algn="l">
              <a:spcAft>
                <a:spcPts val="0"/>
              </a:spcAft>
            </a:pPr>
            <a:r>
              <a:rPr sz="3000" i="0" b="1">
                <a:solidFill>
                  <a:srgbClr val="16425B"/>
                </a:solidFill>
                <a:latin typeface="Calibri"/>
              </a:rPr>
              <a:t>References (continued)</a:t>
            </a:r>
          </a:p>
        </p:txBody>
      </p:sp>
      <p:sp>
        <p:nvSpPr>
          <p:cNvPr id="3" name="TextBox 2"/>
          <p:cNvSpPr txBox="1"/>
          <p:nvPr/>
        </p:nvSpPr>
        <p:spPr>
          <a:xfrm>
            <a:off x="457200" y="1234440"/>
            <a:ext cx="11274552" cy="5029200"/>
          </a:xfrm>
          <a:prstGeom prst="rect">
            <a:avLst/>
          </a:prstGeom>
          <a:noFill/>
        </p:spPr>
        <p:txBody>
          <a:bodyPr wrap="square" anchor="t" lIns="0" rIns="0" tIns="0" bIns="0">
            <a:spAutoFit/>
          </a:bodyPr>
          <a:lstStyle/>
          <a:p>
            <a:pPr algn="l">
              <a:spcAft>
                <a:spcPts val="800"/>
              </a:spcAft>
            </a:pPr>
            <a:r>
              <a:rPr sz="1600" i="0" b="0">
                <a:solidFill>
                  <a:srgbClr val="1A1A1A"/>
                </a:solidFill>
                <a:latin typeface="Calibri"/>
              </a:rPr>
              <a:t>Lincoln, Y.S., 1990. The making of a constructivist: a remembrance of transformations past. In: E.G. Guba, ed. </a:t>
            </a:r>
            <a:r>
              <a:rPr sz="1600" i="1" b="0">
                <a:solidFill>
                  <a:srgbClr val="1A1A1A"/>
                </a:solidFill>
                <a:latin typeface="Calibri"/>
              </a:rPr>
              <a:t>The paradigm dialog</a:t>
            </a:r>
            <a:r>
              <a:rPr sz="1600" i="0" b="0">
                <a:solidFill>
                  <a:srgbClr val="1A1A1A"/>
                </a:solidFill>
                <a:latin typeface="Calibri"/>
              </a:rPr>
              <a:t>. Newbury Park, CA: Sage, pp.67-87.</a:t>
            </a:r>
          </a:p>
          <a:p>
            <a:pPr algn="l">
              <a:spcAft>
                <a:spcPts val="800"/>
              </a:spcAft>
            </a:pPr>
            <a:r>
              <a:rPr sz="1600" i="0" b="0">
                <a:solidFill>
                  <a:srgbClr val="1A1A1A"/>
                </a:solidFill>
                <a:latin typeface="Calibri"/>
              </a:rPr>
              <a:t>Lincoln, Y.S. and Guba, E.G., 1985. </a:t>
            </a:r>
            <a:r>
              <a:rPr sz="1600" i="1" b="0">
                <a:solidFill>
                  <a:srgbClr val="1A1A1A"/>
                </a:solidFill>
                <a:latin typeface="Calibri"/>
              </a:rPr>
              <a:t>Naturalistic inquiry</a:t>
            </a:r>
            <a:r>
              <a:rPr sz="1600" i="0" b="0">
                <a:solidFill>
                  <a:srgbClr val="1A1A1A"/>
                </a:solidFill>
                <a:latin typeface="Calibri"/>
              </a:rPr>
              <a:t>. Beverly Hills, CA: Sage.</a:t>
            </a:r>
          </a:p>
          <a:p>
            <a:pPr algn="l">
              <a:spcAft>
                <a:spcPts val="800"/>
              </a:spcAft>
            </a:pPr>
            <a:r>
              <a:rPr sz="1600" i="0" b="0">
                <a:solidFill>
                  <a:srgbClr val="1A1A1A"/>
                </a:solidFill>
                <a:latin typeface="Calibri"/>
              </a:rPr>
              <a:t>Lincoln, Y.S., Lynham, S.A. and Guba, E.G., 2011. Paradigmatic controversies, contradictions, and emerging confluences, revisited. In: N.K. Denzin and Y.S. Lincoln, eds. </a:t>
            </a:r>
            <a:r>
              <a:rPr sz="1600" i="1" b="0">
                <a:solidFill>
                  <a:srgbClr val="1A1A1A"/>
                </a:solidFill>
                <a:latin typeface="Calibri"/>
              </a:rPr>
              <a:t>The Sage handbook of qualitative research</a:t>
            </a:r>
            <a:r>
              <a:rPr sz="1600" i="0" b="0">
                <a:solidFill>
                  <a:srgbClr val="1A1A1A"/>
                </a:solidFill>
                <a:latin typeface="Calibri"/>
              </a:rPr>
              <a:t>. 4th edn. Thousand Oaks, CA: Sage, pp.97-128.</a:t>
            </a:r>
          </a:p>
          <a:p>
            <a:pPr algn="l">
              <a:spcAft>
                <a:spcPts val="800"/>
              </a:spcAft>
            </a:pPr>
            <a:r>
              <a:rPr sz="1600" i="0" b="0">
                <a:solidFill>
                  <a:srgbClr val="1A1A1A"/>
                </a:solidFill>
                <a:latin typeface="Calibri"/>
              </a:rPr>
              <a:t>Maxwell, J.A., 2013. </a:t>
            </a:r>
            <a:r>
              <a:rPr sz="1600" i="1" b="0">
                <a:solidFill>
                  <a:srgbClr val="1A1A1A"/>
                </a:solidFill>
                <a:latin typeface="Calibri"/>
              </a:rPr>
              <a:t>Qualitative research design: an interactive approach</a:t>
            </a:r>
            <a:r>
              <a:rPr sz="1600" i="0" b="0">
                <a:solidFill>
                  <a:srgbClr val="1A1A1A"/>
                </a:solidFill>
                <a:latin typeface="Calibri"/>
              </a:rPr>
              <a:t>. 3rd edn. Thousand Oaks, CA: Sage.</a:t>
            </a:r>
          </a:p>
          <a:p>
            <a:pPr algn="l">
              <a:spcAft>
                <a:spcPts val="800"/>
              </a:spcAft>
            </a:pPr>
            <a:r>
              <a:rPr sz="1600" i="0" b="0">
                <a:solidFill>
                  <a:srgbClr val="1A1A1A"/>
                </a:solidFill>
                <a:latin typeface="Calibri"/>
              </a:rPr>
              <a:t>Naughton, J., 2012. Thomas Kuhn: the man who changed the way the world looked at science. </a:t>
            </a:r>
            <a:r>
              <a:rPr sz="1600" i="1" b="0">
                <a:solidFill>
                  <a:srgbClr val="1A1A1A"/>
                </a:solidFill>
                <a:latin typeface="Calibri"/>
              </a:rPr>
              <a:t>The Observer</a:t>
            </a:r>
            <a:r>
              <a:rPr sz="1600" i="0" b="0">
                <a:solidFill>
                  <a:srgbClr val="1A1A1A"/>
                </a:solidFill>
                <a:latin typeface="Calibri"/>
              </a:rPr>
              <a:t>, 19 August. Available at: https://www.theguardian.com/science/2012/aug/19/thomas-kuhn-structure-scientific-revolutions [Accessed 30 September 2026].</a:t>
            </a:r>
          </a:p>
          <a:p>
            <a:pPr algn="l">
              <a:spcAft>
                <a:spcPts val="800"/>
              </a:spcAft>
            </a:pPr>
            <a:r>
              <a:rPr sz="1600" i="0" b="0">
                <a:solidFill>
                  <a:srgbClr val="1A1A1A"/>
                </a:solidFill>
                <a:latin typeface="Calibri"/>
              </a:rPr>
              <a:t>Patton, M.Q., 2002. </a:t>
            </a:r>
            <a:r>
              <a:rPr sz="1600" i="1" b="0">
                <a:solidFill>
                  <a:srgbClr val="1A1A1A"/>
                </a:solidFill>
                <a:latin typeface="Calibri"/>
              </a:rPr>
              <a:t>Qualitative research and evaluation methods</a:t>
            </a:r>
            <a:r>
              <a:rPr sz="1600" i="0" b="0">
                <a:solidFill>
                  <a:srgbClr val="1A1A1A"/>
                </a:solidFill>
                <a:latin typeface="Calibri"/>
              </a:rPr>
              <a:t>. 3rd edn. Thousand Oaks, CA: Sage.</a:t>
            </a:r>
          </a:p>
          <a:p>
            <a:pPr algn="l">
              <a:spcAft>
                <a:spcPts val="800"/>
              </a:spcAft>
            </a:pPr>
            <a:r>
              <a:rPr sz="1600" i="0" b="0">
                <a:solidFill>
                  <a:srgbClr val="1A1A1A"/>
                </a:solidFill>
                <a:latin typeface="Calibri"/>
              </a:rPr>
              <a:t>Rocco, T.S. and Plakhotnik, M.S., 2009. Literature reviews, conceptual frameworks, and theoretical frameworks: terms, functions, and distinctions. </a:t>
            </a:r>
            <a:r>
              <a:rPr sz="1600" i="1" b="0">
                <a:solidFill>
                  <a:srgbClr val="1A1A1A"/>
                </a:solidFill>
                <a:latin typeface="Calibri"/>
              </a:rPr>
              <a:t>Human Resource Development Review</a:t>
            </a:r>
            <a:r>
              <a:rPr sz="1600" i="0" b="0">
                <a:solidFill>
                  <a:srgbClr val="1A1A1A"/>
                </a:solidFill>
                <a:latin typeface="Calibri"/>
              </a:rPr>
              <a:t>, 8(1), pp.120-130.</a:t>
            </a:r>
          </a:p>
          <a:p>
            <a:pPr algn="l">
              <a:spcAft>
                <a:spcPts val="800"/>
              </a:spcAft>
            </a:pPr>
            <a:r>
              <a:rPr sz="1600" i="0" b="0">
                <a:solidFill>
                  <a:srgbClr val="1A1A1A"/>
                </a:solidFill>
                <a:latin typeface="Calibri"/>
              </a:rPr>
              <a:t>Rossman, G.B. and Rallis, S.F., 2003. </a:t>
            </a:r>
            <a:r>
              <a:rPr sz="1600" i="1" b="0">
                <a:solidFill>
                  <a:srgbClr val="1A1A1A"/>
                </a:solidFill>
                <a:latin typeface="Calibri"/>
              </a:rPr>
              <a:t>Learning in the field: an introduction to qualitative research</a:t>
            </a:r>
            <a:r>
              <a:rPr sz="1600" i="0" b="0">
                <a:solidFill>
                  <a:srgbClr val="1A1A1A"/>
                </a:solidFill>
                <a:latin typeface="Calibri"/>
              </a:rPr>
              <a:t>. 2nd edn. Thousand Oaks, CA: Sage.</a:t>
            </a:r>
          </a:p>
        </p:txBody>
      </p:sp>
      <p:sp>
        <p:nvSpPr>
          <p:cNvPr id="4" name="TextBox 3"/>
          <p:cNvSpPr txBox="1"/>
          <p:nvPr/>
        </p:nvSpPr>
        <p:spPr>
          <a:xfrm>
            <a:off x="457200" y="6400800"/>
            <a:ext cx="5486400" cy="274320"/>
          </a:xfrm>
          <a:prstGeom prst="rect">
            <a:avLst/>
          </a:prstGeom>
          <a:noFill/>
        </p:spPr>
        <p:txBody>
          <a:bodyPr wrap="square" anchor="t" lIns="0" rIns="0" tIns="0" bIns="0">
            <a:spAutoFit/>
          </a:bodyPr>
          <a:lstStyle/>
          <a:p>
            <a:pPr algn="l">
              <a:spcAft>
                <a:spcPts val="0"/>
              </a:spcAft>
            </a:pPr>
            <a:r>
              <a:rPr sz="1400" i="0" b="0">
                <a:solidFill>
                  <a:srgbClr val="607085"/>
                </a:solidFill>
                <a:latin typeface="Calibri"/>
              </a:rPr>
              <a:t>DBA Research Philosophy</a:t>
            </a:r>
          </a:p>
        </p:txBody>
      </p:sp>
      <p:sp>
        <p:nvSpPr>
          <p:cNvPr id="5" name="TextBox 4"/>
          <p:cNvSpPr txBox="1"/>
          <p:nvPr/>
        </p:nvSpPr>
        <p:spPr>
          <a:xfrm>
            <a:off x="10817352" y="6400800"/>
            <a:ext cx="914400" cy="274320"/>
          </a:xfrm>
          <a:prstGeom prst="rect">
            <a:avLst/>
          </a:prstGeom>
          <a:noFill/>
        </p:spPr>
        <p:txBody>
          <a:bodyPr wrap="square" anchor="t" lIns="0" rIns="0" tIns="0" bIns="0">
            <a:spAutoFit/>
          </a:bodyPr>
          <a:lstStyle/>
          <a:p>
            <a:pPr algn="r">
              <a:spcAft>
                <a:spcPts val="0"/>
              </a:spcAft>
            </a:pPr>
            <a:r>
              <a:rPr sz="1400" i="0" b="0">
                <a:solidFill>
                  <a:srgbClr val="607085"/>
                </a:solidFill>
                <a:latin typeface="Calibri"/>
              </a:rPr>
              <a:t>74</a:t>
            </a:r>
          </a:p>
        </p:txBody>
      </p:sp>
    </p:spTree>
  </p:cSld>
  <p:clrMapOvr>
    <a:masterClrMapping/>
  </p:clrMapOvr>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Custom 2">
      <a:dk1>
        <a:sysClr val="windowText" lastClr="000000"/>
      </a:dk1>
      <a:lt1>
        <a:sysClr val="window" lastClr="FFFFFF"/>
      </a:lt1>
      <a:dk2>
        <a:srgbClr val="7BA79D"/>
      </a:dk2>
      <a:lt2>
        <a:srgbClr val="EBDDC3"/>
      </a:lt2>
      <a:accent1>
        <a:srgbClr val="94B6D2"/>
      </a:accent1>
      <a:accent2>
        <a:srgbClr val="E7E341"/>
      </a:accent2>
      <a:accent3>
        <a:srgbClr val="A5AB81"/>
      </a:accent3>
      <a:accent4>
        <a:srgbClr val="D8B25C"/>
      </a:accent4>
      <a:accent5>
        <a:srgbClr val="7BA79D"/>
      </a:accent5>
      <a:accent6>
        <a:srgbClr val="968C8C"/>
      </a:accent6>
      <a:hlink>
        <a:srgbClr val="F7B615"/>
      </a:hlink>
      <a:folHlink>
        <a:srgbClr val="704404"/>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5106</Words>
  <Application>Microsoft Office PowerPoint</Application>
  <PresentationFormat>Widescreen</PresentationFormat>
  <Paragraphs>387</Paragraphs>
  <Slides>88</Slides>
  <Notes>34</Notes>
  <HiddenSlides>0</HiddenSlides>
  <MMClips>4</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88</vt:i4>
      </vt:variant>
    </vt:vector>
  </HeadingPairs>
  <TitlesOfParts>
    <vt:vector size="107" baseType="lpstr">
      <vt:lpstr>-apple-system</vt:lpstr>
      <vt:lpstr>GuardianTextEgyptian</vt:lpstr>
      <vt:lpstr>Inter</vt:lpstr>
      <vt:lpstr>tablet-gothic</vt:lpstr>
      <vt:lpstr>Aptos</vt:lpstr>
      <vt:lpstr>Aptos Display</vt:lpstr>
      <vt:lpstr>Arial</vt:lpstr>
      <vt:lpstr>Arial</vt:lpstr>
      <vt:lpstr>Calibri</vt:lpstr>
      <vt:lpstr>Calibri Light</vt:lpstr>
      <vt:lpstr>Georgia</vt:lpstr>
      <vt:lpstr>Helvetica</vt:lpstr>
      <vt:lpstr>Merriweather</vt:lpstr>
      <vt:lpstr>roboto</vt:lpstr>
      <vt:lpstr>Rockwell</vt:lpstr>
      <vt:lpstr>Times New Roman</vt:lpstr>
      <vt:lpstr>Office Theme</vt:lpstr>
      <vt:lpstr>1_Office Theme</vt:lpstr>
      <vt:lpstr>2_Office Theme</vt:lpstr>
      <vt:lpstr>LCDB7007 RESEARCH PRINCIPLES AND PHILOSOPHY  ORIENTATION TO RESEARCH </vt:lpstr>
      <vt:lpstr>Please note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 cannot</vt:lpstr>
      <vt:lpstr>Therefore</vt:lpstr>
      <vt:lpstr>Research philosophy</vt:lpstr>
      <vt:lpstr>PowerPoint Presentation</vt:lpstr>
      <vt:lpstr>PowerPoint Presentation</vt:lpstr>
      <vt:lpstr>PowerPoint Presentation</vt:lpstr>
      <vt:lpstr>Activity</vt:lpstr>
      <vt:lpstr>What is truth? What is knowledge?</vt:lpstr>
      <vt:lpstr>PowerPoint Presentation</vt:lpstr>
      <vt:lpstr>PowerPoint Presentation</vt:lpstr>
      <vt:lpstr>PowerPoint Presentation</vt:lpstr>
      <vt:lpstr>Define philosophy. Define science.</vt:lpstr>
      <vt:lpstr>Define philosophy. Define science.</vt:lpstr>
      <vt:lpstr>PowerPoint Presentation</vt:lpstr>
      <vt:lpstr>Philosophy and Science</vt:lpstr>
      <vt:lpstr>PowerPoint Presentation</vt:lpstr>
      <vt:lpstr>PowerPoint Presentation</vt:lpstr>
      <vt:lpstr>When you think research philosophy, think toolbox</vt:lpstr>
      <vt:lpstr>In simple terms</vt:lpstr>
      <vt:lpstr>Rene Descartes</vt:lpstr>
      <vt:lpstr>I think therefore I am</vt:lpstr>
      <vt:lpstr>1. Why philosophy relates to research - Metaphor: Research is a journey; philosophy is the map</vt:lpstr>
      <vt:lpstr>2. How philosophy relates to research - Metaphor: Philosophy is the lens; research is the photograph </vt:lpstr>
      <vt:lpstr>3. Why philosophy relates to science -  Metaphor: Science is the engine; philosophy decides where it’s allowed to drive</vt:lpstr>
      <vt:lpstr>4. How philosophy relates to science - Metaphor: Philosophy is the referee; science is the match </vt:lpstr>
      <vt:lpstr>5. One-sentence summary </vt:lpstr>
      <vt:lpstr>Why do we need an OS?</vt:lpstr>
      <vt:lpstr>PowerPoint Presentation</vt:lpstr>
      <vt:lpstr>PowerPoint Presentation</vt:lpstr>
      <vt:lpstr>What is truth? What is knowledge?</vt:lpstr>
      <vt:lpstr>PowerPoint Presentation</vt:lpstr>
      <vt:lpstr>Today</vt:lpstr>
      <vt:lpstr>PowerPoint Presentation</vt:lpstr>
      <vt:lpstr>What is Kuhn up to ?</vt:lpstr>
      <vt:lpstr>Kuhn described scientific knowledge as progressing in a very different way from Popper</vt:lpstr>
      <vt:lpstr>Let’s have some magic </vt:lpstr>
      <vt:lpstr>What do you think of the end ?</vt:lpstr>
      <vt:lpstr>Penn and Teller</vt:lpstr>
      <vt:lpstr>https://youtu.be/3cp6pEzx3uw</vt:lpstr>
      <vt:lpstr>Kuhn's importance</vt:lpstr>
      <vt:lpstr>PowerPoint Presentation</vt:lpstr>
      <vt:lpstr>PowerPoint Presentation</vt:lpstr>
      <vt:lpstr>PowerPoint Presentation</vt:lpstr>
      <vt:lpstr>PowerPoint Presentation</vt:lpstr>
      <vt:lpstr>Normal science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Are you here to solve a puzzle ?</vt:lpstr>
      <vt:lpstr>PowerPoint Presentation</vt:lpstr>
      <vt:lpstr>https://physicstoday.scitation.org/doi/10.1063/1.3293410</vt:lpstr>
      <vt:lpstr>PowerPoint Presentation</vt:lpstr>
      <vt:lpstr>PowerPoint Presentation</vt:lpstr>
      <vt:lpstr>PowerPoint Presentation</vt:lpstr>
      <vt:lpstr>PowerPoint Presentation</vt:lpstr>
      <vt:lpstr>Let me try to get closer to the point of this lecture</vt:lpstr>
      <vt:lpstr>The point for Kuhn and the point for doctoral research is </vt:lpstr>
      <vt:lpstr>Kuhn also said</vt:lpstr>
      <vt:lpstr>Important</vt:lpstr>
      <vt:lpstr>PowerPoint Presentation</vt:lpstr>
      <vt:lpstr>But for your purposes</vt:lpstr>
      <vt:lpstr>PowerPoint Presentation</vt:lpstr>
      <vt:lpstr>KUHN</vt:lpstr>
      <vt:lpstr>Mini literature review</vt:lpstr>
      <vt:lpstr>Before you deal with this …</vt:lpstr>
      <vt:lpstr>Why Philosophy is important?</vt:lpstr>
      <vt:lpstr>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LCDB7007 RESEARCH PRINCIPLES AND PHILOSOPHY  ORIENTATION TO RESEARCH</dc:title>
  <dc:creator>Caroline Jawad</dc:creator>
  <cp:lastModifiedBy>caroline jawad</cp:lastModifiedBy>
  <cp:revision>4</cp:revision>
  <dcterms:created xsi:type="dcterms:W3CDTF">2023-02-10T17:18:13Z</dcterms:created>
  <dcterms:modified xsi:type="dcterms:W3CDTF">2026-02-16T08:33:40Z</dcterms:modified>
</cp:coreProperties>
</file>