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7668C1-7582-7CE0-E5B5-151A54DE849E}" v="43" dt="2026-03-11T17:21:40.089"/>
    <p1510:client id="{37E6F3DC-8A8D-BAB2-2EDD-A6CA6DED0BC2}" v="23" dt="2026-03-11T18:36:41.384"/>
    <p1510:client id="{8A716F60-477C-457D-5E02-4290AA961BCC}" v="8" dt="2026-03-13T12:19:44.3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13/03/2026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13/03/2026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13/03/2026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13/03/2026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Solving Problem</a:t>
            </a:r>
            <a:br>
              <a:rPr lang="en-GB" sz="3200" dirty="0">
                <a:latin typeface="A"/>
              </a:rPr>
            </a:br>
            <a:r>
              <a:rPr lang="en-GB" sz="3200" dirty="0">
                <a:latin typeface="A"/>
              </a:rPr>
              <a:t>MODULE CODE </a:t>
            </a:r>
            <a:br>
              <a:rPr lang="en-GB" sz="3200" dirty="0">
                <a:latin typeface="A"/>
              </a:rPr>
            </a:br>
            <a:r>
              <a:rPr lang="en-GB" sz="3200" dirty="0">
                <a:latin typeface="A"/>
              </a:rPr>
              <a:t>STUDENT NAME Maria Elena Mosquera </a:t>
            </a:r>
            <a:br>
              <a:rPr lang="en-GB" sz="3200" dirty="0">
                <a:latin typeface="A"/>
              </a:rPr>
            </a:br>
            <a:r>
              <a:rPr lang="en-GB" sz="3200" dirty="0">
                <a:latin typeface="A"/>
              </a:rPr>
              <a:t>STUDENT ID 2515854</a:t>
            </a:r>
            <a:br>
              <a:rPr lang="en-GB" sz="3200" dirty="0">
                <a:latin typeface="A"/>
              </a:rPr>
            </a:br>
            <a:r>
              <a:rPr lang="en-GB" sz="3200" dirty="0">
                <a:latin typeface="A"/>
              </a:rPr>
              <a:t>LECTURER</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63484" y="1578428"/>
            <a:ext cx="10232571" cy="4491446"/>
          </a:xfrm>
        </p:spPr>
        <p:txBody>
          <a:bodyPr/>
          <a:lstStyle/>
          <a:p>
            <a:r>
              <a:rPr lang="en-GB" sz="1500" b="1" dirty="0">
                <a:solidFill>
                  <a:srgbClr val="111111"/>
                </a:solidFill>
                <a:latin typeface="Roboto"/>
                <a:ea typeface="Roboto"/>
                <a:cs typeface="Roboto"/>
              </a:rPr>
              <a:t>DROP IN SALES- "decrease in the amount sold or revenue generated between two periods" ( Calculator Ultra, 2025)</a:t>
            </a:r>
          </a:p>
          <a:p>
            <a:r>
              <a:rPr lang="en-GB" sz="1500" b="1" dirty="0">
                <a:solidFill>
                  <a:srgbClr val="111111"/>
                </a:solidFill>
                <a:latin typeface="Roboto"/>
                <a:ea typeface="Roboto"/>
                <a:cs typeface="Roboto"/>
              </a:rPr>
              <a:t>This presentation analysis.</a:t>
            </a:r>
          </a:p>
          <a:p>
            <a:r>
              <a:rPr lang="en-GB" sz="2400" b="1" dirty="0">
                <a:solidFill>
                  <a:srgbClr val="111111"/>
                </a:solidFill>
                <a:latin typeface="Roboto"/>
                <a:ea typeface="Roboto"/>
                <a:cs typeface="Roboto"/>
              </a:rPr>
              <a:t>The challenges faced by Green Haren Florist is location in Norwich UK. They have many problems for many factoring affecting. Used pestle analysis and Fishbone the diagram of understand the root causes of the problem.  </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2016, The Green Haven Florist is an independent florist and is the only florist at the Norwich area. </a:t>
            </a:r>
          </a:p>
          <a:p>
            <a:pPr marL="342900" indent="-342900">
              <a:buFont typeface="Arial" charset="2"/>
              <a:buChar char="•"/>
            </a:pPr>
            <a:r>
              <a:rPr lang="en-GB" b="1" dirty="0"/>
              <a:t>Owners: the owner of this florist are Liam and Priya Patel.</a:t>
            </a:r>
          </a:p>
          <a:p>
            <a:pPr marL="342900" indent="-342900">
              <a:buFont typeface="Arial" charset="2"/>
              <a:buChar char="•"/>
            </a:pPr>
            <a:r>
              <a:rPr lang="en-GB" b="1" dirty="0"/>
              <a:t>Sells: they are specialist in creating various floral banquet designs for different occasions.</a:t>
            </a:r>
          </a:p>
          <a:p>
            <a:pPr marL="342900" indent="-342900">
              <a:buFont typeface="Arial" charset="2"/>
              <a:buChar char="•"/>
            </a:pPr>
            <a:r>
              <a:rPr lang="en-GB" b="1" dirty="0">
                <a:ea typeface="+mn-lt"/>
                <a:cs typeface="+mn-lt"/>
              </a:rPr>
              <a:t>strong community ties: This strong relationships with the local community.</a:t>
            </a:r>
          </a:p>
          <a:p>
            <a:pPr marL="342900" indent="-342900">
              <a:buFont typeface="Arial" charset="2"/>
              <a:buChar char="•"/>
            </a:pPr>
            <a:r>
              <a:rPr lang="en-GB" b="1" dirty="0">
                <a:solidFill>
                  <a:srgbClr val="FF0000"/>
                </a:solidFill>
                <a:ea typeface="+mn-lt"/>
                <a:cs typeface="+mn-lt"/>
              </a:rPr>
              <a:t>Add more information from the case study</a:t>
            </a: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normAutofit/>
          </a:bodyPr>
          <a:lstStyle/>
          <a:p>
            <a:r>
              <a:rPr lang="en-GB" sz="3200"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546478" y="1102505"/>
            <a:ext cx="10213354" cy="5366222"/>
          </a:xfrm>
        </p:spPr>
        <p:txBody>
          <a:bodyPr>
            <a:normAutofit/>
          </a:bodyPr>
          <a:lstStyle/>
          <a:p>
            <a:endParaRPr lang="en-GB" dirty="0">
              <a:solidFill>
                <a:schemeClr val="tx1"/>
              </a:solidFill>
            </a:endParaRPr>
          </a:p>
          <a:p>
            <a:r>
              <a:rPr lang="en-GB" dirty="0">
                <a:solidFill>
                  <a:schemeClr val="tx1"/>
                </a:solidFill>
              </a:rPr>
              <a:t>Who: </a:t>
            </a:r>
            <a:r>
              <a:rPr lang="en-GB" dirty="0">
                <a:solidFill>
                  <a:schemeClr val="tx1"/>
                </a:solidFill>
                <a:ea typeface="+mn-lt"/>
                <a:cs typeface="+mn-lt"/>
              </a:rPr>
              <a:t>Liam and Priya Patel</a:t>
            </a:r>
          </a:p>
          <a:p>
            <a:r>
              <a:rPr lang="en-GB" dirty="0">
                <a:solidFill>
                  <a:schemeClr val="tx1"/>
                </a:solidFill>
              </a:rPr>
              <a:t>What: Customer floral arrangement for every day and every occasions.</a:t>
            </a:r>
          </a:p>
          <a:p>
            <a:r>
              <a:rPr lang="en-GB">
                <a:solidFill>
                  <a:srgbClr val="000000"/>
                </a:solidFill>
                <a:latin typeface="Century Gothic"/>
                <a:cs typeface="Segoe UI Variable Text"/>
              </a:rPr>
              <a:t>What: Online sales might have increased enough to balance the drop in </a:t>
            </a:r>
            <a:r>
              <a:rPr lang="en-GB" dirty="0">
                <a:solidFill>
                  <a:srgbClr val="000000"/>
                </a:solidFill>
                <a:latin typeface="Century Gothic"/>
                <a:cs typeface="Segoe UI Variable Text"/>
              </a:rPr>
              <a:t>in‑store sales, but this did not happen.</a:t>
            </a:r>
            <a:endParaRPr lang="en-GB"/>
          </a:p>
          <a:p>
            <a:r>
              <a:rPr lang="en-GB" dirty="0">
                <a:solidFill>
                  <a:schemeClr val="tx1"/>
                </a:solidFill>
              </a:rPr>
              <a:t>Where: The locations is in Norwich UK on a local Hight Street, where the customer can be go there walking a make the own order or can do it online order as well.</a:t>
            </a:r>
          </a:p>
          <a:p>
            <a:r>
              <a:rPr lang="en-GB" dirty="0">
                <a:solidFill>
                  <a:schemeClr val="tx1"/>
                </a:solidFill>
              </a:rPr>
              <a:t>Why: Providing hight quality, promoting, sustainability packing and locally sourced flowers.</a:t>
            </a:r>
          </a:p>
          <a:p>
            <a:r>
              <a:rPr lang="en-GB" dirty="0">
                <a:solidFill>
                  <a:schemeClr val="tx1"/>
                </a:solidFill>
              </a:rPr>
              <a:t>How: Green Have Florist its products through in-store purchase, online orders, and personalised services for weddings, events, and corporate clients</a:t>
            </a:r>
          </a:p>
          <a:p>
            <a:r>
              <a:rPr lang="en-GB">
                <a:solidFill>
                  <a:schemeClr val="tx1"/>
                </a:solidFill>
              </a:rPr>
              <a:t>How much The problem is serious because a 30% decline in in‑store sales threatens the </a:t>
            </a:r>
            <a:r>
              <a:rPr lang="en-GB" dirty="0">
                <a:solidFill>
                  <a:schemeClr val="tx1"/>
                </a:solidFill>
              </a:rPr>
              <a:t>business’s profitability and long‑term sustainability. </a:t>
            </a:r>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870857"/>
            <a:ext cx="9409329" cy="5567521"/>
          </a:xfrm>
        </p:spPr>
        <p:txBody>
          <a:bodyPr>
            <a:normAutofit lnSpcReduction="10000"/>
          </a:bodyPr>
          <a:lstStyle/>
          <a:p>
            <a:r>
              <a:rPr lang="en-GB" b="1" dirty="0"/>
              <a:t>POLITICAL</a:t>
            </a:r>
          </a:p>
          <a:p>
            <a:r>
              <a:rPr lang="en-GB" b="1" dirty="0">
                <a:solidFill>
                  <a:schemeClr val="tx1">
                    <a:lumMod val="95000"/>
                    <a:lumOff val="5000"/>
                  </a:schemeClr>
                </a:solidFill>
              </a:rPr>
              <a:t>- Government import regulations can be affecting the supply and cost of the flowers from the other country.</a:t>
            </a:r>
          </a:p>
          <a:p>
            <a:r>
              <a:rPr lang="en-GB" b="1" dirty="0">
                <a:solidFill>
                  <a:schemeClr val="tx1">
                    <a:lumMod val="95000"/>
                    <a:lumOff val="5000"/>
                  </a:schemeClr>
                </a:solidFill>
              </a:rPr>
              <a:t>- Trade policies and taxes may increase the price of imported flowers, raising business costs.</a:t>
            </a:r>
            <a:endParaRPr lang="en-GB" b="1" dirty="0"/>
          </a:p>
          <a:p>
            <a:r>
              <a:rPr lang="en-GB" b="1" dirty="0"/>
              <a:t>ECONOMIC</a:t>
            </a:r>
          </a:p>
          <a:p>
            <a:r>
              <a:rPr lang="en-GB" b="1" dirty="0"/>
              <a:t>- Inflation has increased the cost of flowers, materials, and business operations.</a:t>
            </a:r>
          </a:p>
          <a:p>
            <a:r>
              <a:rPr lang="en-GB" b="1" dirty="0"/>
              <a:t>- Customers may choose cheaper online flower services due to flower price.</a:t>
            </a:r>
          </a:p>
          <a:p>
            <a:r>
              <a:rPr lang="en-GB" b="1" dirty="0"/>
              <a:t>SOCIAL</a:t>
            </a:r>
          </a:p>
          <a:p>
            <a:r>
              <a:rPr lang="en-GB" b="1" dirty="0"/>
              <a:t>-Customers increasingly prefer the convenience of online shopping and home delivery.</a:t>
            </a:r>
          </a:p>
          <a:p>
            <a:r>
              <a:rPr lang="en-GB" b="1" dirty="0"/>
              <a:t>- Growing interest in sustainable and eco-friendly products influences buying decisions.</a:t>
            </a:r>
          </a:p>
          <a:p>
            <a:pPr marL="342900" indent="-342900">
              <a:buFontTx/>
              <a:buChar char="-"/>
            </a:pPr>
            <a:endParaRPr lang="en-GB" b="1" dirty="0"/>
          </a:p>
          <a:p>
            <a:pPr marL="342900" indent="-342900">
              <a:buFontTx/>
              <a:buChar char="-"/>
            </a:pPr>
            <a:endParaRPr lang="en-GB" b="1" dirty="0"/>
          </a:p>
          <a:p>
            <a:pPr marL="342900" indent="-342900">
              <a:buFontTx/>
              <a:buChar char="-"/>
            </a:pPr>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fontScale="85000" lnSpcReduction="10000"/>
          </a:bodyPr>
          <a:lstStyle/>
          <a:p>
            <a:r>
              <a:rPr lang="en-GB" b="1" dirty="0"/>
              <a:t>TECHNOLOGICAL</a:t>
            </a:r>
          </a:p>
          <a:p>
            <a:r>
              <a:rPr lang="en-GB" b="1" dirty="0"/>
              <a:t>Competitors use modern websites, online ordering systems, and strong social media marketing, while Green Haven Florists has an outdated website and limited digital presence, which affects online sales. </a:t>
            </a:r>
          </a:p>
          <a:p>
            <a:endParaRPr lang="en-GB" b="1" dirty="0"/>
          </a:p>
          <a:p>
            <a:r>
              <a:rPr lang="en-GB" b="1" dirty="0"/>
              <a:t>LEGAL</a:t>
            </a:r>
          </a:p>
          <a:p>
            <a:r>
              <a:rPr lang="en-GB" b="1" dirty="0"/>
              <a:t>Green Haven Florists must follow business regulations, employment laws, and product sourcing standards, which can affect how the business operates and manages suppliers.</a:t>
            </a:r>
          </a:p>
          <a:p>
            <a:endParaRPr lang="en-GB" b="1" dirty="0"/>
          </a:p>
          <a:p>
            <a:r>
              <a:rPr lang="en-GB" b="1" dirty="0"/>
              <a:t>ENVIRONMENTAL </a:t>
            </a:r>
          </a:p>
          <a:p>
            <a:r>
              <a:rPr lang="en-GB" b="1" dirty="0"/>
              <a:t>Green Haven Florists uses eco‑friendly packaging and locally sourced flowers, but sustainable materials have become more expensive, increasing the business’s operating costs.</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pic>
        <p:nvPicPr>
          <p:cNvPr id="4" name="Picture 3">
            <a:extLst>
              <a:ext uri="{FF2B5EF4-FFF2-40B4-BE49-F238E27FC236}">
                <a16:creationId xmlns:a16="http://schemas.microsoft.com/office/drawing/2014/main" id="{DA418878-1F42-5405-C7CF-411DA0865B8B}"/>
              </a:ext>
            </a:extLst>
          </p:cNvPr>
          <p:cNvPicPr>
            <a:picLocks noChangeAspect="1"/>
          </p:cNvPicPr>
          <p:nvPr/>
        </p:nvPicPr>
        <p:blipFill>
          <a:blip r:embed="rId2"/>
          <a:stretch>
            <a:fillRect/>
          </a:stretch>
        </p:blipFill>
        <p:spPr>
          <a:xfrm>
            <a:off x="500743" y="1023937"/>
            <a:ext cx="11003867" cy="5643563"/>
          </a:xfrm>
          <a:prstGeom prst="rect">
            <a:avLst/>
          </a:prstGeom>
        </p:spPr>
      </p:pic>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030364"/>
            <a:ext cx="11003868" cy="5646530"/>
          </a:xfrm>
        </p:spPr>
        <p:txBody>
          <a:bodyPr/>
          <a:lstStyle/>
          <a:p>
            <a:endParaRPr lang="en-US" dirty="0"/>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Green Haven Florists is facing declining in‑store sales due to increased competition, rising costs, and changes in customer shopping behaviour. By improving its digital presence, adapting its methods, and managing costs more effectively, the business can work towards maintaining profitability and remaining competitive in the market.</a:t>
            </a:r>
          </a:p>
          <a:p>
            <a:endParaRPr lang="en-GB" dirty="0"/>
          </a:p>
          <a:p>
            <a:r>
              <a:rPr lang="en-GB" dirty="0"/>
              <a:t>Green Haven Florists is experiencing declining in‑store sales due to stronger competition, rising costs, and changes in customer buying behaviour. To improve and maintain profitability, the business should modernise its website, strengthen social media marketing, offer delivery or subscription services, and promote its eco‑friendly brand to attract more customers.</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a:t>
            </a:r>
            <a:r>
              <a:rPr lang="en-GB" b="1">
                <a:latin typeface="Arial"/>
                <a:ea typeface="Roboto"/>
                <a:cs typeface="Roboto"/>
              </a:rPr>
              <a:t>2025).</a:t>
            </a:r>
          </a:p>
          <a:p>
            <a:endParaRPr lang="en-GB" b="1" dirty="0">
              <a:latin typeface="Arial"/>
              <a:ea typeface="Roboto"/>
              <a:cs typeface="Roboto"/>
            </a:endParaRPr>
          </a:p>
          <a:p>
            <a:r>
              <a:rPr lang="en-GB" b="1" dirty="0">
                <a:solidFill>
                  <a:srgbClr val="595959"/>
                </a:solidFill>
                <a:latin typeface="Arial"/>
                <a:ea typeface="Roboto"/>
                <a:cs typeface="Arial"/>
              </a:rPr>
              <a:t>Grant, R. (2019) Contemporary Strategy Analysis.</a:t>
            </a:r>
            <a:br>
              <a:rPr lang="en-GB" b="1" dirty="0">
                <a:solidFill>
                  <a:srgbClr val="595959"/>
                </a:solidFill>
                <a:latin typeface="Arial"/>
                <a:ea typeface="Roboto"/>
                <a:cs typeface="Arial"/>
              </a:rPr>
            </a:br>
            <a:r>
              <a:rPr lang="en-GB" b="1" dirty="0">
                <a:solidFill>
                  <a:srgbClr val="595959"/>
                </a:solidFill>
                <a:latin typeface="Arial"/>
                <a:ea typeface="Roboto"/>
                <a:cs typeface="Arial"/>
              </a:rPr>
              <a:t>Kotler, P. and Armstrong, G. (2021) Principles of Marketing.</a:t>
            </a:r>
            <a:br>
              <a:rPr lang="en-GB" b="1" dirty="0">
                <a:solidFill>
                  <a:srgbClr val="595959"/>
                </a:solidFill>
                <a:latin typeface="Arial"/>
                <a:ea typeface="Roboto"/>
                <a:cs typeface="Arial"/>
              </a:rPr>
            </a:br>
            <a:r>
              <a:rPr lang="en-GB" b="1" dirty="0">
                <a:solidFill>
                  <a:srgbClr val="595959"/>
                </a:solidFill>
                <a:latin typeface="Arial"/>
                <a:ea typeface="Roboto"/>
                <a:cs typeface="Arial"/>
              </a:rPr>
              <a:t>Johnson, G., Whittington, R. and </a:t>
            </a:r>
            <a:r>
              <a:rPr lang="en-GB" b="1" dirty="0" err="1">
                <a:solidFill>
                  <a:srgbClr val="595959"/>
                </a:solidFill>
                <a:latin typeface="Arial"/>
                <a:ea typeface="Roboto"/>
                <a:cs typeface="Arial"/>
              </a:rPr>
              <a:t>Regnér</a:t>
            </a:r>
            <a:r>
              <a:rPr lang="en-GB" b="1" dirty="0">
                <a:solidFill>
                  <a:srgbClr val="595959"/>
                </a:solidFill>
                <a:latin typeface="Arial"/>
                <a:ea typeface="Roboto"/>
                <a:cs typeface="Arial"/>
              </a:rPr>
              <a:t>, P. (2020) Exploring Strategy.</a:t>
            </a:r>
            <a:br>
              <a:rPr lang="en-GB" b="1" dirty="0">
                <a:solidFill>
                  <a:srgbClr val="595959"/>
                </a:solidFill>
                <a:latin typeface="Arial"/>
                <a:ea typeface="Roboto"/>
                <a:cs typeface="Arial"/>
              </a:rPr>
            </a:br>
            <a:r>
              <a:rPr lang="en-GB" b="1" dirty="0">
                <a:solidFill>
                  <a:srgbClr val="595959"/>
                </a:solidFill>
                <a:latin typeface="Arial"/>
                <a:ea typeface="Roboto"/>
                <a:cs typeface="Arial"/>
              </a:rPr>
              <a:t>Wheelen, T. and Hunger, J. (2018) Strategic Management and Business Policy.</a:t>
            </a:r>
            <a:br>
              <a:rPr lang="en-GB" b="1" dirty="0">
                <a:solidFill>
                  <a:srgbClr val="595959"/>
                </a:solidFill>
                <a:latin typeface="Arial"/>
                <a:ea typeface="Roboto"/>
                <a:cs typeface="Arial"/>
              </a:rPr>
            </a:br>
            <a:r>
              <a:rPr lang="en-GB" b="1" dirty="0">
                <a:solidFill>
                  <a:srgbClr val="595959"/>
                </a:solidFill>
                <a:latin typeface="Arial"/>
                <a:ea typeface="Roboto"/>
                <a:cs typeface="Arial"/>
              </a:rPr>
              <a:t>Morrison, J. (2020) The Global Business Environment. </a:t>
            </a:r>
            <a:endParaRPr lang="en-GB" dirty="0"/>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5009</TotalTime>
  <Words>675</Words>
  <Application>Microsoft Office PowerPoint</Application>
  <PresentationFormat>Widescreen</PresentationFormat>
  <Paragraphs>60</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MODULE NAME Solving Problem MODULE CODE  STUDENT NAME Maria Elena Mosquera  STUDENT ID 2515854 LECTURER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Maria elena M monroy</cp:lastModifiedBy>
  <cp:revision>154</cp:revision>
  <dcterms:created xsi:type="dcterms:W3CDTF">2024-10-08T15:58:04Z</dcterms:created>
  <dcterms:modified xsi:type="dcterms:W3CDTF">2026-03-13T12:36:49Z</dcterms:modified>
</cp:coreProperties>
</file>