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embeddedFontLst>
    <p:embeddedFont>
      <p:font typeface="JetBrains Mono" panose="020B0604020202020204" charset="0"/>
      <p:regular r:id="rId23"/>
      <p:bold r:id="rId24"/>
      <p:italic r:id="rId25"/>
      <p:boldItalic r:id="rId26"/>
    </p:embeddedFont>
    <p:embeddedFont>
      <p:font typeface="Urbanist" panose="020B0604020202020204" charset="0"/>
      <p:regular r:id="rId27"/>
      <p:bold r:id="rId28"/>
      <p:italic r:id="rId29"/>
      <p:boldItalic r:id="rId30"/>
    </p:embeddedFont>
    <p:embeddedFont>
      <p:font typeface="Urbanist Medium" panose="020B0604020202020204" charset="0"/>
      <p:regular r:id="rId31"/>
      <p:bold r:id="rId32"/>
      <p:italic r:id="rId33"/>
      <p:boldItalic r:id="rId34"/>
    </p:embeddedFont>
    <p:embeddedFont>
      <p:font typeface="Urbanist SemiBold" panose="020B0604020202020204" charset="0"/>
      <p:regular r:id="rId35"/>
      <p:bold r:id="rId36"/>
      <p:italic r:id="rId37"/>
      <p:boldItalic r:id="rId3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nish khunt" initials="jk" lastIdx="1" clrIdx="0">
    <p:extLst>
      <p:ext uri="{19B8F6BF-5375-455C-9EA6-DF929625EA0E}">
        <p15:presenceInfo xmlns:p15="http://schemas.microsoft.com/office/powerpoint/2012/main" userId="3e6fa7d66d4898b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146639CF-76EE-40B7-99A4-51CBD0C19692}">
  <a:tblStyle styleId="{146639CF-76EE-40B7-99A4-51CBD0C19692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tcBdr/>
        <a:fill>
          <a:solidFill>
            <a:srgbClr val="CFD7E7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FD7E7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5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39" Type="http://schemas.openxmlformats.org/officeDocument/2006/relationships/commentAuthors" Target="commentAuthors.xml"/><Relationship Id="rId21" Type="http://schemas.openxmlformats.org/officeDocument/2006/relationships/slide" Target="slides/slide20.xml"/><Relationship Id="rId34" Type="http://schemas.openxmlformats.org/officeDocument/2006/relationships/font" Target="fonts/font12.fntdata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7.fntdata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font" Target="fonts/font10.fntdata"/><Relationship Id="rId37" Type="http://schemas.openxmlformats.org/officeDocument/2006/relationships/font" Target="fonts/font15.fntdata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36" Type="http://schemas.openxmlformats.org/officeDocument/2006/relationships/font" Target="fonts/font14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35" Type="http://schemas.openxmlformats.org/officeDocument/2006/relationships/font" Target="fonts/font13.fntdata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33" Type="http://schemas.openxmlformats.org/officeDocument/2006/relationships/font" Target="fonts/font11.fntdata"/><Relationship Id="rId38" Type="http://schemas.openxmlformats.org/officeDocument/2006/relationships/font" Target="fonts/font16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2" name="Google Shape;92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3" name="Google Shape;113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" name="Google Shape;131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" name="Google Shape;150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4" name="Google Shape;164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" name="Google Shape;184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3" name="Google Shape;203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3" name="Google Shape;223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6" name="Google Shape;236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3" name="Google Shape;263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7" name="Google Shape;277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9" name="Google Shape;299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8" name="Google Shape;30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Google Shape;332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3" name="Google Shape;333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p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2" name="Google Shape;352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Google Shape;359;p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0" name="Google Shape;360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" name="Google Shape;367;p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8" name="Google Shape;368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p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1" name="Google Shape;381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1.png"/><Relationship Id="rId7" Type="http://schemas.openxmlformats.org/officeDocument/2006/relationships/image" Target="../media/image3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Relationship Id="rId9" Type="http://schemas.openxmlformats.org/officeDocument/2006/relationships/image" Target="../media/image4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286249" y="1030979"/>
            <a:ext cx="3619500" cy="1047750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3"/>
          <p:cNvSpPr txBox="1"/>
          <p:nvPr/>
        </p:nvSpPr>
        <p:spPr>
          <a:xfrm>
            <a:off x="1430415" y="2552559"/>
            <a:ext cx="9331166" cy="13711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50" b="1" i="0" u="none" strike="noStrike" cap="none" dirty="0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Multi – Factor Authentication</a:t>
            </a:r>
          </a:p>
          <a:p>
            <a:pPr marL="0" marR="0" lvl="0" indent="0" algn="ctr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50" b="1" i="0" u="none" strike="noStrike" cap="none" dirty="0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 in Cloud Platforms</a:t>
            </a:r>
            <a:r>
              <a:rPr lang="en-US" sz="4050" b="1" i="0" u="none" strike="noStrike" cap="none" dirty="0">
                <a:solidFill>
                  <a:srgbClr val="FFFFFF"/>
                </a:solidFill>
                <a:latin typeface="Urbanist"/>
                <a:ea typeface="Urbanist"/>
                <a:cs typeface="Urbanist"/>
                <a:sym typeface="Urbanist"/>
              </a:rPr>
              <a:t> </a:t>
            </a:r>
            <a:endParaRPr dirty="0"/>
          </a:p>
        </p:txBody>
      </p:sp>
      <p:sp>
        <p:nvSpPr>
          <p:cNvPr id="87" name="Google Shape;87;p13"/>
          <p:cNvSpPr txBox="1"/>
          <p:nvPr/>
        </p:nvSpPr>
        <p:spPr>
          <a:xfrm>
            <a:off x="3009900" y="3923704"/>
            <a:ext cx="6172200" cy="3570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44969"/>
              </a:lnSpc>
            </a:pPr>
            <a:r>
              <a:rPr lang="en-US" sz="1600" dirty="0">
                <a:solidFill>
                  <a:srgbClr val="94A3B8"/>
                </a:solidFill>
                <a:latin typeface="Urbanist"/>
                <a:ea typeface="Urbanist"/>
                <a:cs typeface="Urbanist"/>
                <a:sym typeface="Urbanist"/>
              </a:rPr>
              <a:t>Operational effectiveness and performance trade-offs in Cloud</a:t>
            </a:r>
            <a:endParaRPr dirty="0"/>
          </a:p>
        </p:txBody>
      </p:sp>
      <p:sp>
        <p:nvSpPr>
          <p:cNvPr id="88" name="Google Shape;88;p13"/>
          <p:cNvSpPr txBox="1"/>
          <p:nvPr/>
        </p:nvSpPr>
        <p:spPr>
          <a:xfrm>
            <a:off x="3824287" y="4770387"/>
            <a:ext cx="4543425" cy="2434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25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89" name="Google Shape;89;p13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007172" y="1221307"/>
            <a:ext cx="2177653" cy="761851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88;p13">
            <a:extLst>
              <a:ext uri="{FF2B5EF4-FFF2-40B4-BE49-F238E27FC236}">
                <a16:creationId xmlns:a16="http://schemas.microsoft.com/office/drawing/2014/main" id="{B4415268-1C81-7F11-ECC9-6E0989D4F1E7}"/>
              </a:ext>
            </a:extLst>
          </p:cNvPr>
          <p:cNvSpPr txBox="1"/>
          <p:nvPr/>
        </p:nvSpPr>
        <p:spPr>
          <a:xfrm>
            <a:off x="2552700" y="4730055"/>
            <a:ext cx="7086600" cy="3462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CBD5E1"/>
                </a:solidFill>
                <a:latin typeface="JetBrains Mono"/>
                <a:ea typeface="JetBrains Mono"/>
                <a:cs typeface="JetBrains Mono"/>
                <a:sym typeface="JetBrains Mono"/>
              </a:rPr>
              <a:t>Project submitted for MSc Cyber Security and Digital Forensics</a:t>
            </a:r>
            <a:endParaRPr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01A83C-916F-BDEE-9598-D3E7E0A504BF}"/>
              </a:ext>
            </a:extLst>
          </p:cNvPr>
          <p:cNvSpPr txBox="1"/>
          <p:nvPr/>
        </p:nvSpPr>
        <p:spPr>
          <a:xfrm>
            <a:off x="3009899" y="5334684"/>
            <a:ext cx="6172200" cy="3818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CBD5E1"/>
                </a:solidFill>
                <a:latin typeface="JetBrains Mono"/>
                <a:ea typeface="JetBrains Mono"/>
                <a:cs typeface="JetBrains Mono"/>
                <a:sym typeface="JetBrains Mono"/>
              </a:rPr>
              <a:t>Supervisor: </a:t>
            </a:r>
            <a:r>
              <a:rPr lang="en-US" sz="1400">
                <a:solidFill>
                  <a:srgbClr val="CBD5E1"/>
                </a:solidFill>
                <a:latin typeface="JetBrains Mono"/>
                <a:ea typeface="JetBrains Mono"/>
                <a:cs typeface="JetBrains Mono"/>
                <a:sym typeface="JetBrains Mono"/>
              </a:rPr>
              <a:t>Alireza Esfahani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69F348-6297-DF6A-52DE-7F2B8D170611}"/>
              </a:ext>
            </a:extLst>
          </p:cNvPr>
          <p:cNvSpPr txBox="1"/>
          <p:nvPr/>
        </p:nvSpPr>
        <p:spPr>
          <a:xfrm>
            <a:off x="3009899" y="5905392"/>
            <a:ext cx="6172200" cy="3818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dirty="0">
                <a:solidFill>
                  <a:srgbClr val="CBD5E1"/>
                </a:solidFill>
                <a:latin typeface="JetBrains Mono"/>
                <a:cs typeface="JetBrains Mono"/>
                <a:sym typeface="JetBrains Mono"/>
              </a:rPr>
              <a:t>June 2026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" name="Google Shape;94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95" name="Google Shape;95;p14"/>
          <p:cNvSpPr/>
          <p:nvPr/>
        </p:nvSpPr>
        <p:spPr>
          <a:xfrm>
            <a:off x="5619750" y="2474714"/>
            <a:ext cx="952500" cy="3810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6" name="Google Shape;96;p14"/>
          <p:cNvSpPr txBox="1"/>
          <p:nvPr/>
        </p:nvSpPr>
        <p:spPr>
          <a:xfrm>
            <a:off x="305276" y="2940546"/>
            <a:ext cx="11581447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Research Abstract</a:t>
            </a:r>
            <a:endParaRPr/>
          </a:p>
        </p:txBody>
      </p:sp>
      <p:sp>
        <p:nvSpPr>
          <p:cNvPr id="97" name="Google Shape;97;p14"/>
          <p:cNvSpPr txBox="1"/>
          <p:nvPr/>
        </p:nvSpPr>
        <p:spPr>
          <a:xfrm>
            <a:off x="1809750" y="3406378"/>
            <a:ext cx="8572500" cy="1215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496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Critical evaluation of MFA mechanisms—TOTP, Push Notifications, and Biometrics—within a simulated cloud architecture. This study determines the optimal balance between security controls and system usability to mitigate modern cyber threats like MFA fatigue and proxy-phishing.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" name="Google Shape;102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3" name="Google Shape;103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2866429"/>
            <a:ext cx="5276850" cy="21968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4" name="Google Shape;104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2866429"/>
            <a:ext cx="5276850" cy="2196851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Google Shape;105;p15"/>
          <p:cNvSpPr txBox="1"/>
          <p:nvPr/>
        </p:nvSpPr>
        <p:spPr>
          <a:xfrm>
            <a:off x="828675" y="3361729"/>
            <a:ext cx="5020627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SemiBold"/>
                <a:ea typeface="Urbanist SemiBold"/>
                <a:cs typeface="Urbanist SemiBold"/>
                <a:sym typeface="Urbanist SemiBold"/>
              </a:rPr>
              <a:t>Digital Transformation</a:t>
            </a:r>
            <a:endParaRPr/>
          </a:p>
        </p:txBody>
      </p:sp>
      <p:sp>
        <p:nvSpPr>
          <p:cNvPr id="106" name="Google Shape;106;p15"/>
          <p:cNvSpPr txBox="1"/>
          <p:nvPr/>
        </p:nvSpPr>
        <p:spPr>
          <a:xfrm>
            <a:off x="828675" y="3847504"/>
            <a:ext cx="4781550" cy="7871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Cloud computing provides unparalleled benefits: elastic scalability, flexibility, and global accessibility for critical industries [1].</a:t>
            </a:r>
            <a:endParaRPr/>
          </a:p>
        </p:txBody>
      </p:sp>
      <p:sp>
        <p:nvSpPr>
          <p:cNvPr id="107" name="Google Shape;107;p15"/>
          <p:cNvSpPr txBox="1"/>
          <p:nvPr/>
        </p:nvSpPr>
        <p:spPr>
          <a:xfrm>
            <a:off x="6581775" y="3361729"/>
            <a:ext cx="5020627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SemiBold"/>
                <a:ea typeface="Urbanist SemiBold"/>
                <a:cs typeface="Urbanist SemiBold"/>
                <a:sym typeface="Urbanist SemiBold"/>
              </a:rPr>
              <a:t>Identity is the Perimeter</a:t>
            </a:r>
            <a:endParaRPr/>
          </a:p>
        </p:txBody>
      </p:sp>
      <p:sp>
        <p:nvSpPr>
          <p:cNvPr id="108" name="Google Shape;108;p15"/>
          <p:cNvSpPr txBox="1"/>
          <p:nvPr/>
        </p:nvSpPr>
        <p:spPr>
          <a:xfrm>
            <a:off x="6581775" y="3847504"/>
            <a:ext cx="4781550" cy="7871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In decentralized infrastructures, the traditional firewall has dissolved. Identity management is now the primary security boundary [2].</a:t>
            </a:r>
            <a:endParaRPr/>
          </a:p>
        </p:txBody>
      </p:sp>
      <p:sp>
        <p:nvSpPr>
          <p:cNvPr id="109" name="Google Shape;109;p15"/>
          <p:cNvSpPr txBox="1"/>
          <p:nvPr/>
        </p:nvSpPr>
        <p:spPr>
          <a:xfrm>
            <a:off x="771525" y="881360"/>
            <a:ext cx="11381422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1.1 BACKGROUND OF THE STUDY</a:t>
            </a:r>
            <a:endParaRPr/>
          </a:p>
        </p:txBody>
      </p:sp>
      <p:sp>
        <p:nvSpPr>
          <p:cNvPr id="110" name="Google Shape;110;p15"/>
          <p:cNvSpPr/>
          <p:nvPr/>
        </p:nvSpPr>
        <p:spPr>
          <a:xfrm>
            <a:off x="581025" y="881360"/>
            <a:ext cx="47625" cy="43815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" name="Google Shape;115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6" name="Google Shape;116;p16"/>
          <p:cNvSpPr txBox="1"/>
          <p:nvPr/>
        </p:nvSpPr>
        <p:spPr>
          <a:xfrm>
            <a:off x="581025" y="2745283"/>
            <a:ext cx="5276850" cy="1238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80%</a:t>
            </a:r>
            <a:endParaRPr/>
          </a:p>
        </p:txBody>
      </p:sp>
      <p:sp>
        <p:nvSpPr>
          <p:cNvPr id="117" name="Google Shape;117;p16"/>
          <p:cNvSpPr txBox="1"/>
          <p:nvPr/>
        </p:nvSpPr>
        <p:spPr>
          <a:xfrm>
            <a:off x="581025" y="3983533"/>
            <a:ext cx="527685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Medium"/>
                <a:ea typeface="Urbanist Medium"/>
                <a:cs typeface="Urbanist Medium"/>
                <a:sym typeface="Urbanist Medium"/>
              </a:rPr>
              <a:t>of Hacking Breaches</a:t>
            </a:r>
            <a:endParaRPr/>
          </a:p>
        </p:txBody>
      </p:sp>
      <p:sp>
        <p:nvSpPr>
          <p:cNvPr id="118" name="Google Shape;118;p16"/>
          <p:cNvSpPr txBox="1"/>
          <p:nvPr/>
        </p:nvSpPr>
        <p:spPr>
          <a:xfrm>
            <a:off x="581025" y="4478833"/>
            <a:ext cx="5276850" cy="5247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94A3B8"/>
                </a:solidFill>
                <a:latin typeface="Urbanist"/>
                <a:ea typeface="Urbanist"/>
                <a:cs typeface="Urbanist"/>
                <a:sym typeface="Urbanist"/>
              </a:rPr>
              <a:t>Involve compromised credentials due to reliance on Single-Factor Authentication (SFA) [13].</a:t>
            </a:r>
            <a:endParaRPr/>
          </a:p>
        </p:txBody>
      </p:sp>
      <p:sp>
        <p:nvSpPr>
          <p:cNvPr id="119" name="Google Shape;119;p16"/>
          <p:cNvSpPr txBox="1"/>
          <p:nvPr/>
        </p:nvSpPr>
        <p:spPr>
          <a:xfrm>
            <a:off x="6334125" y="3040112"/>
            <a:ext cx="5540692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SemiBold"/>
                <a:ea typeface="Urbanist SemiBold"/>
                <a:cs typeface="Urbanist SemiBold"/>
                <a:sym typeface="Urbanist SemiBold"/>
              </a:rPr>
              <a:t>The Complexity Paradox</a:t>
            </a:r>
            <a:endParaRPr/>
          </a:p>
        </p:txBody>
      </p:sp>
      <p:sp>
        <p:nvSpPr>
          <p:cNvPr id="120" name="Google Shape;120;p16"/>
          <p:cNvSpPr txBox="1"/>
          <p:nvPr/>
        </p:nvSpPr>
        <p:spPr>
          <a:xfrm>
            <a:off x="6334125" y="3525887"/>
            <a:ext cx="52768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Modern cloud environments face evolving bypass techniques:</a:t>
            </a:r>
            <a:endParaRPr/>
          </a:p>
        </p:txBody>
      </p:sp>
      <p:sp>
        <p:nvSpPr>
          <p:cNvPr id="121" name="Google Shape;121;p16"/>
          <p:cNvSpPr txBox="1"/>
          <p:nvPr/>
        </p:nvSpPr>
        <p:spPr>
          <a:xfrm>
            <a:off x="6334125" y="3969246"/>
            <a:ext cx="52768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0975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MFA Fatigue &amp; Notification Spam</a:t>
            </a:r>
            <a:endParaRPr/>
          </a:p>
        </p:txBody>
      </p:sp>
      <p:sp>
        <p:nvSpPr>
          <p:cNvPr id="122" name="Google Shape;122;p16"/>
          <p:cNvSpPr txBox="1"/>
          <p:nvPr/>
        </p:nvSpPr>
        <p:spPr>
          <a:xfrm>
            <a:off x="6334125" y="4345930"/>
            <a:ext cx="52768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0975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Proxy-based Phishing Proxies</a:t>
            </a:r>
            <a:endParaRPr/>
          </a:p>
        </p:txBody>
      </p:sp>
      <p:sp>
        <p:nvSpPr>
          <p:cNvPr id="123" name="Google Shape;123;p16"/>
          <p:cNvSpPr txBox="1"/>
          <p:nvPr/>
        </p:nvSpPr>
        <p:spPr>
          <a:xfrm>
            <a:off x="6334125" y="4722614"/>
            <a:ext cx="52768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0975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Latency vs. Security Trade-offs</a:t>
            </a:r>
            <a:endParaRPr/>
          </a:p>
        </p:txBody>
      </p:sp>
      <p:pic>
        <p:nvPicPr>
          <p:cNvPr id="124" name="Google Shape;124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4002583"/>
            <a:ext cx="180975" cy="19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5" name="Google Shape;125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4379267"/>
            <a:ext cx="180975" cy="19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6" name="Google Shape;126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4755951"/>
            <a:ext cx="180975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127" name="Google Shape;127;p16"/>
          <p:cNvSpPr txBox="1"/>
          <p:nvPr/>
        </p:nvSpPr>
        <p:spPr>
          <a:xfrm>
            <a:off x="771525" y="881360"/>
            <a:ext cx="11381422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1.2 STATEMENT OF THE PROBLEM</a:t>
            </a:r>
            <a:endParaRPr/>
          </a:p>
        </p:txBody>
      </p:sp>
      <p:sp>
        <p:nvSpPr>
          <p:cNvPr id="128" name="Google Shape;128;p16"/>
          <p:cNvSpPr/>
          <p:nvPr/>
        </p:nvSpPr>
        <p:spPr>
          <a:xfrm>
            <a:off x="581025" y="881360"/>
            <a:ext cx="47625" cy="43815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" name="Google Shape;133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4" name="Google Shape;134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2623542"/>
            <a:ext cx="5276850" cy="26826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5" name="Google Shape;135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34125" y="2704504"/>
            <a:ext cx="5276850" cy="2520701"/>
          </a:xfrm>
          <a:prstGeom prst="rect">
            <a:avLst/>
          </a:prstGeom>
          <a:noFill/>
          <a:ln>
            <a:noFill/>
          </a:ln>
        </p:spPr>
      </p:pic>
      <p:sp>
        <p:nvSpPr>
          <p:cNvPr id="136" name="Google Shape;136;p17"/>
          <p:cNvSpPr txBox="1"/>
          <p:nvPr/>
        </p:nvSpPr>
        <p:spPr>
          <a:xfrm>
            <a:off x="709136" y="3604617"/>
            <a:ext cx="5020627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SemiBold"/>
                <a:ea typeface="Urbanist SemiBold"/>
                <a:cs typeface="Urbanist SemiBold"/>
                <a:sym typeface="Urbanist SemiBold"/>
              </a:rPr>
              <a:t>Primary Aim</a:t>
            </a:r>
            <a:endParaRPr/>
          </a:p>
        </p:txBody>
      </p:sp>
      <p:sp>
        <p:nvSpPr>
          <p:cNvPr id="137" name="Google Shape;137;p17"/>
          <p:cNvSpPr txBox="1"/>
          <p:nvPr/>
        </p:nvSpPr>
        <p:spPr>
          <a:xfrm>
            <a:off x="828675" y="4090392"/>
            <a:ext cx="4781550" cy="7871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Evaluate the effectiveness, security resilience, and usability of TOTP, Push, and Biometric MFA within a Cloud IAM framework.</a:t>
            </a:r>
            <a:endParaRPr/>
          </a:p>
        </p:txBody>
      </p:sp>
      <p:sp>
        <p:nvSpPr>
          <p:cNvPr id="138" name="Google Shape;138;p17"/>
          <p:cNvSpPr txBox="1"/>
          <p:nvPr/>
        </p:nvSpPr>
        <p:spPr>
          <a:xfrm>
            <a:off x="6629400" y="3247429"/>
            <a:ext cx="4920615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SemiBold"/>
                <a:ea typeface="Urbanist SemiBold"/>
                <a:cs typeface="Urbanist SemiBold"/>
                <a:sym typeface="Urbanist SemiBold"/>
              </a:rPr>
              <a:t>Core Objectives</a:t>
            </a:r>
            <a:endParaRPr/>
          </a:p>
        </p:txBody>
      </p:sp>
      <p:pic>
        <p:nvPicPr>
          <p:cNvPr id="139" name="Google Shape;139;p17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019425" y="2899767"/>
            <a:ext cx="400050" cy="400050"/>
          </a:xfrm>
          <a:prstGeom prst="rect">
            <a:avLst/>
          </a:prstGeom>
          <a:noFill/>
          <a:ln>
            <a:noFill/>
          </a:ln>
        </p:spPr>
      </p:pic>
      <p:sp>
        <p:nvSpPr>
          <p:cNvPr id="140" name="Google Shape;140;p17"/>
          <p:cNvSpPr txBox="1"/>
          <p:nvPr/>
        </p:nvSpPr>
        <p:spPr>
          <a:xfrm>
            <a:off x="6629400" y="3704629"/>
            <a:ext cx="468630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76225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Review modern MFA vulnerabilities</a:t>
            </a:r>
            <a:endParaRPr/>
          </a:p>
        </p:txBody>
      </p:sp>
      <p:sp>
        <p:nvSpPr>
          <p:cNvPr id="141" name="Google Shape;141;p17"/>
          <p:cNvSpPr txBox="1"/>
          <p:nvPr/>
        </p:nvSpPr>
        <p:spPr>
          <a:xfrm>
            <a:off x="6629400" y="4109888"/>
            <a:ext cx="468630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76225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Implement simulated cloud infrastructure</a:t>
            </a:r>
            <a:endParaRPr/>
          </a:p>
        </p:txBody>
      </p:sp>
      <p:sp>
        <p:nvSpPr>
          <p:cNvPr id="142" name="Google Shape;142;p17"/>
          <p:cNvSpPr txBox="1"/>
          <p:nvPr/>
        </p:nvSpPr>
        <p:spPr>
          <a:xfrm>
            <a:off x="6629400" y="4515147"/>
            <a:ext cx="468630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76225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Analyze results under simulated attacks</a:t>
            </a:r>
            <a:endParaRPr/>
          </a:p>
        </p:txBody>
      </p:sp>
      <p:pic>
        <p:nvPicPr>
          <p:cNvPr id="143" name="Google Shape;143;p17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629400" y="3737967"/>
            <a:ext cx="180975" cy="19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4" name="Google Shape;144;p17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629400" y="4143226"/>
            <a:ext cx="180975" cy="19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17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629400" y="4548485"/>
            <a:ext cx="180975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6" name="Google Shape;146;p17"/>
          <p:cNvSpPr txBox="1"/>
          <p:nvPr/>
        </p:nvSpPr>
        <p:spPr>
          <a:xfrm>
            <a:off x="771525" y="881360"/>
            <a:ext cx="11381422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1.3 PROJECT AIM &amp; OBJECTIVES</a:t>
            </a:r>
            <a:endParaRPr/>
          </a:p>
        </p:txBody>
      </p:sp>
      <p:sp>
        <p:nvSpPr>
          <p:cNvPr id="147" name="Google Shape;147;p17"/>
          <p:cNvSpPr/>
          <p:nvPr/>
        </p:nvSpPr>
        <p:spPr>
          <a:xfrm>
            <a:off x="581025" y="881360"/>
            <a:ext cx="47625" cy="43815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2" name="Google Shape;152;p1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3" name="Google Shape;153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1821805"/>
            <a:ext cx="5276850" cy="4286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4" name="Google Shape;154;p1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191375" y="5831830"/>
            <a:ext cx="4219575" cy="171450"/>
          </a:xfrm>
          <a:prstGeom prst="rect">
            <a:avLst/>
          </a:prstGeom>
          <a:noFill/>
          <a:ln>
            <a:noFill/>
          </a:ln>
        </p:spPr>
      </p:pic>
      <p:sp>
        <p:nvSpPr>
          <p:cNvPr id="155" name="Google Shape;155;p18"/>
          <p:cNvSpPr txBox="1"/>
          <p:nvPr/>
        </p:nvSpPr>
        <p:spPr>
          <a:xfrm>
            <a:off x="581025" y="2737395"/>
            <a:ext cx="5540692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SemiBold"/>
                <a:ea typeface="Urbanist SemiBold"/>
                <a:cs typeface="Urbanist SemiBold"/>
                <a:sym typeface="Urbanist SemiBold"/>
              </a:rPr>
              <a:t>Shared Responsibility</a:t>
            </a:r>
            <a:endParaRPr/>
          </a:p>
        </p:txBody>
      </p:sp>
      <p:sp>
        <p:nvSpPr>
          <p:cNvPr id="156" name="Google Shape;156;p18"/>
          <p:cNvSpPr txBox="1"/>
          <p:nvPr/>
        </p:nvSpPr>
        <p:spPr>
          <a:xfrm>
            <a:off x="581025" y="3223170"/>
            <a:ext cx="5276850" cy="7871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Cloud vendors secure the infrastructure ("Security </a:t>
            </a:r>
            <a:r>
              <a:rPr lang="en-US" sz="1425" b="0" i="1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of</a:t>
            </a: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 the Cloud"), while consumers secure their data and IAM ("Security </a:t>
            </a:r>
            <a:r>
              <a:rPr lang="en-US" sz="1425" b="0" i="1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in</a:t>
            </a: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 the Cloud") [7].</a:t>
            </a:r>
            <a:endParaRPr/>
          </a:p>
        </p:txBody>
      </p:sp>
      <p:sp>
        <p:nvSpPr>
          <p:cNvPr id="157" name="Google Shape;157;p18"/>
          <p:cNvSpPr txBox="1"/>
          <p:nvPr/>
        </p:nvSpPr>
        <p:spPr>
          <a:xfrm>
            <a:off x="581025" y="4248447"/>
            <a:ext cx="5540692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SemiBold"/>
                <a:ea typeface="Urbanist SemiBold"/>
                <a:cs typeface="Urbanist SemiBold"/>
                <a:sym typeface="Urbanist SemiBold"/>
              </a:rPr>
              <a:t>Multi-Tenancy Risks</a:t>
            </a:r>
            <a:endParaRPr/>
          </a:p>
        </p:txBody>
      </p:sp>
      <p:sp>
        <p:nvSpPr>
          <p:cNvPr id="158" name="Google Shape;158;p18"/>
          <p:cNvSpPr txBox="1"/>
          <p:nvPr/>
        </p:nvSpPr>
        <p:spPr>
          <a:xfrm>
            <a:off x="581025" y="4734222"/>
            <a:ext cx="5276850" cy="5247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Shared physical resources increase side-channel and container escape vulnerabilities in cloud-native ecosystems [6].</a:t>
            </a:r>
            <a:endParaRPr/>
          </a:p>
        </p:txBody>
      </p:sp>
      <p:pic>
        <p:nvPicPr>
          <p:cNvPr id="159" name="Google Shape;159;p18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343650" y="1831330"/>
            <a:ext cx="5257800" cy="4267200"/>
          </a:xfrm>
          <a:prstGeom prst="rect">
            <a:avLst/>
          </a:prstGeom>
          <a:noFill/>
          <a:ln>
            <a:noFill/>
          </a:ln>
        </p:spPr>
      </p:pic>
      <p:sp>
        <p:nvSpPr>
          <p:cNvPr id="160" name="Google Shape;160;p18"/>
          <p:cNvSpPr txBox="1"/>
          <p:nvPr/>
        </p:nvSpPr>
        <p:spPr>
          <a:xfrm>
            <a:off x="771525" y="881360"/>
            <a:ext cx="11381422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2.2 CLOUD SECURITY LANDSCAPE</a:t>
            </a:r>
            <a:endParaRPr/>
          </a:p>
        </p:txBody>
      </p:sp>
      <p:sp>
        <p:nvSpPr>
          <p:cNvPr id="161" name="Google Shape;161;p18"/>
          <p:cNvSpPr/>
          <p:nvPr/>
        </p:nvSpPr>
        <p:spPr>
          <a:xfrm>
            <a:off x="581025" y="881360"/>
            <a:ext cx="47625" cy="43815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6" name="Google Shape;166;p1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67" name="Google Shape;167;p19"/>
          <p:cNvSpPr/>
          <p:nvPr/>
        </p:nvSpPr>
        <p:spPr>
          <a:xfrm>
            <a:off x="581025" y="4250680"/>
            <a:ext cx="11029950" cy="28575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8" name="Google Shape;168;p19"/>
          <p:cNvSpPr txBox="1"/>
          <p:nvPr/>
        </p:nvSpPr>
        <p:spPr>
          <a:xfrm>
            <a:off x="667624" y="4793605"/>
            <a:ext cx="2363576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SemiBold"/>
                <a:ea typeface="Urbanist SemiBold"/>
                <a:cs typeface="Urbanist SemiBold"/>
                <a:sym typeface="Urbanist SemiBold"/>
              </a:rPr>
              <a:t>SFA Era</a:t>
            </a:r>
            <a:endParaRPr/>
          </a:p>
        </p:txBody>
      </p:sp>
      <p:sp>
        <p:nvSpPr>
          <p:cNvPr id="169" name="Google Shape;169;p19"/>
          <p:cNvSpPr txBox="1"/>
          <p:nvPr/>
        </p:nvSpPr>
        <p:spPr>
          <a:xfrm>
            <a:off x="723900" y="5279380"/>
            <a:ext cx="2251025" cy="5247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Reliance on passwords. High vulnerability to stuffing.</a:t>
            </a:r>
            <a:endParaRPr/>
          </a:p>
        </p:txBody>
      </p:sp>
      <p:sp>
        <p:nvSpPr>
          <p:cNvPr id="170" name="Google Shape;170;p19"/>
          <p:cNvSpPr txBox="1"/>
          <p:nvPr/>
        </p:nvSpPr>
        <p:spPr>
          <a:xfrm>
            <a:off x="3498632" y="2763887"/>
            <a:ext cx="2363576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SemiBold"/>
                <a:ea typeface="Urbanist SemiBold"/>
                <a:cs typeface="Urbanist SemiBold"/>
                <a:sym typeface="Urbanist SemiBold"/>
              </a:rPr>
              <a:t>MFA Era</a:t>
            </a:r>
            <a:endParaRPr/>
          </a:p>
        </p:txBody>
      </p:sp>
      <p:sp>
        <p:nvSpPr>
          <p:cNvPr id="171" name="Google Shape;171;p19"/>
          <p:cNvSpPr txBox="1"/>
          <p:nvPr/>
        </p:nvSpPr>
        <p:spPr>
          <a:xfrm>
            <a:off x="3554908" y="3249662"/>
            <a:ext cx="2251025" cy="5247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Knowledge + Possession + Inherence factors [4].</a:t>
            </a:r>
            <a:endParaRPr/>
          </a:p>
        </p:txBody>
      </p:sp>
      <p:sp>
        <p:nvSpPr>
          <p:cNvPr id="172" name="Google Shape;172;p19"/>
          <p:cNvSpPr txBox="1"/>
          <p:nvPr/>
        </p:nvSpPr>
        <p:spPr>
          <a:xfrm>
            <a:off x="6329641" y="4793605"/>
            <a:ext cx="2363576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SemiBold"/>
                <a:ea typeface="Urbanist SemiBold"/>
                <a:cs typeface="Urbanist SemiBold"/>
                <a:sym typeface="Urbanist SemiBold"/>
              </a:rPr>
              <a:t>Zero Trust</a:t>
            </a:r>
            <a:endParaRPr/>
          </a:p>
        </p:txBody>
      </p:sp>
      <p:sp>
        <p:nvSpPr>
          <p:cNvPr id="173" name="Google Shape;173;p19"/>
          <p:cNvSpPr txBox="1"/>
          <p:nvPr/>
        </p:nvSpPr>
        <p:spPr>
          <a:xfrm>
            <a:off x="6385917" y="5279380"/>
            <a:ext cx="2251025" cy="5247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"Never trust, always verify" framework [12].</a:t>
            </a:r>
            <a:endParaRPr/>
          </a:p>
        </p:txBody>
      </p:sp>
      <p:sp>
        <p:nvSpPr>
          <p:cNvPr id="174" name="Google Shape;174;p19"/>
          <p:cNvSpPr txBox="1"/>
          <p:nvPr/>
        </p:nvSpPr>
        <p:spPr>
          <a:xfrm>
            <a:off x="9160650" y="2763887"/>
            <a:ext cx="2363576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SemiBold"/>
                <a:ea typeface="Urbanist SemiBold"/>
                <a:cs typeface="Urbanist SemiBold"/>
                <a:sym typeface="Urbanist SemiBold"/>
              </a:rPr>
              <a:t>Adaptive MFA</a:t>
            </a:r>
            <a:endParaRPr/>
          </a:p>
        </p:txBody>
      </p:sp>
      <p:sp>
        <p:nvSpPr>
          <p:cNvPr id="175" name="Google Shape;175;p19"/>
          <p:cNvSpPr txBox="1"/>
          <p:nvPr/>
        </p:nvSpPr>
        <p:spPr>
          <a:xfrm>
            <a:off x="9216925" y="3249662"/>
            <a:ext cx="2251025" cy="5247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Context-aware risk assessment using AI [15].</a:t>
            </a:r>
            <a:endParaRPr/>
          </a:p>
        </p:txBody>
      </p:sp>
      <p:sp>
        <p:nvSpPr>
          <p:cNvPr id="176" name="Google Shape;176;p19"/>
          <p:cNvSpPr txBox="1"/>
          <p:nvPr/>
        </p:nvSpPr>
        <p:spPr>
          <a:xfrm>
            <a:off x="771525" y="881360"/>
            <a:ext cx="11381422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2.3 EVOLUTION OF AUTHENTICATION</a:t>
            </a:r>
            <a:endParaRPr/>
          </a:p>
        </p:txBody>
      </p:sp>
      <p:sp>
        <p:nvSpPr>
          <p:cNvPr id="177" name="Google Shape;177;p19"/>
          <p:cNvSpPr/>
          <p:nvPr/>
        </p:nvSpPr>
        <p:spPr>
          <a:xfrm>
            <a:off x="581025" y="881360"/>
            <a:ext cx="47625" cy="43815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8" name="Google Shape;178;p19"/>
          <p:cNvSpPr/>
          <p:nvPr/>
        </p:nvSpPr>
        <p:spPr>
          <a:xfrm>
            <a:off x="1763687" y="4164955"/>
            <a:ext cx="171450" cy="171450"/>
          </a:xfrm>
          <a:prstGeom prst="roundRect">
            <a:avLst>
              <a:gd name="adj" fmla="val 50000"/>
            </a:avLst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9" name="Google Shape;179;p19"/>
          <p:cNvSpPr/>
          <p:nvPr/>
        </p:nvSpPr>
        <p:spPr>
          <a:xfrm>
            <a:off x="4594696" y="4164955"/>
            <a:ext cx="171450" cy="171450"/>
          </a:xfrm>
          <a:prstGeom prst="roundRect">
            <a:avLst>
              <a:gd name="adj" fmla="val 50000"/>
            </a:avLst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0" name="Google Shape;180;p19"/>
          <p:cNvSpPr/>
          <p:nvPr/>
        </p:nvSpPr>
        <p:spPr>
          <a:xfrm>
            <a:off x="7425704" y="4164955"/>
            <a:ext cx="171450" cy="171450"/>
          </a:xfrm>
          <a:prstGeom prst="roundRect">
            <a:avLst>
              <a:gd name="adj" fmla="val 50000"/>
            </a:avLst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1" name="Google Shape;181;p19"/>
          <p:cNvSpPr/>
          <p:nvPr/>
        </p:nvSpPr>
        <p:spPr>
          <a:xfrm>
            <a:off x="10256713" y="4164955"/>
            <a:ext cx="171450" cy="171450"/>
          </a:xfrm>
          <a:prstGeom prst="roundRect">
            <a:avLst>
              <a:gd name="adj" fmla="val 50000"/>
            </a:avLst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" name="Google Shape;186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7" name="Google Shape;187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2623542"/>
            <a:ext cx="3517850" cy="26826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88" name="Google Shape;188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337000" y="2623542"/>
            <a:ext cx="3517850" cy="26826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89" name="Google Shape;189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092975" y="2623542"/>
            <a:ext cx="3517850" cy="2682626"/>
          </a:xfrm>
          <a:prstGeom prst="rect">
            <a:avLst/>
          </a:prstGeom>
          <a:noFill/>
          <a:ln>
            <a:noFill/>
          </a:ln>
        </p:spPr>
      </p:pic>
      <p:sp>
        <p:nvSpPr>
          <p:cNvPr id="190" name="Google Shape;190;p20"/>
          <p:cNvSpPr txBox="1"/>
          <p:nvPr/>
        </p:nvSpPr>
        <p:spPr>
          <a:xfrm>
            <a:off x="753111" y="3604617"/>
            <a:ext cx="3173677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SemiBold"/>
                <a:ea typeface="Urbanist SemiBold"/>
                <a:cs typeface="Urbanist SemiBold"/>
                <a:sym typeface="Urbanist SemiBold"/>
              </a:rPr>
              <a:t>Philosophy</a:t>
            </a:r>
            <a:endParaRPr/>
          </a:p>
        </p:txBody>
      </p:sp>
      <p:sp>
        <p:nvSpPr>
          <p:cNvPr id="191" name="Google Shape;191;p20"/>
          <p:cNvSpPr txBox="1"/>
          <p:nvPr/>
        </p:nvSpPr>
        <p:spPr>
          <a:xfrm>
            <a:off x="828675" y="4090392"/>
            <a:ext cx="3022550" cy="5247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Positivism:</a:t>
            </a: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 Objective observation and quantifiable evidence.</a:t>
            </a:r>
            <a:endParaRPr/>
          </a:p>
        </p:txBody>
      </p:sp>
      <p:sp>
        <p:nvSpPr>
          <p:cNvPr id="192" name="Google Shape;192;p20"/>
          <p:cNvSpPr txBox="1"/>
          <p:nvPr/>
        </p:nvSpPr>
        <p:spPr>
          <a:xfrm>
            <a:off x="4509086" y="3604617"/>
            <a:ext cx="3173677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SemiBold"/>
                <a:ea typeface="Urbanist SemiBold"/>
                <a:cs typeface="Urbanist SemiBold"/>
                <a:sym typeface="Urbanist SemiBold"/>
              </a:rPr>
              <a:t>Approach</a:t>
            </a:r>
            <a:endParaRPr/>
          </a:p>
        </p:txBody>
      </p:sp>
      <p:sp>
        <p:nvSpPr>
          <p:cNvPr id="193" name="Google Shape;193;p20"/>
          <p:cNvSpPr txBox="1"/>
          <p:nvPr/>
        </p:nvSpPr>
        <p:spPr>
          <a:xfrm>
            <a:off x="4584650" y="4090392"/>
            <a:ext cx="3022550" cy="7871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Deductive:</a:t>
            </a: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 Testing established theories through empirical observation.</a:t>
            </a:r>
            <a:endParaRPr/>
          </a:p>
        </p:txBody>
      </p:sp>
      <p:sp>
        <p:nvSpPr>
          <p:cNvPr id="194" name="Google Shape;194;p20"/>
          <p:cNvSpPr txBox="1"/>
          <p:nvPr/>
        </p:nvSpPr>
        <p:spPr>
          <a:xfrm>
            <a:off x="8265062" y="3604617"/>
            <a:ext cx="3173677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SemiBold"/>
                <a:ea typeface="Urbanist SemiBold"/>
                <a:cs typeface="Urbanist SemiBold"/>
                <a:sym typeface="Urbanist SemiBold"/>
              </a:rPr>
              <a:t>Strategy</a:t>
            </a:r>
            <a:endParaRPr/>
          </a:p>
        </p:txBody>
      </p:sp>
      <p:sp>
        <p:nvSpPr>
          <p:cNvPr id="195" name="Google Shape;195;p20"/>
          <p:cNvSpPr txBox="1"/>
          <p:nvPr/>
        </p:nvSpPr>
        <p:spPr>
          <a:xfrm>
            <a:off x="8340625" y="4090392"/>
            <a:ext cx="3022550" cy="7871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Experimental:</a:t>
            </a: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 Controlled manipulation of variables in a cloud testbed.</a:t>
            </a:r>
            <a:endParaRPr/>
          </a:p>
        </p:txBody>
      </p:sp>
      <p:pic>
        <p:nvPicPr>
          <p:cNvPr id="196" name="Google Shape;196;p20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139850" y="2899767"/>
            <a:ext cx="400050" cy="400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7" name="Google Shape;197;p20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843438" y="2899767"/>
            <a:ext cx="504825" cy="400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8" name="Google Shape;198;p20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9651801" y="2899767"/>
            <a:ext cx="400050" cy="400050"/>
          </a:xfrm>
          <a:prstGeom prst="rect">
            <a:avLst/>
          </a:prstGeom>
          <a:noFill/>
          <a:ln>
            <a:noFill/>
          </a:ln>
        </p:spPr>
      </p:pic>
      <p:sp>
        <p:nvSpPr>
          <p:cNvPr id="199" name="Google Shape;199;p20"/>
          <p:cNvSpPr txBox="1"/>
          <p:nvPr/>
        </p:nvSpPr>
        <p:spPr>
          <a:xfrm>
            <a:off x="771525" y="881360"/>
            <a:ext cx="11381422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3.1 RESEARCH METHODOLOGY</a:t>
            </a:r>
            <a:endParaRPr/>
          </a:p>
        </p:txBody>
      </p:sp>
      <p:sp>
        <p:nvSpPr>
          <p:cNvPr id="200" name="Google Shape;200;p20"/>
          <p:cNvSpPr/>
          <p:nvPr/>
        </p:nvSpPr>
        <p:spPr>
          <a:xfrm>
            <a:off x="581025" y="881360"/>
            <a:ext cx="47625" cy="43815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" name="Google Shape;205;p2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6" name="Google Shape;206;p2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1821805"/>
            <a:ext cx="5276850" cy="4286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7" name="Google Shape;207;p21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124700" y="5831830"/>
            <a:ext cx="4286250" cy="171450"/>
          </a:xfrm>
          <a:prstGeom prst="rect">
            <a:avLst/>
          </a:prstGeom>
          <a:noFill/>
          <a:ln>
            <a:noFill/>
          </a:ln>
        </p:spPr>
      </p:pic>
      <p:sp>
        <p:nvSpPr>
          <p:cNvPr id="208" name="Google Shape;208;p21"/>
          <p:cNvSpPr txBox="1"/>
          <p:nvPr/>
        </p:nvSpPr>
        <p:spPr>
          <a:xfrm>
            <a:off x="581025" y="2892028"/>
            <a:ext cx="5540692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SemiBold"/>
                <a:ea typeface="Urbanist SemiBold"/>
                <a:cs typeface="Urbanist SemiBold"/>
                <a:sym typeface="Urbanist SemiBold"/>
              </a:rPr>
              <a:t>Methodological Blueprint</a:t>
            </a:r>
            <a:endParaRPr/>
          </a:p>
        </p:txBody>
      </p:sp>
      <p:sp>
        <p:nvSpPr>
          <p:cNvPr id="209" name="Google Shape;209;p21"/>
          <p:cNvSpPr txBox="1"/>
          <p:nvPr/>
        </p:nvSpPr>
        <p:spPr>
          <a:xfrm>
            <a:off x="581025" y="3377803"/>
            <a:ext cx="5276850" cy="5247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The framework utilizes the CICIDS2017 dataset to train a </a:t>
            </a:r>
            <a:r>
              <a:rPr lang="en-US" sz="1425" b="1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Random Forest Classifier</a:t>
            </a: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 for traffic analysis [3].</a:t>
            </a:r>
            <a:endParaRPr/>
          </a:p>
        </p:txBody>
      </p:sp>
      <p:pic>
        <p:nvPicPr>
          <p:cNvPr id="210" name="Google Shape;210;p21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343650" y="1831330"/>
            <a:ext cx="5257800" cy="4267200"/>
          </a:xfrm>
          <a:prstGeom prst="rect">
            <a:avLst/>
          </a:prstGeom>
          <a:noFill/>
          <a:ln>
            <a:noFill/>
          </a:ln>
        </p:spPr>
      </p:pic>
      <p:sp>
        <p:nvSpPr>
          <p:cNvPr id="211" name="Google Shape;211;p21"/>
          <p:cNvSpPr txBox="1"/>
          <p:nvPr/>
        </p:nvSpPr>
        <p:spPr>
          <a:xfrm>
            <a:off x="923925" y="4081402"/>
            <a:ext cx="38100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•</a:t>
            </a:r>
            <a:endParaRPr/>
          </a:p>
        </p:txBody>
      </p:sp>
      <p:sp>
        <p:nvSpPr>
          <p:cNvPr id="212" name="Google Shape;212;p21"/>
          <p:cNvSpPr txBox="1"/>
          <p:nvPr/>
        </p:nvSpPr>
        <p:spPr>
          <a:xfrm>
            <a:off x="962025" y="4083546"/>
            <a:ext cx="48958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810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Data Cleaning &amp; Normalization</a:t>
            </a:r>
            <a:endParaRPr/>
          </a:p>
        </p:txBody>
      </p:sp>
      <p:sp>
        <p:nvSpPr>
          <p:cNvPr id="213" name="Google Shape;213;p21"/>
          <p:cNvSpPr txBox="1"/>
          <p:nvPr/>
        </p:nvSpPr>
        <p:spPr>
          <a:xfrm>
            <a:off x="923925" y="4343786"/>
            <a:ext cx="38100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•</a:t>
            </a:r>
            <a:endParaRPr/>
          </a:p>
        </p:txBody>
      </p:sp>
      <p:sp>
        <p:nvSpPr>
          <p:cNvPr id="214" name="Google Shape;214;p21"/>
          <p:cNvSpPr txBox="1"/>
          <p:nvPr/>
        </p:nvSpPr>
        <p:spPr>
          <a:xfrm>
            <a:off x="962025" y="4345930"/>
            <a:ext cx="48958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810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Feature Selection (Entropy/Gain)</a:t>
            </a:r>
            <a:endParaRPr/>
          </a:p>
        </p:txBody>
      </p:sp>
      <p:sp>
        <p:nvSpPr>
          <p:cNvPr id="215" name="Google Shape;215;p21"/>
          <p:cNvSpPr txBox="1"/>
          <p:nvPr/>
        </p:nvSpPr>
        <p:spPr>
          <a:xfrm>
            <a:off x="923925" y="4606170"/>
            <a:ext cx="38100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•</a:t>
            </a:r>
            <a:endParaRPr/>
          </a:p>
        </p:txBody>
      </p:sp>
      <p:sp>
        <p:nvSpPr>
          <p:cNvPr id="216" name="Google Shape;216;p21"/>
          <p:cNvSpPr txBox="1"/>
          <p:nvPr/>
        </p:nvSpPr>
        <p:spPr>
          <a:xfrm>
            <a:off x="962025" y="4608314"/>
            <a:ext cx="48958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810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Model Training (Training Data: 80%)</a:t>
            </a:r>
            <a:endParaRPr/>
          </a:p>
        </p:txBody>
      </p:sp>
      <p:sp>
        <p:nvSpPr>
          <p:cNvPr id="217" name="Google Shape;217;p21"/>
          <p:cNvSpPr txBox="1"/>
          <p:nvPr/>
        </p:nvSpPr>
        <p:spPr>
          <a:xfrm>
            <a:off x="923925" y="4868554"/>
            <a:ext cx="38100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•</a:t>
            </a:r>
            <a:endParaRPr/>
          </a:p>
        </p:txBody>
      </p:sp>
      <p:sp>
        <p:nvSpPr>
          <p:cNvPr id="218" name="Google Shape;218;p21"/>
          <p:cNvSpPr txBox="1"/>
          <p:nvPr/>
        </p:nvSpPr>
        <p:spPr>
          <a:xfrm>
            <a:off x="962025" y="4870698"/>
            <a:ext cx="48958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810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Intrusion Alert Generation</a:t>
            </a:r>
            <a:endParaRPr/>
          </a:p>
        </p:txBody>
      </p:sp>
      <p:sp>
        <p:nvSpPr>
          <p:cNvPr id="219" name="Google Shape;219;p21"/>
          <p:cNvSpPr txBox="1"/>
          <p:nvPr/>
        </p:nvSpPr>
        <p:spPr>
          <a:xfrm>
            <a:off x="771525" y="881360"/>
            <a:ext cx="11381422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3.5 PROPOSED SYSTEM FRAMEWORK</a:t>
            </a:r>
            <a:endParaRPr/>
          </a:p>
        </p:txBody>
      </p:sp>
      <p:sp>
        <p:nvSpPr>
          <p:cNvPr id="220" name="Google Shape;220;p21"/>
          <p:cNvSpPr/>
          <p:nvPr/>
        </p:nvSpPr>
        <p:spPr>
          <a:xfrm>
            <a:off x="581025" y="881360"/>
            <a:ext cx="47625" cy="43815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" name="Google Shape;225;p22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6" name="Google Shape;226;p22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134225" y="6010275"/>
            <a:ext cx="4286250" cy="171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7" name="Google Shape;227;p22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952750" y="4217640"/>
            <a:ext cx="1428750" cy="857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8" name="Google Shape;228;p22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572000" y="4217640"/>
            <a:ext cx="1428750" cy="857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9" name="Google Shape;229;p22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191250" y="4217640"/>
            <a:ext cx="1428750" cy="857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0" name="Google Shape;230;p22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7810500" y="4217640"/>
            <a:ext cx="1428750" cy="857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1" name="Google Shape;231;p22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581025" y="581025"/>
            <a:ext cx="11029950" cy="5695950"/>
          </a:xfrm>
          <a:prstGeom prst="rect">
            <a:avLst/>
          </a:prstGeom>
          <a:noFill/>
          <a:ln>
            <a:noFill/>
          </a:ln>
        </p:spPr>
      </p:pic>
      <p:sp>
        <p:nvSpPr>
          <p:cNvPr id="232" name="Google Shape;232;p22"/>
          <p:cNvSpPr txBox="1"/>
          <p:nvPr/>
        </p:nvSpPr>
        <p:spPr>
          <a:xfrm>
            <a:off x="3055620" y="2162323"/>
            <a:ext cx="6080760" cy="552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Machine Learning Workflow</a:t>
            </a:r>
            <a:endParaRPr/>
          </a:p>
        </p:txBody>
      </p:sp>
      <p:sp>
        <p:nvSpPr>
          <p:cNvPr id="233" name="Google Shape;233;p22"/>
          <p:cNvSpPr txBox="1"/>
          <p:nvPr/>
        </p:nvSpPr>
        <p:spPr>
          <a:xfrm>
            <a:off x="2286000" y="3114823"/>
            <a:ext cx="7620000" cy="6075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496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Detailed process flow including network traffic ingestion, data pre-processing, and classification of normal vs. malicious traffic [3].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8" name="Google Shape;238;p2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9" name="Google Shape;239;p2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2763887"/>
            <a:ext cx="5276850" cy="2402085"/>
          </a:xfrm>
          <a:prstGeom prst="rect">
            <a:avLst/>
          </a:prstGeom>
          <a:noFill/>
          <a:ln>
            <a:noFill/>
          </a:ln>
        </p:spPr>
      </p:pic>
      <p:pic>
        <p:nvPicPr>
          <p:cNvPr id="240" name="Google Shape;240;p2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2763887"/>
            <a:ext cx="5276850" cy="2402085"/>
          </a:xfrm>
          <a:prstGeom prst="rect">
            <a:avLst/>
          </a:prstGeom>
          <a:noFill/>
          <a:ln>
            <a:noFill/>
          </a:ln>
        </p:spPr>
      </p:pic>
      <p:sp>
        <p:nvSpPr>
          <p:cNvPr id="241" name="Google Shape;241;p23"/>
          <p:cNvSpPr txBox="1"/>
          <p:nvPr/>
        </p:nvSpPr>
        <p:spPr>
          <a:xfrm>
            <a:off x="828675" y="3259187"/>
            <a:ext cx="5020627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SemiBold"/>
                <a:ea typeface="Urbanist SemiBold"/>
                <a:cs typeface="Urbanist SemiBold"/>
                <a:sym typeface="Urbanist SemiBold"/>
              </a:rPr>
              <a:t>Infrastructure Components</a:t>
            </a:r>
            <a:endParaRPr/>
          </a:p>
        </p:txBody>
      </p:sp>
      <p:sp>
        <p:nvSpPr>
          <p:cNvPr id="242" name="Google Shape;242;p23"/>
          <p:cNvSpPr txBox="1"/>
          <p:nvPr/>
        </p:nvSpPr>
        <p:spPr>
          <a:xfrm>
            <a:off x="6581775" y="3259187"/>
            <a:ext cx="5020627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SemiBold"/>
                <a:ea typeface="Urbanist SemiBold"/>
                <a:cs typeface="Urbanist SemiBold"/>
                <a:sym typeface="Urbanist SemiBold"/>
              </a:rPr>
              <a:t>Simulated Attack Vectors</a:t>
            </a:r>
            <a:endParaRPr/>
          </a:p>
        </p:txBody>
      </p:sp>
      <p:sp>
        <p:nvSpPr>
          <p:cNvPr id="243" name="Google Shape;243;p23"/>
          <p:cNvSpPr txBox="1"/>
          <p:nvPr/>
        </p:nvSpPr>
        <p:spPr>
          <a:xfrm>
            <a:off x="981075" y="3714243"/>
            <a:ext cx="38100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•</a:t>
            </a:r>
            <a:endParaRPr/>
          </a:p>
        </p:txBody>
      </p:sp>
      <p:sp>
        <p:nvSpPr>
          <p:cNvPr id="244" name="Google Shape;244;p23"/>
          <p:cNvSpPr txBox="1"/>
          <p:nvPr/>
        </p:nvSpPr>
        <p:spPr>
          <a:xfrm>
            <a:off x="1019175" y="3716387"/>
            <a:ext cx="45910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810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Env:</a:t>
            </a: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 Ubuntu Linux / Windows 11</a:t>
            </a:r>
            <a:endParaRPr/>
          </a:p>
        </p:txBody>
      </p:sp>
      <p:sp>
        <p:nvSpPr>
          <p:cNvPr id="245" name="Google Shape;245;p23"/>
          <p:cNvSpPr txBox="1"/>
          <p:nvPr/>
        </p:nvSpPr>
        <p:spPr>
          <a:xfrm>
            <a:off x="981075" y="3976627"/>
            <a:ext cx="38100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•</a:t>
            </a:r>
            <a:endParaRPr/>
          </a:p>
        </p:txBody>
      </p:sp>
      <p:sp>
        <p:nvSpPr>
          <p:cNvPr id="246" name="Google Shape;246;p23"/>
          <p:cNvSpPr txBox="1"/>
          <p:nvPr/>
        </p:nvSpPr>
        <p:spPr>
          <a:xfrm>
            <a:off x="1019175" y="3978771"/>
            <a:ext cx="45910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810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Tool:</a:t>
            </a: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 Docker-based simulation</a:t>
            </a:r>
            <a:endParaRPr/>
          </a:p>
        </p:txBody>
      </p:sp>
      <p:sp>
        <p:nvSpPr>
          <p:cNvPr id="247" name="Google Shape;247;p23"/>
          <p:cNvSpPr txBox="1"/>
          <p:nvPr/>
        </p:nvSpPr>
        <p:spPr>
          <a:xfrm>
            <a:off x="981075" y="4239011"/>
            <a:ext cx="38100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•</a:t>
            </a:r>
            <a:endParaRPr/>
          </a:p>
        </p:txBody>
      </p:sp>
      <p:sp>
        <p:nvSpPr>
          <p:cNvPr id="248" name="Google Shape;248;p23"/>
          <p:cNvSpPr txBox="1"/>
          <p:nvPr/>
        </p:nvSpPr>
        <p:spPr>
          <a:xfrm>
            <a:off x="1019175" y="4241155"/>
            <a:ext cx="45910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810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Dataset:</a:t>
            </a: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 CICIDS2017 Traffic Data</a:t>
            </a:r>
            <a:endParaRPr/>
          </a:p>
        </p:txBody>
      </p:sp>
      <p:sp>
        <p:nvSpPr>
          <p:cNvPr id="249" name="Google Shape;249;p23"/>
          <p:cNvSpPr txBox="1"/>
          <p:nvPr/>
        </p:nvSpPr>
        <p:spPr>
          <a:xfrm>
            <a:off x="981075" y="4501395"/>
            <a:ext cx="38100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•</a:t>
            </a:r>
            <a:endParaRPr/>
          </a:p>
        </p:txBody>
      </p:sp>
      <p:sp>
        <p:nvSpPr>
          <p:cNvPr id="250" name="Google Shape;250;p23"/>
          <p:cNvSpPr txBox="1"/>
          <p:nvPr/>
        </p:nvSpPr>
        <p:spPr>
          <a:xfrm>
            <a:off x="1019175" y="4503539"/>
            <a:ext cx="45910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810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Database:</a:t>
            </a: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 MySQL / PostgreSQL</a:t>
            </a:r>
            <a:endParaRPr/>
          </a:p>
        </p:txBody>
      </p:sp>
      <p:sp>
        <p:nvSpPr>
          <p:cNvPr id="251" name="Google Shape;251;p23"/>
          <p:cNvSpPr txBox="1"/>
          <p:nvPr/>
        </p:nvSpPr>
        <p:spPr>
          <a:xfrm>
            <a:off x="6734175" y="3714243"/>
            <a:ext cx="38100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•</a:t>
            </a:r>
            <a:endParaRPr/>
          </a:p>
        </p:txBody>
      </p:sp>
      <p:sp>
        <p:nvSpPr>
          <p:cNvPr id="252" name="Google Shape;252;p23"/>
          <p:cNvSpPr txBox="1"/>
          <p:nvPr/>
        </p:nvSpPr>
        <p:spPr>
          <a:xfrm>
            <a:off x="6772275" y="3716387"/>
            <a:ext cx="45910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810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Credential Stuffing (Leaked Data)</a:t>
            </a:r>
            <a:endParaRPr/>
          </a:p>
        </p:txBody>
      </p:sp>
      <p:sp>
        <p:nvSpPr>
          <p:cNvPr id="253" name="Google Shape;253;p23"/>
          <p:cNvSpPr txBox="1"/>
          <p:nvPr/>
        </p:nvSpPr>
        <p:spPr>
          <a:xfrm>
            <a:off x="6734175" y="3976627"/>
            <a:ext cx="38100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•</a:t>
            </a:r>
            <a:endParaRPr/>
          </a:p>
        </p:txBody>
      </p:sp>
      <p:sp>
        <p:nvSpPr>
          <p:cNvPr id="254" name="Google Shape;254;p23"/>
          <p:cNvSpPr txBox="1"/>
          <p:nvPr/>
        </p:nvSpPr>
        <p:spPr>
          <a:xfrm>
            <a:off x="6772275" y="3978771"/>
            <a:ext cx="45910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810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Brute Force (Automated Guessing)</a:t>
            </a:r>
            <a:endParaRPr/>
          </a:p>
        </p:txBody>
      </p:sp>
      <p:sp>
        <p:nvSpPr>
          <p:cNvPr id="255" name="Google Shape;255;p23"/>
          <p:cNvSpPr txBox="1"/>
          <p:nvPr/>
        </p:nvSpPr>
        <p:spPr>
          <a:xfrm>
            <a:off x="6734175" y="4239011"/>
            <a:ext cx="38100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•</a:t>
            </a:r>
            <a:endParaRPr/>
          </a:p>
        </p:txBody>
      </p:sp>
      <p:sp>
        <p:nvSpPr>
          <p:cNvPr id="256" name="Google Shape;256;p23"/>
          <p:cNvSpPr txBox="1"/>
          <p:nvPr/>
        </p:nvSpPr>
        <p:spPr>
          <a:xfrm>
            <a:off x="6772275" y="4241155"/>
            <a:ext cx="45910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810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Phishing Interception (Proxy)</a:t>
            </a:r>
            <a:endParaRPr/>
          </a:p>
        </p:txBody>
      </p:sp>
      <p:sp>
        <p:nvSpPr>
          <p:cNvPr id="257" name="Google Shape;257;p23"/>
          <p:cNvSpPr txBox="1"/>
          <p:nvPr/>
        </p:nvSpPr>
        <p:spPr>
          <a:xfrm>
            <a:off x="6734175" y="4501395"/>
            <a:ext cx="38100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•</a:t>
            </a:r>
            <a:endParaRPr/>
          </a:p>
        </p:txBody>
      </p:sp>
      <p:sp>
        <p:nvSpPr>
          <p:cNvPr id="258" name="Google Shape;258;p23"/>
          <p:cNvSpPr txBox="1"/>
          <p:nvPr/>
        </p:nvSpPr>
        <p:spPr>
          <a:xfrm>
            <a:off x="6772275" y="4503539"/>
            <a:ext cx="45910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810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MFA Fatigue (Notification Spam)</a:t>
            </a:r>
            <a:endParaRPr/>
          </a:p>
        </p:txBody>
      </p:sp>
      <p:sp>
        <p:nvSpPr>
          <p:cNvPr id="259" name="Google Shape;259;p23"/>
          <p:cNvSpPr txBox="1"/>
          <p:nvPr/>
        </p:nvSpPr>
        <p:spPr>
          <a:xfrm>
            <a:off x="771525" y="881360"/>
            <a:ext cx="11381422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3.6 CLOUD TESTBED SETUP</a:t>
            </a:r>
            <a:endParaRPr/>
          </a:p>
        </p:txBody>
      </p:sp>
      <p:sp>
        <p:nvSpPr>
          <p:cNvPr id="260" name="Google Shape;260;p23"/>
          <p:cNvSpPr/>
          <p:nvPr/>
        </p:nvSpPr>
        <p:spPr>
          <a:xfrm>
            <a:off x="581025" y="881360"/>
            <a:ext cx="47625" cy="43815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5" name="Google Shape;265;p2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6" name="Google Shape;266;p2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1821805"/>
            <a:ext cx="5276850" cy="4286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7" name="Google Shape;267;p2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1025" y="3934122"/>
            <a:ext cx="5276850" cy="914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8" name="Google Shape;268;p24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124700" y="5831830"/>
            <a:ext cx="4286250" cy="171450"/>
          </a:xfrm>
          <a:prstGeom prst="rect">
            <a:avLst/>
          </a:prstGeom>
          <a:noFill/>
          <a:ln>
            <a:noFill/>
          </a:ln>
        </p:spPr>
      </p:pic>
      <p:sp>
        <p:nvSpPr>
          <p:cNvPr id="269" name="Google Shape;269;p24"/>
          <p:cNvSpPr txBox="1"/>
          <p:nvPr/>
        </p:nvSpPr>
        <p:spPr>
          <a:xfrm>
            <a:off x="581025" y="2742604"/>
            <a:ext cx="5540692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SemiBold"/>
                <a:ea typeface="Urbanist SemiBold"/>
                <a:cs typeface="Urbanist SemiBold"/>
                <a:sym typeface="Urbanist SemiBold"/>
              </a:rPr>
              <a:t>Python Simulation (PyOTP)</a:t>
            </a:r>
            <a:endParaRPr/>
          </a:p>
        </p:txBody>
      </p:sp>
      <p:sp>
        <p:nvSpPr>
          <p:cNvPr id="270" name="Google Shape;270;p24"/>
          <p:cNvSpPr txBox="1"/>
          <p:nvPr/>
        </p:nvSpPr>
        <p:spPr>
          <a:xfrm>
            <a:off x="581025" y="3228379"/>
            <a:ext cx="5276850" cy="5247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The code generates a time-based OTP and verifies user input against the current cryptographic secret [10].</a:t>
            </a:r>
            <a:endParaRPr/>
          </a:p>
        </p:txBody>
      </p:sp>
      <p:sp>
        <p:nvSpPr>
          <p:cNvPr id="271" name="Google Shape;271;p24"/>
          <p:cNvSpPr txBox="1"/>
          <p:nvPr/>
        </p:nvSpPr>
        <p:spPr>
          <a:xfrm>
            <a:off x="581025" y="4991397"/>
            <a:ext cx="52768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1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"Authentication Successful" displayed upon valid entry.</a:t>
            </a:r>
            <a:endParaRPr/>
          </a:p>
        </p:txBody>
      </p:sp>
      <p:pic>
        <p:nvPicPr>
          <p:cNvPr id="272" name="Google Shape;272;p24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343650" y="1831330"/>
            <a:ext cx="5257800" cy="4267200"/>
          </a:xfrm>
          <a:prstGeom prst="rect">
            <a:avLst/>
          </a:prstGeom>
          <a:noFill/>
          <a:ln>
            <a:noFill/>
          </a:ln>
        </p:spPr>
      </p:pic>
      <p:sp>
        <p:nvSpPr>
          <p:cNvPr id="273" name="Google Shape;273;p24"/>
          <p:cNvSpPr txBox="1"/>
          <p:nvPr/>
        </p:nvSpPr>
        <p:spPr>
          <a:xfrm>
            <a:off x="771525" y="881360"/>
            <a:ext cx="11381422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4.3 TOTP AUTHENTICATION IMPLEMENTATION</a:t>
            </a:r>
            <a:endParaRPr/>
          </a:p>
        </p:txBody>
      </p:sp>
      <p:sp>
        <p:nvSpPr>
          <p:cNvPr id="274" name="Google Shape;274;p24"/>
          <p:cNvSpPr/>
          <p:nvPr/>
        </p:nvSpPr>
        <p:spPr>
          <a:xfrm>
            <a:off x="581025" y="881360"/>
            <a:ext cx="47625" cy="43815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9" name="Google Shape;279;p2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0" name="Google Shape;280;p2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1821805"/>
            <a:ext cx="5276850" cy="4286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1" name="Google Shape;281;p2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71550" y="5831830"/>
            <a:ext cx="4686300" cy="171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2" name="Google Shape;282;p2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90550" y="1831330"/>
            <a:ext cx="5257800" cy="4267200"/>
          </a:xfrm>
          <a:prstGeom prst="rect">
            <a:avLst/>
          </a:prstGeom>
          <a:noFill/>
          <a:ln>
            <a:noFill/>
          </a:ln>
        </p:spPr>
      </p:pic>
      <p:sp>
        <p:nvSpPr>
          <p:cNvPr id="283" name="Google Shape;283;p25"/>
          <p:cNvSpPr txBox="1"/>
          <p:nvPr/>
        </p:nvSpPr>
        <p:spPr>
          <a:xfrm>
            <a:off x="6334125" y="2760761"/>
            <a:ext cx="5540692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SemiBold"/>
                <a:ea typeface="Urbanist SemiBold"/>
                <a:cs typeface="Urbanist SemiBold"/>
                <a:sym typeface="Urbanist SemiBold"/>
              </a:rPr>
              <a:t>Integrated Control Panel</a:t>
            </a:r>
            <a:endParaRPr/>
          </a:p>
        </p:txBody>
      </p:sp>
      <p:sp>
        <p:nvSpPr>
          <p:cNvPr id="284" name="Google Shape;284;p25"/>
          <p:cNvSpPr txBox="1"/>
          <p:nvPr/>
        </p:nvSpPr>
        <p:spPr>
          <a:xfrm>
            <a:off x="6334125" y="3246536"/>
            <a:ext cx="5276850" cy="5247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A centralized CLI for evaluating different authentication workflows and attack simulations.</a:t>
            </a:r>
            <a:endParaRPr/>
          </a:p>
        </p:txBody>
      </p:sp>
      <p:sp>
        <p:nvSpPr>
          <p:cNvPr id="285" name="Google Shape;285;p25"/>
          <p:cNvSpPr txBox="1"/>
          <p:nvPr/>
        </p:nvSpPr>
        <p:spPr>
          <a:xfrm>
            <a:off x="6677025" y="3950136"/>
            <a:ext cx="38100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•</a:t>
            </a:r>
            <a:endParaRPr/>
          </a:p>
        </p:txBody>
      </p:sp>
      <p:sp>
        <p:nvSpPr>
          <p:cNvPr id="286" name="Google Shape;286;p25"/>
          <p:cNvSpPr txBox="1"/>
          <p:nvPr/>
        </p:nvSpPr>
        <p:spPr>
          <a:xfrm>
            <a:off x="6715125" y="3952279"/>
            <a:ext cx="48958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810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1. TOTP Authentication</a:t>
            </a:r>
            <a:endParaRPr/>
          </a:p>
        </p:txBody>
      </p:sp>
      <p:sp>
        <p:nvSpPr>
          <p:cNvPr id="287" name="Google Shape;287;p25"/>
          <p:cNvSpPr txBox="1"/>
          <p:nvPr/>
        </p:nvSpPr>
        <p:spPr>
          <a:xfrm>
            <a:off x="6677025" y="4212520"/>
            <a:ext cx="38100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•</a:t>
            </a:r>
            <a:endParaRPr/>
          </a:p>
        </p:txBody>
      </p:sp>
      <p:sp>
        <p:nvSpPr>
          <p:cNvPr id="288" name="Google Shape;288;p25"/>
          <p:cNvSpPr txBox="1"/>
          <p:nvPr/>
        </p:nvSpPr>
        <p:spPr>
          <a:xfrm>
            <a:off x="6715125" y="4214663"/>
            <a:ext cx="48958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810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2. Push Notification MFA</a:t>
            </a:r>
            <a:endParaRPr/>
          </a:p>
        </p:txBody>
      </p:sp>
      <p:sp>
        <p:nvSpPr>
          <p:cNvPr id="289" name="Google Shape;289;p25"/>
          <p:cNvSpPr txBox="1"/>
          <p:nvPr/>
        </p:nvSpPr>
        <p:spPr>
          <a:xfrm>
            <a:off x="6677025" y="4474904"/>
            <a:ext cx="38100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•</a:t>
            </a:r>
            <a:endParaRPr/>
          </a:p>
        </p:txBody>
      </p:sp>
      <p:sp>
        <p:nvSpPr>
          <p:cNvPr id="290" name="Google Shape;290;p25"/>
          <p:cNvSpPr txBox="1"/>
          <p:nvPr/>
        </p:nvSpPr>
        <p:spPr>
          <a:xfrm>
            <a:off x="6715125" y="4477047"/>
            <a:ext cx="48958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810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3. Biometric MFA</a:t>
            </a:r>
            <a:endParaRPr/>
          </a:p>
        </p:txBody>
      </p:sp>
      <p:sp>
        <p:nvSpPr>
          <p:cNvPr id="291" name="Google Shape;291;p25"/>
          <p:cNvSpPr txBox="1"/>
          <p:nvPr/>
        </p:nvSpPr>
        <p:spPr>
          <a:xfrm>
            <a:off x="6677025" y="4737288"/>
            <a:ext cx="38100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•</a:t>
            </a:r>
            <a:endParaRPr/>
          </a:p>
        </p:txBody>
      </p:sp>
      <p:sp>
        <p:nvSpPr>
          <p:cNvPr id="292" name="Google Shape;292;p25"/>
          <p:cNvSpPr txBox="1"/>
          <p:nvPr/>
        </p:nvSpPr>
        <p:spPr>
          <a:xfrm>
            <a:off x="6715125" y="4739431"/>
            <a:ext cx="48958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810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5. Phishing Simulation</a:t>
            </a:r>
            <a:endParaRPr/>
          </a:p>
        </p:txBody>
      </p:sp>
      <p:sp>
        <p:nvSpPr>
          <p:cNvPr id="293" name="Google Shape;293;p25"/>
          <p:cNvSpPr txBox="1"/>
          <p:nvPr/>
        </p:nvSpPr>
        <p:spPr>
          <a:xfrm>
            <a:off x="6677025" y="4999672"/>
            <a:ext cx="38100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•</a:t>
            </a:r>
            <a:endParaRPr/>
          </a:p>
        </p:txBody>
      </p:sp>
      <p:sp>
        <p:nvSpPr>
          <p:cNvPr id="294" name="Google Shape;294;p25"/>
          <p:cNvSpPr txBox="1"/>
          <p:nvPr/>
        </p:nvSpPr>
        <p:spPr>
          <a:xfrm>
            <a:off x="6715125" y="5001815"/>
            <a:ext cx="48958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810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9. Simulation Results</a:t>
            </a:r>
            <a:endParaRPr/>
          </a:p>
        </p:txBody>
      </p:sp>
      <p:sp>
        <p:nvSpPr>
          <p:cNvPr id="295" name="Google Shape;295;p25"/>
          <p:cNvSpPr txBox="1"/>
          <p:nvPr/>
        </p:nvSpPr>
        <p:spPr>
          <a:xfrm>
            <a:off x="771525" y="881360"/>
            <a:ext cx="11381422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4.4 SYSTEM INTERFACE &amp; CLI</a:t>
            </a:r>
            <a:endParaRPr/>
          </a:p>
        </p:txBody>
      </p:sp>
      <p:sp>
        <p:nvSpPr>
          <p:cNvPr id="296" name="Google Shape;296;p25"/>
          <p:cNvSpPr/>
          <p:nvPr/>
        </p:nvSpPr>
        <p:spPr>
          <a:xfrm>
            <a:off x="581025" y="881360"/>
            <a:ext cx="47625" cy="43815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1" name="Google Shape;301;p2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02" name="Google Shape;302;p2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1652885"/>
            <a:ext cx="11029950" cy="4624089"/>
          </a:xfrm>
          <a:prstGeom prst="rect">
            <a:avLst/>
          </a:prstGeom>
          <a:noFill/>
          <a:ln>
            <a:noFill/>
          </a:ln>
        </p:spPr>
      </p:pic>
      <p:sp>
        <p:nvSpPr>
          <p:cNvPr id="303" name="Google Shape;303;p26"/>
          <p:cNvSpPr txBox="1"/>
          <p:nvPr/>
        </p:nvSpPr>
        <p:spPr>
          <a:xfrm>
            <a:off x="581025" y="4576613"/>
            <a:ext cx="110299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Findings:</a:t>
            </a: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 Biometric MFA achieved 64% faster auth completion vs. manual TOTP entry [Appendix C].</a:t>
            </a:r>
            <a:endParaRPr/>
          </a:p>
        </p:txBody>
      </p:sp>
      <p:sp>
        <p:nvSpPr>
          <p:cNvPr id="304" name="Google Shape;304;p26"/>
          <p:cNvSpPr txBox="1"/>
          <p:nvPr/>
        </p:nvSpPr>
        <p:spPr>
          <a:xfrm>
            <a:off x="771525" y="881360"/>
            <a:ext cx="11381422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4.5 AUTHENTICATION LATENCY RESULTS</a:t>
            </a:r>
            <a:endParaRPr/>
          </a:p>
        </p:txBody>
      </p:sp>
      <p:sp>
        <p:nvSpPr>
          <p:cNvPr id="305" name="Google Shape;305;p26"/>
          <p:cNvSpPr/>
          <p:nvPr/>
        </p:nvSpPr>
        <p:spPr>
          <a:xfrm>
            <a:off x="581025" y="881360"/>
            <a:ext cx="47625" cy="43815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0" name="Google Shape;310;p2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11" name="Google Shape;311;p27"/>
          <p:cNvGraphicFramePr/>
          <p:nvPr>
            <p:extLst>
              <p:ext uri="{D42A27DB-BD31-4B8C-83A1-F6EECF244321}">
                <p14:modId xmlns:p14="http://schemas.microsoft.com/office/powerpoint/2010/main" val="3060775515"/>
              </p:ext>
            </p:extLst>
          </p:nvPr>
        </p:nvGraphicFramePr>
        <p:xfrm>
          <a:off x="581025" y="2476351"/>
          <a:ext cx="11020450" cy="2486000"/>
        </p:xfrm>
        <a:graphic>
          <a:graphicData uri="http://schemas.openxmlformats.org/drawingml/2006/table">
            <a:tbl>
              <a:tblPr firstRow="1" bandRow="1">
                <a:noFill/>
                <a:tableStyleId>{146639CF-76EE-40B7-99A4-51CBD0C19692}</a:tableStyleId>
              </a:tblPr>
              <a:tblGrid>
                <a:gridCol w="2655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442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591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2618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972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75" b="1" i="0" u="none" strike="noStrike" cap="none">
                          <a:solidFill>
                            <a:srgbClr val="22C55E"/>
                          </a:solidFill>
                          <a:latin typeface="Urbanist"/>
                          <a:ea typeface="Urbanist"/>
                          <a:cs typeface="Urbanist"/>
                          <a:sym typeface="Urbanist"/>
                        </a:rPr>
                        <a:t>Attack Type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1E293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75" b="1" i="0" u="none" strike="noStrike" cap="none">
                          <a:solidFill>
                            <a:srgbClr val="22C55E"/>
                          </a:solidFill>
                          <a:latin typeface="Urbanist"/>
                          <a:ea typeface="Urbanist"/>
                          <a:cs typeface="Urbanist"/>
                          <a:sym typeface="Urbanist"/>
                        </a:rPr>
                        <a:t>TOTP (Success)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1E293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75" b="1" i="0" u="none" strike="noStrike" cap="none">
                          <a:solidFill>
                            <a:srgbClr val="22C55E"/>
                          </a:solidFill>
                          <a:latin typeface="Urbanist"/>
                          <a:ea typeface="Urbanist"/>
                          <a:cs typeface="Urbanist"/>
                          <a:sym typeface="Urbanist"/>
                        </a:rPr>
                        <a:t>Push (Success)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1E293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75" b="1" i="0" u="none" strike="noStrike" cap="none">
                          <a:solidFill>
                            <a:srgbClr val="22C55E"/>
                          </a:solidFill>
                          <a:latin typeface="Urbanist"/>
                          <a:ea typeface="Urbanist"/>
                          <a:cs typeface="Urbanist"/>
                          <a:sym typeface="Urbanist"/>
                        </a:rPr>
                        <a:t>Biometric (Success)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1E293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72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75" b="1" i="0" u="none" strike="noStrike" cap="none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Urbanist"/>
                          <a:ea typeface="Urbanist"/>
                          <a:cs typeface="Urbanist"/>
                          <a:sym typeface="Urbanist"/>
                        </a:rPr>
                        <a:t> Credential  Stuffing</a:t>
                      </a:r>
                      <a:endParaRPr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75" b="1" i="0" u="none" strike="noStrike" cap="none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Urbanist"/>
                          <a:ea typeface="Urbanist"/>
                          <a:cs typeface="Urbanist"/>
                          <a:sym typeface="Urbanist"/>
                        </a:rPr>
                        <a:t>96%</a:t>
                      </a:r>
                      <a:endParaRPr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75" b="1" i="0" u="none" strike="noStrike" cap="none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Urbanist"/>
                          <a:ea typeface="Urbanist"/>
                          <a:cs typeface="Urbanist"/>
                          <a:sym typeface="Urbanist"/>
                        </a:rPr>
                        <a:t>95%</a:t>
                      </a:r>
                      <a:endParaRPr b="1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75" b="1" i="0" u="none" strike="noStrike" cap="none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Urbanist"/>
                          <a:ea typeface="Urbanist"/>
                          <a:cs typeface="Urbanist"/>
                          <a:sym typeface="Urbanist"/>
                        </a:rPr>
                        <a:t>98%</a:t>
                      </a:r>
                      <a:endParaRPr b="1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72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75" b="1" i="0" u="none" strike="noStrike" cap="none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Urbanist"/>
                          <a:ea typeface="Urbanist"/>
                          <a:cs typeface="Urbanist"/>
                          <a:sym typeface="Urbanist"/>
                        </a:rPr>
                        <a:t> Brute Force Login</a:t>
                      </a:r>
                      <a:endParaRPr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75" b="1" i="0" u="none" strike="noStrike" cap="none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Urbanist"/>
                          <a:ea typeface="Urbanist"/>
                          <a:cs typeface="Urbanist"/>
                          <a:sym typeface="Urbanist"/>
                        </a:rPr>
                        <a:t>97%</a:t>
                      </a:r>
                      <a:endParaRPr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75" b="1" i="0" u="none" strike="noStrike" cap="none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Urbanist"/>
                          <a:ea typeface="Urbanist"/>
                          <a:cs typeface="Urbanist"/>
                          <a:sym typeface="Urbanist"/>
                        </a:rPr>
                        <a:t>96%</a:t>
                      </a:r>
                      <a:endParaRPr b="1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75" b="1" i="0" u="none" strike="noStrike" cap="none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Urbanist"/>
                          <a:ea typeface="Urbanist"/>
                          <a:cs typeface="Urbanist"/>
                          <a:sym typeface="Urbanist"/>
                        </a:rPr>
                        <a:t>99%</a:t>
                      </a:r>
                      <a:endParaRPr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72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75" b="1" i="0" u="none" strike="noStrike" cap="none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Urbanist"/>
                          <a:ea typeface="Urbanist"/>
                          <a:cs typeface="Urbanist"/>
                          <a:sym typeface="Urbanist"/>
                        </a:rPr>
                        <a:t> MFA Fatigue</a:t>
                      </a:r>
                      <a:endParaRPr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75" b="1" i="0" u="none" strike="noStrike" cap="none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Urbanist"/>
                          <a:ea typeface="Urbanist"/>
                          <a:cs typeface="Urbanist"/>
                          <a:sym typeface="Urbanist"/>
                        </a:rPr>
                        <a:t>High</a:t>
                      </a:r>
                      <a:endParaRPr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75" b="1" i="0" u="none" strike="noStrike" cap="none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Urbanist"/>
                          <a:ea typeface="Urbanist"/>
                          <a:cs typeface="Urbanist"/>
                          <a:sym typeface="Urbanist"/>
                        </a:rPr>
                        <a:t>Low</a:t>
                      </a:r>
                      <a:endParaRPr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75" b="1" i="0" u="none" strike="noStrike" cap="none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Urbanist"/>
                          <a:ea typeface="Urbanist"/>
                          <a:cs typeface="Urbanist"/>
                          <a:sym typeface="Urbanist"/>
                        </a:rPr>
                        <a:t>Very High</a:t>
                      </a:r>
                      <a:endParaRPr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72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75" b="1" i="0" u="none" strike="noStrike" cap="none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Urbanist"/>
                          <a:ea typeface="Urbanist"/>
                          <a:cs typeface="Urbanist"/>
                          <a:sym typeface="Urbanist"/>
                        </a:rPr>
                        <a:t> Phishing Resistance</a:t>
                      </a:r>
                      <a:endParaRPr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75" b="1" i="0" u="none" strike="noStrike" cap="none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Urbanist"/>
                          <a:ea typeface="Urbanist"/>
                          <a:cs typeface="Urbanist"/>
                          <a:sym typeface="Urbanist"/>
                        </a:rPr>
                        <a:t>High</a:t>
                      </a:r>
                      <a:endParaRPr b="1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75" b="1" i="0" u="none" strike="noStrike" cap="none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Urbanist"/>
                          <a:ea typeface="Urbanist"/>
                          <a:cs typeface="Urbanist"/>
                          <a:sym typeface="Urbanist"/>
                        </a:rPr>
                        <a:t>Medium</a:t>
                      </a:r>
                      <a:endParaRPr b="1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75" b="1" i="0" u="none" strike="noStrike" cap="none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Urbanist"/>
                          <a:ea typeface="Urbanist"/>
                          <a:cs typeface="Urbanist"/>
                          <a:sym typeface="Urbanist"/>
                        </a:rPr>
                        <a:t>Very High</a:t>
                      </a:r>
                      <a:endParaRPr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12" name="Google Shape;312;p27"/>
          <p:cNvSpPr txBox="1"/>
          <p:nvPr/>
        </p:nvSpPr>
        <p:spPr>
          <a:xfrm>
            <a:off x="581025" y="5152876"/>
            <a:ext cx="110299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1" u="none" strike="noStrike" cap="none">
                <a:solidFill>
                  <a:srgbClr val="94A3B8"/>
                </a:solidFill>
                <a:latin typeface="Urbanist"/>
                <a:ea typeface="Urbanist"/>
                <a:cs typeface="Urbanist"/>
                <a:sym typeface="Urbanist"/>
              </a:rPr>
              <a:t>Note: Percentage values represent unauthorized access attempts successfully prevented.</a:t>
            </a:r>
            <a:endParaRPr/>
          </a:p>
        </p:txBody>
      </p:sp>
      <p:sp>
        <p:nvSpPr>
          <p:cNvPr id="313" name="Google Shape;313;p27"/>
          <p:cNvSpPr/>
          <p:nvPr/>
        </p:nvSpPr>
        <p:spPr>
          <a:xfrm>
            <a:off x="585787" y="3490763"/>
            <a:ext cx="2655242" cy="9525"/>
          </a:xfrm>
          <a:prstGeom prst="rect">
            <a:avLst/>
          </a:prstGeom>
          <a:solidFill>
            <a:srgbClr val="1E293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4" name="Google Shape;314;p27"/>
          <p:cNvSpPr/>
          <p:nvPr/>
        </p:nvSpPr>
        <p:spPr>
          <a:xfrm>
            <a:off x="3241030" y="3490763"/>
            <a:ext cx="2544216" cy="9525"/>
          </a:xfrm>
          <a:prstGeom prst="rect">
            <a:avLst/>
          </a:prstGeom>
          <a:solidFill>
            <a:srgbClr val="1E293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5" name="Google Shape;315;p27"/>
          <p:cNvSpPr/>
          <p:nvPr/>
        </p:nvSpPr>
        <p:spPr>
          <a:xfrm>
            <a:off x="5785246" y="3490763"/>
            <a:ext cx="2559099" cy="9525"/>
          </a:xfrm>
          <a:prstGeom prst="rect">
            <a:avLst/>
          </a:prstGeom>
          <a:solidFill>
            <a:srgbClr val="1E293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6" name="Google Shape;316;p27"/>
          <p:cNvSpPr/>
          <p:nvPr/>
        </p:nvSpPr>
        <p:spPr>
          <a:xfrm>
            <a:off x="8344346" y="3490763"/>
            <a:ext cx="3261866" cy="9525"/>
          </a:xfrm>
          <a:prstGeom prst="rect">
            <a:avLst/>
          </a:prstGeom>
          <a:solidFill>
            <a:srgbClr val="1E293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7" name="Google Shape;317;p27"/>
          <p:cNvSpPr/>
          <p:nvPr/>
        </p:nvSpPr>
        <p:spPr>
          <a:xfrm>
            <a:off x="585787" y="3976538"/>
            <a:ext cx="2655242" cy="9525"/>
          </a:xfrm>
          <a:prstGeom prst="rect">
            <a:avLst/>
          </a:prstGeom>
          <a:solidFill>
            <a:srgbClr val="1E293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8" name="Google Shape;318;p27"/>
          <p:cNvSpPr/>
          <p:nvPr/>
        </p:nvSpPr>
        <p:spPr>
          <a:xfrm>
            <a:off x="3241030" y="3976538"/>
            <a:ext cx="2544216" cy="9525"/>
          </a:xfrm>
          <a:prstGeom prst="rect">
            <a:avLst/>
          </a:prstGeom>
          <a:solidFill>
            <a:srgbClr val="1E293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9" name="Google Shape;319;p27"/>
          <p:cNvSpPr/>
          <p:nvPr/>
        </p:nvSpPr>
        <p:spPr>
          <a:xfrm>
            <a:off x="5785246" y="3976538"/>
            <a:ext cx="2559099" cy="9525"/>
          </a:xfrm>
          <a:prstGeom prst="rect">
            <a:avLst/>
          </a:prstGeom>
          <a:solidFill>
            <a:srgbClr val="1E293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0" name="Google Shape;320;p27"/>
          <p:cNvSpPr/>
          <p:nvPr/>
        </p:nvSpPr>
        <p:spPr>
          <a:xfrm>
            <a:off x="8344346" y="3976538"/>
            <a:ext cx="3261866" cy="9525"/>
          </a:xfrm>
          <a:prstGeom prst="rect">
            <a:avLst/>
          </a:prstGeom>
          <a:solidFill>
            <a:srgbClr val="1E293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1" name="Google Shape;321;p27"/>
          <p:cNvSpPr/>
          <p:nvPr/>
        </p:nvSpPr>
        <p:spPr>
          <a:xfrm>
            <a:off x="585787" y="4462313"/>
            <a:ext cx="2655242" cy="9525"/>
          </a:xfrm>
          <a:prstGeom prst="rect">
            <a:avLst/>
          </a:prstGeom>
          <a:solidFill>
            <a:srgbClr val="1E293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2" name="Google Shape;322;p27"/>
          <p:cNvSpPr/>
          <p:nvPr/>
        </p:nvSpPr>
        <p:spPr>
          <a:xfrm>
            <a:off x="3241030" y="4462313"/>
            <a:ext cx="2544216" cy="9525"/>
          </a:xfrm>
          <a:prstGeom prst="rect">
            <a:avLst/>
          </a:prstGeom>
          <a:solidFill>
            <a:srgbClr val="1E293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3" name="Google Shape;323;p27"/>
          <p:cNvSpPr/>
          <p:nvPr/>
        </p:nvSpPr>
        <p:spPr>
          <a:xfrm>
            <a:off x="5785246" y="4462313"/>
            <a:ext cx="2559099" cy="9525"/>
          </a:xfrm>
          <a:prstGeom prst="rect">
            <a:avLst/>
          </a:prstGeom>
          <a:solidFill>
            <a:srgbClr val="1E293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4" name="Google Shape;324;p27"/>
          <p:cNvSpPr/>
          <p:nvPr/>
        </p:nvSpPr>
        <p:spPr>
          <a:xfrm>
            <a:off x="8344346" y="4462313"/>
            <a:ext cx="3261866" cy="9525"/>
          </a:xfrm>
          <a:prstGeom prst="rect">
            <a:avLst/>
          </a:prstGeom>
          <a:solidFill>
            <a:srgbClr val="1E293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5" name="Google Shape;325;p27"/>
          <p:cNvSpPr/>
          <p:nvPr/>
        </p:nvSpPr>
        <p:spPr>
          <a:xfrm>
            <a:off x="585787" y="4948088"/>
            <a:ext cx="2655242" cy="9525"/>
          </a:xfrm>
          <a:prstGeom prst="rect">
            <a:avLst/>
          </a:prstGeom>
          <a:solidFill>
            <a:srgbClr val="1E293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6" name="Google Shape;326;p27"/>
          <p:cNvSpPr/>
          <p:nvPr/>
        </p:nvSpPr>
        <p:spPr>
          <a:xfrm>
            <a:off x="3241030" y="4948088"/>
            <a:ext cx="2544216" cy="9525"/>
          </a:xfrm>
          <a:prstGeom prst="rect">
            <a:avLst/>
          </a:prstGeom>
          <a:solidFill>
            <a:srgbClr val="1E293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7" name="Google Shape;327;p27"/>
          <p:cNvSpPr/>
          <p:nvPr/>
        </p:nvSpPr>
        <p:spPr>
          <a:xfrm>
            <a:off x="5785246" y="4948088"/>
            <a:ext cx="2559099" cy="9525"/>
          </a:xfrm>
          <a:prstGeom prst="rect">
            <a:avLst/>
          </a:prstGeom>
          <a:solidFill>
            <a:srgbClr val="1E293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8" name="Google Shape;328;p27"/>
          <p:cNvSpPr/>
          <p:nvPr/>
        </p:nvSpPr>
        <p:spPr>
          <a:xfrm>
            <a:off x="8344346" y="4948088"/>
            <a:ext cx="3261866" cy="9525"/>
          </a:xfrm>
          <a:prstGeom prst="rect">
            <a:avLst/>
          </a:prstGeom>
          <a:solidFill>
            <a:srgbClr val="1E293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9" name="Google Shape;329;p27"/>
          <p:cNvSpPr txBox="1"/>
          <p:nvPr/>
        </p:nvSpPr>
        <p:spPr>
          <a:xfrm>
            <a:off x="771525" y="881360"/>
            <a:ext cx="11381422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4.6 ATTACK RESISTANCE METRICS</a:t>
            </a:r>
            <a:endParaRPr/>
          </a:p>
        </p:txBody>
      </p:sp>
      <p:sp>
        <p:nvSpPr>
          <p:cNvPr id="330" name="Google Shape;330;p27"/>
          <p:cNvSpPr/>
          <p:nvPr/>
        </p:nvSpPr>
        <p:spPr>
          <a:xfrm>
            <a:off x="581025" y="881360"/>
            <a:ext cx="47625" cy="43815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5" name="Google Shape;335;p2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6" name="Google Shape;336;p2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2623542"/>
            <a:ext cx="3517850" cy="2682626"/>
          </a:xfrm>
          <a:prstGeom prst="rect">
            <a:avLst/>
          </a:prstGeom>
          <a:noFill/>
          <a:ln>
            <a:noFill/>
          </a:ln>
        </p:spPr>
      </p:pic>
      <p:pic>
        <p:nvPicPr>
          <p:cNvPr id="337" name="Google Shape;337;p2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337000" y="2623542"/>
            <a:ext cx="3517850" cy="2682626"/>
          </a:xfrm>
          <a:prstGeom prst="rect">
            <a:avLst/>
          </a:prstGeom>
          <a:noFill/>
          <a:ln>
            <a:noFill/>
          </a:ln>
        </p:spPr>
      </p:pic>
      <p:pic>
        <p:nvPicPr>
          <p:cNvPr id="338" name="Google Shape;338;p2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092975" y="2623542"/>
            <a:ext cx="3517850" cy="2682626"/>
          </a:xfrm>
          <a:prstGeom prst="rect">
            <a:avLst/>
          </a:prstGeom>
          <a:noFill/>
          <a:ln>
            <a:noFill/>
          </a:ln>
        </p:spPr>
      </p:pic>
      <p:sp>
        <p:nvSpPr>
          <p:cNvPr id="339" name="Google Shape;339;p28"/>
          <p:cNvSpPr txBox="1"/>
          <p:nvPr/>
        </p:nvSpPr>
        <p:spPr>
          <a:xfrm>
            <a:off x="753111" y="3604617"/>
            <a:ext cx="3173677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SemiBold"/>
                <a:ea typeface="Urbanist SemiBold"/>
                <a:cs typeface="Urbanist SemiBold"/>
                <a:sym typeface="Urbanist SemiBold"/>
              </a:rPr>
              <a:t>Context-Aware MFA</a:t>
            </a:r>
            <a:endParaRPr/>
          </a:p>
        </p:txBody>
      </p:sp>
      <p:sp>
        <p:nvSpPr>
          <p:cNvPr id="340" name="Google Shape;340;p28"/>
          <p:cNvSpPr txBox="1"/>
          <p:nvPr/>
        </p:nvSpPr>
        <p:spPr>
          <a:xfrm>
            <a:off x="828675" y="4090392"/>
            <a:ext cx="3022550" cy="7871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Deploy AI-driven systems to dynamically adjust auth friction based on risk.</a:t>
            </a:r>
            <a:endParaRPr/>
          </a:p>
        </p:txBody>
      </p:sp>
      <p:sp>
        <p:nvSpPr>
          <p:cNvPr id="341" name="Google Shape;341;p28"/>
          <p:cNvSpPr txBox="1"/>
          <p:nvPr/>
        </p:nvSpPr>
        <p:spPr>
          <a:xfrm>
            <a:off x="4509086" y="3604617"/>
            <a:ext cx="3173677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SemiBold"/>
                <a:ea typeface="Urbanist SemiBold"/>
                <a:cs typeface="Urbanist SemiBold"/>
                <a:sym typeface="Urbanist SemiBold"/>
              </a:rPr>
              <a:t>Anti-Fatigue</a:t>
            </a:r>
            <a:endParaRPr/>
          </a:p>
        </p:txBody>
      </p:sp>
      <p:sp>
        <p:nvSpPr>
          <p:cNvPr id="342" name="Google Shape;342;p28"/>
          <p:cNvSpPr txBox="1"/>
          <p:nvPr/>
        </p:nvSpPr>
        <p:spPr>
          <a:xfrm>
            <a:off x="4584650" y="4090392"/>
            <a:ext cx="3022550" cy="7871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Implement number-matching verification to prevent "approval by panic" in push notifications.</a:t>
            </a:r>
            <a:endParaRPr/>
          </a:p>
        </p:txBody>
      </p:sp>
      <p:sp>
        <p:nvSpPr>
          <p:cNvPr id="343" name="Google Shape;343;p28"/>
          <p:cNvSpPr txBox="1"/>
          <p:nvPr/>
        </p:nvSpPr>
        <p:spPr>
          <a:xfrm>
            <a:off x="8265062" y="3604617"/>
            <a:ext cx="3173677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>
                <a:solidFill>
                  <a:srgbClr val="94A3B8"/>
                </a:solidFill>
                <a:latin typeface="Urbanist SemiBold"/>
                <a:ea typeface="Urbanist SemiBold"/>
                <a:cs typeface="Urbanist SemiBold"/>
                <a:sym typeface="Urbanist SemiBold"/>
              </a:rPr>
              <a:t>Staff Training</a:t>
            </a:r>
            <a:endParaRPr/>
          </a:p>
        </p:txBody>
      </p:sp>
      <p:sp>
        <p:nvSpPr>
          <p:cNvPr id="344" name="Google Shape;344;p28"/>
          <p:cNvSpPr txBox="1"/>
          <p:nvPr/>
        </p:nvSpPr>
        <p:spPr>
          <a:xfrm>
            <a:off x="8340625" y="4090392"/>
            <a:ext cx="3022550" cy="7871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Continuous employee awareness for phishing recognition and proxy-phishing defense.</a:t>
            </a:r>
            <a:endParaRPr/>
          </a:p>
        </p:txBody>
      </p:sp>
      <p:pic>
        <p:nvPicPr>
          <p:cNvPr id="345" name="Google Shape;345;p2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139850" y="2899767"/>
            <a:ext cx="400050" cy="400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6" name="Google Shape;346;p28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843438" y="2899767"/>
            <a:ext cx="504825" cy="400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7" name="Google Shape;347;p28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9599414" y="2899767"/>
            <a:ext cx="504825" cy="400050"/>
          </a:xfrm>
          <a:prstGeom prst="rect">
            <a:avLst/>
          </a:prstGeom>
          <a:noFill/>
          <a:ln>
            <a:noFill/>
          </a:ln>
        </p:spPr>
      </p:pic>
      <p:sp>
        <p:nvSpPr>
          <p:cNvPr id="348" name="Google Shape;348;p28"/>
          <p:cNvSpPr txBox="1"/>
          <p:nvPr/>
        </p:nvSpPr>
        <p:spPr>
          <a:xfrm>
            <a:off x="771525" y="881360"/>
            <a:ext cx="11381422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5.5 PRACTICAL RECOMMENDATIONS</a:t>
            </a:r>
            <a:endParaRPr/>
          </a:p>
        </p:txBody>
      </p:sp>
      <p:sp>
        <p:nvSpPr>
          <p:cNvPr id="349" name="Google Shape;349;p28"/>
          <p:cNvSpPr/>
          <p:nvPr/>
        </p:nvSpPr>
        <p:spPr>
          <a:xfrm>
            <a:off x="581025" y="881360"/>
            <a:ext cx="47625" cy="43815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3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4" name="Google Shape;354;p2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55" name="Google Shape;355;p29"/>
          <p:cNvSpPr/>
          <p:nvPr/>
        </p:nvSpPr>
        <p:spPr>
          <a:xfrm>
            <a:off x="5619750" y="2253555"/>
            <a:ext cx="952500" cy="3810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6" name="Google Shape;356;p29"/>
          <p:cNvSpPr txBox="1"/>
          <p:nvPr/>
        </p:nvSpPr>
        <p:spPr>
          <a:xfrm>
            <a:off x="305276" y="2719387"/>
            <a:ext cx="11581447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Final Conclusion</a:t>
            </a:r>
            <a:endParaRPr/>
          </a:p>
        </p:txBody>
      </p:sp>
      <p:sp>
        <p:nvSpPr>
          <p:cNvPr id="357" name="Google Shape;357;p29"/>
          <p:cNvSpPr txBox="1"/>
          <p:nvPr/>
        </p:nvSpPr>
        <p:spPr>
          <a:xfrm>
            <a:off x="2286000" y="3185219"/>
            <a:ext cx="7620000" cy="1657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MFA significantly enhances cloud security, yet effectiveness varies by mechanism. While </a:t>
            </a:r>
            <a:r>
              <a:rPr lang="en-US" sz="1800" b="1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Biometric MFA</a:t>
            </a:r>
            <a:r>
              <a:rPr lang="en-US" sz="1800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 provides the optimal balance of speed and resistance, </a:t>
            </a:r>
            <a:r>
              <a:rPr lang="en-US" sz="1800" b="1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TOTP</a:t>
            </a:r>
            <a:r>
              <a:rPr lang="en-US" sz="1800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 remains a resilient fallback. Organizations must move toward adaptive, phishing-resistant strategies within a </a:t>
            </a:r>
            <a:r>
              <a:rPr lang="en-US" sz="1800" b="1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Zero Trust</a:t>
            </a:r>
            <a:r>
              <a:rPr lang="en-US" sz="1800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 framework.</a:t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3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2" name="Google Shape;362;p3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63" name="Google Shape;363;p30"/>
          <p:cNvSpPr txBox="1"/>
          <p:nvPr/>
        </p:nvSpPr>
        <p:spPr>
          <a:xfrm>
            <a:off x="3360658" y="2281683"/>
            <a:ext cx="5470683" cy="1266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Questions?</a:t>
            </a:r>
            <a:endParaRPr/>
          </a:p>
        </p:txBody>
      </p:sp>
      <p:sp>
        <p:nvSpPr>
          <p:cNvPr id="364" name="Google Shape;364;p30"/>
          <p:cNvSpPr txBox="1"/>
          <p:nvPr/>
        </p:nvSpPr>
        <p:spPr>
          <a:xfrm>
            <a:off x="3490912" y="3691383"/>
            <a:ext cx="5210175" cy="3037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496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94A3B8"/>
                </a:solidFill>
                <a:latin typeface="Urbanist"/>
                <a:ea typeface="Urbanist"/>
                <a:cs typeface="Urbanist"/>
                <a:sym typeface="Urbanist"/>
              </a:rPr>
              <a:t>MSc Dissertation Defense | September 2025</a:t>
            </a:r>
            <a:endParaRPr/>
          </a:p>
        </p:txBody>
      </p:sp>
      <p:sp>
        <p:nvSpPr>
          <p:cNvPr id="365" name="Google Shape;365;p30"/>
          <p:cNvSpPr txBox="1"/>
          <p:nvPr/>
        </p:nvSpPr>
        <p:spPr>
          <a:xfrm>
            <a:off x="3490912" y="4376142"/>
            <a:ext cx="5210175" cy="20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64748B"/>
                </a:solidFill>
                <a:latin typeface="JetBrains Mono"/>
                <a:ea typeface="JetBrains Mono"/>
                <a:cs typeface="JetBrains Mono"/>
                <a:sym typeface="JetBrains Mono"/>
              </a:rPr>
              <a:t>University of Wales Trinity Saint David</a:t>
            </a:r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0" name="Google Shape;370;p3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71" name="Google Shape;371;p31"/>
          <p:cNvSpPr txBox="1"/>
          <p:nvPr/>
        </p:nvSpPr>
        <p:spPr>
          <a:xfrm>
            <a:off x="581025" y="2834878"/>
            <a:ext cx="110299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JetBrains Mono"/>
                <a:ea typeface="JetBrains Mono"/>
                <a:cs typeface="JetBrains Mono"/>
                <a:sym typeface="JetBrains Mono"/>
              </a:rPr>
              <a:t>[1] Ahmad et al., "BAuth-ZKP—Blockchain-based MFA mechanism," </a:t>
            </a:r>
            <a:r>
              <a:rPr lang="en-US" sz="1425" b="0" i="1" u="none" strike="noStrike" cap="none">
                <a:solidFill>
                  <a:srgbClr val="CBD5E1"/>
                </a:solidFill>
                <a:latin typeface="JetBrains Mono"/>
                <a:ea typeface="JetBrains Mono"/>
                <a:cs typeface="JetBrains Mono"/>
                <a:sym typeface="JetBrains Mono"/>
              </a:rPr>
              <a:t>Sensors</a:t>
            </a:r>
            <a:r>
              <a:rPr lang="en-US" sz="1425" b="0" i="0" u="none" strike="noStrike" cap="none">
                <a:solidFill>
                  <a:srgbClr val="CBD5E1"/>
                </a:solidFill>
                <a:latin typeface="JetBrains Mono"/>
                <a:ea typeface="JetBrains Mono"/>
                <a:cs typeface="JetBrains Mono"/>
                <a:sym typeface="JetBrains Mono"/>
              </a:rPr>
              <a:t>, 2023.</a:t>
            </a:r>
            <a:endParaRPr/>
          </a:p>
        </p:txBody>
      </p:sp>
      <p:sp>
        <p:nvSpPr>
          <p:cNvPr id="372" name="Google Shape;372;p31"/>
          <p:cNvSpPr txBox="1"/>
          <p:nvPr/>
        </p:nvSpPr>
        <p:spPr>
          <a:xfrm>
            <a:off x="581025" y="3211562"/>
            <a:ext cx="110299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JetBrains Mono"/>
                <a:ea typeface="JetBrains Mono"/>
                <a:cs typeface="JetBrains Mono"/>
                <a:sym typeface="JetBrains Mono"/>
              </a:rPr>
              <a:t>[2] Dev, "Influence of MFA in enhancing cloud application security," </a:t>
            </a:r>
            <a:r>
              <a:rPr lang="en-US" sz="1425" b="0" i="1" u="none" strike="noStrike" cap="none">
                <a:solidFill>
                  <a:srgbClr val="CBD5E1"/>
                </a:solidFill>
                <a:latin typeface="JetBrains Mono"/>
                <a:ea typeface="JetBrains Mono"/>
                <a:cs typeface="JetBrains Mono"/>
                <a:sym typeface="JetBrains Mono"/>
              </a:rPr>
              <a:t>IJTRD</a:t>
            </a:r>
            <a:r>
              <a:rPr lang="en-US" sz="1425" b="0" i="0" u="none" strike="noStrike" cap="none">
                <a:solidFill>
                  <a:srgbClr val="CBD5E1"/>
                </a:solidFill>
                <a:latin typeface="JetBrains Mono"/>
                <a:ea typeface="JetBrains Mono"/>
                <a:cs typeface="JetBrains Mono"/>
                <a:sym typeface="JetBrains Mono"/>
              </a:rPr>
              <a:t>, 2018.</a:t>
            </a:r>
            <a:endParaRPr/>
          </a:p>
        </p:txBody>
      </p:sp>
      <p:sp>
        <p:nvSpPr>
          <p:cNvPr id="373" name="Google Shape;373;p31"/>
          <p:cNvSpPr txBox="1"/>
          <p:nvPr/>
        </p:nvSpPr>
        <p:spPr>
          <a:xfrm>
            <a:off x="581025" y="3588246"/>
            <a:ext cx="110299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JetBrains Mono"/>
                <a:ea typeface="JetBrains Mono"/>
                <a:cs typeface="JetBrains Mono"/>
                <a:sym typeface="JetBrains Mono"/>
              </a:rPr>
              <a:t>[3] CICIDS2017 Dataset and System Framework Documentation, MSc Project Lab, 2025.</a:t>
            </a:r>
            <a:endParaRPr/>
          </a:p>
        </p:txBody>
      </p:sp>
      <p:sp>
        <p:nvSpPr>
          <p:cNvPr id="374" name="Google Shape;374;p31"/>
          <p:cNvSpPr txBox="1"/>
          <p:nvPr/>
        </p:nvSpPr>
        <p:spPr>
          <a:xfrm>
            <a:off x="581025" y="3964930"/>
            <a:ext cx="110299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JetBrains Mono"/>
                <a:ea typeface="JetBrains Mono"/>
                <a:cs typeface="JetBrains Mono"/>
                <a:sym typeface="JetBrains Mono"/>
              </a:rPr>
              <a:t>[10] Cloud Security Alliance, </a:t>
            </a:r>
            <a:r>
              <a:rPr lang="en-US" sz="1425" b="0" i="1" u="none" strike="noStrike" cap="none">
                <a:solidFill>
                  <a:srgbClr val="CBD5E1"/>
                </a:solidFill>
                <a:latin typeface="JetBrains Mono"/>
                <a:ea typeface="JetBrains Mono"/>
                <a:cs typeface="JetBrains Mono"/>
                <a:sym typeface="JetBrains Mono"/>
              </a:rPr>
              <a:t>Security Guidance for Focus in Cloud Computing v5.0</a:t>
            </a:r>
            <a:r>
              <a:rPr lang="en-US" sz="1425" b="0" i="0" u="none" strike="noStrike" cap="none">
                <a:solidFill>
                  <a:srgbClr val="CBD5E1"/>
                </a:solidFill>
                <a:latin typeface="JetBrains Mono"/>
                <a:ea typeface="JetBrains Mono"/>
                <a:cs typeface="JetBrains Mono"/>
                <a:sym typeface="JetBrains Mono"/>
              </a:rPr>
              <a:t>, 2024.</a:t>
            </a:r>
            <a:endParaRPr/>
          </a:p>
        </p:txBody>
      </p:sp>
      <p:sp>
        <p:nvSpPr>
          <p:cNvPr id="375" name="Google Shape;375;p31"/>
          <p:cNvSpPr txBox="1"/>
          <p:nvPr/>
        </p:nvSpPr>
        <p:spPr>
          <a:xfrm>
            <a:off x="581025" y="4341614"/>
            <a:ext cx="110299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JetBrains Mono"/>
                <a:ea typeface="JetBrains Mono"/>
                <a:cs typeface="JetBrains Mono"/>
                <a:sym typeface="JetBrains Mono"/>
              </a:rPr>
              <a:t>[13] IBM, </a:t>
            </a:r>
            <a:r>
              <a:rPr lang="en-US" sz="1425" b="0" i="1" u="none" strike="noStrike" cap="none">
                <a:solidFill>
                  <a:srgbClr val="CBD5E1"/>
                </a:solidFill>
                <a:latin typeface="JetBrains Mono"/>
                <a:ea typeface="JetBrains Mono"/>
                <a:cs typeface="JetBrains Mono"/>
                <a:sym typeface="JetBrains Mono"/>
              </a:rPr>
              <a:t>Cost of a Data Breach Report</a:t>
            </a:r>
            <a:r>
              <a:rPr lang="en-US" sz="1425" b="0" i="0" u="none" strike="noStrike" cap="none">
                <a:solidFill>
                  <a:srgbClr val="CBD5E1"/>
                </a:solidFill>
                <a:latin typeface="JetBrains Mono"/>
                <a:ea typeface="JetBrains Mono"/>
                <a:cs typeface="JetBrains Mono"/>
                <a:sym typeface="JetBrains Mono"/>
              </a:rPr>
              <a:t>, 2024.</a:t>
            </a:r>
            <a:endParaRPr/>
          </a:p>
        </p:txBody>
      </p:sp>
      <p:sp>
        <p:nvSpPr>
          <p:cNvPr id="376" name="Google Shape;376;p31"/>
          <p:cNvSpPr txBox="1"/>
          <p:nvPr/>
        </p:nvSpPr>
        <p:spPr>
          <a:xfrm>
            <a:off x="581025" y="4718298"/>
            <a:ext cx="11029950" cy="262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8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CBD5E1"/>
                </a:solidFill>
                <a:latin typeface="JetBrains Mono"/>
                <a:ea typeface="JetBrains Mono"/>
                <a:cs typeface="JetBrains Mono"/>
                <a:sym typeface="JetBrains Mono"/>
              </a:rPr>
              <a:t>[15] Jain et al., "50 years of biometric research," </a:t>
            </a:r>
            <a:r>
              <a:rPr lang="en-US" sz="1425" b="0" i="1" u="none" strike="noStrike" cap="none">
                <a:solidFill>
                  <a:srgbClr val="CBD5E1"/>
                </a:solidFill>
                <a:latin typeface="JetBrains Mono"/>
                <a:ea typeface="JetBrains Mono"/>
                <a:cs typeface="JetBrains Mono"/>
                <a:sym typeface="JetBrains Mono"/>
              </a:rPr>
              <a:t>Pattern Recognition Letters</a:t>
            </a:r>
            <a:r>
              <a:rPr lang="en-US" sz="1425" b="0" i="0" u="none" strike="noStrike" cap="none">
                <a:solidFill>
                  <a:srgbClr val="CBD5E1"/>
                </a:solidFill>
                <a:latin typeface="JetBrains Mono"/>
                <a:ea typeface="JetBrains Mono"/>
                <a:cs typeface="JetBrains Mono"/>
                <a:sym typeface="JetBrains Mono"/>
              </a:rPr>
              <a:t>, 2022.</a:t>
            </a:r>
            <a:endParaRPr/>
          </a:p>
        </p:txBody>
      </p:sp>
      <p:sp>
        <p:nvSpPr>
          <p:cNvPr id="377" name="Google Shape;377;p31"/>
          <p:cNvSpPr txBox="1"/>
          <p:nvPr/>
        </p:nvSpPr>
        <p:spPr>
          <a:xfrm>
            <a:off x="771525" y="881360"/>
            <a:ext cx="11381422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REFERENCES</a:t>
            </a:r>
            <a:endParaRPr/>
          </a:p>
        </p:txBody>
      </p:sp>
      <p:sp>
        <p:nvSpPr>
          <p:cNvPr id="378" name="Google Shape;378;p31"/>
          <p:cNvSpPr/>
          <p:nvPr/>
        </p:nvSpPr>
        <p:spPr>
          <a:xfrm>
            <a:off x="581025" y="881360"/>
            <a:ext cx="47625" cy="43815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3" name="Google Shape;383;p32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84" name="Google Shape;384;p32"/>
          <p:cNvSpPr/>
          <p:nvPr/>
        </p:nvSpPr>
        <p:spPr>
          <a:xfrm>
            <a:off x="581025" y="1655117"/>
            <a:ext cx="11029950" cy="771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5" name="Google Shape;385;p32"/>
          <p:cNvSpPr/>
          <p:nvPr/>
        </p:nvSpPr>
        <p:spPr>
          <a:xfrm>
            <a:off x="581025" y="2426642"/>
            <a:ext cx="11029950" cy="771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6" name="Google Shape;386;p32"/>
          <p:cNvSpPr/>
          <p:nvPr/>
        </p:nvSpPr>
        <p:spPr>
          <a:xfrm>
            <a:off x="581025" y="3198167"/>
            <a:ext cx="11029950" cy="771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7" name="Google Shape;387;p32"/>
          <p:cNvSpPr/>
          <p:nvPr/>
        </p:nvSpPr>
        <p:spPr>
          <a:xfrm>
            <a:off x="581025" y="3969692"/>
            <a:ext cx="11029950" cy="771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8" name="Google Shape;388;p32"/>
          <p:cNvSpPr/>
          <p:nvPr/>
        </p:nvSpPr>
        <p:spPr>
          <a:xfrm>
            <a:off x="581025" y="4741217"/>
            <a:ext cx="11029950" cy="771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9" name="Google Shape;389;p32"/>
          <p:cNvSpPr/>
          <p:nvPr/>
        </p:nvSpPr>
        <p:spPr>
          <a:xfrm>
            <a:off x="581025" y="2417117"/>
            <a:ext cx="1102995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0" name="Google Shape;390;p32"/>
          <p:cNvSpPr/>
          <p:nvPr/>
        </p:nvSpPr>
        <p:spPr>
          <a:xfrm>
            <a:off x="581025" y="2417117"/>
            <a:ext cx="1102995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1" name="Google Shape;391;p32"/>
          <p:cNvSpPr/>
          <p:nvPr/>
        </p:nvSpPr>
        <p:spPr>
          <a:xfrm>
            <a:off x="581025" y="3188642"/>
            <a:ext cx="1102995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2" name="Google Shape;392;p32"/>
          <p:cNvSpPr/>
          <p:nvPr/>
        </p:nvSpPr>
        <p:spPr>
          <a:xfrm>
            <a:off x="581025" y="3188642"/>
            <a:ext cx="1102995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3" name="Google Shape;393;p32"/>
          <p:cNvSpPr/>
          <p:nvPr/>
        </p:nvSpPr>
        <p:spPr>
          <a:xfrm>
            <a:off x="581025" y="3960167"/>
            <a:ext cx="1102995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4" name="Google Shape;394;p32"/>
          <p:cNvSpPr/>
          <p:nvPr/>
        </p:nvSpPr>
        <p:spPr>
          <a:xfrm>
            <a:off x="581025" y="3960167"/>
            <a:ext cx="1102995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5" name="Google Shape;395;p32"/>
          <p:cNvSpPr/>
          <p:nvPr/>
        </p:nvSpPr>
        <p:spPr>
          <a:xfrm>
            <a:off x="581025" y="4731692"/>
            <a:ext cx="1102995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6" name="Google Shape;396;p32"/>
          <p:cNvSpPr/>
          <p:nvPr/>
        </p:nvSpPr>
        <p:spPr>
          <a:xfrm>
            <a:off x="581025" y="4731692"/>
            <a:ext cx="1102995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7" name="Google Shape;397;p32"/>
          <p:cNvSpPr/>
          <p:nvPr/>
        </p:nvSpPr>
        <p:spPr>
          <a:xfrm>
            <a:off x="581025" y="5503217"/>
            <a:ext cx="1102995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8" name="Google Shape;398;p32"/>
          <p:cNvSpPr/>
          <p:nvPr/>
        </p:nvSpPr>
        <p:spPr>
          <a:xfrm>
            <a:off x="581025" y="5503217"/>
            <a:ext cx="1102995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99" name="Google Shape;399;p32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1797992"/>
            <a:ext cx="857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400" name="Google Shape;400;p32"/>
          <p:cNvSpPr txBox="1"/>
          <p:nvPr/>
        </p:nvSpPr>
        <p:spPr>
          <a:xfrm>
            <a:off x="1676400" y="1812131"/>
            <a:ext cx="9934575" cy="1794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2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https://chineseinwales.org.uk/wp-content/uploads/2024/08/prifysgol-cymru-y-drindod-dewi-sant.svg</a:t>
            </a:r>
            <a:endParaRPr/>
          </a:p>
        </p:txBody>
      </p:sp>
      <p:sp>
        <p:nvSpPr>
          <p:cNvPr id="401" name="Google Shape;401;p32"/>
          <p:cNvSpPr txBox="1"/>
          <p:nvPr/>
        </p:nvSpPr>
        <p:spPr>
          <a:xfrm>
            <a:off x="1676400" y="2039242"/>
            <a:ext cx="9934575" cy="2208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Source: </a:t>
            </a:r>
            <a:r>
              <a:rPr lang="en-US" sz="1200" b="0" i="0" u="none" strike="noStrike" cap="none">
                <a:solidFill>
                  <a:srgbClr val="4F46E5"/>
                </a:solidFill>
                <a:latin typeface="Urbanist"/>
                <a:ea typeface="Urbanist"/>
                <a:cs typeface="Urbanist"/>
                <a:sym typeface="Urbanist"/>
              </a:rPr>
              <a:t>chineseinwales.org.uk</a:t>
            </a:r>
            <a:endParaRPr/>
          </a:p>
        </p:txBody>
      </p:sp>
      <p:pic>
        <p:nvPicPr>
          <p:cNvPr id="402" name="Google Shape;402;p32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1025" y="2569517"/>
            <a:ext cx="857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403" name="Google Shape;403;p32"/>
          <p:cNvSpPr txBox="1"/>
          <p:nvPr/>
        </p:nvSpPr>
        <p:spPr>
          <a:xfrm>
            <a:off x="1676400" y="2583656"/>
            <a:ext cx="9934575" cy="1794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2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https://www.mdpi.com/sensors/sensors-25-00213/article_deploy/html/images/sensors-25-00213-g004.png</a:t>
            </a:r>
            <a:endParaRPr/>
          </a:p>
        </p:txBody>
      </p:sp>
      <p:sp>
        <p:nvSpPr>
          <p:cNvPr id="404" name="Google Shape;404;p32"/>
          <p:cNvSpPr txBox="1"/>
          <p:nvPr/>
        </p:nvSpPr>
        <p:spPr>
          <a:xfrm>
            <a:off x="1676400" y="2810767"/>
            <a:ext cx="9934575" cy="2208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Source: </a:t>
            </a:r>
            <a:r>
              <a:rPr lang="en-US" sz="1200" b="0" i="0" u="none" strike="noStrike" cap="none">
                <a:solidFill>
                  <a:srgbClr val="4F46E5"/>
                </a:solidFill>
                <a:latin typeface="Urbanist"/>
                <a:ea typeface="Urbanist"/>
                <a:cs typeface="Urbanist"/>
                <a:sym typeface="Urbanist"/>
              </a:rPr>
              <a:t>www.mdpi.com</a:t>
            </a:r>
            <a:endParaRPr/>
          </a:p>
        </p:txBody>
      </p:sp>
      <p:pic>
        <p:nvPicPr>
          <p:cNvPr id="405" name="Google Shape;405;p32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81025" y="3341042"/>
            <a:ext cx="857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406" name="Google Shape;406;p32"/>
          <p:cNvSpPr txBox="1"/>
          <p:nvPr/>
        </p:nvSpPr>
        <p:spPr>
          <a:xfrm>
            <a:off x="1676400" y="3355181"/>
            <a:ext cx="9934575" cy="1794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2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https://www.mdpi.com/computers/computers-14-00276/article_deploy/html/images/computers-14-00276-g006.png</a:t>
            </a:r>
            <a:endParaRPr/>
          </a:p>
        </p:txBody>
      </p:sp>
      <p:sp>
        <p:nvSpPr>
          <p:cNvPr id="407" name="Google Shape;407;p32"/>
          <p:cNvSpPr txBox="1"/>
          <p:nvPr/>
        </p:nvSpPr>
        <p:spPr>
          <a:xfrm>
            <a:off x="1676400" y="3582292"/>
            <a:ext cx="9934575" cy="2208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Source: </a:t>
            </a:r>
            <a:r>
              <a:rPr lang="en-US" sz="1200" b="0" i="0" u="none" strike="noStrike" cap="none">
                <a:solidFill>
                  <a:srgbClr val="4F46E5"/>
                </a:solidFill>
                <a:latin typeface="Urbanist"/>
                <a:ea typeface="Urbanist"/>
                <a:cs typeface="Urbanist"/>
                <a:sym typeface="Urbanist"/>
              </a:rPr>
              <a:t>www.mdpi.com</a:t>
            </a:r>
            <a:endParaRPr/>
          </a:p>
        </p:txBody>
      </p:sp>
      <p:pic>
        <p:nvPicPr>
          <p:cNvPr id="408" name="Google Shape;408;p32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81025" y="4112567"/>
            <a:ext cx="857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409" name="Google Shape;409;p32"/>
          <p:cNvSpPr txBox="1"/>
          <p:nvPr/>
        </p:nvSpPr>
        <p:spPr>
          <a:xfrm>
            <a:off x="1676400" y="4126706"/>
            <a:ext cx="9934575" cy="1794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2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https://us1.discourse-cdn.com/openai1/original/4X/d/c/6/dc602e6a02775e44f2691353059022dfa9199eac.png</a:t>
            </a:r>
            <a:endParaRPr/>
          </a:p>
        </p:txBody>
      </p:sp>
      <p:sp>
        <p:nvSpPr>
          <p:cNvPr id="410" name="Google Shape;410;p32"/>
          <p:cNvSpPr txBox="1"/>
          <p:nvPr/>
        </p:nvSpPr>
        <p:spPr>
          <a:xfrm>
            <a:off x="1676400" y="4353817"/>
            <a:ext cx="9934575" cy="2208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Source: </a:t>
            </a:r>
            <a:r>
              <a:rPr lang="en-US" sz="1200" b="0" i="0" u="none" strike="noStrike" cap="none">
                <a:solidFill>
                  <a:srgbClr val="4F46E5"/>
                </a:solidFill>
                <a:latin typeface="Urbanist"/>
                <a:ea typeface="Urbanist"/>
                <a:cs typeface="Urbanist"/>
                <a:sym typeface="Urbanist"/>
              </a:rPr>
              <a:t>community.openai.com</a:t>
            </a:r>
            <a:endParaRPr/>
          </a:p>
        </p:txBody>
      </p:sp>
      <p:pic>
        <p:nvPicPr>
          <p:cNvPr id="411" name="Google Shape;411;p32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81025" y="4884092"/>
            <a:ext cx="857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412" name="Google Shape;412;p32"/>
          <p:cNvSpPr txBox="1"/>
          <p:nvPr/>
        </p:nvSpPr>
        <p:spPr>
          <a:xfrm>
            <a:off x="1676400" y="4898231"/>
            <a:ext cx="9934575" cy="1794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2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https://i.sstatic.net/XJBiy.png</a:t>
            </a:r>
            <a:endParaRPr/>
          </a:p>
        </p:txBody>
      </p:sp>
      <p:sp>
        <p:nvSpPr>
          <p:cNvPr id="413" name="Google Shape;413;p32"/>
          <p:cNvSpPr txBox="1"/>
          <p:nvPr/>
        </p:nvSpPr>
        <p:spPr>
          <a:xfrm>
            <a:off x="1676400" y="5125342"/>
            <a:ext cx="9934575" cy="2208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Source: </a:t>
            </a:r>
            <a:r>
              <a:rPr lang="en-US" sz="1200" b="0" i="0" u="none" strike="noStrike" cap="none">
                <a:solidFill>
                  <a:srgbClr val="4F46E5"/>
                </a:solidFill>
                <a:latin typeface="Urbanist"/>
                <a:ea typeface="Urbanist"/>
                <a:cs typeface="Urbanist"/>
                <a:sym typeface="Urbanist"/>
              </a:rPr>
              <a:t>stackoverflow.com</a:t>
            </a:r>
            <a:endParaRPr/>
          </a:p>
        </p:txBody>
      </p:sp>
      <p:pic>
        <p:nvPicPr>
          <p:cNvPr id="414" name="Google Shape;414;p32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581025" y="5655617"/>
            <a:ext cx="857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415" name="Google Shape;415;p32"/>
          <p:cNvSpPr txBox="1"/>
          <p:nvPr/>
        </p:nvSpPr>
        <p:spPr>
          <a:xfrm>
            <a:off x="1676400" y="5669756"/>
            <a:ext cx="9934575" cy="1794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2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https://www.mdpi.com/applsci/applsci-15-07984/article_deploy/html/images/applsci-15-07984-g005-550.jpg</a:t>
            </a:r>
            <a:endParaRPr/>
          </a:p>
        </p:txBody>
      </p:sp>
      <p:sp>
        <p:nvSpPr>
          <p:cNvPr id="416" name="Google Shape;416;p32"/>
          <p:cNvSpPr txBox="1"/>
          <p:nvPr/>
        </p:nvSpPr>
        <p:spPr>
          <a:xfrm>
            <a:off x="1676400" y="5896867"/>
            <a:ext cx="9934575" cy="2208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49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CBD5E1"/>
                </a:solidFill>
                <a:latin typeface="Urbanist"/>
                <a:ea typeface="Urbanist"/>
                <a:cs typeface="Urbanist"/>
                <a:sym typeface="Urbanist"/>
              </a:rPr>
              <a:t>Source: </a:t>
            </a:r>
            <a:r>
              <a:rPr lang="en-US" sz="1200" b="0" i="0" u="none" strike="noStrike" cap="none">
                <a:solidFill>
                  <a:srgbClr val="4F46E5"/>
                </a:solidFill>
                <a:latin typeface="Urbanist"/>
                <a:ea typeface="Urbanist"/>
                <a:cs typeface="Urbanist"/>
                <a:sym typeface="Urbanist"/>
              </a:rPr>
              <a:t>www.mdpi.com</a:t>
            </a:r>
            <a:endParaRPr/>
          </a:p>
        </p:txBody>
      </p:sp>
      <p:sp>
        <p:nvSpPr>
          <p:cNvPr id="417" name="Google Shape;417;p32"/>
          <p:cNvSpPr txBox="1"/>
          <p:nvPr/>
        </p:nvSpPr>
        <p:spPr>
          <a:xfrm>
            <a:off x="771525" y="881360"/>
            <a:ext cx="11381422" cy="438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IMAGE SOURCES</a:t>
            </a:r>
            <a:endParaRPr/>
          </a:p>
        </p:txBody>
      </p:sp>
      <p:sp>
        <p:nvSpPr>
          <p:cNvPr id="418" name="Google Shape;418;p32"/>
          <p:cNvSpPr/>
          <p:nvPr/>
        </p:nvSpPr>
        <p:spPr>
          <a:xfrm>
            <a:off x="581025" y="881360"/>
            <a:ext cx="47625" cy="43815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1029</Words>
  <Application>Microsoft Office PowerPoint</Application>
  <PresentationFormat>Widescreen</PresentationFormat>
  <Paragraphs>155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Urbanist SemiBold</vt:lpstr>
      <vt:lpstr>Urbanist</vt:lpstr>
      <vt:lpstr>Calibri</vt:lpstr>
      <vt:lpstr>Arial</vt:lpstr>
      <vt:lpstr>Urbanist Medium</vt:lpstr>
      <vt:lpstr>JetBrains Mono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jenish khunt</dc:creator>
  <cp:lastModifiedBy>jenish khunt</cp:lastModifiedBy>
  <cp:revision>4</cp:revision>
  <dcterms:modified xsi:type="dcterms:W3CDTF">2026-06-06T21:33:09Z</dcterms:modified>
</cp:coreProperties>
</file>