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78" r:id="rId1"/>
  </p:sldMasterIdLst>
  <p:notesMasterIdLst>
    <p:notesMasterId r:id="rId14"/>
  </p:notesMasterIdLst>
  <p:sldIdLst>
    <p:sldId id="256" r:id="rId2"/>
    <p:sldId id="257" r:id="rId3"/>
    <p:sldId id="267" r:id="rId4"/>
    <p:sldId id="258" r:id="rId5"/>
    <p:sldId id="268" r:id="rId6"/>
    <p:sldId id="269" r:id="rId7"/>
    <p:sldId id="270" r:id="rId8"/>
    <p:sldId id="272" r:id="rId9"/>
    <p:sldId id="259" r:id="rId10"/>
    <p:sldId id="271" r:id="rId11"/>
    <p:sldId id="266" r:id="rId12"/>
    <p:sldId id="273" r:id="rId13"/>
  </p:sldIdLst>
  <p:sldSz cx="18288000" cy="10287000"/>
  <p:notesSz cx="6858000" cy="9144000"/>
  <p:embeddedFontLst>
    <p:embeddedFont>
      <p:font typeface="Century Gothic" panose="020B0502020202020204" pitchFamily="34" charset="0"/>
      <p:regular r:id="rId15"/>
      <p:bold r:id="rId16"/>
      <p:italic r:id="rId17"/>
      <p:boldItalic r:id="rId18"/>
    </p:embeddedFont>
    <p:embeddedFont>
      <p:font typeface="Poppins" panose="00000500000000000000" pitchFamily="2" charset="0"/>
      <p:regular r:id="rId19"/>
      <p:bold r:id="rId20"/>
      <p:italic r:id="rId21"/>
      <p:boldItalic r:id="rId22"/>
    </p:embeddedFont>
    <p:embeddedFont>
      <p:font typeface="Poppins Bold" panose="020B0604020202020204" charset="0"/>
      <p:regular r:id="rId23"/>
      <p:bold r:id="rId24"/>
    </p:embeddedFont>
    <p:embeddedFont>
      <p:font typeface="Poppins Semi-Bold" panose="020B0604020202020204" charset="0"/>
      <p:regular r:id="rId25"/>
      <p:bold r:id="rId26"/>
    </p:embeddedFont>
    <p:embeddedFont>
      <p:font typeface="Wingdings 3" panose="05040102010807070707" pitchFamily="18" charset="2"/>
      <p:regular r:id="rId2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94626" autoAdjust="0"/>
  </p:normalViewPr>
  <p:slideViewPr>
    <p:cSldViewPr>
      <p:cViewPr>
        <p:scale>
          <a:sx n="20" d="100"/>
          <a:sy n="20" d="100"/>
        </p:scale>
        <p:origin x="2060" y="6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1BEBA5-864E-4C3D-8BEA-2ED28F30BFB0}" type="doc">
      <dgm:prSet loTypeId="urn:microsoft.com/office/officeart/2005/8/layout/hList1" loCatId="list" qsTypeId="urn:microsoft.com/office/officeart/2005/8/quickstyle/simple1" qsCatId="simple" csTypeId="urn:microsoft.com/office/officeart/2005/8/colors/accent2_3" csCatId="accent2"/>
      <dgm:spPr/>
      <dgm:t>
        <a:bodyPr/>
        <a:lstStyle/>
        <a:p>
          <a:endParaRPr lang="en-US"/>
        </a:p>
      </dgm:t>
    </dgm:pt>
    <dgm:pt modelId="{2CD1DB06-1076-45D7-BDAE-AACE4FFE057D}">
      <dgm:prSet/>
      <dgm:spPr/>
      <dgm:t>
        <a:bodyPr/>
        <a:lstStyle/>
        <a:p>
          <a:r>
            <a:rPr lang="en-US" b="1" dirty="0">
              <a:solidFill>
                <a:schemeClr val="bg1"/>
              </a:solidFill>
            </a:rPr>
            <a:t>The first goal of the hotel is to keep people safe and healthy. They also train and manage our employees as part of this.</a:t>
          </a:r>
        </a:p>
      </dgm:t>
    </dgm:pt>
    <dgm:pt modelId="{E4235D88-C65D-4825-ADCB-0843E8FA7B21}" type="parTrans" cxnId="{5B52C357-CADF-4D4D-A9B0-6C74B4907E1D}">
      <dgm:prSet/>
      <dgm:spPr/>
      <dgm:t>
        <a:bodyPr/>
        <a:lstStyle/>
        <a:p>
          <a:endParaRPr lang="en-US"/>
        </a:p>
      </dgm:t>
    </dgm:pt>
    <dgm:pt modelId="{57C38BC0-7A3A-4280-8DE2-398F60894D35}" type="sibTrans" cxnId="{5B52C357-CADF-4D4D-A9B0-6C74B4907E1D}">
      <dgm:prSet/>
      <dgm:spPr/>
      <dgm:t>
        <a:bodyPr/>
        <a:lstStyle/>
        <a:p>
          <a:endParaRPr lang="en-US"/>
        </a:p>
      </dgm:t>
    </dgm:pt>
    <dgm:pt modelId="{064564A2-51F5-466A-B252-3AC95AE1F254}">
      <dgm:prSet/>
      <dgm:spPr/>
      <dgm:t>
        <a:bodyPr/>
        <a:lstStyle/>
        <a:p>
          <a:r>
            <a:rPr lang="en-US" b="1" dirty="0">
              <a:solidFill>
                <a:schemeClr val="bg1"/>
              </a:solidFill>
            </a:rPr>
            <a:t>The cleaning staff at the hotel values constant improvement as a means to the eventual objective of the establishment</a:t>
          </a:r>
          <a:r>
            <a:rPr lang="en-US" dirty="0"/>
            <a:t>. </a:t>
          </a:r>
        </a:p>
      </dgm:t>
    </dgm:pt>
    <dgm:pt modelId="{6CE8F18D-3323-4EA7-BCE2-BC4DA4BC2735}" type="parTrans" cxnId="{5D9FF760-74A4-4F86-A115-FE295D28E96D}">
      <dgm:prSet/>
      <dgm:spPr/>
      <dgm:t>
        <a:bodyPr/>
        <a:lstStyle/>
        <a:p>
          <a:endParaRPr lang="en-US"/>
        </a:p>
      </dgm:t>
    </dgm:pt>
    <dgm:pt modelId="{D69AC0FE-E203-4E20-8170-C8B38AEDB801}" type="sibTrans" cxnId="{5D9FF760-74A4-4F86-A115-FE295D28E96D}">
      <dgm:prSet/>
      <dgm:spPr/>
      <dgm:t>
        <a:bodyPr/>
        <a:lstStyle/>
        <a:p>
          <a:endParaRPr lang="en-US"/>
        </a:p>
      </dgm:t>
    </dgm:pt>
    <dgm:pt modelId="{815B52BE-1BCF-42AF-93E7-5757512FCB19}">
      <dgm:prSet/>
      <dgm:spPr/>
      <dgm:t>
        <a:bodyPr/>
        <a:lstStyle/>
        <a:p>
          <a:r>
            <a:rPr lang="en-US" b="1" dirty="0">
              <a:solidFill>
                <a:schemeClr val="bg1"/>
              </a:solidFill>
            </a:rPr>
            <a:t>This includes learning to interact with other departments, making the most of technology to boost production, and embracing green practices. </a:t>
          </a:r>
        </a:p>
      </dgm:t>
    </dgm:pt>
    <dgm:pt modelId="{8556FD55-6D99-4300-8027-D260FC2C65AC}" type="parTrans" cxnId="{64046CFC-68B8-423C-9539-50A975A32CFA}">
      <dgm:prSet/>
      <dgm:spPr/>
      <dgm:t>
        <a:bodyPr/>
        <a:lstStyle/>
        <a:p>
          <a:endParaRPr lang="en-US"/>
        </a:p>
      </dgm:t>
    </dgm:pt>
    <dgm:pt modelId="{D29C98B8-5141-4468-9C61-0AA0E0F4901F}" type="sibTrans" cxnId="{64046CFC-68B8-423C-9539-50A975A32CFA}">
      <dgm:prSet/>
      <dgm:spPr/>
      <dgm:t>
        <a:bodyPr/>
        <a:lstStyle/>
        <a:p>
          <a:endParaRPr lang="en-US"/>
        </a:p>
      </dgm:t>
    </dgm:pt>
    <dgm:pt modelId="{DA3880CD-3742-4B71-A138-09D056C6D240}" type="pres">
      <dgm:prSet presAssocID="{FE1BEBA5-864E-4C3D-8BEA-2ED28F30BFB0}" presName="Name0" presStyleCnt="0">
        <dgm:presLayoutVars>
          <dgm:dir/>
          <dgm:animLvl val="lvl"/>
          <dgm:resizeHandles val="exact"/>
        </dgm:presLayoutVars>
      </dgm:prSet>
      <dgm:spPr/>
    </dgm:pt>
    <dgm:pt modelId="{CCA66AB0-EC4D-47C3-B3DE-EEDF6374F119}" type="pres">
      <dgm:prSet presAssocID="{2CD1DB06-1076-45D7-BDAE-AACE4FFE057D}" presName="composite" presStyleCnt="0"/>
      <dgm:spPr/>
    </dgm:pt>
    <dgm:pt modelId="{2129F48B-9597-48C3-BF7F-0E062CF22748}" type="pres">
      <dgm:prSet presAssocID="{2CD1DB06-1076-45D7-BDAE-AACE4FFE057D}" presName="parTx" presStyleLbl="alignNode1" presStyleIdx="0" presStyleCnt="3">
        <dgm:presLayoutVars>
          <dgm:chMax val="0"/>
          <dgm:chPref val="0"/>
          <dgm:bulletEnabled val="1"/>
        </dgm:presLayoutVars>
      </dgm:prSet>
      <dgm:spPr/>
    </dgm:pt>
    <dgm:pt modelId="{472667BC-4736-4CC9-958E-28957685AE85}" type="pres">
      <dgm:prSet presAssocID="{2CD1DB06-1076-45D7-BDAE-AACE4FFE057D}" presName="desTx" presStyleLbl="alignAccFollowNode1" presStyleIdx="0" presStyleCnt="3">
        <dgm:presLayoutVars>
          <dgm:bulletEnabled val="1"/>
        </dgm:presLayoutVars>
      </dgm:prSet>
      <dgm:spPr/>
    </dgm:pt>
    <dgm:pt modelId="{E94E163B-D098-4EAA-B197-925B650956EC}" type="pres">
      <dgm:prSet presAssocID="{57C38BC0-7A3A-4280-8DE2-398F60894D35}" presName="space" presStyleCnt="0"/>
      <dgm:spPr/>
    </dgm:pt>
    <dgm:pt modelId="{7274214B-D731-4930-9BB9-811C27196735}" type="pres">
      <dgm:prSet presAssocID="{064564A2-51F5-466A-B252-3AC95AE1F254}" presName="composite" presStyleCnt="0"/>
      <dgm:spPr/>
    </dgm:pt>
    <dgm:pt modelId="{5B934619-B24A-489C-966B-12E58BD1E6FE}" type="pres">
      <dgm:prSet presAssocID="{064564A2-51F5-466A-B252-3AC95AE1F254}" presName="parTx" presStyleLbl="alignNode1" presStyleIdx="1" presStyleCnt="3" custLinFactNeighborX="-3013" custLinFactNeighborY="1200">
        <dgm:presLayoutVars>
          <dgm:chMax val="0"/>
          <dgm:chPref val="0"/>
          <dgm:bulletEnabled val="1"/>
        </dgm:presLayoutVars>
      </dgm:prSet>
      <dgm:spPr/>
    </dgm:pt>
    <dgm:pt modelId="{FACBE9D4-99B1-4159-92BB-A8135B983681}" type="pres">
      <dgm:prSet presAssocID="{064564A2-51F5-466A-B252-3AC95AE1F254}" presName="desTx" presStyleLbl="alignAccFollowNode1" presStyleIdx="1" presStyleCnt="3">
        <dgm:presLayoutVars>
          <dgm:bulletEnabled val="1"/>
        </dgm:presLayoutVars>
      </dgm:prSet>
      <dgm:spPr/>
    </dgm:pt>
    <dgm:pt modelId="{5569DD6C-B4EE-478E-8A31-E935399A8038}" type="pres">
      <dgm:prSet presAssocID="{D69AC0FE-E203-4E20-8170-C8B38AEDB801}" presName="space" presStyleCnt="0"/>
      <dgm:spPr/>
    </dgm:pt>
    <dgm:pt modelId="{98F682B1-EBEA-469D-B8A8-D1E40A5EE1DC}" type="pres">
      <dgm:prSet presAssocID="{815B52BE-1BCF-42AF-93E7-5757512FCB19}" presName="composite" presStyleCnt="0"/>
      <dgm:spPr/>
    </dgm:pt>
    <dgm:pt modelId="{61C7C796-256C-4CDA-981E-801271EA1832}" type="pres">
      <dgm:prSet presAssocID="{815B52BE-1BCF-42AF-93E7-5757512FCB19}" presName="parTx" presStyleLbl="alignNode1" presStyleIdx="2" presStyleCnt="3">
        <dgm:presLayoutVars>
          <dgm:chMax val="0"/>
          <dgm:chPref val="0"/>
          <dgm:bulletEnabled val="1"/>
        </dgm:presLayoutVars>
      </dgm:prSet>
      <dgm:spPr/>
    </dgm:pt>
    <dgm:pt modelId="{473B7D0B-EB78-40D7-9237-007C97353131}" type="pres">
      <dgm:prSet presAssocID="{815B52BE-1BCF-42AF-93E7-5757512FCB19}" presName="desTx" presStyleLbl="alignAccFollowNode1" presStyleIdx="2" presStyleCnt="3">
        <dgm:presLayoutVars>
          <dgm:bulletEnabled val="1"/>
        </dgm:presLayoutVars>
      </dgm:prSet>
      <dgm:spPr/>
    </dgm:pt>
  </dgm:ptLst>
  <dgm:cxnLst>
    <dgm:cxn modelId="{5D9FF760-74A4-4F86-A115-FE295D28E96D}" srcId="{FE1BEBA5-864E-4C3D-8BEA-2ED28F30BFB0}" destId="{064564A2-51F5-466A-B252-3AC95AE1F254}" srcOrd="1" destOrd="0" parTransId="{6CE8F18D-3323-4EA7-BCE2-BC4DA4BC2735}" sibTransId="{D69AC0FE-E203-4E20-8170-C8B38AEDB801}"/>
    <dgm:cxn modelId="{69B2A656-1EE6-4599-A530-8A15AA1F3392}" type="presOf" srcId="{FE1BEBA5-864E-4C3D-8BEA-2ED28F30BFB0}" destId="{DA3880CD-3742-4B71-A138-09D056C6D240}" srcOrd="0" destOrd="0" presId="urn:microsoft.com/office/officeart/2005/8/layout/hList1"/>
    <dgm:cxn modelId="{5B52C357-CADF-4D4D-A9B0-6C74B4907E1D}" srcId="{FE1BEBA5-864E-4C3D-8BEA-2ED28F30BFB0}" destId="{2CD1DB06-1076-45D7-BDAE-AACE4FFE057D}" srcOrd="0" destOrd="0" parTransId="{E4235D88-C65D-4825-ADCB-0843E8FA7B21}" sibTransId="{57C38BC0-7A3A-4280-8DE2-398F60894D35}"/>
    <dgm:cxn modelId="{979B9080-5BF1-443F-955B-21F45BFA0EA9}" type="presOf" srcId="{815B52BE-1BCF-42AF-93E7-5757512FCB19}" destId="{61C7C796-256C-4CDA-981E-801271EA1832}" srcOrd="0" destOrd="0" presId="urn:microsoft.com/office/officeart/2005/8/layout/hList1"/>
    <dgm:cxn modelId="{8B3BBB8C-A93C-4725-B32A-97738AFCF9D5}" type="presOf" srcId="{064564A2-51F5-466A-B252-3AC95AE1F254}" destId="{5B934619-B24A-489C-966B-12E58BD1E6FE}" srcOrd="0" destOrd="0" presId="urn:microsoft.com/office/officeart/2005/8/layout/hList1"/>
    <dgm:cxn modelId="{2EEF42E9-929D-45CF-A3E9-6F3D34D9AD14}" type="presOf" srcId="{2CD1DB06-1076-45D7-BDAE-AACE4FFE057D}" destId="{2129F48B-9597-48C3-BF7F-0E062CF22748}" srcOrd="0" destOrd="0" presId="urn:microsoft.com/office/officeart/2005/8/layout/hList1"/>
    <dgm:cxn modelId="{64046CFC-68B8-423C-9539-50A975A32CFA}" srcId="{FE1BEBA5-864E-4C3D-8BEA-2ED28F30BFB0}" destId="{815B52BE-1BCF-42AF-93E7-5757512FCB19}" srcOrd="2" destOrd="0" parTransId="{8556FD55-6D99-4300-8027-D260FC2C65AC}" sibTransId="{D29C98B8-5141-4468-9C61-0AA0E0F4901F}"/>
    <dgm:cxn modelId="{F6495807-EB54-48E0-8543-1D34DF6A86D7}" type="presParOf" srcId="{DA3880CD-3742-4B71-A138-09D056C6D240}" destId="{CCA66AB0-EC4D-47C3-B3DE-EEDF6374F119}" srcOrd="0" destOrd="0" presId="urn:microsoft.com/office/officeart/2005/8/layout/hList1"/>
    <dgm:cxn modelId="{A7403F2F-994C-4A96-95CF-9B6D7DCCC677}" type="presParOf" srcId="{CCA66AB0-EC4D-47C3-B3DE-EEDF6374F119}" destId="{2129F48B-9597-48C3-BF7F-0E062CF22748}" srcOrd="0" destOrd="0" presId="urn:microsoft.com/office/officeart/2005/8/layout/hList1"/>
    <dgm:cxn modelId="{5D629A4A-E6A9-4C95-BAD9-06DFC952DA63}" type="presParOf" srcId="{CCA66AB0-EC4D-47C3-B3DE-EEDF6374F119}" destId="{472667BC-4736-4CC9-958E-28957685AE85}" srcOrd="1" destOrd="0" presId="urn:microsoft.com/office/officeart/2005/8/layout/hList1"/>
    <dgm:cxn modelId="{4CC5BD38-978E-4F0A-AF14-66C95F053B94}" type="presParOf" srcId="{DA3880CD-3742-4B71-A138-09D056C6D240}" destId="{E94E163B-D098-4EAA-B197-925B650956EC}" srcOrd="1" destOrd="0" presId="urn:microsoft.com/office/officeart/2005/8/layout/hList1"/>
    <dgm:cxn modelId="{88637ECC-1FA3-47AA-A194-C79EF85A3DB0}" type="presParOf" srcId="{DA3880CD-3742-4B71-A138-09D056C6D240}" destId="{7274214B-D731-4930-9BB9-811C27196735}" srcOrd="2" destOrd="0" presId="urn:microsoft.com/office/officeart/2005/8/layout/hList1"/>
    <dgm:cxn modelId="{6E9B38AB-54AB-46DF-A3AF-5F18976360CE}" type="presParOf" srcId="{7274214B-D731-4930-9BB9-811C27196735}" destId="{5B934619-B24A-489C-966B-12E58BD1E6FE}" srcOrd="0" destOrd="0" presId="urn:microsoft.com/office/officeart/2005/8/layout/hList1"/>
    <dgm:cxn modelId="{9FAE8531-B488-46E4-BED4-51627136331D}" type="presParOf" srcId="{7274214B-D731-4930-9BB9-811C27196735}" destId="{FACBE9D4-99B1-4159-92BB-A8135B983681}" srcOrd="1" destOrd="0" presId="urn:microsoft.com/office/officeart/2005/8/layout/hList1"/>
    <dgm:cxn modelId="{01BF21E7-1C81-40DA-9E09-5ABEB6A92D97}" type="presParOf" srcId="{DA3880CD-3742-4B71-A138-09D056C6D240}" destId="{5569DD6C-B4EE-478E-8A31-E935399A8038}" srcOrd="3" destOrd="0" presId="urn:microsoft.com/office/officeart/2005/8/layout/hList1"/>
    <dgm:cxn modelId="{8FA63375-751C-4B67-8374-975FFF88EE51}" type="presParOf" srcId="{DA3880CD-3742-4B71-A138-09D056C6D240}" destId="{98F682B1-EBEA-469D-B8A8-D1E40A5EE1DC}" srcOrd="4" destOrd="0" presId="urn:microsoft.com/office/officeart/2005/8/layout/hList1"/>
    <dgm:cxn modelId="{11E0A756-7D3F-4EB6-8AF5-378E33F7F223}" type="presParOf" srcId="{98F682B1-EBEA-469D-B8A8-D1E40A5EE1DC}" destId="{61C7C796-256C-4CDA-981E-801271EA1832}" srcOrd="0" destOrd="0" presId="urn:microsoft.com/office/officeart/2005/8/layout/hList1"/>
    <dgm:cxn modelId="{6EB9157F-C58C-4488-91CF-729F29023AF8}" type="presParOf" srcId="{98F682B1-EBEA-469D-B8A8-D1E40A5EE1DC}" destId="{473B7D0B-EB78-40D7-9237-007C9735313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52FDFC-D3C2-4132-BAE4-DC19D38CE683}"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0C6CD161-404F-46EF-A654-59CA09113FEB}">
      <dgm:prSet/>
      <dgm:spPr/>
      <dgm:t>
        <a:bodyPr/>
        <a:lstStyle/>
        <a:p>
          <a:pPr rtl="0"/>
          <a:r>
            <a:rPr lang="en-US"/>
            <a:t>Individuals who elect to safeguard themselves in the workplace through the use of personal protective equipment (PPE) are obligated to adhere to stringent regulations and limitations (Awan et al., 2021). </a:t>
          </a:r>
        </a:p>
      </dgm:t>
    </dgm:pt>
    <dgm:pt modelId="{0DCDAEF8-6509-4497-AB1B-B2EADF7601D4}" type="parTrans" cxnId="{DF808844-9735-486A-B2FF-876478790E64}">
      <dgm:prSet/>
      <dgm:spPr/>
      <dgm:t>
        <a:bodyPr/>
        <a:lstStyle/>
        <a:p>
          <a:endParaRPr lang="en-US"/>
        </a:p>
      </dgm:t>
    </dgm:pt>
    <dgm:pt modelId="{49E670C3-EF80-4915-B585-842F918D9A1A}" type="sibTrans" cxnId="{DF808844-9735-486A-B2FF-876478790E64}">
      <dgm:prSet/>
      <dgm:spPr/>
      <dgm:t>
        <a:bodyPr/>
        <a:lstStyle/>
        <a:p>
          <a:endParaRPr lang="en-US"/>
        </a:p>
      </dgm:t>
    </dgm:pt>
    <dgm:pt modelId="{FFF1954F-3DD2-4460-8B0B-0771186EE405}">
      <dgm:prSet/>
      <dgm:spPr/>
      <dgm:t>
        <a:bodyPr/>
        <a:lstStyle/>
        <a:p>
          <a:pPr rtl="0"/>
          <a:r>
            <a:rPr lang="en-US"/>
            <a:t>A high risk of injury necessitates the use of protective equipment such as shields, mittens, masks, and helmets in numerous occupations. When handling, disposing of, or utilising the substance, be certain to don the appropriate protective gear and adhere to all applicable regulations.</a:t>
          </a:r>
        </a:p>
      </dgm:t>
    </dgm:pt>
    <dgm:pt modelId="{24F4151A-C667-40FD-AE32-14CFEDC92E12}" type="parTrans" cxnId="{0927A74D-7C43-4B30-AED3-D8EBA48AD1CD}">
      <dgm:prSet/>
      <dgm:spPr/>
      <dgm:t>
        <a:bodyPr/>
        <a:lstStyle/>
        <a:p>
          <a:endParaRPr lang="en-US"/>
        </a:p>
      </dgm:t>
    </dgm:pt>
    <dgm:pt modelId="{75727379-A266-4903-8E63-65DA89935025}" type="sibTrans" cxnId="{0927A74D-7C43-4B30-AED3-D8EBA48AD1CD}">
      <dgm:prSet/>
      <dgm:spPr/>
      <dgm:t>
        <a:bodyPr/>
        <a:lstStyle/>
        <a:p>
          <a:endParaRPr lang="en-US"/>
        </a:p>
      </dgm:t>
    </dgm:pt>
    <dgm:pt modelId="{FF8FA3CF-77AF-4614-B6E3-131F471A9A99}">
      <dgm:prSet/>
      <dgm:spPr/>
      <dgm:t>
        <a:bodyPr/>
        <a:lstStyle/>
        <a:p>
          <a:pPr rtl="0"/>
          <a:r>
            <a:rPr lang="en-US"/>
            <a:t>Life quality improvement is the principal objective of ergonomics research and application. Thus, it is essential to consider their needs when designing locations and products. The term for this type of human study is "human factors." By adhering to ergonomic principles, employees can optimise their work output, enhance their comfort, and prevent unnecessary physical damage (Knezevic Cvelbar et al., 2021). </a:t>
          </a:r>
        </a:p>
      </dgm:t>
    </dgm:pt>
    <dgm:pt modelId="{A6033B53-2151-4C18-AECB-976E252803D0}" type="parTrans" cxnId="{88D99149-D43F-4F62-BA20-21A011916C4D}">
      <dgm:prSet/>
      <dgm:spPr/>
      <dgm:t>
        <a:bodyPr/>
        <a:lstStyle/>
        <a:p>
          <a:endParaRPr lang="en-US"/>
        </a:p>
      </dgm:t>
    </dgm:pt>
    <dgm:pt modelId="{0D87D143-7BCB-4F9E-8B0B-00F51C42AEEB}" type="sibTrans" cxnId="{88D99149-D43F-4F62-BA20-21A011916C4D}">
      <dgm:prSet/>
      <dgm:spPr/>
      <dgm:t>
        <a:bodyPr/>
        <a:lstStyle/>
        <a:p>
          <a:endParaRPr lang="en-US"/>
        </a:p>
      </dgm:t>
    </dgm:pt>
    <dgm:pt modelId="{7875B7BE-398F-4177-A169-C48D6242BC45}">
      <dgm:prSet/>
      <dgm:spPr/>
      <dgm:t>
        <a:bodyPr/>
        <a:lstStyle/>
        <a:p>
          <a:pPr rtl="0"/>
          <a:r>
            <a:rPr lang="en-US"/>
            <a:t>Adherence to the fourth rule—avoid falling—will safeguard one from perilously unstable surfaces. To enhance safety and reduce the likelihood of accidents, implement non-slip matting, ensure that all individuals are donning appropriate footwear, and promptly clean up any spillage. </a:t>
          </a:r>
        </a:p>
      </dgm:t>
    </dgm:pt>
    <dgm:pt modelId="{F3C8D22D-F189-464B-97F8-6EBA57542641}" type="parTrans" cxnId="{17475B83-DFF2-44A3-A921-3B54F44DED2B}">
      <dgm:prSet/>
      <dgm:spPr/>
      <dgm:t>
        <a:bodyPr/>
        <a:lstStyle/>
        <a:p>
          <a:endParaRPr lang="en-US"/>
        </a:p>
      </dgm:t>
    </dgm:pt>
    <dgm:pt modelId="{D44DD324-299C-423E-A5EE-1813B1088414}" type="sibTrans" cxnId="{17475B83-DFF2-44A3-A921-3B54F44DED2B}">
      <dgm:prSet/>
      <dgm:spPr/>
      <dgm:t>
        <a:bodyPr/>
        <a:lstStyle/>
        <a:p>
          <a:endParaRPr lang="en-US"/>
        </a:p>
      </dgm:t>
    </dgm:pt>
    <dgm:pt modelId="{2686BE81-2886-425D-A03A-07ED9CD868AE}" type="pres">
      <dgm:prSet presAssocID="{4452FDFC-D3C2-4132-BAE4-DC19D38CE683}" presName="linear" presStyleCnt="0">
        <dgm:presLayoutVars>
          <dgm:animLvl val="lvl"/>
          <dgm:resizeHandles val="exact"/>
        </dgm:presLayoutVars>
      </dgm:prSet>
      <dgm:spPr/>
    </dgm:pt>
    <dgm:pt modelId="{67528C57-8733-4E22-A5BC-4F8AE021BC6E}" type="pres">
      <dgm:prSet presAssocID="{0C6CD161-404F-46EF-A654-59CA09113FEB}" presName="parentText" presStyleLbl="node1" presStyleIdx="0" presStyleCnt="4">
        <dgm:presLayoutVars>
          <dgm:chMax val="0"/>
          <dgm:bulletEnabled val="1"/>
        </dgm:presLayoutVars>
      </dgm:prSet>
      <dgm:spPr/>
    </dgm:pt>
    <dgm:pt modelId="{EFF1A28B-B2CA-4977-BE92-C0B96AEDC22D}" type="pres">
      <dgm:prSet presAssocID="{49E670C3-EF80-4915-B585-842F918D9A1A}" presName="spacer" presStyleCnt="0"/>
      <dgm:spPr/>
    </dgm:pt>
    <dgm:pt modelId="{AFBC7B01-A5C9-4CD2-9C55-9503E324C2AE}" type="pres">
      <dgm:prSet presAssocID="{FFF1954F-3DD2-4460-8B0B-0771186EE405}" presName="parentText" presStyleLbl="node1" presStyleIdx="1" presStyleCnt="4">
        <dgm:presLayoutVars>
          <dgm:chMax val="0"/>
          <dgm:bulletEnabled val="1"/>
        </dgm:presLayoutVars>
      </dgm:prSet>
      <dgm:spPr/>
    </dgm:pt>
    <dgm:pt modelId="{9A7F6D28-A686-4D8C-A953-814C444A65D4}" type="pres">
      <dgm:prSet presAssocID="{75727379-A266-4903-8E63-65DA89935025}" presName="spacer" presStyleCnt="0"/>
      <dgm:spPr/>
    </dgm:pt>
    <dgm:pt modelId="{F252DD03-C35B-479A-89AC-9E8EDDE8A088}" type="pres">
      <dgm:prSet presAssocID="{FF8FA3CF-77AF-4614-B6E3-131F471A9A99}" presName="parentText" presStyleLbl="node1" presStyleIdx="2" presStyleCnt="4">
        <dgm:presLayoutVars>
          <dgm:chMax val="0"/>
          <dgm:bulletEnabled val="1"/>
        </dgm:presLayoutVars>
      </dgm:prSet>
      <dgm:spPr/>
    </dgm:pt>
    <dgm:pt modelId="{61B712E0-E2D4-4925-A383-076E43F8E02D}" type="pres">
      <dgm:prSet presAssocID="{0D87D143-7BCB-4F9E-8B0B-00F51C42AEEB}" presName="spacer" presStyleCnt="0"/>
      <dgm:spPr/>
    </dgm:pt>
    <dgm:pt modelId="{9347501A-E315-45F2-AA08-93CA277E0968}" type="pres">
      <dgm:prSet presAssocID="{7875B7BE-398F-4177-A169-C48D6242BC45}" presName="parentText" presStyleLbl="node1" presStyleIdx="3" presStyleCnt="4">
        <dgm:presLayoutVars>
          <dgm:chMax val="0"/>
          <dgm:bulletEnabled val="1"/>
        </dgm:presLayoutVars>
      </dgm:prSet>
      <dgm:spPr/>
    </dgm:pt>
  </dgm:ptLst>
  <dgm:cxnLst>
    <dgm:cxn modelId="{E6988B0F-CAEF-4C90-B5F1-73B8E5EE0E78}" type="presOf" srcId="{FFF1954F-3DD2-4460-8B0B-0771186EE405}" destId="{AFBC7B01-A5C9-4CD2-9C55-9503E324C2AE}" srcOrd="0" destOrd="0" presId="urn:microsoft.com/office/officeart/2005/8/layout/vList2"/>
    <dgm:cxn modelId="{DF808844-9735-486A-B2FF-876478790E64}" srcId="{4452FDFC-D3C2-4132-BAE4-DC19D38CE683}" destId="{0C6CD161-404F-46EF-A654-59CA09113FEB}" srcOrd="0" destOrd="0" parTransId="{0DCDAEF8-6509-4497-AB1B-B2EADF7601D4}" sibTransId="{49E670C3-EF80-4915-B585-842F918D9A1A}"/>
    <dgm:cxn modelId="{88D99149-D43F-4F62-BA20-21A011916C4D}" srcId="{4452FDFC-D3C2-4132-BAE4-DC19D38CE683}" destId="{FF8FA3CF-77AF-4614-B6E3-131F471A9A99}" srcOrd="2" destOrd="0" parTransId="{A6033B53-2151-4C18-AECB-976E252803D0}" sibTransId="{0D87D143-7BCB-4F9E-8B0B-00F51C42AEEB}"/>
    <dgm:cxn modelId="{0927A74D-7C43-4B30-AED3-D8EBA48AD1CD}" srcId="{4452FDFC-D3C2-4132-BAE4-DC19D38CE683}" destId="{FFF1954F-3DD2-4460-8B0B-0771186EE405}" srcOrd="1" destOrd="0" parTransId="{24F4151A-C667-40FD-AE32-14CFEDC92E12}" sibTransId="{75727379-A266-4903-8E63-65DA89935025}"/>
    <dgm:cxn modelId="{52E43673-278E-4F08-B586-D5A97218707C}" type="presOf" srcId="{FF8FA3CF-77AF-4614-B6E3-131F471A9A99}" destId="{F252DD03-C35B-479A-89AC-9E8EDDE8A088}" srcOrd="0" destOrd="0" presId="urn:microsoft.com/office/officeart/2005/8/layout/vList2"/>
    <dgm:cxn modelId="{17475B83-DFF2-44A3-A921-3B54F44DED2B}" srcId="{4452FDFC-D3C2-4132-BAE4-DC19D38CE683}" destId="{7875B7BE-398F-4177-A169-C48D6242BC45}" srcOrd="3" destOrd="0" parTransId="{F3C8D22D-F189-464B-97F8-6EBA57542641}" sibTransId="{D44DD324-299C-423E-A5EE-1813B1088414}"/>
    <dgm:cxn modelId="{8F837887-40ED-4113-85EF-3301F409C838}" type="presOf" srcId="{7875B7BE-398F-4177-A169-C48D6242BC45}" destId="{9347501A-E315-45F2-AA08-93CA277E0968}" srcOrd="0" destOrd="0" presId="urn:microsoft.com/office/officeart/2005/8/layout/vList2"/>
    <dgm:cxn modelId="{404045C0-BD58-49C4-8409-F7D2B1B49EA7}" type="presOf" srcId="{0C6CD161-404F-46EF-A654-59CA09113FEB}" destId="{67528C57-8733-4E22-A5BC-4F8AE021BC6E}" srcOrd="0" destOrd="0" presId="urn:microsoft.com/office/officeart/2005/8/layout/vList2"/>
    <dgm:cxn modelId="{78B932D2-6692-4243-B4B0-768A9A57E14D}" type="presOf" srcId="{4452FDFC-D3C2-4132-BAE4-DC19D38CE683}" destId="{2686BE81-2886-425D-A03A-07ED9CD868AE}" srcOrd="0" destOrd="0" presId="urn:microsoft.com/office/officeart/2005/8/layout/vList2"/>
    <dgm:cxn modelId="{83E8E532-DF82-472B-9373-90A03E92F490}" type="presParOf" srcId="{2686BE81-2886-425D-A03A-07ED9CD868AE}" destId="{67528C57-8733-4E22-A5BC-4F8AE021BC6E}" srcOrd="0" destOrd="0" presId="urn:microsoft.com/office/officeart/2005/8/layout/vList2"/>
    <dgm:cxn modelId="{AC6A2670-DD5F-4377-8B44-F79FAEF15367}" type="presParOf" srcId="{2686BE81-2886-425D-A03A-07ED9CD868AE}" destId="{EFF1A28B-B2CA-4977-BE92-C0B96AEDC22D}" srcOrd="1" destOrd="0" presId="urn:microsoft.com/office/officeart/2005/8/layout/vList2"/>
    <dgm:cxn modelId="{CE5A98A5-4FE1-4BE1-A753-3487189B37AE}" type="presParOf" srcId="{2686BE81-2886-425D-A03A-07ED9CD868AE}" destId="{AFBC7B01-A5C9-4CD2-9C55-9503E324C2AE}" srcOrd="2" destOrd="0" presId="urn:microsoft.com/office/officeart/2005/8/layout/vList2"/>
    <dgm:cxn modelId="{C48FCBA2-6DCB-45C3-BDB6-3A7EA1F6B7D2}" type="presParOf" srcId="{2686BE81-2886-425D-A03A-07ED9CD868AE}" destId="{9A7F6D28-A686-4D8C-A953-814C444A65D4}" srcOrd="3" destOrd="0" presId="urn:microsoft.com/office/officeart/2005/8/layout/vList2"/>
    <dgm:cxn modelId="{63C2B8FE-BEE0-4D26-A5E1-09F03BFE25D3}" type="presParOf" srcId="{2686BE81-2886-425D-A03A-07ED9CD868AE}" destId="{F252DD03-C35B-479A-89AC-9E8EDDE8A088}" srcOrd="4" destOrd="0" presId="urn:microsoft.com/office/officeart/2005/8/layout/vList2"/>
    <dgm:cxn modelId="{4F1EDB3A-AF95-4374-9CC1-F9419937253A}" type="presParOf" srcId="{2686BE81-2886-425D-A03A-07ED9CD868AE}" destId="{61B712E0-E2D4-4925-A383-076E43F8E02D}" srcOrd="5" destOrd="0" presId="urn:microsoft.com/office/officeart/2005/8/layout/vList2"/>
    <dgm:cxn modelId="{428401A7-6786-4FA0-A700-C561F14D2C27}" type="presParOf" srcId="{2686BE81-2886-425D-A03A-07ED9CD868AE}" destId="{9347501A-E315-45F2-AA08-93CA277E0968}"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710859-C510-416A-B6D2-82C490359A9F}" type="doc">
      <dgm:prSet loTypeId="urn:microsoft.com/office/officeart/2005/8/layout/vList5" loCatId="list" qsTypeId="urn:microsoft.com/office/officeart/2005/8/quickstyle/simple1" qsCatId="simple" csTypeId="urn:microsoft.com/office/officeart/2005/8/colors/accent0_1" csCatId="mainScheme"/>
      <dgm:spPr/>
      <dgm:t>
        <a:bodyPr/>
        <a:lstStyle/>
        <a:p>
          <a:endParaRPr lang="en-US"/>
        </a:p>
      </dgm:t>
    </dgm:pt>
    <dgm:pt modelId="{62507A6A-4F64-418D-B0F6-D21EA1C7EB0F}">
      <dgm:prSet/>
      <dgm:spPr/>
      <dgm:t>
        <a:bodyPr/>
        <a:lstStyle/>
        <a:p>
          <a:pPr rtl="0"/>
          <a:r>
            <a:rPr lang="en-US"/>
            <a:t>Before commencing the cleaning process, it is crucial to ensure the absence of any fragments of glass or sharp items on the floor. Prioritise safety above anything else. In the event of any problems, please instantly inform the maintenance department (Mejia et al., 2021). Additionally, while cleaning, it is crucial to open all windows and doors to facilitate enough ventilation. To effectively distribute airborne pollutants, people might enhance the velocity of the fan.</a:t>
          </a:r>
        </a:p>
      </dgm:t>
    </dgm:pt>
    <dgm:pt modelId="{8B9A889A-4485-479D-ACA0-D6D9240C33B2}" type="parTrans" cxnId="{8F3A43D2-19EA-4943-A7E2-C90016B8D63B}">
      <dgm:prSet/>
      <dgm:spPr/>
      <dgm:t>
        <a:bodyPr/>
        <a:lstStyle/>
        <a:p>
          <a:endParaRPr lang="en-US"/>
        </a:p>
      </dgm:t>
    </dgm:pt>
    <dgm:pt modelId="{092F8F5A-B44D-4D8B-B4CD-B0F05174A6D0}" type="sibTrans" cxnId="{8F3A43D2-19EA-4943-A7E2-C90016B8D63B}">
      <dgm:prSet/>
      <dgm:spPr/>
      <dgm:t>
        <a:bodyPr/>
        <a:lstStyle/>
        <a:p>
          <a:endParaRPr lang="en-US"/>
        </a:p>
      </dgm:t>
    </dgm:pt>
    <dgm:pt modelId="{A8E73D41-B132-4861-8234-271E9DD0063C}">
      <dgm:prSet/>
      <dgm:spPr/>
      <dgm:t>
        <a:bodyPr/>
        <a:lstStyle/>
        <a:p>
          <a:pPr rtl="0"/>
          <a:r>
            <a:rPr lang="en-US"/>
            <a:t>To underline how important it is to adhere to all of the basic safety precautions for bedding, it is essential to stress the necessity of doing so (Rosemberg, 2020). First, before one attempts to move a mattress, it should make sure that one has a solid understanding of the proper way to secure it.</a:t>
          </a:r>
        </a:p>
      </dgm:t>
    </dgm:pt>
    <dgm:pt modelId="{B632F4D4-4CBA-43D6-967E-18668FD0C879}" type="parTrans" cxnId="{1FBFA836-DF9C-4751-B8CA-4EFF6871494C}">
      <dgm:prSet/>
      <dgm:spPr/>
      <dgm:t>
        <a:bodyPr/>
        <a:lstStyle/>
        <a:p>
          <a:endParaRPr lang="en-US"/>
        </a:p>
      </dgm:t>
    </dgm:pt>
    <dgm:pt modelId="{CC84F86B-5F99-4BEB-906A-A6E894C52FA5}" type="sibTrans" cxnId="{1FBFA836-DF9C-4751-B8CA-4EFF6871494C}">
      <dgm:prSet/>
      <dgm:spPr/>
      <dgm:t>
        <a:bodyPr/>
        <a:lstStyle/>
        <a:p>
          <a:endParaRPr lang="en-US"/>
        </a:p>
      </dgm:t>
    </dgm:pt>
    <dgm:pt modelId="{00FB38D8-9697-4A21-B4E0-A08E284AF622}">
      <dgm:prSet/>
      <dgm:spPr/>
      <dgm:t>
        <a:bodyPr/>
        <a:lstStyle/>
        <a:p>
          <a:pPr rtl="0"/>
          <a:r>
            <a:rPr lang="en-US"/>
            <a:t>It is important to ensure that the bathroom is safe by installing non-slip mats in the lavatory. This will reduce the likelihood of accidents that are caused by sliding and falling (Mejia et al., 2021). They ask to please kindly get in touch with staff as soon as possible if there are any issues with the bathroom fixtures. </a:t>
          </a:r>
        </a:p>
      </dgm:t>
    </dgm:pt>
    <dgm:pt modelId="{4868B36A-066D-4A17-9FFC-74FF23F6919F}" type="parTrans" cxnId="{07D273F6-396D-412F-A084-5BD34D835225}">
      <dgm:prSet/>
      <dgm:spPr/>
      <dgm:t>
        <a:bodyPr/>
        <a:lstStyle/>
        <a:p>
          <a:endParaRPr lang="en-US"/>
        </a:p>
      </dgm:t>
    </dgm:pt>
    <dgm:pt modelId="{8230E401-9F05-4ED5-8BD8-FA2FFFE2FB50}" type="sibTrans" cxnId="{07D273F6-396D-412F-A084-5BD34D835225}">
      <dgm:prSet/>
      <dgm:spPr/>
      <dgm:t>
        <a:bodyPr/>
        <a:lstStyle/>
        <a:p>
          <a:endParaRPr lang="en-US"/>
        </a:p>
      </dgm:t>
    </dgm:pt>
    <dgm:pt modelId="{914F964A-FD0C-4E49-BE7E-819A2814EED9}" type="pres">
      <dgm:prSet presAssocID="{FE710859-C510-416A-B6D2-82C490359A9F}" presName="Name0" presStyleCnt="0">
        <dgm:presLayoutVars>
          <dgm:dir/>
          <dgm:animLvl val="lvl"/>
          <dgm:resizeHandles val="exact"/>
        </dgm:presLayoutVars>
      </dgm:prSet>
      <dgm:spPr/>
    </dgm:pt>
    <dgm:pt modelId="{3884815E-550B-4803-BE7E-5974C76A6596}" type="pres">
      <dgm:prSet presAssocID="{62507A6A-4F64-418D-B0F6-D21EA1C7EB0F}" presName="linNode" presStyleCnt="0"/>
      <dgm:spPr/>
    </dgm:pt>
    <dgm:pt modelId="{E9C57D20-2B13-4B55-ABB1-FCD794CB8212}" type="pres">
      <dgm:prSet presAssocID="{62507A6A-4F64-418D-B0F6-D21EA1C7EB0F}" presName="parentText" presStyleLbl="node1" presStyleIdx="0" presStyleCnt="3">
        <dgm:presLayoutVars>
          <dgm:chMax val="1"/>
          <dgm:bulletEnabled val="1"/>
        </dgm:presLayoutVars>
      </dgm:prSet>
      <dgm:spPr/>
    </dgm:pt>
    <dgm:pt modelId="{BDB2AE71-006F-4ADB-96AE-41F7B4FCB7FB}" type="pres">
      <dgm:prSet presAssocID="{092F8F5A-B44D-4D8B-B4CD-B0F05174A6D0}" presName="sp" presStyleCnt="0"/>
      <dgm:spPr/>
    </dgm:pt>
    <dgm:pt modelId="{E78FCD3B-9267-4E1F-BD06-AC4B62FDE73E}" type="pres">
      <dgm:prSet presAssocID="{A8E73D41-B132-4861-8234-271E9DD0063C}" presName="linNode" presStyleCnt="0"/>
      <dgm:spPr/>
    </dgm:pt>
    <dgm:pt modelId="{2A1BC89A-0C57-4B41-808D-2A46D0FE0222}" type="pres">
      <dgm:prSet presAssocID="{A8E73D41-B132-4861-8234-271E9DD0063C}" presName="parentText" presStyleLbl="node1" presStyleIdx="1" presStyleCnt="3">
        <dgm:presLayoutVars>
          <dgm:chMax val="1"/>
          <dgm:bulletEnabled val="1"/>
        </dgm:presLayoutVars>
      </dgm:prSet>
      <dgm:spPr/>
    </dgm:pt>
    <dgm:pt modelId="{6163CAFC-6875-4C4E-B754-9E8DEE45CC3F}" type="pres">
      <dgm:prSet presAssocID="{CC84F86B-5F99-4BEB-906A-A6E894C52FA5}" presName="sp" presStyleCnt="0"/>
      <dgm:spPr/>
    </dgm:pt>
    <dgm:pt modelId="{D56E5B11-DF53-48C6-B94D-91F2855C411B}" type="pres">
      <dgm:prSet presAssocID="{00FB38D8-9697-4A21-B4E0-A08E284AF622}" presName="linNode" presStyleCnt="0"/>
      <dgm:spPr/>
    </dgm:pt>
    <dgm:pt modelId="{C73F2BDE-7B2D-46BE-A2F9-EF815C3419D1}" type="pres">
      <dgm:prSet presAssocID="{00FB38D8-9697-4A21-B4E0-A08E284AF622}" presName="parentText" presStyleLbl="node1" presStyleIdx="2" presStyleCnt="3">
        <dgm:presLayoutVars>
          <dgm:chMax val="1"/>
          <dgm:bulletEnabled val="1"/>
        </dgm:presLayoutVars>
      </dgm:prSet>
      <dgm:spPr/>
    </dgm:pt>
  </dgm:ptLst>
  <dgm:cxnLst>
    <dgm:cxn modelId="{1FBFA836-DF9C-4751-B8CA-4EFF6871494C}" srcId="{FE710859-C510-416A-B6D2-82C490359A9F}" destId="{A8E73D41-B132-4861-8234-271E9DD0063C}" srcOrd="1" destOrd="0" parTransId="{B632F4D4-4CBA-43D6-967E-18668FD0C879}" sibTransId="{CC84F86B-5F99-4BEB-906A-A6E894C52FA5}"/>
    <dgm:cxn modelId="{F2B47068-4551-46A9-AE19-E53C3A837B37}" type="presOf" srcId="{00FB38D8-9697-4A21-B4E0-A08E284AF622}" destId="{C73F2BDE-7B2D-46BE-A2F9-EF815C3419D1}" srcOrd="0" destOrd="0" presId="urn:microsoft.com/office/officeart/2005/8/layout/vList5"/>
    <dgm:cxn modelId="{BC77EC73-751E-4B3B-B460-7DFA3FFD53F9}" type="presOf" srcId="{A8E73D41-B132-4861-8234-271E9DD0063C}" destId="{2A1BC89A-0C57-4B41-808D-2A46D0FE0222}" srcOrd="0" destOrd="0" presId="urn:microsoft.com/office/officeart/2005/8/layout/vList5"/>
    <dgm:cxn modelId="{7B8B5EB3-CE62-443B-BB6B-F098C3090C9B}" type="presOf" srcId="{FE710859-C510-416A-B6D2-82C490359A9F}" destId="{914F964A-FD0C-4E49-BE7E-819A2814EED9}" srcOrd="0" destOrd="0" presId="urn:microsoft.com/office/officeart/2005/8/layout/vList5"/>
    <dgm:cxn modelId="{8F3A43D2-19EA-4943-A7E2-C90016B8D63B}" srcId="{FE710859-C510-416A-B6D2-82C490359A9F}" destId="{62507A6A-4F64-418D-B0F6-D21EA1C7EB0F}" srcOrd="0" destOrd="0" parTransId="{8B9A889A-4485-479D-ACA0-D6D9240C33B2}" sibTransId="{092F8F5A-B44D-4D8B-B4CD-B0F05174A6D0}"/>
    <dgm:cxn modelId="{6D29D3EA-6AB1-4E99-9B45-2253D1FC5CF4}" type="presOf" srcId="{62507A6A-4F64-418D-B0F6-D21EA1C7EB0F}" destId="{E9C57D20-2B13-4B55-ABB1-FCD794CB8212}" srcOrd="0" destOrd="0" presId="urn:microsoft.com/office/officeart/2005/8/layout/vList5"/>
    <dgm:cxn modelId="{07D273F6-396D-412F-A084-5BD34D835225}" srcId="{FE710859-C510-416A-B6D2-82C490359A9F}" destId="{00FB38D8-9697-4A21-B4E0-A08E284AF622}" srcOrd="2" destOrd="0" parTransId="{4868B36A-066D-4A17-9FFC-74FF23F6919F}" sibTransId="{8230E401-9F05-4ED5-8BD8-FA2FFFE2FB50}"/>
    <dgm:cxn modelId="{C63DD24A-A33F-4999-AC3F-71939E1CB0CC}" type="presParOf" srcId="{914F964A-FD0C-4E49-BE7E-819A2814EED9}" destId="{3884815E-550B-4803-BE7E-5974C76A6596}" srcOrd="0" destOrd="0" presId="urn:microsoft.com/office/officeart/2005/8/layout/vList5"/>
    <dgm:cxn modelId="{630D5C84-08B9-46B7-9519-92F4B83763E0}" type="presParOf" srcId="{3884815E-550B-4803-BE7E-5974C76A6596}" destId="{E9C57D20-2B13-4B55-ABB1-FCD794CB8212}" srcOrd="0" destOrd="0" presId="urn:microsoft.com/office/officeart/2005/8/layout/vList5"/>
    <dgm:cxn modelId="{9E59C668-045C-48BA-B5EA-8358AE31A6B3}" type="presParOf" srcId="{914F964A-FD0C-4E49-BE7E-819A2814EED9}" destId="{BDB2AE71-006F-4ADB-96AE-41F7B4FCB7FB}" srcOrd="1" destOrd="0" presId="urn:microsoft.com/office/officeart/2005/8/layout/vList5"/>
    <dgm:cxn modelId="{76514A78-850E-469E-B2BF-45DF851A41DB}" type="presParOf" srcId="{914F964A-FD0C-4E49-BE7E-819A2814EED9}" destId="{E78FCD3B-9267-4E1F-BD06-AC4B62FDE73E}" srcOrd="2" destOrd="0" presId="urn:microsoft.com/office/officeart/2005/8/layout/vList5"/>
    <dgm:cxn modelId="{1BCA8855-64CE-4F2F-85F3-7E1D755B6A26}" type="presParOf" srcId="{E78FCD3B-9267-4E1F-BD06-AC4B62FDE73E}" destId="{2A1BC89A-0C57-4B41-808D-2A46D0FE0222}" srcOrd="0" destOrd="0" presId="urn:microsoft.com/office/officeart/2005/8/layout/vList5"/>
    <dgm:cxn modelId="{C013EB01-2682-4B94-A078-185BF47D4301}" type="presParOf" srcId="{914F964A-FD0C-4E49-BE7E-819A2814EED9}" destId="{6163CAFC-6875-4C4E-B754-9E8DEE45CC3F}" srcOrd="3" destOrd="0" presId="urn:microsoft.com/office/officeart/2005/8/layout/vList5"/>
    <dgm:cxn modelId="{B2D713E2-7BDC-4BF2-B43F-DE0A00AB5F3E}" type="presParOf" srcId="{914F964A-FD0C-4E49-BE7E-819A2814EED9}" destId="{D56E5B11-DF53-48C6-B94D-91F2855C411B}" srcOrd="4" destOrd="0" presId="urn:microsoft.com/office/officeart/2005/8/layout/vList5"/>
    <dgm:cxn modelId="{C4958A02-91B6-4C96-98CE-46BCEAAE72DE}" type="presParOf" srcId="{D56E5B11-DF53-48C6-B94D-91F2855C411B}" destId="{C73F2BDE-7B2D-46BE-A2F9-EF815C3419D1}"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9F48B-9597-48C3-BF7F-0E062CF22748}">
      <dsp:nvSpPr>
        <dsp:cNvPr id="0" name=""/>
        <dsp:cNvSpPr/>
      </dsp:nvSpPr>
      <dsp:spPr>
        <a:xfrm>
          <a:off x="3489" y="481425"/>
          <a:ext cx="3402006" cy="1254454"/>
        </a:xfrm>
        <a:prstGeom prst="rect">
          <a:avLst/>
        </a:prstGeom>
        <a:solidFill>
          <a:schemeClr val="accent2">
            <a:shade val="80000"/>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The first goal of the hotel is to keep people safe and healthy. They also train and manage our employees as part of this.</a:t>
          </a:r>
        </a:p>
      </dsp:txBody>
      <dsp:txXfrm>
        <a:off x="3489" y="481425"/>
        <a:ext cx="3402006" cy="1254454"/>
      </dsp:txXfrm>
    </dsp:sp>
    <dsp:sp modelId="{472667BC-4736-4CC9-958E-28957685AE85}">
      <dsp:nvSpPr>
        <dsp:cNvPr id="0" name=""/>
        <dsp:cNvSpPr/>
      </dsp:nvSpPr>
      <dsp:spPr>
        <a:xfrm>
          <a:off x="3489" y="1735879"/>
          <a:ext cx="3402006" cy="702720"/>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934619-B24A-489C-966B-12E58BD1E6FE}">
      <dsp:nvSpPr>
        <dsp:cNvPr id="0" name=""/>
        <dsp:cNvSpPr/>
      </dsp:nvSpPr>
      <dsp:spPr>
        <a:xfrm>
          <a:off x="3779274" y="496478"/>
          <a:ext cx="3402006" cy="1254454"/>
        </a:xfrm>
        <a:prstGeom prst="rect">
          <a:avLst/>
        </a:prstGeom>
        <a:solidFill>
          <a:schemeClr val="accent2">
            <a:shade val="80000"/>
            <a:hueOff val="-137621"/>
            <a:satOff val="3332"/>
            <a:lumOff val="13560"/>
            <a:alphaOff val="0"/>
          </a:schemeClr>
        </a:solidFill>
        <a:ln w="19050" cap="rnd" cmpd="sng" algn="ctr">
          <a:solidFill>
            <a:schemeClr val="accent2">
              <a:shade val="80000"/>
              <a:hueOff val="-137621"/>
              <a:satOff val="3332"/>
              <a:lumOff val="1356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The cleaning staff at the hotel values constant improvement as a means to the eventual objective of the establishment</a:t>
          </a:r>
          <a:r>
            <a:rPr lang="en-US" sz="1600" kern="1200" dirty="0"/>
            <a:t>. </a:t>
          </a:r>
        </a:p>
      </dsp:txBody>
      <dsp:txXfrm>
        <a:off x="3779274" y="496478"/>
        <a:ext cx="3402006" cy="1254454"/>
      </dsp:txXfrm>
    </dsp:sp>
    <dsp:sp modelId="{FACBE9D4-99B1-4159-92BB-A8135B983681}">
      <dsp:nvSpPr>
        <dsp:cNvPr id="0" name=""/>
        <dsp:cNvSpPr/>
      </dsp:nvSpPr>
      <dsp:spPr>
        <a:xfrm>
          <a:off x="3881777" y="1735879"/>
          <a:ext cx="3402006" cy="702720"/>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1C7C796-256C-4CDA-981E-801271EA1832}">
      <dsp:nvSpPr>
        <dsp:cNvPr id="0" name=""/>
        <dsp:cNvSpPr/>
      </dsp:nvSpPr>
      <dsp:spPr>
        <a:xfrm>
          <a:off x="7760064" y="481425"/>
          <a:ext cx="3402006" cy="1254454"/>
        </a:xfrm>
        <a:prstGeom prst="rect">
          <a:avLst/>
        </a:prstGeom>
        <a:solidFill>
          <a:schemeClr val="accent2">
            <a:shade val="80000"/>
            <a:hueOff val="-275241"/>
            <a:satOff val="6663"/>
            <a:lumOff val="27121"/>
            <a:alphaOff val="0"/>
          </a:schemeClr>
        </a:solidFill>
        <a:ln w="19050" cap="rnd" cmpd="sng" algn="ctr">
          <a:solidFill>
            <a:schemeClr val="accent2">
              <a:shade val="80000"/>
              <a:hueOff val="-275241"/>
              <a:satOff val="6663"/>
              <a:lumOff val="2712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This includes learning to interact with other departments, making the most of technology to boost production, and embracing green practices. </a:t>
          </a:r>
        </a:p>
      </dsp:txBody>
      <dsp:txXfrm>
        <a:off x="7760064" y="481425"/>
        <a:ext cx="3402006" cy="1254454"/>
      </dsp:txXfrm>
    </dsp:sp>
    <dsp:sp modelId="{473B7D0B-EB78-40D7-9237-007C97353131}">
      <dsp:nvSpPr>
        <dsp:cNvPr id="0" name=""/>
        <dsp:cNvSpPr/>
      </dsp:nvSpPr>
      <dsp:spPr>
        <a:xfrm>
          <a:off x="7760064" y="1735879"/>
          <a:ext cx="3402006" cy="702720"/>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28C57-8733-4E22-A5BC-4F8AE021BC6E}">
      <dsp:nvSpPr>
        <dsp:cNvPr id="0" name=""/>
        <dsp:cNvSpPr/>
      </dsp:nvSpPr>
      <dsp:spPr>
        <a:xfrm>
          <a:off x="0" y="552807"/>
          <a:ext cx="10416576" cy="1075108"/>
        </a:xfrm>
        <a:prstGeom prst="round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t>Individuals who elect to safeguard themselves in the workplace through the use of personal protective equipment (PPE) are obligated to adhere to stringent regulations and limitations (Awan et al., 2021). </a:t>
          </a:r>
        </a:p>
      </dsp:txBody>
      <dsp:txXfrm>
        <a:off x="52482" y="605289"/>
        <a:ext cx="10311612" cy="970144"/>
      </dsp:txXfrm>
    </dsp:sp>
    <dsp:sp modelId="{AFBC7B01-A5C9-4CD2-9C55-9503E324C2AE}">
      <dsp:nvSpPr>
        <dsp:cNvPr id="0" name=""/>
        <dsp:cNvSpPr/>
      </dsp:nvSpPr>
      <dsp:spPr>
        <a:xfrm>
          <a:off x="0" y="1671116"/>
          <a:ext cx="10416576" cy="1075108"/>
        </a:xfrm>
        <a:prstGeom prst="round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t>A high risk of injury necessitates the use of protective equipment such as shields, mittens, masks, and helmets in numerous occupations. When handling, disposing of, or utilising the substance, be certain to don the appropriate protective gear and adhere to all applicable regulations.</a:t>
          </a:r>
        </a:p>
      </dsp:txBody>
      <dsp:txXfrm>
        <a:off x="52482" y="1723598"/>
        <a:ext cx="10311612" cy="970144"/>
      </dsp:txXfrm>
    </dsp:sp>
    <dsp:sp modelId="{F252DD03-C35B-479A-89AC-9E8EDDE8A088}">
      <dsp:nvSpPr>
        <dsp:cNvPr id="0" name=""/>
        <dsp:cNvSpPr/>
      </dsp:nvSpPr>
      <dsp:spPr>
        <a:xfrm>
          <a:off x="0" y="2789425"/>
          <a:ext cx="10416576" cy="1075108"/>
        </a:xfrm>
        <a:prstGeom prst="round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t>Life quality improvement is the principal objective of ergonomics research and application. Thus, it is essential to consider their needs when designing locations and products. The term for this type of human study is "human factors." By adhering to ergonomic principles, employees can optimise their work output, enhance their comfort, and prevent unnecessary physical damage (Knezevic Cvelbar et al., 2021). </a:t>
          </a:r>
        </a:p>
      </dsp:txBody>
      <dsp:txXfrm>
        <a:off x="52482" y="2841907"/>
        <a:ext cx="10311612" cy="970144"/>
      </dsp:txXfrm>
    </dsp:sp>
    <dsp:sp modelId="{9347501A-E315-45F2-AA08-93CA277E0968}">
      <dsp:nvSpPr>
        <dsp:cNvPr id="0" name=""/>
        <dsp:cNvSpPr/>
      </dsp:nvSpPr>
      <dsp:spPr>
        <a:xfrm>
          <a:off x="0" y="3907734"/>
          <a:ext cx="10416576" cy="1075108"/>
        </a:xfrm>
        <a:prstGeom prst="round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t>Adherence to the fourth rule—avoid falling—will safeguard one from perilously unstable surfaces. To enhance safety and reduce the likelihood of accidents, implement non-slip matting, ensure that all individuals are donning appropriate footwear, and promptly clean up any spillage. </a:t>
          </a:r>
        </a:p>
      </dsp:txBody>
      <dsp:txXfrm>
        <a:off x="52482" y="3960216"/>
        <a:ext cx="10311612" cy="970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57D20-2B13-4B55-ABB1-FCD794CB8212}">
      <dsp:nvSpPr>
        <dsp:cNvPr id="0" name=""/>
        <dsp:cNvSpPr/>
      </dsp:nvSpPr>
      <dsp:spPr>
        <a:xfrm>
          <a:off x="3597526" y="3671"/>
          <a:ext cx="4047217" cy="2422919"/>
        </a:xfrm>
        <a:prstGeom prst="round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rtl="0">
            <a:lnSpc>
              <a:spcPct val="90000"/>
            </a:lnSpc>
            <a:spcBef>
              <a:spcPct val="0"/>
            </a:spcBef>
            <a:spcAft>
              <a:spcPct val="35000"/>
            </a:spcAft>
            <a:buNone/>
          </a:pPr>
          <a:r>
            <a:rPr lang="en-US" sz="1300" kern="1200"/>
            <a:t>Before commencing the cleaning process, it is crucial to ensure the absence of any fragments of glass or sharp items on the floor. Prioritise safety above anything else. In the event of any problems, please instantly inform the maintenance department (Mejia et al., 2021). Additionally, while cleaning, it is crucial to open all windows and doors to facilitate enough ventilation. To effectively distribute airborne pollutants, people might enhance the velocity of the fan.</a:t>
          </a:r>
        </a:p>
      </dsp:txBody>
      <dsp:txXfrm>
        <a:off x="3715803" y="121948"/>
        <a:ext cx="3810663" cy="2186365"/>
      </dsp:txXfrm>
    </dsp:sp>
    <dsp:sp modelId="{2A1BC89A-0C57-4B41-808D-2A46D0FE0222}">
      <dsp:nvSpPr>
        <dsp:cNvPr id="0" name=""/>
        <dsp:cNvSpPr/>
      </dsp:nvSpPr>
      <dsp:spPr>
        <a:xfrm>
          <a:off x="3597526" y="2547736"/>
          <a:ext cx="4047217" cy="2422919"/>
        </a:xfrm>
        <a:prstGeom prst="round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rtl="0">
            <a:lnSpc>
              <a:spcPct val="90000"/>
            </a:lnSpc>
            <a:spcBef>
              <a:spcPct val="0"/>
            </a:spcBef>
            <a:spcAft>
              <a:spcPct val="35000"/>
            </a:spcAft>
            <a:buNone/>
          </a:pPr>
          <a:r>
            <a:rPr lang="en-US" sz="1300" kern="1200"/>
            <a:t>To underline how important it is to adhere to all of the basic safety precautions for bedding, it is essential to stress the necessity of doing so (Rosemberg, 2020). First, before one attempts to move a mattress, it should make sure that one has a solid understanding of the proper way to secure it.</a:t>
          </a:r>
        </a:p>
      </dsp:txBody>
      <dsp:txXfrm>
        <a:off x="3715803" y="2666013"/>
        <a:ext cx="3810663" cy="2186365"/>
      </dsp:txXfrm>
    </dsp:sp>
    <dsp:sp modelId="{C73F2BDE-7B2D-46BE-A2F9-EF815C3419D1}">
      <dsp:nvSpPr>
        <dsp:cNvPr id="0" name=""/>
        <dsp:cNvSpPr/>
      </dsp:nvSpPr>
      <dsp:spPr>
        <a:xfrm>
          <a:off x="3597526" y="5091801"/>
          <a:ext cx="4047217" cy="2422919"/>
        </a:xfrm>
        <a:prstGeom prst="round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rtl="0">
            <a:lnSpc>
              <a:spcPct val="90000"/>
            </a:lnSpc>
            <a:spcBef>
              <a:spcPct val="0"/>
            </a:spcBef>
            <a:spcAft>
              <a:spcPct val="35000"/>
            </a:spcAft>
            <a:buNone/>
          </a:pPr>
          <a:r>
            <a:rPr lang="en-US" sz="1300" kern="1200"/>
            <a:t>It is important to ensure that the bathroom is safe by installing non-slip mats in the lavatory. This will reduce the likelihood of accidents that are caused by sliding and falling (Mejia et al., 2021). They ask to please kindly get in touch with staff as soon as possible if there are any issues with the bathroom fixtures. </a:t>
          </a:r>
        </a:p>
      </dsp:txBody>
      <dsp:txXfrm>
        <a:off x="3715803" y="5210078"/>
        <a:ext cx="3810663" cy="2186365"/>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741C07-31B0-43E0-8510-9E2B30A72431}"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04C792-0041-4E81-BCA7-ADC31B217B7A}" type="slidenum">
              <a:rPr lang="en-US" smtClean="0"/>
              <a:t>‹#›</a:t>
            </a:fld>
            <a:endParaRPr lang="en-US"/>
          </a:p>
        </p:txBody>
      </p:sp>
    </p:spTree>
    <p:extLst>
      <p:ext uri="{BB962C8B-B14F-4D97-AF65-F5344CB8AC3E}">
        <p14:creationId xmlns:p14="http://schemas.microsoft.com/office/powerpoint/2010/main" val="3451270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latin typeface="Poppins"/>
              </a:rPr>
              <a:t>Since 1973, Mercure has provided hotel services to customers and has gradually become a prominent entity in the French economy and hotel industry (Clifton, 2022). There are several reasons behind the face, one of them is the efficiency of housekeeping.  Ensuring the safety of the housekeepers is a key responsibility for managers. This presentation is dedicated to creating a safe and secure environment for cleaning rooms. This resource provides comprehensive analysis of the different procedures, necessary equipment, safety measures, and meticulous assessment of any possible hazards that may arise throughout the cleaning process. This presentation helps everyone in establishing crucial health and safety protocols within the cleaning sector. </a:t>
            </a:r>
          </a:p>
          <a:p>
            <a:endParaRPr lang="en-US" dirty="0"/>
          </a:p>
        </p:txBody>
      </p:sp>
      <p:sp>
        <p:nvSpPr>
          <p:cNvPr id="4" name="Slide Number Placeholder 3"/>
          <p:cNvSpPr>
            <a:spLocks noGrp="1"/>
          </p:cNvSpPr>
          <p:nvPr>
            <p:ph type="sldNum" sz="quarter" idx="5"/>
          </p:nvPr>
        </p:nvSpPr>
        <p:spPr/>
        <p:txBody>
          <a:bodyPr/>
          <a:lstStyle/>
          <a:p>
            <a:fld id="{8704C792-0041-4E81-BCA7-ADC31B217B7A}" type="slidenum">
              <a:rPr lang="en-US" smtClean="0"/>
              <a:t>2</a:t>
            </a:fld>
            <a:endParaRPr lang="en-US"/>
          </a:p>
        </p:txBody>
      </p:sp>
    </p:spTree>
    <p:extLst>
      <p:ext uri="{BB962C8B-B14F-4D97-AF65-F5344CB8AC3E}">
        <p14:creationId xmlns:p14="http://schemas.microsoft.com/office/powerpoint/2010/main" val="1663163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effectiveness and cleanliness of the hotel are the responsibility of the cleaning crew. This component guarantees the cleanliness of the hotel's common areas, guest rooms, and laundry facilities (</a:t>
            </a:r>
            <a:r>
              <a:rPr lang="it-IT" sz="1800" kern="100" dirty="0">
                <a:effectLst/>
                <a:latin typeface="Times New Roman" panose="02020603050405020304" pitchFamily="18" charset="0"/>
                <a:ea typeface="Calibri" panose="020F0502020204030204" pitchFamily="34" charset="0"/>
                <a:cs typeface="Times New Roman" panose="02020603050405020304" pitchFamily="18" charset="0"/>
              </a:rPr>
              <a:t>Ekinil et al., 2020)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Clients are consistently satisfied with the cleaning service since the staff is trustworthy and performs excellent work. The first goal of the hotel is to keep people safe and healthy. They also train and manage our employees as part of this. The cleaning staff at the hotel values constant improvement as a means to the eventual objective of the establishment. This includes learning to interact with other departments, making the most of technology to boost production, and embracing green practices. Because of our dedication to meticulous inspections and quality control systems, hotels constantly produce high standards that elevate our clients' experience.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704C792-0041-4E81-BCA7-ADC31B217B7A}" type="slidenum">
              <a:rPr lang="en-US" smtClean="0"/>
              <a:t>3</a:t>
            </a:fld>
            <a:endParaRPr lang="en-US"/>
          </a:p>
        </p:txBody>
      </p:sp>
    </p:spTree>
    <p:extLst>
      <p:ext uri="{BB962C8B-B14F-4D97-AF65-F5344CB8AC3E}">
        <p14:creationId xmlns:p14="http://schemas.microsoft.com/office/powerpoint/2010/main" val="63654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mj-lt"/>
              <a:buAutoNum type="arabicPeriod"/>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PPE (Personal Protective Equipment): Individuals who elect to safeguard themselves in the workplace through the use of personal protective equipment (PPE) are obligated to adhere to stringent regulations and limitations (Awan et al., 2021). A high risk of injury necessitates the use of protective equipment such as shields, mittens, masks, and helmets in numerous occupations.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Handling of Chemicals: Its purpose is to develop intelligent and risk-free methods for dealing with hazardous substances, including cleansers, acids, and more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Knezevic</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Cvelbar</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When handling, disposing of, or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utilising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substance, be certain to don the appropriate protective gear and adhere to all applicable regulations.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Ergonomics: Life quality improvement is the principal objective of ergonomics research and application. Thus, it is essential to consider their needs when designing locations and products (Shin and Kang, 2020). The term for this type of human study is "human factors." By adhering to ergonomic principles, employees can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optimise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their work output, enhance their comfort, and prevent unnecessary physical damage.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Slip and Fall Prevention: Adherence to the fourth rule—avoid falling—will safeguard one from perilously unstable surfaces (Awan et al., 2021). To enhance safety and reduce the likelihood of accidents, implement non-slip matting, ensure that all individuals are donning appropriate footwear, and promptly clean up any spillage.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704C792-0041-4E81-BCA7-ADC31B217B7A}" type="slidenum">
              <a:rPr lang="en-US" smtClean="0"/>
              <a:t>4</a:t>
            </a:fld>
            <a:endParaRPr lang="en-US"/>
          </a:p>
        </p:txBody>
      </p:sp>
    </p:spTree>
    <p:extLst>
      <p:ext uri="{BB962C8B-B14F-4D97-AF65-F5344CB8AC3E}">
        <p14:creationId xmlns:p14="http://schemas.microsoft.com/office/powerpoint/2010/main" val="3046836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PPE (Personal Protective Equipment)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Making certain that every member of the staff is able to dress appropriately in accordance with the hotel's standards. Everything should be clean and the appropriate level of hygiene should be maintained (Awan et al., 2021). In situations where it is important, give additional consideration to the cleanliness of gloves, masks, and eye protection. Take precautions to ensure that the condition of personal protective equipment (PPE) is checked on a constant basis.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 Handling of Chemical</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first and most important step is to select the cleaning products that have been approved and to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them as the circumstance requires. The expiration date of the chemical should be the primary focus, and these should be arranged according to the expiration date. The third thing, which is also one of the things that came before it, is to clearly label all of the chemicals and to store all of these chemicals in a systematic manner so that the personnel can readily find out what they are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Knezevic</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Cvelbar</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All of the employees in the housekeeping department should be trained to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all of the chemicals in an effective manner and to store all of these things in an impeccable manner.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704C792-0041-4E81-BCA7-ADC31B217B7A}" type="slidenum">
              <a:rPr lang="en-US" smtClean="0"/>
              <a:t>5</a:t>
            </a:fld>
            <a:endParaRPr lang="en-US"/>
          </a:p>
        </p:txBody>
      </p:sp>
    </p:spTree>
    <p:extLst>
      <p:ext uri="{BB962C8B-B14F-4D97-AF65-F5344CB8AC3E}">
        <p14:creationId xmlns:p14="http://schemas.microsoft.com/office/powerpoint/2010/main" val="3254560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3. Ergonomics: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is imperative that one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emphasise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significance of employing safe lifting procedures because doing so is essential in lowering the number of musculoskeletal injuries that they cause. Make an effort to reduce the amount of physical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that is required by providing the necessary equipment and resources (Mejia et al., 2021). Making an effort to avoid burnout and incorporating frequent breaks into your routine are both important.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4. Slip and Fall Prevention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the event of an accident, it is imperative that one must always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prioritise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fast drying of any surfaces that have become wet in order to prevent falls. It is essential that signs that clearly read "Wet Floor" be shown, and it is important to make an effort to warn people about the potential dangers of walking on wet flooring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Rosemberg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2020). To guarantee that all carpets and rugs are securely fastened, kindly check that they 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704C792-0041-4E81-BCA7-ADC31B217B7A}" type="slidenum">
              <a:rPr lang="en-US" smtClean="0"/>
              <a:t>6</a:t>
            </a:fld>
            <a:endParaRPr lang="en-US"/>
          </a:p>
        </p:txBody>
      </p:sp>
    </p:spTree>
    <p:extLst>
      <p:ext uri="{BB962C8B-B14F-4D97-AF65-F5344CB8AC3E}">
        <p14:creationId xmlns:p14="http://schemas.microsoft.com/office/powerpoint/2010/main" val="4081263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FADB0-425A-E3D3-A1F9-DBF7F45722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5F22D3-E941-84F1-8FC4-8E625E13F2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179C98-6EFD-FAF3-8DA0-E4DCBAE0EE58}"/>
              </a:ext>
            </a:extLst>
          </p:cNvPr>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secret to safe and comprehensive housekeeping is a well-stocked toolbox. Proper cleaning supplies are necessary to keep the property in pristine condition. These include disinfectant, multipurpose cleaner, glass cleaner, and floor cleaner. A high-efficiency particulate air (HEPA) vacuum cleaner, microfiber cleaning cloths, a bucket, a mop, and a duster are the best and most efficient tools for cleaning surfaces and removing contaminants. Cleaning tools that protect workers are just as critical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Ekinil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2020). Without protective gloves, staff run the risk of getting chemical splashes and particles in your eyes and hands. Keeping  a first aid kit nearby at all times for the rapid treatment of small injuries. This all-inclusive safety gear not only improves cleaning quality but also allows the housekeeping team to function more efficiently. Housekeeping becomes safer and more efficient with regular maintenance checks and the right training.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057DB64-CA8B-ECA9-7A30-0F6C84C2B9F3}"/>
              </a:ext>
            </a:extLst>
          </p:cNvPr>
          <p:cNvSpPr>
            <a:spLocks noGrp="1"/>
          </p:cNvSpPr>
          <p:nvPr>
            <p:ph type="sldNum" sz="quarter" idx="5"/>
          </p:nvPr>
        </p:nvSpPr>
        <p:spPr/>
        <p:txBody>
          <a:bodyPr/>
          <a:lstStyle/>
          <a:p>
            <a:fld id="{8704C792-0041-4E81-BCA7-ADC31B217B7A}" type="slidenum">
              <a:rPr lang="en-US" smtClean="0"/>
              <a:t>8</a:t>
            </a:fld>
            <a:endParaRPr lang="en-US"/>
          </a:p>
        </p:txBody>
      </p:sp>
    </p:spTree>
    <p:extLst>
      <p:ext uri="{BB962C8B-B14F-4D97-AF65-F5344CB8AC3E}">
        <p14:creationId xmlns:p14="http://schemas.microsoft.com/office/powerpoint/2010/main" val="2502138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ts val="2989"/>
              </a:lnSpc>
            </a:pPr>
            <a:r>
              <a:rPr lang="en-US" sz="1200" dirty="0">
                <a:solidFill>
                  <a:schemeClr val="bg1"/>
                </a:solidFill>
                <a:latin typeface="Poppins"/>
              </a:rPr>
              <a:t>.	Electrical Safety </a:t>
            </a:r>
          </a:p>
          <a:p>
            <a:pPr algn="just">
              <a:lnSpc>
                <a:spcPts val="2989"/>
              </a:lnSpc>
            </a:pPr>
            <a:r>
              <a:rPr lang="en-US" sz="1200" dirty="0">
                <a:solidFill>
                  <a:schemeClr val="bg1"/>
                </a:solidFill>
                <a:latin typeface="Poppins"/>
              </a:rPr>
              <a:t>Routine cable inspections are required to detect any indications of fraying or corrosion, which ensures the safety of electrical systems. The typical individual should always make sure to follow the instructions that come with the product they are using and ensure that the extension cords they use are not broken or bent (</a:t>
            </a:r>
            <a:r>
              <a:rPr lang="en-US" sz="1200" dirty="0" err="1">
                <a:solidFill>
                  <a:schemeClr val="bg1"/>
                </a:solidFill>
                <a:latin typeface="Poppins"/>
              </a:rPr>
              <a:t>Rosemberg</a:t>
            </a:r>
            <a:r>
              <a:rPr lang="en-US" sz="1200" dirty="0">
                <a:solidFill>
                  <a:schemeClr val="bg1"/>
                </a:solidFill>
                <a:latin typeface="Poppins"/>
              </a:rPr>
              <a:t>, 2020). One must ensure that individual always has access to power outlets so that the electronic devices may be recharged.</a:t>
            </a:r>
          </a:p>
          <a:p>
            <a:pPr algn="just">
              <a:lnSpc>
                <a:spcPts val="2989"/>
              </a:lnSpc>
            </a:pPr>
            <a:r>
              <a:rPr lang="en-US" sz="1200" dirty="0">
                <a:solidFill>
                  <a:schemeClr val="bg1"/>
                </a:solidFill>
                <a:latin typeface="Poppins"/>
              </a:rPr>
              <a:t>2.  Chemical Exposure </a:t>
            </a:r>
          </a:p>
          <a:p>
            <a:pPr algn="just">
              <a:lnSpc>
                <a:spcPts val="2989"/>
              </a:lnSpc>
            </a:pPr>
            <a:r>
              <a:rPr lang="en-US" sz="1200" dirty="0">
                <a:solidFill>
                  <a:schemeClr val="bg1"/>
                </a:solidFill>
                <a:latin typeface="Poppins"/>
              </a:rPr>
              <a:t>Reducing overall exposure to potentially dangerous substances by </a:t>
            </a:r>
            <a:r>
              <a:rPr lang="en-US" sz="1200" dirty="0" err="1">
                <a:solidFill>
                  <a:schemeClr val="bg1"/>
                </a:solidFill>
                <a:latin typeface="Poppins"/>
              </a:rPr>
              <a:t>utilising</a:t>
            </a:r>
            <a:r>
              <a:rPr lang="en-US" sz="1200" dirty="0">
                <a:solidFill>
                  <a:schemeClr val="bg1"/>
                </a:solidFill>
                <a:latin typeface="Poppins"/>
              </a:rPr>
              <a:t> non-toxic cleaning agents. Second thing is, to ensure that the staff receive appropriate training will guarantee their readiness in managing a chemical leak.</a:t>
            </a:r>
          </a:p>
          <a:p>
            <a:endParaRPr lang="en-US" dirty="0"/>
          </a:p>
        </p:txBody>
      </p:sp>
      <p:sp>
        <p:nvSpPr>
          <p:cNvPr id="4" name="Slide Number Placeholder 3"/>
          <p:cNvSpPr>
            <a:spLocks noGrp="1"/>
          </p:cNvSpPr>
          <p:nvPr>
            <p:ph type="sldNum" sz="quarter" idx="5"/>
          </p:nvPr>
        </p:nvSpPr>
        <p:spPr/>
        <p:txBody>
          <a:bodyPr/>
          <a:lstStyle/>
          <a:p>
            <a:fld id="{8704C792-0041-4E81-BCA7-ADC31B217B7A}" type="slidenum">
              <a:rPr lang="en-US" smtClean="0"/>
              <a:t>9</a:t>
            </a:fld>
            <a:endParaRPr lang="en-US"/>
          </a:p>
        </p:txBody>
      </p:sp>
    </p:spTree>
    <p:extLst>
      <p:ext uri="{BB962C8B-B14F-4D97-AF65-F5344CB8AC3E}">
        <p14:creationId xmlns:p14="http://schemas.microsoft.com/office/powerpoint/2010/main" val="2653124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latin typeface="Poppins"/>
              </a:rPr>
              <a:t>As a last point, the Mercure Hotel has been a top hotel in France since 1973, so they really care about how well the crew cleans. Following these steps will keep you safe while you clean a room. They tell you what tools you'll need and how to keep risks as low as possible. At the hotel, they promise to keep standards high by making sure the housekeepers are safe. The people who clean the Mercure are very important to the business of the hotel. They train customers, use technology and methods that are good for the earth, and are always getting better at what they do to do this. Guests can be sure that their stay will always be clean, safe, and enjoyable. Quality is very important to Mercure, and this book shows that. It has a lot of useful information for people who work in the cleaning business. </a:t>
            </a:r>
          </a:p>
          <a:p>
            <a:endParaRPr lang="en-US" dirty="0"/>
          </a:p>
        </p:txBody>
      </p:sp>
      <p:sp>
        <p:nvSpPr>
          <p:cNvPr id="4" name="Slide Number Placeholder 3"/>
          <p:cNvSpPr>
            <a:spLocks noGrp="1"/>
          </p:cNvSpPr>
          <p:nvPr>
            <p:ph type="sldNum" sz="quarter" idx="5"/>
          </p:nvPr>
        </p:nvSpPr>
        <p:spPr/>
        <p:txBody>
          <a:bodyPr/>
          <a:lstStyle/>
          <a:p>
            <a:fld id="{8704C792-0041-4E81-BCA7-ADC31B217B7A}" type="slidenum">
              <a:rPr lang="en-US" smtClean="0"/>
              <a:t>10</a:t>
            </a:fld>
            <a:endParaRPr lang="en-US"/>
          </a:p>
        </p:txBody>
      </p:sp>
    </p:spTree>
    <p:extLst>
      <p:ext uri="{BB962C8B-B14F-4D97-AF65-F5344CB8AC3E}">
        <p14:creationId xmlns:p14="http://schemas.microsoft.com/office/powerpoint/2010/main" val="1202628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Awan, M. I., </a:t>
            </a:r>
            <a:r>
              <a:rPr lang="en-US" sz="1200" kern="1200" dirty="0" err="1">
                <a:solidFill>
                  <a:schemeClr val="tx1"/>
                </a:solidFill>
                <a:effectLst/>
                <a:latin typeface="+mn-lt"/>
                <a:ea typeface="+mn-ea"/>
                <a:cs typeface="+mn-cs"/>
              </a:rPr>
              <a:t>Shamim</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Ahn</a:t>
            </a:r>
            <a:r>
              <a:rPr lang="en-US" sz="1200" kern="1200" dirty="0">
                <a:solidFill>
                  <a:schemeClr val="tx1"/>
                </a:solidFill>
                <a:effectLst/>
                <a:latin typeface="+mn-lt"/>
                <a:ea typeface="+mn-ea"/>
                <a:cs typeface="+mn-cs"/>
              </a:rPr>
              <a:t>, J. (2021). Implementing ‘cleanliness is half of </a:t>
            </a:r>
            <a:r>
              <a:rPr lang="en-US" sz="1200" kern="1200" dirty="0" err="1">
                <a:solidFill>
                  <a:schemeClr val="tx1"/>
                </a:solidFill>
                <a:effectLst/>
                <a:latin typeface="+mn-lt"/>
                <a:ea typeface="+mn-ea"/>
                <a:cs typeface="+mn-cs"/>
              </a:rPr>
              <a:t>faith’in</a:t>
            </a:r>
            <a:r>
              <a:rPr lang="en-US" sz="1200" kern="1200" dirty="0">
                <a:solidFill>
                  <a:schemeClr val="tx1"/>
                </a:solidFill>
                <a:effectLst/>
                <a:latin typeface="+mn-lt"/>
                <a:ea typeface="+mn-ea"/>
                <a:cs typeface="+mn-cs"/>
              </a:rPr>
              <a:t> re-designing tourists, experiences and salvaging the hotel industry in Malaysia during COVID-19 pandemic. </a:t>
            </a:r>
            <a:r>
              <a:rPr lang="en-US" sz="1200" i="1" kern="1200" dirty="0">
                <a:solidFill>
                  <a:schemeClr val="tx1"/>
                </a:solidFill>
                <a:effectLst/>
                <a:latin typeface="+mn-lt"/>
                <a:ea typeface="+mn-ea"/>
                <a:cs typeface="+mn-cs"/>
              </a:rPr>
              <a:t>Journal of Islamic Marketing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12</a:t>
            </a:r>
            <a:r>
              <a:rPr lang="en-US" sz="1200" kern="1200" dirty="0">
                <a:solidFill>
                  <a:schemeClr val="tx1"/>
                </a:solidFill>
                <a:effectLst/>
                <a:latin typeface="+mn-lt"/>
                <a:ea typeface="+mn-ea"/>
                <a:cs typeface="+mn-cs"/>
              </a:rPr>
              <a:t>(3), 543-557.</a:t>
            </a:r>
          </a:p>
          <a:p>
            <a:r>
              <a:rPr lang="en-US" sz="1200" kern="1200" dirty="0">
                <a:solidFill>
                  <a:schemeClr val="tx1"/>
                </a:solidFill>
                <a:effectLst/>
                <a:latin typeface="+mn-lt"/>
                <a:ea typeface="+mn-ea"/>
                <a:cs typeface="+mn-cs"/>
              </a:rPr>
              <a:t>Clifton, D. (2022). </a:t>
            </a:r>
            <a:r>
              <a:rPr lang="en-US" sz="1200" i="1" kern="1200" dirty="0">
                <a:solidFill>
                  <a:schemeClr val="tx1"/>
                </a:solidFill>
                <a:effectLst/>
                <a:latin typeface="+mn-lt"/>
                <a:ea typeface="+mn-ea"/>
                <a:cs typeface="+mn-cs"/>
              </a:rPr>
              <a:t>Hospitality Security: Managing Security in Today’s Hotel, Nightlife, Entertainment, and Tourism Environment</a:t>
            </a:r>
            <a:r>
              <a:rPr lang="en-US" sz="1200" kern="1200" dirty="0">
                <a:solidFill>
                  <a:schemeClr val="tx1"/>
                </a:solidFill>
                <a:effectLst/>
                <a:latin typeface="+mn-lt"/>
                <a:ea typeface="+mn-ea"/>
                <a:cs typeface="+mn-cs"/>
              </a:rPr>
              <a:t>. CRC Press.</a:t>
            </a:r>
          </a:p>
          <a:p>
            <a:r>
              <a:rPr lang="en-US" sz="1200" kern="1200" dirty="0" err="1">
                <a:solidFill>
                  <a:schemeClr val="tx1"/>
                </a:solidFill>
                <a:effectLst/>
                <a:latin typeface="+mn-lt"/>
                <a:ea typeface="+mn-ea"/>
                <a:cs typeface="+mn-cs"/>
              </a:rPr>
              <a:t>Ekinil</a:t>
            </a:r>
            <a:r>
              <a:rPr lang="en-US" sz="1200" kern="1200" dirty="0">
                <a:solidFill>
                  <a:schemeClr val="tx1"/>
                </a:solidFill>
                <a:effectLst/>
                <a:latin typeface="+mn-lt"/>
                <a:ea typeface="+mn-ea"/>
                <a:cs typeface="+mn-cs"/>
              </a:rPr>
              <a:t>, G., </a:t>
            </a:r>
            <a:r>
              <a:rPr lang="en-US" sz="1200" kern="1200" dirty="0" err="1">
                <a:solidFill>
                  <a:schemeClr val="tx1"/>
                </a:solidFill>
                <a:effectLst/>
                <a:latin typeface="+mn-lt"/>
                <a:ea typeface="+mn-ea"/>
                <a:cs typeface="+mn-cs"/>
              </a:rPr>
              <a:t>Provotorina</a:t>
            </a:r>
            <a:r>
              <a:rPr lang="en-US" sz="1200" kern="1200" dirty="0">
                <a:solidFill>
                  <a:schemeClr val="tx1"/>
                </a:solidFill>
                <a:effectLst/>
                <a:latin typeface="+mn-lt"/>
                <a:ea typeface="+mn-ea"/>
                <a:cs typeface="+mn-cs"/>
              </a:rPr>
              <a:t>, V., </a:t>
            </a:r>
            <a:r>
              <a:rPr lang="en-US" sz="1200" kern="1200" dirty="0" err="1">
                <a:solidFill>
                  <a:schemeClr val="tx1"/>
                </a:solidFill>
                <a:effectLst/>
                <a:latin typeface="+mn-lt"/>
                <a:ea typeface="+mn-ea"/>
                <a:cs typeface="+mn-cs"/>
              </a:rPr>
              <a:t>Petrenko</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Gorgadze</a:t>
            </a:r>
            <a:r>
              <a:rPr lang="en-US" sz="1200" kern="1200" dirty="0">
                <a:solidFill>
                  <a:schemeClr val="tx1"/>
                </a:solidFill>
                <a:effectLst/>
                <a:latin typeface="+mn-lt"/>
                <a:ea typeface="+mn-ea"/>
                <a:cs typeface="+mn-cs"/>
              </a:rPr>
              <a:t>, L. (2020). Innovative aspects of ensuring the environmental safety of hotel enterprises in the Rostov region. In </a:t>
            </a:r>
            <a:r>
              <a:rPr lang="en-US" sz="1200" i="1" kern="1200" dirty="0">
                <a:solidFill>
                  <a:schemeClr val="tx1"/>
                </a:solidFill>
                <a:effectLst/>
                <a:latin typeface="+mn-lt"/>
                <a:ea typeface="+mn-ea"/>
                <a:cs typeface="+mn-cs"/>
              </a:rPr>
              <a:t>E3S Web of Conferences</a:t>
            </a:r>
            <a:r>
              <a:rPr lang="en-US" sz="1200" kern="1200" dirty="0">
                <a:solidFill>
                  <a:schemeClr val="tx1"/>
                </a:solidFill>
                <a:effectLst/>
                <a:latin typeface="+mn-lt"/>
                <a:ea typeface="+mn-ea"/>
                <a:cs typeface="+mn-cs"/>
              </a:rPr>
              <a:t> (Vol. 217, p. 05006). EDP Sciences.</a:t>
            </a:r>
          </a:p>
          <a:p>
            <a:r>
              <a:rPr lang="en-US" sz="1200" kern="1200" dirty="0" err="1">
                <a:solidFill>
                  <a:schemeClr val="tx1"/>
                </a:solidFill>
                <a:effectLst/>
                <a:latin typeface="+mn-lt"/>
                <a:ea typeface="+mn-ea"/>
                <a:cs typeface="+mn-cs"/>
              </a:rPr>
              <a:t>Knezevic</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Cvelbar</a:t>
            </a:r>
            <a:r>
              <a:rPr lang="en-US" sz="1200" kern="1200" dirty="0">
                <a:solidFill>
                  <a:schemeClr val="tx1"/>
                </a:solidFill>
                <a:effectLst/>
                <a:latin typeface="+mn-lt"/>
                <a:ea typeface="+mn-ea"/>
                <a:cs typeface="+mn-cs"/>
              </a:rPr>
              <a:t>, L., </a:t>
            </a:r>
            <a:r>
              <a:rPr lang="en-US" sz="1200" kern="1200" dirty="0" err="1">
                <a:solidFill>
                  <a:schemeClr val="tx1"/>
                </a:solidFill>
                <a:effectLst/>
                <a:latin typeface="+mn-lt"/>
                <a:ea typeface="+mn-ea"/>
                <a:cs typeface="+mn-cs"/>
              </a:rPr>
              <a:t>Grün</a:t>
            </a:r>
            <a:r>
              <a:rPr lang="en-US" sz="1200" kern="1200" dirty="0">
                <a:solidFill>
                  <a:schemeClr val="tx1"/>
                </a:solidFill>
                <a:effectLst/>
                <a:latin typeface="+mn-lt"/>
                <a:ea typeface="+mn-ea"/>
                <a:cs typeface="+mn-cs"/>
              </a:rPr>
              <a:t>, B., and </a:t>
            </a:r>
            <a:r>
              <a:rPr lang="en-US" sz="1200" kern="1200" dirty="0" err="1">
                <a:solidFill>
                  <a:schemeClr val="tx1"/>
                </a:solidFill>
                <a:effectLst/>
                <a:latin typeface="+mn-lt"/>
                <a:ea typeface="+mn-ea"/>
                <a:cs typeface="+mn-cs"/>
              </a:rPr>
              <a:t>Dolnicar</a:t>
            </a:r>
            <a:r>
              <a:rPr lang="en-US" sz="1200" kern="1200" dirty="0">
                <a:solidFill>
                  <a:schemeClr val="tx1"/>
                </a:solidFill>
                <a:effectLst/>
                <a:latin typeface="+mn-lt"/>
                <a:ea typeface="+mn-ea"/>
                <a:cs typeface="+mn-cs"/>
              </a:rPr>
              <a:t>, S. (2021). “To clean or not to clean?” Reducing daily routine hotel room cleaning by letting tourists answer this question for themselves. </a:t>
            </a:r>
            <a:r>
              <a:rPr lang="en-US" sz="1200" i="1" kern="1200" dirty="0">
                <a:solidFill>
                  <a:schemeClr val="tx1"/>
                </a:solidFill>
                <a:effectLst/>
                <a:latin typeface="+mn-lt"/>
                <a:ea typeface="+mn-ea"/>
                <a:cs typeface="+mn-cs"/>
              </a:rPr>
              <a:t>Journal of Travel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60</a:t>
            </a:r>
            <a:r>
              <a:rPr lang="en-US" sz="1200" kern="1200" dirty="0">
                <a:solidFill>
                  <a:schemeClr val="tx1"/>
                </a:solidFill>
                <a:effectLst/>
                <a:latin typeface="+mn-lt"/>
                <a:ea typeface="+mn-ea"/>
                <a:cs typeface="+mn-cs"/>
              </a:rPr>
              <a:t>(1), 220-229.</a:t>
            </a:r>
          </a:p>
          <a:p>
            <a:r>
              <a:rPr lang="en-US" sz="1200" kern="1200" dirty="0">
                <a:solidFill>
                  <a:schemeClr val="tx1"/>
                </a:solidFill>
                <a:effectLst/>
                <a:latin typeface="+mn-lt"/>
                <a:ea typeface="+mn-ea"/>
                <a:cs typeface="+mn-cs"/>
              </a:rPr>
              <a:t>Mejia, C., </a:t>
            </a:r>
            <a:r>
              <a:rPr lang="en-US" sz="1200" kern="1200" dirty="0" err="1">
                <a:solidFill>
                  <a:schemeClr val="tx1"/>
                </a:solidFill>
                <a:effectLst/>
                <a:latin typeface="+mn-lt"/>
                <a:ea typeface="+mn-ea"/>
                <a:cs typeface="+mn-cs"/>
              </a:rPr>
              <a:t>Ciarlante</a:t>
            </a:r>
            <a:r>
              <a:rPr lang="en-US" sz="1200" kern="1200" dirty="0">
                <a:solidFill>
                  <a:schemeClr val="tx1"/>
                </a:solidFill>
                <a:effectLst/>
                <a:latin typeface="+mn-lt"/>
                <a:ea typeface="+mn-ea"/>
                <a:cs typeface="+mn-cs"/>
              </a:rPr>
              <a:t>, K., and </a:t>
            </a:r>
            <a:r>
              <a:rPr lang="en-US" sz="1200" kern="1200" dirty="0" err="1">
                <a:solidFill>
                  <a:schemeClr val="tx1"/>
                </a:solidFill>
                <a:effectLst/>
                <a:latin typeface="+mn-lt"/>
                <a:ea typeface="+mn-ea"/>
                <a:cs typeface="+mn-cs"/>
              </a:rPr>
              <a:t>Chheda</a:t>
            </a:r>
            <a:r>
              <a:rPr lang="en-US" sz="1200" kern="1200" dirty="0">
                <a:solidFill>
                  <a:schemeClr val="tx1"/>
                </a:solidFill>
                <a:effectLst/>
                <a:latin typeface="+mn-lt"/>
                <a:ea typeface="+mn-ea"/>
                <a:cs typeface="+mn-cs"/>
              </a:rPr>
              <a:t>, K. (2021). A wearable technology solution and research agenda for housekeeper safety and health.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33</a:t>
            </a:r>
            <a:r>
              <a:rPr lang="en-US" sz="1200" kern="1200" dirty="0">
                <a:solidFill>
                  <a:schemeClr val="tx1"/>
                </a:solidFill>
                <a:effectLst/>
                <a:latin typeface="+mn-lt"/>
                <a:ea typeface="+mn-ea"/>
                <a:cs typeface="+mn-cs"/>
              </a:rPr>
              <a:t>(10), 3223-3255.</a:t>
            </a:r>
          </a:p>
          <a:p>
            <a:r>
              <a:rPr lang="en-US" sz="1200" kern="1200" dirty="0" err="1">
                <a:solidFill>
                  <a:schemeClr val="tx1"/>
                </a:solidFill>
                <a:effectLst/>
                <a:latin typeface="+mn-lt"/>
                <a:ea typeface="+mn-ea"/>
                <a:cs typeface="+mn-cs"/>
              </a:rPr>
              <a:t>Rosemberg</a:t>
            </a:r>
            <a:r>
              <a:rPr lang="en-US" sz="1200" kern="1200" dirty="0">
                <a:solidFill>
                  <a:schemeClr val="tx1"/>
                </a:solidFill>
                <a:effectLst/>
                <a:latin typeface="+mn-lt"/>
                <a:ea typeface="+mn-ea"/>
                <a:cs typeface="+mn-cs"/>
              </a:rPr>
              <a:t>, M. A. S. (2020). Health and safety considerations for hotel cleaners during Covid-19. </a:t>
            </a:r>
            <a:r>
              <a:rPr lang="en-US" sz="1200" i="1" kern="1200" dirty="0">
                <a:solidFill>
                  <a:schemeClr val="tx1"/>
                </a:solidFill>
                <a:effectLst/>
                <a:latin typeface="+mn-lt"/>
                <a:ea typeface="+mn-ea"/>
                <a:cs typeface="+mn-cs"/>
              </a:rPr>
              <a:t>Occupational Medicine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70</a:t>
            </a:r>
            <a:r>
              <a:rPr lang="en-US" sz="1200" kern="1200" dirty="0">
                <a:solidFill>
                  <a:schemeClr val="tx1"/>
                </a:solidFill>
                <a:effectLst/>
                <a:latin typeface="+mn-lt"/>
                <a:ea typeface="+mn-ea"/>
                <a:cs typeface="+mn-cs"/>
              </a:rPr>
              <a:t>(5), 382-383.</a:t>
            </a:r>
          </a:p>
          <a:p>
            <a:r>
              <a:rPr lang="en-US" sz="1200" kern="1200" dirty="0">
                <a:solidFill>
                  <a:schemeClr val="tx1"/>
                </a:solidFill>
                <a:effectLst/>
                <a:latin typeface="+mn-lt"/>
                <a:ea typeface="+mn-ea"/>
                <a:cs typeface="+mn-cs"/>
              </a:rPr>
              <a:t>Shin, H., and Kang, J. (2020). Reducing perceived health risk to attract hotel customers in the COVID-19 pandemic era: Focused on technology innovation for social distancing and cleanliness. </a:t>
            </a:r>
            <a:r>
              <a:rPr lang="en-US" sz="1200" i="1" kern="1200" dirty="0">
                <a:solidFill>
                  <a:schemeClr val="tx1"/>
                </a:solidFill>
                <a:effectLst/>
                <a:latin typeface="+mn-lt"/>
                <a:ea typeface="+mn-ea"/>
                <a:cs typeface="+mn-cs"/>
              </a:rPr>
              <a:t>International Journal of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91</a:t>
            </a:r>
            <a:r>
              <a:rPr lang="en-US" sz="1200" kern="1200" dirty="0">
                <a:solidFill>
                  <a:schemeClr val="tx1"/>
                </a:solidFill>
                <a:effectLst/>
                <a:latin typeface="+mn-lt"/>
                <a:ea typeface="+mn-ea"/>
                <a:cs typeface="+mn-cs"/>
              </a:rPr>
              <a:t>, 102664.</a:t>
            </a:r>
          </a:p>
          <a:p>
            <a:endParaRPr lang="en-US" dirty="0"/>
          </a:p>
        </p:txBody>
      </p:sp>
      <p:sp>
        <p:nvSpPr>
          <p:cNvPr id="4" name="Slide Number Placeholder 3"/>
          <p:cNvSpPr>
            <a:spLocks noGrp="1"/>
          </p:cNvSpPr>
          <p:nvPr>
            <p:ph type="sldNum" sz="quarter" idx="10"/>
          </p:nvPr>
        </p:nvSpPr>
        <p:spPr/>
        <p:txBody>
          <a:bodyPr/>
          <a:lstStyle/>
          <a:p>
            <a:fld id="{8704C792-0041-4E81-BCA7-ADC31B217B7A}" type="slidenum">
              <a:rPr lang="en-US" smtClean="0"/>
              <a:t>11</a:t>
            </a:fld>
            <a:endParaRPr lang="en-US"/>
          </a:p>
        </p:txBody>
      </p:sp>
    </p:spTree>
    <p:extLst>
      <p:ext uri="{BB962C8B-B14F-4D97-AF65-F5344CB8AC3E}">
        <p14:creationId xmlns:p14="http://schemas.microsoft.com/office/powerpoint/2010/main" val="3984229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32433" y="2171701"/>
            <a:ext cx="13238487" cy="4994372"/>
          </a:xfrm>
        </p:spPr>
        <p:txBody>
          <a:bodyPr anchor="b"/>
          <a:lstStyle>
            <a:lvl1pPr>
              <a:defRPr sz="10800"/>
            </a:lvl1pPr>
          </a:lstStyle>
          <a:p>
            <a:r>
              <a:rPr lang="en-US"/>
              <a:t>Click to edit Master title style</a:t>
            </a:r>
            <a:endParaRPr lang="en-US" dirty="0"/>
          </a:p>
        </p:txBody>
      </p:sp>
      <p:sp>
        <p:nvSpPr>
          <p:cNvPr id="3" name="Subtitle 2"/>
          <p:cNvSpPr>
            <a:spLocks noGrp="1"/>
          </p:cNvSpPr>
          <p:nvPr>
            <p:ph type="subTitle" idx="1"/>
          </p:nvPr>
        </p:nvSpPr>
        <p:spPr>
          <a:xfrm>
            <a:off x="1732433" y="7166070"/>
            <a:ext cx="13238487" cy="1292130"/>
          </a:xfrm>
        </p:spPr>
        <p:txBody>
          <a:bodyPr anchor="t"/>
          <a:lstStyle>
            <a:lvl1pPr marL="0" indent="0" algn="l">
              <a:buNone/>
              <a:defRPr cap="all">
                <a:solidFill>
                  <a:schemeClr val="accent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56632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50454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32435" y="4292600"/>
            <a:ext cx="13238486" cy="2873471"/>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732433" y="7166072"/>
            <a:ext cx="13238487" cy="1290600"/>
          </a:xfrm>
        </p:spPr>
        <p:txBody>
          <a:bodyPr anchor="t"/>
          <a:lstStyle>
            <a:lvl1pPr marL="0" indent="0" algn="l">
              <a:buNone/>
              <a:defRPr sz="3000" cap="all">
                <a:solidFill>
                  <a:schemeClr val="accent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5908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54969" y="3090863"/>
            <a:ext cx="6594509" cy="6293645"/>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481740" y="3084139"/>
            <a:ext cx="6594512" cy="6300368"/>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02224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654970" y="2857500"/>
            <a:ext cx="6594507" cy="864393"/>
          </a:xfrm>
        </p:spPr>
        <p:txBody>
          <a:bodyPr anchor="b">
            <a:noAutofit/>
          </a:bodyPr>
          <a:lstStyle>
            <a:lvl1pPr marL="0" indent="0">
              <a:buNone/>
              <a:defRPr sz="36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654969" y="3771900"/>
            <a:ext cx="6594509" cy="5612607"/>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481743" y="2857500"/>
            <a:ext cx="6594509" cy="864393"/>
          </a:xfrm>
        </p:spPr>
        <p:txBody>
          <a:bodyPr anchor="b">
            <a:noAutofit/>
          </a:bodyPr>
          <a:lstStyle>
            <a:lvl1pPr marL="0" indent="0">
              <a:buNone/>
              <a:defRPr sz="36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8481743" y="3771900"/>
            <a:ext cx="6594509" cy="5612607"/>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86002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50212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20910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32431" y="2171700"/>
            <a:ext cx="5101596" cy="2171700"/>
          </a:xfrm>
        </p:spPr>
        <p:txBody>
          <a:bodyPr anchor="b"/>
          <a:lstStyle>
            <a:lvl1pPr algn="l">
              <a:defRPr sz="3600" b="0"/>
            </a:lvl1pPr>
          </a:lstStyle>
          <a:p>
            <a:r>
              <a:rPr lang="en-US"/>
              <a:t>Click to edit Master title style</a:t>
            </a:r>
            <a:endParaRPr lang="en-US" dirty="0"/>
          </a:p>
        </p:txBody>
      </p:sp>
      <p:sp>
        <p:nvSpPr>
          <p:cNvPr id="3" name="Content Placeholder 2"/>
          <p:cNvSpPr>
            <a:spLocks noGrp="1"/>
          </p:cNvSpPr>
          <p:nvPr>
            <p:ph idx="1"/>
          </p:nvPr>
        </p:nvSpPr>
        <p:spPr>
          <a:xfrm>
            <a:off x="7176925" y="2171700"/>
            <a:ext cx="7793996" cy="6858000"/>
          </a:xfrm>
        </p:spPr>
        <p:txBody>
          <a:bodyPr anchor="ctr">
            <a:normAutofit/>
          </a:bodyPr>
          <a:lstStyle>
            <a:lvl1pPr>
              <a:defRPr sz="30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732432" y="4693921"/>
            <a:ext cx="5101595" cy="4343399"/>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7" name="Date Placeholder 4"/>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58929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30861" y="2781288"/>
            <a:ext cx="7639359" cy="2362212"/>
          </a:xfrm>
        </p:spPr>
        <p:txBody>
          <a:bodyPr anchor="b">
            <a:normAutofit/>
          </a:bodyPr>
          <a:lstStyle>
            <a:lvl1pPr algn="l">
              <a:defRPr sz="5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24319" y="1714500"/>
            <a:ext cx="4800600" cy="6858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732432" y="5486400"/>
            <a:ext cx="7627469" cy="2057400"/>
          </a:xfrm>
        </p:spPr>
        <p:txBody>
          <a:bodyPr>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71839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32435" y="7200880"/>
            <a:ext cx="13238486"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32433" y="1028700"/>
            <a:ext cx="13238487" cy="546099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732434" y="8050988"/>
            <a:ext cx="13238484" cy="740568"/>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17567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732432" y="2171700"/>
            <a:ext cx="13238489" cy="2971800"/>
          </a:xfrm>
        </p:spPr>
        <p:txBody>
          <a:bodyPr/>
          <a:lstStyle>
            <a:lvl1pPr>
              <a:defRPr sz="7200"/>
            </a:lvl1pPr>
          </a:lstStyle>
          <a:p>
            <a:r>
              <a:rPr lang="en-US"/>
              <a:t>Click to edit Master title style</a:t>
            </a:r>
            <a:endParaRPr lang="en-US" dirty="0"/>
          </a:p>
        </p:txBody>
      </p:sp>
      <p:sp>
        <p:nvSpPr>
          <p:cNvPr id="8" name="Text Placeholder 3"/>
          <p:cNvSpPr>
            <a:spLocks noGrp="1"/>
          </p:cNvSpPr>
          <p:nvPr>
            <p:ph type="body" sz="half" idx="2"/>
          </p:nvPr>
        </p:nvSpPr>
        <p:spPr>
          <a:xfrm>
            <a:off x="1732432" y="5486400"/>
            <a:ext cx="13238489" cy="3543300"/>
          </a:xfrm>
        </p:spPr>
        <p:txBody>
          <a:bodyPr anchor="ctr">
            <a:normAutofit/>
          </a:bodyPr>
          <a:lstStyle>
            <a:lvl1pPr marL="0" indent="0">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0039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62202" y="2171700"/>
            <a:ext cx="11998973" cy="3485061"/>
          </a:xfrm>
        </p:spPr>
        <p:txBody>
          <a:bodyPr/>
          <a:lstStyle>
            <a:lvl1pPr>
              <a:defRPr sz="7200"/>
            </a:lvl1pPr>
          </a:lstStyle>
          <a:p>
            <a:r>
              <a:rPr lang="en-US"/>
              <a:t>Click to edit Master title style</a:t>
            </a:r>
            <a:endParaRPr lang="en-US" dirty="0"/>
          </a:p>
        </p:txBody>
      </p:sp>
      <p:sp>
        <p:nvSpPr>
          <p:cNvPr id="14" name="Text Placeholder 3"/>
          <p:cNvSpPr>
            <a:spLocks noGrp="1"/>
          </p:cNvSpPr>
          <p:nvPr>
            <p:ph type="body" sz="half" idx="13"/>
          </p:nvPr>
        </p:nvSpPr>
        <p:spPr>
          <a:xfrm>
            <a:off x="2895601" y="5656761"/>
            <a:ext cx="10919474" cy="513261"/>
          </a:xfrm>
        </p:spPr>
        <p:txBody>
          <a:bodyPr anchor="t">
            <a:normAutofit/>
          </a:bodyPr>
          <a:lstStyle>
            <a:lvl1pPr marL="0" indent="0">
              <a:buNone/>
              <a:defRPr lang="en-US" sz="2100" b="0" i="0" kern="1200" cap="small" dirty="0">
                <a:solidFill>
                  <a:schemeClr val="accent1"/>
                </a:solidFill>
                <a:latin typeface="+mj-lt"/>
                <a:ea typeface="+mj-ea"/>
                <a:cs typeface="+mj-cs"/>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10" name="Text Placeholder 3"/>
          <p:cNvSpPr>
            <a:spLocks noGrp="1"/>
          </p:cNvSpPr>
          <p:nvPr>
            <p:ph type="body" sz="half" idx="2"/>
          </p:nvPr>
        </p:nvSpPr>
        <p:spPr>
          <a:xfrm>
            <a:off x="1732432" y="6525986"/>
            <a:ext cx="13238489" cy="2514600"/>
          </a:xfrm>
        </p:spPr>
        <p:txBody>
          <a:bodyPr anchor="ctr">
            <a:normAutofit/>
          </a:bodyPr>
          <a:lstStyle>
            <a:lvl1pPr marL="0" indent="0">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9" name="TextBox 8"/>
          <p:cNvSpPr txBox="1"/>
          <p:nvPr/>
        </p:nvSpPr>
        <p:spPr>
          <a:xfrm>
            <a:off x="1347443" y="1456880"/>
            <a:ext cx="1202868" cy="2908489"/>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8300" dirty="0"/>
              <a:t>“</a:t>
            </a:r>
          </a:p>
        </p:txBody>
      </p:sp>
      <p:sp>
        <p:nvSpPr>
          <p:cNvPr id="13" name="TextBox 12"/>
          <p:cNvSpPr txBox="1"/>
          <p:nvPr/>
        </p:nvSpPr>
        <p:spPr>
          <a:xfrm>
            <a:off x="13995735" y="3920681"/>
            <a:ext cx="1202868" cy="2908489"/>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8300" dirty="0"/>
              <a:t>”</a:t>
            </a:r>
          </a:p>
        </p:txBody>
      </p:sp>
    </p:spTree>
    <p:extLst>
      <p:ext uri="{BB962C8B-B14F-4D97-AF65-F5344CB8AC3E}">
        <p14:creationId xmlns:p14="http://schemas.microsoft.com/office/powerpoint/2010/main" val="16772167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732431" y="4686302"/>
            <a:ext cx="13238490" cy="2479770"/>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732432" y="7166072"/>
            <a:ext cx="13238489" cy="1290600"/>
          </a:xfrm>
        </p:spPr>
        <p:txBody>
          <a:bodyPr anchor="t"/>
          <a:lstStyle>
            <a:lvl1pPr marL="0" indent="0" algn="l">
              <a:buNone/>
              <a:defRPr sz="3000" cap="none">
                <a:solidFill>
                  <a:schemeClr val="accent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67173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949421" y="2971800"/>
            <a:ext cx="4420299" cy="864393"/>
          </a:xfrm>
        </p:spPr>
        <p:txBody>
          <a:bodyPr anchor="b">
            <a:noAutofit/>
          </a:bodyPr>
          <a:lstStyle>
            <a:lvl1pPr marL="0" indent="0">
              <a:buNone/>
              <a:defRPr sz="36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16" name="Text Placeholder 3"/>
          <p:cNvSpPr>
            <a:spLocks noGrp="1"/>
          </p:cNvSpPr>
          <p:nvPr>
            <p:ph type="body" sz="half" idx="15"/>
          </p:nvPr>
        </p:nvSpPr>
        <p:spPr>
          <a:xfrm>
            <a:off x="978695" y="4000500"/>
            <a:ext cx="4391025"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Text Placeholder 4"/>
          <p:cNvSpPr>
            <a:spLocks noGrp="1"/>
          </p:cNvSpPr>
          <p:nvPr>
            <p:ph type="body" sz="quarter" idx="3"/>
          </p:nvPr>
        </p:nvSpPr>
        <p:spPr>
          <a:xfrm>
            <a:off x="5825489" y="2971800"/>
            <a:ext cx="4404362" cy="864393"/>
          </a:xfrm>
        </p:spPr>
        <p:txBody>
          <a:bodyPr anchor="b">
            <a:noAutofit/>
          </a:bodyPr>
          <a:lstStyle>
            <a:lvl1pPr marL="0" indent="0">
              <a:buNone/>
              <a:defRPr sz="36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19" name="Text Placeholder 3"/>
          <p:cNvSpPr>
            <a:spLocks noGrp="1"/>
          </p:cNvSpPr>
          <p:nvPr>
            <p:ph type="body" sz="half" idx="16"/>
          </p:nvPr>
        </p:nvSpPr>
        <p:spPr>
          <a:xfrm>
            <a:off x="5809659" y="4000500"/>
            <a:ext cx="4420191"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14" name="Text Placeholder 4"/>
          <p:cNvSpPr>
            <a:spLocks noGrp="1"/>
          </p:cNvSpPr>
          <p:nvPr>
            <p:ph type="body" sz="quarter" idx="13"/>
          </p:nvPr>
        </p:nvSpPr>
        <p:spPr>
          <a:xfrm>
            <a:off x="10687051" y="2971800"/>
            <a:ext cx="4398170" cy="864393"/>
          </a:xfrm>
        </p:spPr>
        <p:txBody>
          <a:bodyPr anchor="b">
            <a:noAutofit/>
          </a:bodyPr>
          <a:lstStyle>
            <a:lvl1pPr marL="0" indent="0">
              <a:buNone/>
              <a:defRPr sz="36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0" name="Text Placeholder 3"/>
          <p:cNvSpPr>
            <a:spLocks noGrp="1"/>
          </p:cNvSpPr>
          <p:nvPr>
            <p:ph type="body" sz="half" idx="17"/>
          </p:nvPr>
        </p:nvSpPr>
        <p:spPr>
          <a:xfrm>
            <a:off x="10687051" y="4000500"/>
            <a:ext cx="4398170"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cxnSp>
        <p:nvCxnSpPr>
          <p:cNvPr id="17" name="Straight Connector 16"/>
          <p:cNvCxnSpPr/>
          <p:nvPr/>
        </p:nvCxnSpPr>
        <p:spPr>
          <a:xfrm>
            <a:off x="5589213" y="3200400"/>
            <a:ext cx="0" cy="59436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10443341" y="3200400"/>
            <a:ext cx="0" cy="5950323"/>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07207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978695" y="6376424"/>
            <a:ext cx="4410075" cy="864393"/>
          </a:xfrm>
        </p:spPr>
        <p:txBody>
          <a:bodyPr anchor="b">
            <a:noAutofit/>
          </a:bodyPr>
          <a:lstStyle>
            <a:lvl1pPr marL="0" indent="0">
              <a:buNone/>
              <a:defRPr sz="36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9" name="Picture Placeholder 2"/>
          <p:cNvSpPr>
            <a:spLocks noGrp="1" noChangeAspect="1"/>
          </p:cNvSpPr>
          <p:nvPr>
            <p:ph type="pic" idx="15"/>
          </p:nvPr>
        </p:nvSpPr>
        <p:spPr>
          <a:xfrm>
            <a:off x="978695" y="3314700"/>
            <a:ext cx="4410075"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2" name="Text Placeholder 3"/>
          <p:cNvSpPr>
            <a:spLocks noGrp="1"/>
          </p:cNvSpPr>
          <p:nvPr>
            <p:ph type="body" sz="half" idx="18"/>
          </p:nvPr>
        </p:nvSpPr>
        <p:spPr>
          <a:xfrm>
            <a:off x="978695" y="7240817"/>
            <a:ext cx="4410075"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Text Placeholder 4"/>
          <p:cNvSpPr>
            <a:spLocks noGrp="1"/>
          </p:cNvSpPr>
          <p:nvPr>
            <p:ph type="body" sz="quarter" idx="3"/>
          </p:nvPr>
        </p:nvSpPr>
        <p:spPr>
          <a:xfrm>
            <a:off x="5834063" y="6376424"/>
            <a:ext cx="4395788" cy="864393"/>
          </a:xfrm>
        </p:spPr>
        <p:txBody>
          <a:bodyPr anchor="b">
            <a:noAutofit/>
          </a:bodyPr>
          <a:lstStyle>
            <a:lvl1pPr marL="0" indent="0">
              <a:buNone/>
              <a:defRPr sz="36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30" name="Picture Placeholder 2"/>
          <p:cNvSpPr>
            <a:spLocks noGrp="1" noChangeAspect="1"/>
          </p:cNvSpPr>
          <p:nvPr>
            <p:ph type="pic" idx="21"/>
          </p:nvPr>
        </p:nvSpPr>
        <p:spPr>
          <a:xfrm>
            <a:off x="5834062" y="3314700"/>
            <a:ext cx="4395788"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3" name="Text Placeholder 3"/>
          <p:cNvSpPr>
            <a:spLocks noGrp="1"/>
          </p:cNvSpPr>
          <p:nvPr>
            <p:ph type="body" sz="half" idx="19"/>
          </p:nvPr>
        </p:nvSpPr>
        <p:spPr>
          <a:xfrm>
            <a:off x="5832033" y="7240816"/>
            <a:ext cx="4401609"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14" name="Text Placeholder 4"/>
          <p:cNvSpPr>
            <a:spLocks noGrp="1"/>
          </p:cNvSpPr>
          <p:nvPr>
            <p:ph type="body" sz="quarter" idx="13"/>
          </p:nvPr>
        </p:nvSpPr>
        <p:spPr>
          <a:xfrm>
            <a:off x="10687051" y="6376424"/>
            <a:ext cx="4398170" cy="864393"/>
          </a:xfrm>
        </p:spPr>
        <p:txBody>
          <a:bodyPr anchor="b">
            <a:noAutofit/>
          </a:bodyPr>
          <a:lstStyle>
            <a:lvl1pPr marL="0" indent="0">
              <a:buNone/>
              <a:defRPr sz="36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31" name="Picture Placeholder 2"/>
          <p:cNvSpPr>
            <a:spLocks noGrp="1" noChangeAspect="1"/>
          </p:cNvSpPr>
          <p:nvPr>
            <p:ph type="pic" idx="22"/>
          </p:nvPr>
        </p:nvSpPr>
        <p:spPr>
          <a:xfrm>
            <a:off x="10687049" y="3314700"/>
            <a:ext cx="4398170"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4" name="Text Placeholder 3"/>
          <p:cNvSpPr>
            <a:spLocks noGrp="1"/>
          </p:cNvSpPr>
          <p:nvPr>
            <p:ph type="body" sz="half" idx="20"/>
          </p:nvPr>
        </p:nvSpPr>
        <p:spPr>
          <a:xfrm>
            <a:off x="10686863" y="7240813"/>
            <a:ext cx="4403996"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cxnSp>
        <p:nvCxnSpPr>
          <p:cNvPr id="17" name="Straight Connector 16"/>
          <p:cNvCxnSpPr/>
          <p:nvPr/>
        </p:nvCxnSpPr>
        <p:spPr>
          <a:xfrm>
            <a:off x="5589213" y="3200400"/>
            <a:ext cx="0" cy="59436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10443341" y="3200400"/>
            <a:ext cx="0" cy="5950323"/>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264391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845549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456319" y="645320"/>
            <a:ext cx="2628902" cy="8739188"/>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978695" y="1331121"/>
            <a:ext cx="11134724" cy="80533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5851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4004528"/>
            <a:ext cx="6055518" cy="6282473"/>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4338521"/>
            <a:ext cx="2283618" cy="3548180"/>
          </a:xfrm>
          <a:prstGeom prst="rect">
            <a:avLst/>
          </a:prstGeom>
        </p:spPr>
      </p:pic>
      <p:sp>
        <p:nvSpPr>
          <p:cNvPr id="16" name="Oval 15"/>
          <p:cNvSpPr/>
          <p:nvPr/>
        </p:nvSpPr>
        <p:spPr>
          <a:xfrm>
            <a:off x="12913518" y="2514600"/>
            <a:ext cx="4229100" cy="42291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11999119" y="1"/>
            <a:ext cx="2405081" cy="1712111"/>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12913518" y="9144000"/>
            <a:ext cx="1490601" cy="1143000"/>
          </a:xfrm>
          <a:prstGeom prst="rect">
            <a:avLst/>
          </a:prstGeom>
        </p:spPr>
      </p:pic>
      <p:sp>
        <p:nvSpPr>
          <p:cNvPr id="14" name="Rectangle 13"/>
          <p:cNvSpPr/>
          <p:nvPr/>
        </p:nvSpPr>
        <p:spPr>
          <a:xfrm>
            <a:off x="15656718" y="0"/>
            <a:ext cx="1028700" cy="17145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969167" y="679077"/>
            <a:ext cx="14107085" cy="2100795"/>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654969" y="3079378"/>
            <a:ext cx="13419812" cy="62932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5233459" y="2686052"/>
            <a:ext cx="1485899" cy="457199"/>
          </a:xfrm>
          <a:prstGeom prst="rect">
            <a:avLst/>
          </a:prstGeom>
        </p:spPr>
        <p:txBody>
          <a:bodyPr vert="horz" lIns="91440" tIns="45720" rIns="91440" bIns="45720" rtlCol="0" anchor="t"/>
          <a:lstStyle>
            <a:lvl1pPr algn="l">
              <a:defRPr sz="1650" b="0" i="0">
                <a:solidFill>
                  <a:schemeClr val="tx1">
                    <a:tint val="75000"/>
                    <a:alpha val="60000"/>
                  </a:schemeClr>
                </a:solidFill>
              </a:defRPr>
            </a:lvl1pPr>
          </a:lstStyle>
          <a:p>
            <a:fld id="{1D8BD707-D9CF-40AE-B4C6-C98DA3205C09}" type="datetimeFigureOut">
              <a:rPr lang="en-US" smtClean="0"/>
              <a:pPr/>
              <a:t>2/22/2024</a:t>
            </a:fld>
            <a:endParaRPr lang="en-US"/>
          </a:p>
        </p:txBody>
      </p:sp>
      <p:sp>
        <p:nvSpPr>
          <p:cNvPr id="5" name="Footer Placeholder 4"/>
          <p:cNvSpPr>
            <a:spLocks noGrp="1"/>
          </p:cNvSpPr>
          <p:nvPr>
            <p:ph type="ftr" sz="quarter" idx="3"/>
          </p:nvPr>
        </p:nvSpPr>
        <p:spPr>
          <a:xfrm rot="5400000">
            <a:off x="13427360" y="4837946"/>
            <a:ext cx="5789693" cy="457202"/>
          </a:xfrm>
          <a:prstGeom prst="rect">
            <a:avLst/>
          </a:prstGeom>
        </p:spPr>
        <p:txBody>
          <a:bodyPr vert="horz" lIns="91440" tIns="45720" rIns="91440" bIns="45720" rtlCol="0" anchor="b"/>
          <a:lstStyle>
            <a:lvl1pPr algn="l">
              <a:defRPr sz="165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5528811" y="443594"/>
            <a:ext cx="1257299" cy="1151531"/>
          </a:xfrm>
          <a:prstGeom prst="rect">
            <a:avLst/>
          </a:prstGeom>
        </p:spPr>
        <p:txBody>
          <a:bodyPr vert="horz" lIns="91440" tIns="45720" rIns="91440" bIns="45720" rtlCol="0" anchor="b"/>
          <a:lstStyle>
            <a:lvl1pPr algn="ctr">
              <a:defRPr sz="4200" b="0" i="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4031360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685800" rtl="0" eaLnBrk="1" latinLnBrk="0" hangingPunct="1">
        <a:spcBef>
          <a:spcPct val="0"/>
        </a:spcBef>
        <a:buNone/>
        <a:defRPr sz="63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3000" b="0" i="0" kern="1200">
          <a:solidFill>
            <a:schemeClr val="tx1"/>
          </a:solidFill>
          <a:latin typeface="+mj-lt"/>
          <a:ea typeface="+mj-ea"/>
          <a:cs typeface="+mj-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700" b="0" i="0" kern="1200">
          <a:solidFill>
            <a:schemeClr val="tx1"/>
          </a:solidFill>
          <a:latin typeface="+mj-lt"/>
          <a:ea typeface="+mj-ea"/>
          <a:cs typeface="+mj-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400" b="0" i="0" kern="1200">
          <a:solidFill>
            <a:schemeClr val="tx1"/>
          </a:solidFill>
          <a:latin typeface="+mj-lt"/>
          <a:ea typeface="+mj-ea"/>
          <a:cs typeface="+mj-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2100" b="0" i="0" kern="1200">
          <a:solidFill>
            <a:schemeClr val="tx1"/>
          </a:solidFill>
          <a:latin typeface="+mj-lt"/>
          <a:ea typeface="+mj-ea"/>
          <a:cs typeface="+mj-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2100" b="0" i="0" kern="1200">
          <a:solidFill>
            <a:schemeClr val="tx1"/>
          </a:solidFill>
          <a:latin typeface="+mj-lt"/>
          <a:ea typeface="+mj-ea"/>
          <a:cs typeface="+mj-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2100" b="0" i="0" kern="1200">
          <a:solidFill>
            <a:schemeClr val="tx1"/>
          </a:solidFill>
          <a:latin typeface="+mj-lt"/>
          <a:ea typeface="+mj-ea"/>
          <a:cs typeface="+mj-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2100" b="0" i="0" kern="1200">
          <a:solidFill>
            <a:schemeClr val="tx1"/>
          </a:solidFill>
          <a:latin typeface="+mj-lt"/>
          <a:ea typeface="+mj-ea"/>
          <a:cs typeface="+mj-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2100" b="0" i="0" kern="1200">
          <a:solidFill>
            <a:schemeClr val="tx1"/>
          </a:solidFill>
          <a:latin typeface="+mj-lt"/>
          <a:ea typeface="+mj-ea"/>
          <a:cs typeface="+mj-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2100" b="0" i="0" kern="1200">
          <a:solidFill>
            <a:schemeClr val="tx1"/>
          </a:solidFill>
          <a:latin typeface="+mj-lt"/>
          <a:ea typeface="+mj-ea"/>
          <a:cs typeface="+mj-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1.jpe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2.png"/><Relationship Id="rId7" Type="http://schemas.openxmlformats.org/officeDocument/2006/relationships/diagramLayout" Target="../diagrams/layout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14.png"/><Relationship Id="rId10" Type="http://schemas.microsoft.com/office/2007/relationships/diagramDrawing" Target="../diagrams/drawing2.xml"/><Relationship Id="rId4" Type="http://schemas.openxmlformats.org/officeDocument/2006/relationships/image" Target="../media/image13.sv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9.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817196" y="303731"/>
            <a:ext cx="17663318" cy="10099557"/>
            <a:chOff x="0" y="0"/>
            <a:chExt cx="812800" cy="464744"/>
          </a:xfrm>
        </p:grpSpPr>
        <p:sp>
          <p:nvSpPr>
            <p:cNvPr id="3" name="Freeform 3"/>
            <p:cNvSpPr/>
            <p:nvPr/>
          </p:nvSpPr>
          <p:spPr>
            <a:xfrm>
              <a:off x="0" y="0"/>
              <a:ext cx="812800" cy="464744"/>
            </a:xfrm>
            <a:custGeom>
              <a:avLst/>
              <a:gdLst/>
              <a:ahLst/>
              <a:cxnLst/>
              <a:rect l="l" t="t" r="r" b="b"/>
              <a:pathLst>
                <a:path w="812800" h="464744">
                  <a:moveTo>
                    <a:pt x="609600" y="0"/>
                  </a:moveTo>
                  <a:lnTo>
                    <a:pt x="0" y="0"/>
                  </a:lnTo>
                  <a:lnTo>
                    <a:pt x="203200" y="464744"/>
                  </a:lnTo>
                  <a:lnTo>
                    <a:pt x="812800" y="464744"/>
                  </a:lnTo>
                  <a:lnTo>
                    <a:pt x="609600" y="0"/>
                  </a:lnTo>
                  <a:close/>
                </a:path>
              </a:pathLst>
            </a:custGeom>
            <a:solidFill>
              <a:srgbClr val="900C3F"/>
            </a:solidFill>
          </p:spPr>
        </p:sp>
        <p:sp>
          <p:nvSpPr>
            <p:cNvPr id="4" name="TextBox 4"/>
            <p:cNvSpPr txBox="1"/>
            <p:nvPr/>
          </p:nvSpPr>
          <p:spPr>
            <a:xfrm>
              <a:off x="101600" y="-38100"/>
              <a:ext cx="609600" cy="502844"/>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8668981" y="7626500"/>
            <a:ext cx="1634394" cy="2495871"/>
          </a:xfrm>
          <a:prstGeom prst="rect">
            <a:avLst/>
          </a:prstGeom>
        </p:spPr>
        <p:txBody>
          <a:bodyPr lIns="50800" tIns="50800" rIns="50800" bIns="50800" rtlCol="0" anchor="ctr"/>
          <a:lstStyle/>
          <a:p>
            <a:pPr algn="ctr">
              <a:lnSpc>
                <a:spcPts val="2659"/>
              </a:lnSpc>
              <a:spcBef>
                <a:spcPct val="0"/>
              </a:spcBef>
            </a:pPr>
            <a:endParaRPr/>
          </a:p>
        </p:txBody>
      </p:sp>
      <p:grpSp>
        <p:nvGrpSpPr>
          <p:cNvPr id="13" name="Group 13"/>
          <p:cNvGrpSpPr/>
          <p:nvPr/>
        </p:nvGrpSpPr>
        <p:grpSpPr>
          <a:xfrm>
            <a:off x="10653169" y="-4592222"/>
            <a:ext cx="8736707" cy="5410957"/>
            <a:chOff x="0" y="0"/>
            <a:chExt cx="749629" cy="464272"/>
          </a:xfrm>
        </p:grpSpPr>
        <p:sp>
          <p:nvSpPr>
            <p:cNvPr id="14" name="Freeform 14"/>
            <p:cNvSpPr/>
            <p:nvPr/>
          </p:nvSpPr>
          <p:spPr>
            <a:xfrm>
              <a:off x="0" y="0"/>
              <a:ext cx="749629" cy="464272"/>
            </a:xfrm>
            <a:custGeom>
              <a:avLst/>
              <a:gdLst/>
              <a:ahLst/>
              <a:cxnLst/>
              <a:rect l="l" t="t" r="r" b="b"/>
              <a:pathLst>
                <a:path w="749629" h="464272">
                  <a:moveTo>
                    <a:pt x="546429" y="0"/>
                  </a:moveTo>
                  <a:lnTo>
                    <a:pt x="0" y="0"/>
                  </a:lnTo>
                  <a:lnTo>
                    <a:pt x="203200" y="464272"/>
                  </a:lnTo>
                  <a:lnTo>
                    <a:pt x="749629" y="464272"/>
                  </a:lnTo>
                  <a:lnTo>
                    <a:pt x="546429" y="0"/>
                  </a:lnTo>
                  <a:close/>
                </a:path>
              </a:pathLst>
            </a:custGeom>
            <a:solidFill>
              <a:srgbClr val="900C3F"/>
            </a:solidFill>
          </p:spPr>
        </p:sp>
        <p:sp>
          <p:nvSpPr>
            <p:cNvPr id="15" name="TextBox 15"/>
            <p:cNvSpPr txBox="1"/>
            <p:nvPr/>
          </p:nvSpPr>
          <p:spPr>
            <a:xfrm>
              <a:off x="101600" y="-38100"/>
              <a:ext cx="546429"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0268923" y="-1886744"/>
            <a:ext cx="2368235" cy="2705478"/>
            <a:chOff x="0" y="0"/>
            <a:chExt cx="406400" cy="464272"/>
          </a:xfrm>
        </p:grpSpPr>
        <p:sp>
          <p:nvSpPr>
            <p:cNvPr id="17" name="Freeform 17"/>
            <p:cNvSpPr/>
            <p:nvPr/>
          </p:nvSpPr>
          <p:spPr>
            <a:xfrm>
              <a:off x="0" y="0"/>
              <a:ext cx="406400" cy="464272"/>
            </a:xfrm>
            <a:custGeom>
              <a:avLst/>
              <a:gdLst/>
              <a:ahLst/>
              <a:cxnLst/>
              <a:rect l="l" t="t" r="r" b="b"/>
              <a:pathLst>
                <a:path w="406400" h="464272">
                  <a:moveTo>
                    <a:pt x="203200" y="0"/>
                  </a:moveTo>
                  <a:lnTo>
                    <a:pt x="0" y="0"/>
                  </a:lnTo>
                  <a:lnTo>
                    <a:pt x="203200" y="464272"/>
                  </a:lnTo>
                  <a:lnTo>
                    <a:pt x="406400" y="464272"/>
                  </a:lnTo>
                  <a:lnTo>
                    <a:pt x="203200" y="0"/>
                  </a:lnTo>
                  <a:close/>
                </a:path>
              </a:pathLst>
            </a:custGeom>
            <a:solidFill>
              <a:srgbClr val="FF9900"/>
            </a:solidFill>
          </p:spPr>
        </p:sp>
        <p:sp>
          <p:nvSpPr>
            <p:cNvPr id="18" name="TextBox 18"/>
            <p:cNvSpPr txBox="1"/>
            <p:nvPr/>
          </p:nvSpPr>
          <p:spPr>
            <a:xfrm>
              <a:off x="101600" y="-38100"/>
              <a:ext cx="203200"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259546" y="9832328"/>
            <a:ext cx="4617162" cy="644668"/>
            <a:chOff x="0" y="0"/>
            <a:chExt cx="3325155" cy="464272"/>
          </a:xfrm>
        </p:grpSpPr>
        <p:sp>
          <p:nvSpPr>
            <p:cNvPr id="20" name="Freeform 20"/>
            <p:cNvSpPr/>
            <p:nvPr/>
          </p:nvSpPr>
          <p:spPr>
            <a:xfrm>
              <a:off x="0" y="0"/>
              <a:ext cx="3325155" cy="464272"/>
            </a:xfrm>
            <a:custGeom>
              <a:avLst/>
              <a:gdLst/>
              <a:ahLst/>
              <a:cxnLst/>
              <a:rect l="l" t="t" r="r" b="b"/>
              <a:pathLst>
                <a:path w="3325155" h="464272">
                  <a:moveTo>
                    <a:pt x="3121955" y="0"/>
                  </a:moveTo>
                  <a:lnTo>
                    <a:pt x="0" y="0"/>
                  </a:lnTo>
                  <a:lnTo>
                    <a:pt x="203200" y="464272"/>
                  </a:lnTo>
                  <a:lnTo>
                    <a:pt x="3325155" y="464272"/>
                  </a:lnTo>
                  <a:lnTo>
                    <a:pt x="3121955" y="0"/>
                  </a:lnTo>
                  <a:close/>
                </a:path>
              </a:pathLst>
            </a:custGeom>
            <a:solidFill>
              <a:srgbClr val="FF9900"/>
            </a:solidFill>
          </p:spPr>
        </p:sp>
        <p:sp>
          <p:nvSpPr>
            <p:cNvPr id="21" name="TextBox 21"/>
            <p:cNvSpPr txBox="1"/>
            <p:nvPr/>
          </p:nvSpPr>
          <p:spPr>
            <a:xfrm>
              <a:off x="101600" y="-38100"/>
              <a:ext cx="3121955"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22" name="Group 22"/>
          <p:cNvGrpSpPr/>
          <p:nvPr/>
        </p:nvGrpSpPr>
        <p:grpSpPr>
          <a:xfrm>
            <a:off x="4483968" y="9832328"/>
            <a:ext cx="1006290" cy="644668"/>
            <a:chOff x="0" y="0"/>
            <a:chExt cx="724703" cy="464272"/>
          </a:xfrm>
        </p:grpSpPr>
        <p:sp>
          <p:nvSpPr>
            <p:cNvPr id="23" name="Freeform 23"/>
            <p:cNvSpPr/>
            <p:nvPr/>
          </p:nvSpPr>
          <p:spPr>
            <a:xfrm>
              <a:off x="0" y="0"/>
              <a:ext cx="724703" cy="464272"/>
            </a:xfrm>
            <a:custGeom>
              <a:avLst/>
              <a:gdLst/>
              <a:ahLst/>
              <a:cxnLst/>
              <a:rect l="l" t="t" r="r" b="b"/>
              <a:pathLst>
                <a:path w="724703" h="464272">
                  <a:moveTo>
                    <a:pt x="521503" y="0"/>
                  </a:moveTo>
                  <a:lnTo>
                    <a:pt x="0" y="0"/>
                  </a:lnTo>
                  <a:lnTo>
                    <a:pt x="203200" y="464272"/>
                  </a:lnTo>
                  <a:lnTo>
                    <a:pt x="724703" y="464272"/>
                  </a:lnTo>
                  <a:lnTo>
                    <a:pt x="521503" y="0"/>
                  </a:lnTo>
                  <a:close/>
                </a:path>
              </a:pathLst>
            </a:custGeom>
            <a:solidFill>
              <a:srgbClr val="900C3F"/>
            </a:solidFill>
          </p:spPr>
        </p:sp>
        <p:sp>
          <p:nvSpPr>
            <p:cNvPr id="24" name="TextBox 24"/>
            <p:cNvSpPr txBox="1"/>
            <p:nvPr/>
          </p:nvSpPr>
          <p:spPr>
            <a:xfrm>
              <a:off x="101600" y="-38100"/>
              <a:ext cx="521503" cy="502372"/>
            </a:xfrm>
            <a:prstGeom prst="rect">
              <a:avLst/>
            </a:prstGeom>
          </p:spPr>
          <p:txBody>
            <a:bodyPr lIns="50800" tIns="50800" rIns="50800" bIns="50800" rtlCol="0" anchor="ctr"/>
            <a:lstStyle/>
            <a:p>
              <a:pPr algn="ctr">
                <a:lnSpc>
                  <a:spcPts val="2659"/>
                </a:lnSpc>
                <a:spcBef>
                  <a:spcPct val="0"/>
                </a:spcBef>
              </a:pPr>
              <a:endParaRPr/>
            </a:p>
          </p:txBody>
        </p:sp>
      </p:grpSp>
      <p:sp>
        <p:nvSpPr>
          <p:cNvPr id="25" name="Freeform 25"/>
          <p:cNvSpPr/>
          <p:nvPr/>
        </p:nvSpPr>
        <p:spPr>
          <a:xfrm>
            <a:off x="1028700" y="1028700"/>
            <a:ext cx="769352" cy="888140"/>
          </a:xfrm>
          <a:custGeom>
            <a:avLst/>
            <a:gdLst/>
            <a:ahLst/>
            <a:cxnLst/>
            <a:rect l="l" t="t" r="r" b="b"/>
            <a:pathLst>
              <a:path w="769352" h="888140">
                <a:moveTo>
                  <a:pt x="0" y="0"/>
                </a:moveTo>
                <a:lnTo>
                  <a:pt x="769352" y="0"/>
                </a:lnTo>
                <a:lnTo>
                  <a:pt x="769352" y="888140"/>
                </a:lnTo>
                <a:lnTo>
                  <a:pt x="0" y="88814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7" name="TextBox 27"/>
          <p:cNvSpPr txBox="1"/>
          <p:nvPr/>
        </p:nvSpPr>
        <p:spPr>
          <a:xfrm>
            <a:off x="1028700" y="3722060"/>
            <a:ext cx="9050444" cy="1846659"/>
          </a:xfrm>
          <a:prstGeom prst="rect">
            <a:avLst/>
          </a:prstGeom>
        </p:spPr>
        <p:txBody>
          <a:bodyPr lIns="0" tIns="0" rIns="0" bIns="0" rtlCol="0" anchor="t">
            <a:spAutoFit/>
          </a:bodyPr>
          <a:lstStyle/>
          <a:p>
            <a:pPr>
              <a:lnSpc>
                <a:spcPts val="4787"/>
              </a:lnSpc>
            </a:pPr>
            <a:r>
              <a:rPr lang="en-US" sz="4199" dirty="0">
                <a:latin typeface="Poppins Bold"/>
              </a:rPr>
              <a:t>Topic:  Health and safety guideline for the staff of Mercure Hotel</a:t>
            </a:r>
          </a:p>
        </p:txBody>
      </p:sp>
      <p:sp>
        <p:nvSpPr>
          <p:cNvPr id="28" name="TextBox 28"/>
          <p:cNvSpPr txBox="1"/>
          <p:nvPr/>
        </p:nvSpPr>
        <p:spPr>
          <a:xfrm>
            <a:off x="1042555" y="6796452"/>
            <a:ext cx="4486517" cy="948078"/>
          </a:xfrm>
          <a:prstGeom prst="rect">
            <a:avLst/>
          </a:prstGeom>
        </p:spPr>
        <p:txBody>
          <a:bodyPr lIns="0" tIns="0" rIns="0" bIns="0" rtlCol="0" anchor="t">
            <a:spAutoFit/>
          </a:bodyPr>
          <a:lstStyle/>
          <a:p>
            <a:pPr>
              <a:lnSpc>
                <a:spcPts val="3613"/>
              </a:lnSpc>
            </a:pPr>
            <a:r>
              <a:rPr lang="en-US" sz="3169" spc="136">
                <a:latin typeface="Poppins Semi-Bold"/>
              </a:rPr>
              <a:t>Name:</a:t>
            </a:r>
          </a:p>
          <a:p>
            <a:pPr>
              <a:lnSpc>
                <a:spcPts val="3613"/>
              </a:lnSpc>
            </a:pPr>
            <a:r>
              <a:rPr lang="en-US" sz="3169" spc="136">
                <a:latin typeface="Poppins Semi-Bold"/>
              </a:rPr>
              <a:t>ID:</a:t>
            </a:r>
          </a:p>
        </p:txBody>
      </p:sp>
      <p:pic>
        <p:nvPicPr>
          <p:cNvPr id="1030" name="Picture 6">
            <a:extLst>
              <a:ext uri="{FF2B5EF4-FFF2-40B4-BE49-F238E27FC236}">
                <a16:creationId xmlns:a16="http://schemas.microsoft.com/office/drawing/2014/main" id="{E5DA7E94-DEA5-80A3-BE04-FEECE9A2A9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12767" y="-505609"/>
            <a:ext cx="11450181" cy="11343134"/>
          </a:xfrm>
          <a:prstGeom prst="rect">
            <a:avLst/>
          </a:prstGeom>
          <a:noFill/>
          <a:extLst>
            <a:ext uri="{909E8E84-426E-40DD-AFC4-6F175D3DCCD1}">
              <a14:hiddenFill xmlns:a14="http://schemas.microsoft.com/office/drawing/2010/main">
                <a:solidFill>
                  <a:srgbClr val="FFFFFF"/>
                </a:solidFill>
              </a14:hiddenFill>
            </a:ext>
          </a:extLst>
        </p:spPr>
      </p:pic>
      <p:sp>
        <p:nvSpPr>
          <p:cNvPr id="31" name="Freeform 8"/>
          <p:cNvSpPr/>
          <p:nvPr/>
        </p:nvSpPr>
        <p:spPr>
          <a:xfrm>
            <a:off x="11160630" y="8002165"/>
            <a:ext cx="2896124" cy="2259297"/>
          </a:xfrm>
          <a:custGeom>
            <a:avLst/>
            <a:gdLst/>
            <a:ahLst/>
            <a:cxnLst/>
            <a:rect l="l" t="t" r="r" b="b"/>
            <a:pathLst>
              <a:path w="466417" h="363857">
                <a:moveTo>
                  <a:pt x="203200" y="0"/>
                </a:moveTo>
                <a:lnTo>
                  <a:pt x="466417" y="0"/>
                </a:lnTo>
                <a:lnTo>
                  <a:pt x="263217" y="363857"/>
                </a:lnTo>
                <a:lnTo>
                  <a:pt x="0" y="363857"/>
                </a:lnTo>
                <a:lnTo>
                  <a:pt x="203200" y="0"/>
                </a:lnTo>
                <a:close/>
              </a:path>
            </a:pathLst>
          </a:custGeom>
          <a:solidFill>
            <a:srgbClr val="E48A04"/>
          </a:solidFill>
        </p:spPr>
      </p:sp>
      <p:grpSp>
        <p:nvGrpSpPr>
          <p:cNvPr id="32" name="Group 10"/>
          <p:cNvGrpSpPr/>
          <p:nvPr/>
        </p:nvGrpSpPr>
        <p:grpSpPr>
          <a:xfrm>
            <a:off x="10520682" y="3893264"/>
            <a:ext cx="3532753" cy="4088131"/>
            <a:chOff x="0" y="-38100"/>
            <a:chExt cx="463935" cy="507098"/>
          </a:xfrm>
        </p:grpSpPr>
        <p:sp>
          <p:nvSpPr>
            <p:cNvPr id="33" name="Freeform 11"/>
            <p:cNvSpPr/>
            <p:nvPr/>
          </p:nvSpPr>
          <p:spPr>
            <a:xfrm>
              <a:off x="0" y="0"/>
              <a:ext cx="463935" cy="468998"/>
            </a:xfrm>
            <a:custGeom>
              <a:avLst/>
              <a:gdLst/>
              <a:ahLst/>
              <a:cxnLst/>
              <a:rect l="l" t="t" r="r" b="b"/>
              <a:pathLst>
                <a:path w="406400" h="464272">
                  <a:moveTo>
                    <a:pt x="203200" y="0"/>
                  </a:moveTo>
                  <a:lnTo>
                    <a:pt x="0" y="0"/>
                  </a:lnTo>
                  <a:lnTo>
                    <a:pt x="203200" y="464272"/>
                  </a:lnTo>
                  <a:lnTo>
                    <a:pt x="406400" y="464272"/>
                  </a:lnTo>
                  <a:lnTo>
                    <a:pt x="203200" y="0"/>
                  </a:lnTo>
                  <a:close/>
                </a:path>
              </a:pathLst>
            </a:custGeom>
            <a:solidFill>
              <a:srgbClr val="FF9900"/>
            </a:solidFill>
          </p:spPr>
        </p:sp>
        <p:sp>
          <p:nvSpPr>
            <p:cNvPr id="34" name="TextBox 12"/>
            <p:cNvSpPr txBox="1"/>
            <p:nvPr/>
          </p:nvSpPr>
          <p:spPr>
            <a:xfrm>
              <a:off x="101600" y="-38100"/>
              <a:ext cx="203200" cy="502372"/>
            </a:xfrm>
            <a:prstGeom prst="rect">
              <a:avLst/>
            </a:prstGeom>
          </p:spPr>
          <p:txBody>
            <a:bodyPr lIns="50800" tIns="50800" rIns="50800" bIns="50800" rtlCol="0" anchor="ctr"/>
            <a:lstStyle/>
            <a:p>
              <a:pPr algn="ctr">
                <a:lnSpc>
                  <a:spcPts val="2659"/>
                </a:lnSpc>
                <a:spcBef>
                  <a:spcPct val="0"/>
                </a:spcBef>
              </a:pPr>
              <a:endParaRPr/>
            </a:p>
          </p:txBody>
        </p:sp>
      </p:grpSp>
      <p:pic>
        <p:nvPicPr>
          <p:cNvPr id="1032" name="Picture 8">
            <a:extLst>
              <a:ext uri="{FF2B5EF4-FFF2-40B4-BE49-F238E27FC236}">
                <a16:creationId xmlns:a16="http://schemas.microsoft.com/office/drawing/2014/main" id="{FA2D2113-56E2-6B24-8E75-04B48D3381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002" y="8596344"/>
            <a:ext cx="2155166" cy="12095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56341" y="485502"/>
            <a:ext cx="17663318" cy="10099557"/>
            <a:chOff x="0" y="0"/>
            <a:chExt cx="812800" cy="464744"/>
          </a:xfrm>
        </p:grpSpPr>
        <p:sp>
          <p:nvSpPr>
            <p:cNvPr id="3" name="Freeform 3"/>
            <p:cNvSpPr/>
            <p:nvPr/>
          </p:nvSpPr>
          <p:spPr>
            <a:xfrm>
              <a:off x="0" y="0"/>
              <a:ext cx="812800" cy="464744"/>
            </a:xfrm>
            <a:custGeom>
              <a:avLst/>
              <a:gdLst/>
              <a:ahLst/>
              <a:cxnLst/>
              <a:rect l="l" t="t" r="r" b="b"/>
              <a:pathLst>
                <a:path w="812800" h="464744">
                  <a:moveTo>
                    <a:pt x="609600" y="0"/>
                  </a:moveTo>
                  <a:lnTo>
                    <a:pt x="0" y="0"/>
                  </a:lnTo>
                  <a:lnTo>
                    <a:pt x="203200" y="464744"/>
                  </a:lnTo>
                  <a:lnTo>
                    <a:pt x="812800" y="464744"/>
                  </a:lnTo>
                  <a:lnTo>
                    <a:pt x="609600" y="0"/>
                  </a:lnTo>
                  <a:close/>
                </a:path>
              </a:pathLst>
            </a:custGeom>
            <a:solidFill>
              <a:srgbClr val="900C3F"/>
            </a:solidFill>
          </p:spPr>
        </p:sp>
        <p:sp>
          <p:nvSpPr>
            <p:cNvPr id="4" name="TextBox 4"/>
            <p:cNvSpPr txBox="1"/>
            <p:nvPr/>
          </p:nvSpPr>
          <p:spPr>
            <a:xfrm>
              <a:off x="101600" y="-38100"/>
              <a:ext cx="609600" cy="502844"/>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9855898" y="-4410451"/>
            <a:ext cx="10653927" cy="5410957"/>
            <a:chOff x="0" y="0"/>
            <a:chExt cx="914131" cy="464272"/>
          </a:xfrm>
        </p:grpSpPr>
        <p:sp>
          <p:nvSpPr>
            <p:cNvPr id="14" name="Freeform 14"/>
            <p:cNvSpPr/>
            <p:nvPr/>
          </p:nvSpPr>
          <p:spPr>
            <a:xfrm>
              <a:off x="0" y="0"/>
              <a:ext cx="914131" cy="464272"/>
            </a:xfrm>
            <a:custGeom>
              <a:avLst/>
              <a:gdLst/>
              <a:ahLst/>
              <a:cxnLst/>
              <a:rect l="l" t="t" r="r" b="b"/>
              <a:pathLst>
                <a:path w="914131" h="464272">
                  <a:moveTo>
                    <a:pt x="710931" y="0"/>
                  </a:moveTo>
                  <a:lnTo>
                    <a:pt x="0" y="0"/>
                  </a:lnTo>
                  <a:lnTo>
                    <a:pt x="203200" y="464272"/>
                  </a:lnTo>
                  <a:lnTo>
                    <a:pt x="914131" y="464272"/>
                  </a:lnTo>
                  <a:lnTo>
                    <a:pt x="710931" y="0"/>
                  </a:lnTo>
                  <a:close/>
                </a:path>
              </a:pathLst>
            </a:custGeom>
            <a:solidFill>
              <a:srgbClr val="900C3F"/>
            </a:solidFill>
          </p:spPr>
        </p:sp>
        <p:sp>
          <p:nvSpPr>
            <p:cNvPr id="15" name="TextBox 15"/>
            <p:cNvSpPr txBox="1"/>
            <p:nvPr/>
          </p:nvSpPr>
          <p:spPr>
            <a:xfrm>
              <a:off x="101600" y="-38100"/>
              <a:ext cx="710931"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9235994" y="-1676778"/>
            <a:ext cx="2368332" cy="2705478"/>
            <a:chOff x="0" y="0"/>
            <a:chExt cx="406417" cy="464272"/>
          </a:xfrm>
        </p:grpSpPr>
        <p:sp>
          <p:nvSpPr>
            <p:cNvPr id="17" name="Freeform 17"/>
            <p:cNvSpPr/>
            <p:nvPr/>
          </p:nvSpPr>
          <p:spPr>
            <a:xfrm>
              <a:off x="0" y="0"/>
              <a:ext cx="406417" cy="464272"/>
            </a:xfrm>
            <a:custGeom>
              <a:avLst/>
              <a:gdLst/>
              <a:ahLst/>
              <a:cxnLst/>
              <a:rect l="l" t="t" r="r" b="b"/>
              <a:pathLst>
                <a:path w="406417" h="464272">
                  <a:moveTo>
                    <a:pt x="203217" y="0"/>
                  </a:moveTo>
                  <a:lnTo>
                    <a:pt x="0" y="0"/>
                  </a:lnTo>
                  <a:lnTo>
                    <a:pt x="203200" y="464272"/>
                  </a:lnTo>
                  <a:lnTo>
                    <a:pt x="406417" y="464272"/>
                  </a:lnTo>
                  <a:lnTo>
                    <a:pt x="203217" y="0"/>
                  </a:lnTo>
                  <a:close/>
                </a:path>
              </a:pathLst>
            </a:custGeom>
            <a:solidFill>
              <a:srgbClr val="FF9900"/>
            </a:solidFill>
          </p:spPr>
        </p:sp>
        <p:sp>
          <p:nvSpPr>
            <p:cNvPr id="18" name="TextBox 18"/>
            <p:cNvSpPr txBox="1"/>
            <p:nvPr/>
          </p:nvSpPr>
          <p:spPr>
            <a:xfrm>
              <a:off x="101600" y="-38100"/>
              <a:ext cx="203217"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259546" y="9832328"/>
            <a:ext cx="4617162" cy="644668"/>
            <a:chOff x="0" y="0"/>
            <a:chExt cx="3325155" cy="464272"/>
          </a:xfrm>
        </p:grpSpPr>
        <p:sp>
          <p:nvSpPr>
            <p:cNvPr id="20" name="Freeform 20"/>
            <p:cNvSpPr/>
            <p:nvPr/>
          </p:nvSpPr>
          <p:spPr>
            <a:xfrm>
              <a:off x="0" y="0"/>
              <a:ext cx="3325155" cy="464272"/>
            </a:xfrm>
            <a:custGeom>
              <a:avLst/>
              <a:gdLst/>
              <a:ahLst/>
              <a:cxnLst/>
              <a:rect l="l" t="t" r="r" b="b"/>
              <a:pathLst>
                <a:path w="3325155" h="464272">
                  <a:moveTo>
                    <a:pt x="3121955" y="0"/>
                  </a:moveTo>
                  <a:lnTo>
                    <a:pt x="0" y="0"/>
                  </a:lnTo>
                  <a:lnTo>
                    <a:pt x="203200" y="464272"/>
                  </a:lnTo>
                  <a:lnTo>
                    <a:pt x="3325155" y="464272"/>
                  </a:lnTo>
                  <a:lnTo>
                    <a:pt x="3121955" y="0"/>
                  </a:lnTo>
                  <a:close/>
                </a:path>
              </a:pathLst>
            </a:custGeom>
            <a:solidFill>
              <a:srgbClr val="FF9900"/>
            </a:solidFill>
          </p:spPr>
        </p:sp>
        <p:sp>
          <p:nvSpPr>
            <p:cNvPr id="21" name="TextBox 21"/>
            <p:cNvSpPr txBox="1"/>
            <p:nvPr/>
          </p:nvSpPr>
          <p:spPr>
            <a:xfrm>
              <a:off x="101600" y="-38100"/>
              <a:ext cx="3121955"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22" name="Group 22"/>
          <p:cNvGrpSpPr/>
          <p:nvPr/>
        </p:nvGrpSpPr>
        <p:grpSpPr>
          <a:xfrm>
            <a:off x="4483968" y="9832328"/>
            <a:ext cx="1006290" cy="644668"/>
            <a:chOff x="0" y="0"/>
            <a:chExt cx="724703" cy="464272"/>
          </a:xfrm>
        </p:grpSpPr>
        <p:sp>
          <p:nvSpPr>
            <p:cNvPr id="23" name="Freeform 23"/>
            <p:cNvSpPr/>
            <p:nvPr/>
          </p:nvSpPr>
          <p:spPr>
            <a:xfrm>
              <a:off x="0" y="0"/>
              <a:ext cx="724703" cy="464272"/>
            </a:xfrm>
            <a:custGeom>
              <a:avLst/>
              <a:gdLst/>
              <a:ahLst/>
              <a:cxnLst/>
              <a:rect l="l" t="t" r="r" b="b"/>
              <a:pathLst>
                <a:path w="724703" h="464272">
                  <a:moveTo>
                    <a:pt x="521503" y="0"/>
                  </a:moveTo>
                  <a:lnTo>
                    <a:pt x="0" y="0"/>
                  </a:lnTo>
                  <a:lnTo>
                    <a:pt x="203200" y="464272"/>
                  </a:lnTo>
                  <a:lnTo>
                    <a:pt x="724703" y="464272"/>
                  </a:lnTo>
                  <a:lnTo>
                    <a:pt x="521503" y="0"/>
                  </a:lnTo>
                  <a:close/>
                </a:path>
              </a:pathLst>
            </a:custGeom>
            <a:solidFill>
              <a:srgbClr val="900C3F"/>
            </a:solidFill>
          </p:spPr>
        </p:sp>
        <p:sp>
          <p:nvSpPr>
            <p:cNvPr id="24" name="TextBox 24"/>
            <p:cNvSpPr txBox="1"/>
            <p:nvPr/>
          </p:nvSpPr>
          <p:spPr>
            <a:xfrm>
              <a:off x="101600" y="-38100"/>
              <a:ext cx="521503" cy="502372"/>
            </a:xfrm>
            <a:prstGeom prst="rect">
              <a:avLst/>
            </a:prstGeom>
          </p:spPr>
          <p:txBody>
            <a:bodyPr lIns="50800" tIns="50800" rIns="50800" bIns="50800" rtlCol="0" anchor="ctr"/>
            <a:lstStyle/>
            <a:p>
              <a:pPr algn="ctr">
                <a:lnSpc>
                  <a:spcPts val="2659"/>
                </a:lnSpc>
                <a:spcBef>
                  <a:spcPct val="0"/>
                </a:spcBef>
              </a:pPr>
              <a:endParaRPr/>
            </a:p>
          </p:txBody>
        </p:sp>
      </p:grpSp>
      <p:sp>
        <p:nvSpPr>
          <p:cNvPr id="27" name="TextBox 27"/>
          <p:cNvSpPr txBox="1"/>
          <p:nvPr/>
        </p:nvSpPr>
        <p:spPr>
          <a:xfrm>
            <a:off x="979226" y="1625654"/>
            <a:ext cx="4130954" cy="800100"/>
          </a:xfrm>
          <a:prstGeom prst="rect">
            <a:avLst/>
          </a:prstGeom>
        </p:spPr>
        <p:txBody>
          <a:bodyPr lIns="0" tIns="0" rIns="0" bIns="0" rtlCol="0" anchor="t">
            <a:spAutoFit/>
          </a:bodyPr>
          <a:lstStyle/>
          <a:p>
            <a:pPr>
              <a:lnSpc>
                <a:spcPts val="6299"/>
              </a:lnSpc>
              <a:spcBef>
                <a:spcPct val="0"/>
              </a:spcBef>
            </a:pPr>
            <a:r>
              <a:rPr lang="en-US" sz="4499" dirty="0">
                <a:latin typeface="Poppins Bold"/>
              </a:rPr>
              <a:t>Introduction</a:t>
            </a:r>
          </a:p>
        </p:txBody>
      </p:sp>
      <p:sp>
        <p:nvSpPr>
          <p:cNvPr id="28" name="TextBox 28"/>
          <p:cNvSpPr txBox="1"/>
          <p:nvPr/>
        </p:nvSpPr>
        <p:spPr>
          <a:xfrm>
            <a:off x="1059412" y="2623134"/>
            <a:ext cx="8827198" cy="5578450"/>
          </a:xfrm>
          <a:prstGeom prst="rect">
            <a:avLst/>
          </a:prstGeom>
        </p:spPr>
        <p:txBody>
          <a:bodyPr wrap="square" lIns="0" tIns="0" rIns="0" bIns="0" rtlCol="0" anchor="t">
            <a:spAutoFit/>
          </a:bodyPr>
          <a:lstStyle/>
          <a:p>
            <a:pPr algn="just">
              <a:lnSpc>
                <a:spcPts val="2874"/>
              </a:lnSpc>
            </a:pPr>
            <a:r>
              <a:rPr lang="en-US" sz="2499" dirty="0">
                <a:latin typeface="Poppins"/>
              </a:rPr>
              <a:t>Since 1973, Mercure has provided hotel services to customers and has gradually become a prominent entity in the French economy and hotel industry (Clifton, 2022). There are several reasons behind the face, one of them is the efficiency of housekeeping.  Ensuring the safety of the housekeepers is a key responsibility for managers. This presentation is dedicated to creating a safe and secure environment for cleaning rooms. This resource provides comprehensive analysis of the different procedures, necessary equipment, safety measures, and meticulous assessment of any possible hazards that may arise throughout the cleaning process. This presentation helps everyone in establishing crucial health and safety protocols within the cleaning sector. </a:t>
            </a:r>
          </a:p>
        </p:txBody>
      </p:sp>
      <p:pic>
        <p:nvPicPr>
          <p:cNvPr id="2050" name="Picture 2">
            <a:extLst>
              <a:ext uri="{FF2B5EF4-FFF2-40B4-BE49-F238E27FC236}">
                <a16:creationId xmlns:a16="http://schemas.microsoft.com/office/drawing/2014/main" id="{B694D22A-6017-73F0-1C72-7D2D4206DD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4953" y="390212"/>
            <a:ext cx="10878035" cy="9896788"/>
          </a:xfrm>
          <a:prstGeom prst="rect">
            <a:avLst/>
          </a:prstGeom>
          <a:noFill/>
          <a:extLst>
            <a:ext uri="{909E8E84-426E-40DD-AFC4-6F175D3DCCD1}">
              <a14:hiddenFill xmlns:a14="http://schemas.microsoft.com/office/drawing/2010/main">
                <a:solidFill>
                  <a:srgbClr val="FFFFFF"/>
                </a:solidFill>
              </a14:hiddenFill>
            </a:ext>
          </a:extLst>
        </p:spPr>
      </p:pic>
      <p:grpSp>
        <p:nvGrpSpPr>
          <p:cNvPr id="29" name="Group 10"/>
          <p:cNvGrpSpPr/>
          <p:nvPr/>
        </p:nvGrpSpPr>
        <p:grpSpPr>
          <a:xfrm>
            <a:off x="10531584" y="2838149"/>
            <a:ext cx="3276320" cy="3742876"/>
            <a:chOff x="0" y="0"/>
            <a:chExt cx="406400" cy="464272"/>
          </a:xfrm>
        </p:grpSpPr>
        <p:sp>
          <p:nvSpPr>
            <p:cNvPr id="30" name="Freeform 11"/>
            <p:cNvSpPr/>
            <p:nvPr/>
          </p:nvSpPr>
          <p:spPr>
            <a:xfrm>
              <a:off x="0" y="0"/>
              <a:ext cx="406400" cy="464272"/>
            </a:xfrm>
            <a:custGeom>
              <a:avLst/>
              <a:gdLst/>
              <a:ahLst/>
              <a:cxnLst/>
              <a:rect l="l" t="t" r="r" b="b"/>
              <a:pathLst>
                <a:path w="406400" h="464272">
                  <a:moveTo>
                    <a:pt x="203200" y="0"/>
                  </a:moveTo>
                  <a:lnTo>
                    <a:pt x="0" y="0"/>
                  </a:lnTo>
                  <a:lnTo>
                    <a:pt x="203200" y="464272"/>
                  </a:lnTo>
                  <a:lnTo>
                    <a:pt x="406400" y="464272"/>
                  </a:lnTo>
                  <a:lnTo>
                    <a:pt x="203200" y="0"/>
                  </a:lnTo>
                  <a:close/>
                </a:path>
              </a:pathLst>
            </a:custGeom>
            <a:solidFill>
              <a:srgbClr val="FF9900"/>
            </a:solidFill>
          </p:spPr>
        </p:sp>
        <p:sp>
          <p:nvSpPr>
            <p:cNvPr id="31" name="TextBox 12"/>
            <p:cNvSpPr txBox="1"/>
            <p:nvPr/>
          </p:nvSpPr>
          <p:spPr>
            <a:xfrm>
              <a:off x="101600" y="-38100"/>
              <a:ext cx="203200"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32" name="Group 7"/>
          <p:cNvGrpSpPr/>
          <p:nvPr/>
        </p:nvGrpSpPr>
        <p:grpSpPr>
          <a:xfrm>
            <a:off x="10927930" y="6502792"/>
            <a:ext cx="2896124" cy="3742876"/>
            <a:chOff x="0" y="0"/>
            <a:chExt cx="466417" cy="363857"/>
          </a:xfrm>
        </p:grpSpPr>
        <p:sp>
          <p:nvSpPr>
            <p:cNvPr id="33" name="Freeform 8"/>
            <p:cNvSpPr/>
            <p:nvPr/>
          </p:nvSpPr>
          <p:spPr>
            <a:xfrm>
              <a:off x="0" y="0"/>
              <a:ext cx="466417" cy="363857"/>
            </a:xfrm>
            <a:custGeom>
              <a:avLst/>
              <a:gdLst/>
              <a:ahLst/>
              <a:cxnLst/>
              <a:rect l="l" t="t" r="r" b="b"/>
              <a:pathLst>
                <a:path w="466417" h="363857">
                  <a:moveTo>
                    <a:pt x="203200" y="0"/>
                  </a:moveTo>
                  <a:lnTo>
                    <a:pt x="466417" y="0"/>
                  </a:lnTo>
                  <a:lnTo>
                    <a:pt x="263217" y="363857"/>
                  </a:lnTo>
                  <a:lnTo>
                    <a:pt x="0" y="363857"/>
                  </a:lnTo>
                  <a:lnTo>
                    <a:pt x="203200" y="0"/>
                  </a:lnTo>
                  <a:close/>
                </a:path>
              </a:pathLst>
            </a:custGeom>
            <a:solidFill>
              <a:srgbClr val="E48A04"/>
            </a:solidFill>
          </p:spPr>
        </p:sp>
        <p:sp>
          <p:nvSpPr>
            <p:cNvPr id="34" name="TextBox 9"/>
            <p:cNvSpPr txBox="1"/>
            <p:nvPr/>
          </p:nvSpPr>
          <p:spPr>
            <a:xfrm>
              <a:off x="101600" y="-38100"/>
              <a:ext cx="263217" cy="401957"/>
            </a:xfrm>
            <a:prstGeom prst="rect">
              <a:avLst/>
            </a:prstGeom>
          </p:spPr>
          <p:txBody>
            <a:bodyPr lIns="50800" tIns="50800" rIns="50800" bIns="50800" rtlCol="0" anchor="ctr"/>
            <a:lstStyle/>
            <a:p>
              <a:pPr algn="ctr">
                <a:lnSpc>
                  <a:spcPts val="2659"/>
                </a:lnSpc>
                <a:spcBef>
                  <a:spcPct val="0"/>
                </a:spcBef>
              </a:pPr>
              <a:endParaRPr/>
            </a:p>
          </p:txBody>
        </p:sp>
      </p:grpSp>
      <p:pic>
        <p:nvPicPr>
          <p:cNvPr id="35" name="Picture 8">
            <a:extLst>
              <a:ext uri="{FF2B5EF4-FFF2-40B4-BE49-F238E27FC236}">
                <a16:creationId xmlns:a16="http://schemas.microsoft.com/office/drawing/2014/main" id="{17FA3BCB-3899-6D19-3594-E446998B07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002" y="8596344"/>
            <a:ext cx="2155166" cy="12095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0615B-A77D-DB51-0FC0-57138C11BD0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E48CF1F-B557-2201-F61D-825D78FFF59B}"/>
              </a:ext>
            </a:extLst>
          </p:cNvPr>
          <p:cNvGrpSpPr/>
          <p:nvPr/>
        </p:nvGrpSpPr>
        <p:grpSpPr>
          <a:xfrm>
            <a:off x="9456341" y="485502"/>
            <a:ext cx="17663318" cy="10099557"/>
            <a:chOff x="0" y="0"/>
            <a:chExt cx="812800" cy="464744"/>
          </a:xfrm>
        </p:grpSpPr>
        <p:sp>
          <p:nvSpPr>
            <p:cNvPr id="3" name="Freeform 3">
              <a:extLst>
                <a:ext uri="{FF2B5EF4-FFF2-40B4-BE49-F238E27FC236}">
                  <a16:creationId xmlns:a16="http://schemas.microsoft.com/office/drawing/2014/main" id="{E0E69F70-67BE-5FF5-A3FD-E837E95A2601}"/>
                </a:ext>
              </a:extLst>
            </p:cNvPr>
            <p:cNvSpPr/>
            <p:nvPr/>
          </p:nvSpPr>
          <p:spPr>
            <a:xfrm>
              <a:off x="0" y="0"/>
              <a:ext cx="812800" cy="464744"/>
            </a:xfrm>
            <a:custGeom>
              <a:avLst/>
              <a:gdLst/>
              <a:ahLst/>
              <a:cxnLst/>
              <a:rect l="l" t="t" r="r" b="b"/>
              <a:pathLst>
                <a:path w="812800" h="464744">
                  <a:moveTo>
                    <a:pt x="609600" y="0"/>
                  </a:moveTo>
                  <a:lnTo>
                    <a:pt x="0" y="0"/>
                  </a:lnTo>
                  <a:lnTo>
                    <a:pt x="203200" y="464744"/>
                  </a:lnTo>
                  <a:lnTo>
                    <a:pt x="812800" y="464744"/>
                  </a:lnTo>
                  <a:lnTo>
                    <a:pt x="609600" y="0"/>
                  </a:lnTo>
                  <a:close/>
                </a:path>
              </a:pathLst>
            </a:custGeom>
            <a:solidFill>
              <a:srgbClr val="900C3F"/>
            </a:solidFill>
          </p:spPr>
        </p:sp>
        <p:sp>
          <p:nvSpPr>
            <p:cNvPr id="4" name="TextBox 4">
              <a:extLst>
                <a:ext uri="{FF2B5EF4-FFF2-40B4-BE49-F238E27FC236}">
                  <a16:creationId xmlns:a16="http://schemas.microsoft.com/office/drawing/2014/main" id="{B2848D7F-03D3-DB0D-ED5F-D89D1F7E38E1}"/>
                </a:ext>
              </a:extLst>
            </p:cNvPr>
            <p:cNvSpPr txBox="1"/>
            <p:nvPr/>
          </p:nvSpPr>
          <p:spPr>
            <a:xfrm>
              <a:off x="101600" y="-38100"/>
              <a:ext cx="609600" cy="502844"/>
            </a:xfrm>
            <a:prstGeom prst="rect">
              <a:avLst/>
            </a:prstGeom>
          </p:spPr>
          <p:txBody>
            <a:bodyPr lIns="50800" tIns="50800" rIns="50800" bIns="50800" rtlCol="0" anchor="ctr"/>
            <a:lstStyle/>
            <a:p>
              <a:pPr algn="ctr">
                <a:lnSpc>
                  <a:spcPts val="2659"/>
                </a:lnSpc>
              </a:pPr>
              <a:endParaRPr/>
            </a:p>
          </p:txBody>
        </p:sp>
      </p:grpSp>
      <p:grpSp>
        <p:nvGrpSpPr>
          <p:cNvPr id="13" name="Group 13">
            <a:extLst>
              <a:ext uri="{FF2B5EF4-FFF2-40B4-BE49-F238E27FC236}">
                <a16:creationId xmlns:a16="http://schemas.microsoft.com/office/drawing/2014/main" id="{495FE983-B288-938B-47D6-824ABD36EBB7}"/>
              </a:ext>
            </a:extLst>
          </p:cNvPr>
          <p:cNvGrpSpPr/>
          <p:nvPr/>
        </p:nvGrpSpPr>
        <p:grpSpPr>
          <a:xfrm>
            <a:off x="9855898" y="-4410451"/>
            <a:ext cx="10653927" cy="5410957"/>
            <a:chOff x="0" y="0"/>
            <a:chExt cx="914131" cy="464272"/>
          </a:xfrm>
        </p:grpSpPr>
        <p:sp>
          <p:nvSpPr>
            <p:cNvPr id="14" name="Freeform 14">
              <a:extLst>
                <a:ext uri="{FF2B5EF4-FFF2-40B4-BE49-F238E27FC236}">
                  <a16:creationId xmlns:a16="http://schemas.microsoft.com/office/drawing/2014/main" id="{468FC20C-903F-F53B-62CA-977FA1CE4B93}"/>
                </a:ext>
              </a:extLst>
            </p:cNvPr>
            <p:cNvSpPr/>
            <p:nvPr/>
          </p:nvSpPr>
          <p:spPr>
            <a:xfrm>
              <a:off x="0" y="0"/>
              <a:ext cx="914131" cy="464272"/>
            </a:xfrm>
            <a:custGeom>
              <a:avLst/>
              <a:gdLst/>
              <a:ahLst/>
              <a:cxnLst/>
              <a:rect l="l" t="t" r="r" b="b"/>
              <a:pathLst>
                <a:path w="914131" h="464272">
                  <a:moveTo>
                    <a:pt x="710931" y="0"/>
                  </a:moveTo>
                  <a:lnTo>
                    <a:pt x="0" y="0"/>
                  </a:lnTo>
                  <a:lnTo>
                    <a:pt x="203200" y="464272"/>
                  </a:lnTo>
                  <a:lnTo>
                    <a:pt x="914131" y="464272"/>
                  </a:lnTo>
                  <a:lnTo>
                    <a:pt x="710931" y="0"/>
                  </a:lnTo>
                  <a:close/>
                </a:path>
              </a:pathLst>
            </a:custGeom>
            <a:solidFill>
              <a:srgbClr val="900C3F"/>
            </a:solidFill>
          </p:spPr>
        </p:sp>
        <p:sp>
          <p:nvSpPr>
            <p:cNvPr id="15" name="TextBox 15">
              <a:extLst>
                <a:ext uri="{FF2B5EF4-FFF2-40B4-BE49-F238E27FC236}">
                  <a16:creationId xmlns:a16="http://schemas.microsoft.com/office/drawing/2014/main" id="{C3B2A765-D2A8-304D-BC94-96D6D433CD80}"/>
                </a:ext>
              </a:extLst>
            </p:cNvPr>
            <p:cNvSpPr txBox="1"/>
            <p:nvPr/>
          </p:nvSpPr>
          <p:spPr>
            <a:xfrm>
              <a:off x="101600" y="-38100"/>
              <a:ext cx="710931"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a:extLst>
              <a:ext uri="{FF2B5EF4-FFF2-40B4-BE49-F238E27FC236}">
                <a16:creationId xmlns:a16="http://schemas.microsoft.com/office/drawing/2014/main" id="{724DB488-31B0-BE7D-6DE1-9202A721D423}"/>
              </a:ext>
            </a:extLst>
          </p:cNvPr>
          <p:cNvGrpSpPr/>
          <p:nvPr/>
        </p:nvGrpSpPr>
        <p:grpSpPr>
          <a:xfrm>
            <a:off x="12411286" y="4791948"/>
            <a:ext cx="2597085" cy="1558588"/>
            <a:chOff x="0" y="0"/>
            <a:chExt cx="406417" cy="464272"/>
          </a:xfrm>
        </p:grpSpPr>
        <p:sp>
          <p:nvSpPr>
            <p:cNvPr id="17" name="Freeform 17">
              <a:extLst>
                <a:ext uri="{FF2B5EF4-FFF2-40B4-BE49-F238E27FC236}">
                  <a16:creationId xmlns:a16="http://schemas.microsoft.com/office/drawing/2014/main" id="{3B2549B7-0E73-43FE-51F1-D295F162E5CB}"/>
                </a:ext>
              </a:extLst>
            </p:cNvPr>
            <p:cNvSpPr/>
            <p:nvPr/>
          </p:nvSpPr>
          <p:spPr>
            <a:xfrm>
              <a:off x="0" y="0"/>
              <a:ext cx="406417" cy="464272"/>
            </a:xfrm>
            <a:custGeom>
              <a:avLst/>
              <a:gdLst/>
              <a:ahLst/>
              <a:cxnLst/>
              <a:rect l="l" t="t" r="r" b="b"/>
              <a:pathLst>
                <a:path w="406417" h="464272">
                  <a:moveTo>
                    <a:pt x="203217" y="0"/>
                  </a:moveTo>
                  <a:lnTo>
                    <a:pt x="0" y="0"/>
                  </a:lnTo>
                  <a:lnTo>
                    <a:pt x="203200" y="464272"/>
                  </a:lnTo>
                  <a:lnTo>
                    <a:pt x="406417" y="464272"/>
                  </a:lnTo>
                  <a:lnTo>
                    <a:pt x="203217" y="0"/>
                  </a:lnTo>
                  <a:close/>
                </a:path>
              </a:pathLst>
            </a:custGeom>
            <a:solidFill>
              <a:srgbClr val="FF9900"/>
            </a:solidFill>
          </p:spPr>
        </p:sp>
        <p:sp>
          <p:nvSpPr>
            <p:cNvPr id="18" name="TextBox 18">
              <a:extLst>
                <a:ext uri="{FF2B5EF4-FFF2-40B4-BE49-F238E27FC236}">
                  <a16:creationId xmlns:a16="http://schemas.microsoft.com/office/drawing/2014/main" id="{E49CE39D-84AB-627C-7C07-F665006BD13B}"/>
                </a:ext>
              </a:extLst>
            </p:cNvPr>
            <p:cNvSpPr txBox="1"/>
            <p:nvPr/>
          </p:nvSpPr>
          <p:spPr>
            <a:xfrm>
              <a:off x="101600" y="-38100"/>
              <a:ext cx="203217"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a:extLst>
              <a:ext uri="{FF2B5EF4-FFF2-40B4-BE49-F238E27FC236}">
                <a16:creationId xmlns:a16="http://schemas.microsoft.com/office/drawing/2014/main" id="{8B8E4AF5-0FEA-0D07-26BC-14B8A312C943}"/>
              </a:ext>
            </a:extLst>
          </p:cNvPr>
          <p:cNvGrpSpPr/>
          <p:nvPr/>
        </p:nvGrpSpPr>
        <p:grpSpPr>
          <a:xfrm>
            <a:off x="-259546" y="9832328"/>
            <a:ext cx="4617162" cy="644668"/>
            <a:chOff x="0" y="0"/>
            <a:chExt cx="3325155" cy="464272"/>
          </a:xfrm>
        </p:grpSpPr>
        <p:sp>
          <p:nvSpPr>
            <p:cNvPr id="20" name="Freeform 20">
              <a:extLst>
                <a:ext uri="{FF2B5EF4-FFF2-40B4-BE49-F238E27FC236}">
                  <a16:creationId xmlns:a16="http://schemas.microsoft.com/office/drawing/2014/main" id="{780EC14B-D608-6A46-A442-9F4CC1AE1E2A}"/>
                </a:ext>
              </a:extLst>
            </p:cNvPr>
            <p:cNvSpPr/>
            <p:nvPr/>
          </p:nvSpPr>
          <p:spPr>
            <a:xfrm>
              <a:off x="0" y="0"/>
              <a:ext cx="3325155" cy="464272"/>
            </a:xfrm>
            <a:custGeom>
              <a:avLst/>
              <a:gdLst/>
              <a:ahLst/>
              <a:cxnLst/>
              <a:rect l="l" t="t" r="r" b="b"/>
              <a:pathLst>
                <a:path w="3325155" h="464272">
                  <a:moveTo>
                    <a:pt x="3121955" y="0"/>
                  </a:moveTo>
                  <a:lnTo>
                    <a:pt x="0" y="0"/>
                  </a:lnTo>
                  <a:lnTo>
                    <a:pt x="203200" y="464272"/>
                  </a:lnTo>
                  <a:lnTo>
                    <a:pt x="3325155" y="464272"/>
                  </a:lnTo>
                  <a:lnTo>
                    <a:pt x="3121955" y="0"/>
                  </a:lnTo>
                  <a:close/>
                </a:path>
              </a:pathLst>
            </a:custGeom>
            <a:solidFill>
              <a:srgbClr val="FF9900"/>
            </a:solidFill>
          </p:spPr>
        </p:sp>
        <p:sp>
          <p:nvSpPr>
            <p:cNvPr id="21" name="TextBox 21">
              <a:extLst>
                <a:ext uri="{FF2B5EF4-FFF2-40B4-BE49-F238E27FC236}">
                  <a16:creationId xmlns:a16="http://schemas.microsoft.com/office/drawing/2014/main" id="{CCE0C6DA-C02E-41A5-E90A-7A7F365557C2}"/>
                </a:ext>
              </a:extLst>
            </p:cNvPr>
            <p:cNvSpPr txBox="1"/>
            <p:nvPr/>
          </p:nvSpPr>
          <p:spPr>
            <a:xfrm>
              <a:off x="101600" y="-38100"/>
              <a:ext cx="3121955"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22" name="Group 22">
            <a:extLst>
              <a:ext uri="{FF2B5EF4-FFF2-40B4-BE49-F238E27FC236}">
                <a16:creationId xmlns:a16="http://schemas.microsoft.com/office/drawing/2014/main" id="{51F64539-D1A5-C1B8-0CD9-5C44A9011B97}"/>
              </a:ext>
            </a:extLst>
          </p:cNvPr>
          <p:cNvGrpSpPr/>
          <p:nvPr/>
        </p:nvGrpSpPr>
        <p:grpSpPr>
          <a:xfrm>
            <a:off x="4483968" y="9832328"/>
            <a:ext cx="1006290" cy="644668"/>
            <a:chOff x="0" y="0"/>
            <a:chExt cx="724703" cy="464272"/>
          </a:xfrm>
        </p:grpSpPr>
        <p:sp>
          <p:nvSpPr>
            <p:cNvPr id="23" name="Freeform 23">
              <a:extLst>
                <a:ext uri="{FF2B5EF4-FFF2-40B4-BE49-F238E27FC236}">
                  <a16:creationId xmlns:a16="http://schemas.microsoft.com/office/drawing/2014/main" id="{2D6AB8CB-FDA9-02E0-6ED1-0E632A1015CD}"/>
                </a:ext>
              </a:extLst>
            </p:cNvPr>
            <p:cNvSpPr/>
            <p:nvPr/>
          </p:nvSpPr>
          <p:spPr>
            <a:xfrm>
              <a:off x="0" y="0"/>
              <a:ext cx="724703" cy="464272"/>
            </a:xfrm>
            <a:custGeom>
              <a:avLst/>
              <a:gdLst/>
              <a:ahLst/>
              <a:cxnLst/>
              <a:rect l="l" t="t" r="r" b="b"/>
              <a:pathLst>
                <a:path w="724703" h="464272">
                  <a:moveTo>
                    <a:pt x="521503" y="0"/>
                  </a:moveTo>
                  <a:lnTo>
                    <a:pt x="0" y="0"/>
                  </a:lnTo>
                  <a:lnTo>
                    <a:pt x="203200" y="464272"/>
                  </a:lnTo>
                  <a:lnTo>
                    <a:pt x="724703" y="464272"/>
                  </a:lnTo>
                  <a:lnTo>
                    <a:pt x="521503" y="0"/>
                  </a:lnTo>
                  <a:close/>
                </a:path>
              </a:pathLst>
            </a:custGeom>
            <a:solidFill>
              <a:srgbClr val="900C3F"/>
            </a:solidFill>
          </p:spPr>
        </p:sp>
        <p:sp>
          <p:nvSpPr>
            <p:cNvPr id="24" name="TextBox 24">
              <a:extLst>
                <a:ext uri="{FF2B5EF4-FFF2-40B4-BE49-F238E27FC236}">
                  <a16:creationId xmlns:a16="http://schemas.microsoft.com/office/drawing/2014/main" id="{B55CC01C-D7DF-B316-F7E1-0BAD9B09335E}"/>
                </a:ext>
              </a:extLst>
            </p:cNvPr>
            <p:cNvSpPr txBox="1"/>
            <p:nvPr/>
          </p:nvSpPr>
          <p:spPr>
            <a:xfrm>
              <a:off x="101600" y="-38100"/>
              <a:ext cx="521503" cy="502372"/>
            </a:xfrm>
            <a:prstGeom prst="rect">
              <a:avLst/>
            </a:prstGeom>
          </p:spPr>
          <p:txBody>
            <a:bodyPr lIns="50800" tIns="50800" rIns="50800" bIns="50800" rtlCol="0" anchor="ctr"/>
            <a:lstStyle/>
            <a:p>
              <a:pPr algn="ctr">
                <a:lnSpc>
                  <a:spcPts val="2659"/>
                </a:lnSpc>
                <a:spcBef>
                  <a:spcPct val="0"/>
                </a:spcBef>
              </a:pPr>
              <a:endParaRPr/>
            </a:p>
          </p:txBody>
        </p:sp>
      </p:grpSp>
      <p:sp>
        <p:nvSpPr>
          <p:cNvPr id="27" name="TextBox 27">
            <a:extLst>
              <a:ext uri="{FF2B5EF4-FFF2-40B4-BE49-F238E27FC236}">
                <a16:creationId xmlns:a16="http://schemas.microsoft.com/office/drawing/2014/main" id="{4857BA34-3C05-B7F6-F2CD-7CC160D48AED}"/>
              </a:ext>
            </a:extLst>
          </p:cNvPr>
          <p:cNvSpPr txBox="1"/>
          <p:nvPr/>
        </p:nvSpPr>
        <p:spPr>
          <a:xfrm>
            <a:off x="1028699" y="904875"/>
            <a:ext cx="8427641" cy="1557478"/>
          </a:xfrm>
          <a:prstGeom prst="rect">
            <a:avLst/>
          </a:prstGeom>
        </p:spPr>
        <p:txBody>
          <a:bodyPr wrap="square" lIns="0" tIns="0" rIns="0" bIns="0" rtlCol="0" anchor="t">
            <a:spAutoFit/>
          </a:bodyPr>
          <a:lstStyle/>
          <a:p>
            <a:pPr algn="ctr">
              <a:lnSpc>
                <a:spcPts val="6299"/>
              </a:lnSpc>
              <a:spcBef>
                <a:spcPct val="0"/>
              </a:spcBef>
            </a:pPr>
            <a:r>
              <a:rPr lang="en-US" sz="4000" dirty="0">
                <a:latin typeface="Poppins Bold"/>
              </a:rPr>
              <a:t>Overview of the Housekeeping Department</a:t>
            </a:r>
          </a:p>
        </p:txBody>
      </p:sp>
      <p:graphicFrame>
        <p:nvGraphicFramePr>
          <p:cNvPr id="9" name="Diagram 8">
            <a:extLst>
              <a:ext uri="{FF2B5EF4-FFF2-40B4-BE49-F238E27FC236}">
                <a16:creationId xmlns:a16="http://schemas.microsoft.com/office/drawing/2014/main" id="{147C0EF4-81CE-18E2-A06F-F1335AD13CFA}"/>
              </a:ext>
            </a:extLst>
          </p:cNvPr>
          <p:cNvGraphicFramePr/>
          <p:nvPr>
            <p:extLst>
              <p:ext uri="{D42A27DB-BD31-4B8C-83A1-F6EECF244321}">
                <p14:modId xmlns:p14="http://schemas.microsoft.com/office/powerpoint/2010/main" val="2823735475"/>
              </p:ext>
            </p:extLst>
          </p:nvPr>
        </p:nvGraphicFramePr>
        <p:xfrm>
          <a:off x="196470" y="5094719"/>
          <a:ext cx="11165561" cy="2920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9" name="Group 10">
            <a:extLst>
              <a:ext uri="{FF2B5EF4-FFF2-40B4-BE49-F238E27FC236}">
                <a16:creationId xmlns:a16="http://schemas.microsoft.com/office/drawing/2014/main" id="{8C99662C-FC98-535C-62DC-D61A08B81EC6}"/>
              </a:ext>
            </a:extLst>
          </p:cNvPr>
          <p:cNvGrpSpPr/>
          <p:nvPr/>
        </p:nvGrpSpPr>
        <p:grpSpPr>
          <a:xfrm>
            <a:off x="11120814" y="4271868"/>
            <a:ext cx="3276320" cy="3742876"/>
            <a:chOff x="0" y="0"/>
            <a:chExt cx="406400" cy="464272"/>
          </a:xfrm>
        </p:grpSpPr>
        <p:sp>
          <p:nvSpPr>
            <p:cNvPr id="30" name="Freeform 11">
              <a:extLst>
                <a:ext uri="{FF2B5EF4-FFF2-40B4-BE49-F238E27FC236}">
                  <a16:creationId xmlns:a16="http://schemas.microsoft.com/office/drawing/2014/main" id="{2CD442EE-58C2-29DD-9BDA-B9A1E70F80E8}"/>
                </a:ext>
              </a:extLst>
            </p:cNvPr>
            <p:cNvSpPr/>
            <p:nvPr/>
          </p:nvSpPr>
          <p:spPr>
            <a:xfrm>
              <a:off x="0" y="0"/>
              <a:ext cx="406400" cy="464272"/>
            </a:xfrm>
            <a:custGeom>
              <a:avLst/>
              <a:gdLst/>
              <a:ahLst/>
              <a:cxnLst/>
              <a:rect l="l" t="t" r="r" b="b"/>
              <a:pathLst>
                <a:path w="406400" h="464272">
                  <a:moveTo>
                    <a:pt x="203200" y="0"/>
                  </a:moveTo>
                  <a:lnTo>
                    <a:pt x="0" y="0"/>
                  </a:lnTo>
                  <a:lnTo>
                    <a:pt x="203200" y="464272"/>
                  </a:lnTo>
                  <a:lnTo>
                    <a:pt x="406400" y="464272"/>
                  </a:lnTo>
                  <a:lnTo>
                    <a:pt x="203200" y="0"/>
                  </a:lnTo>
                  <a:close/>
                </a:path>
              </a:pathLst>
            </a:custGeom>
            <a:solidFill>
              <a:srgbClr val="FF9900"/>
            </a:solidFill>
          </p:spPr>
        </p:sp>
        <p:sp>
          <p:nvSpPr>
            <p:cNvPr id="31" name="TextBox 12">
              <a:extLst>
                <a:ext uri="{FF2B5EF4-FFF2-40B4-BE49-F238E27FC236}">
                  <a16:creationId xmlns:a16="http://schemas.microsoft.com/office/drawing/2014/main" id="{6F727D5D-74DC-8938-F6EF-91C0CC57A560}"/>
                </a:ext>
              </a:extLst>
            </p:cNvPr>
            <p:cNvSpPr txBox="1"/>
            <p:nvPr/>
          </p:nvSpPr>
          <p:spPr>
            <a:xfrm>
              <a:off x="101600" y="-38100"/>
              <a:ext cx="203200"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32" name="Group 7">
            <a:extLst>
              <a:ext uri="{FF2B5EF4-FFF2-40B4-BE49-F238E27FC236}">
                <a16:creationId xmlns:a16="http://schemas.microsoft.com/office/drawing/2014/main" id="{71DFEBA8-88E1-C9CD-D434-B2A9D4E6D2ED}"/>
              </a:ext>
            </a:extLst>
          </p:cNvPr>
          <p:cNvGrpSpPr/>
          <p:nvPr/>
        </p:nvGrpSpPr>
        <p:grpSpPr>
          <a:xfrm>
            <a:off x="12078873" y="6251369"/>
            <a:ext cx="2896124" cy="3742876"/>
            <a:chOff x="0" y="0"/>
            <a:chExt cx="466417" cy="363857"/>
          </a:xfrm>
        </p:grpSpPr>
        <p:sp>
          <p:nvSpPr>
            <p:cNvPr id="33" name="Freeform 8">
              <a:extLst>
                <a:ext uri="{FF2B5EF4-FFF2-40B4-BE49-F238E27FC236}">
                  <a16:creationId xmlns:a16="http://schemas.microsoft.com/office/drawing/2014/main" id="{98078BE0-F4A2-0B88-6232-17B2FE605C08}"/>
                </a:ext>
              </a:extLst>
            </p:cNvPr>
            <p:cNvSpPr/>
            <p:nvPr/>
          </p:nvSpPr>
          <p:spPr>
            <a:xfrm>
              <a:off x="0" y="0"/>
              <a:ext cx="466417" cy="363857"/>
            </a:xfrm>
            <a:custGeom>
              <a:avLst/>
              <a:gdLst/>
              <a:ahLst/>
              <a:cxnLst/>
              <a:rect l="l" t="t" r="r" b="b"/>
              <a:pathLst>
                <a:path w="466417" h="363857">
                  <a:moveTo>
                    <a:pt x="203200" y="0"/>
                  </a:moveTo>
                  <a:lnTo>
                    <a:pt x="466417" y="0"/>
                  </a:lnTo>
                  <a:lnTo>
                    <a:pt x="263217" y="363857"/>
                  </a:lnTo>
                  <a:lnTo>
                    <a:pt x="0" y="363857"/>
                  </a:lnTo>
                  <a:lnTo>
                    <a:pt x="203200" y="0"/>
                  </a:lnTo>
                  <a:close/>
                </a:path>
              </a:pathLst>
            </a:custGeom>
            <a:solidFill>
              <a:srgbClr val="E48A04"/>
            </a:solidFill>
          </p:spPr>
        </p:sp>
        <p:sp>
          <p:nvSpPr>
            <p:cNvPr id="34" name="TextBox 9">
              <a:extLst>
                <a:ext uri="{FF2B5EF4-FFF2-40B4-BE49-F238E27FC236}">
                  <a16:creationId xmlns:a16="http://schemas.microsoft.com/office/drawing/2014/main" id="{5E7FBF11-AC50-5628-02F6-904F6E1CD35A}"/>
                </a:ext>
              </a:extLst>
            </p:cNvPr>
            <p:cNvSpPr txBox="1"/>
            <p:nvPr/>
          </p:nvSpPr>
          <p:spPr>
            <a:xfrm>
              <a:off x="101600" y="-38100"/>
              <a:ext cx="263217" cy="401957"/>
            </a:xfrm>
            <a:prstGeom prst="rect">
              <a:avLst/>
            </a:prstGeom>
          </p:spPr>
          <p:txBody>
            <a:bodyPr lIns="50800" tIns="50800" rIns="50800" bIns="50800" rtlCol="0" anchor="ctr"/>
            <a:lstStyle/>
            <a:p>
              <a:pPr algn="ctr">
                <a:lnSpc>
                  <a:spcPts val="2659"/>
                </a:lnSpc>
                <a:spcBef>
                  <a:spcPct val="0"/>
                </a:spcBef>
              </a:pPr>
              <a:endParaRPr/>
            </a:p>
          </p:txBody>
        </p:sp>
      </p:grpSp>
      <p:pic>
        <p:nvPicPr>
          <p:cNvPr id="35" name="Picture 8">
            <a:extLst>
              <a:ext uri="{FF2B5EF4-FFF2-40B4-BE49-F238E27FC236}">
                <a16:creationId xmlns:a16="http://schemas.microsoft.com/office/drawing/2014/main" id="{D3CD4A5B-2BC0-8662-CF8D-A538AFDC56D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1002" y="8596344"/>
            <a:ext cx="2155166" cy="12095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90D25510-4043-445F-D0A9-6EDA59944AF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563500" y="377439"/>
            <a:ext cx="9717612" cy="1009955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E04594E-26D6-1E15-DA4D-53F17D3D6C00}"/>
              </a:ext>
            </a:extLst>
          </p:cNvPr>
          <p:cNvSpPr txBox="1"/>
          <p:nvPr/>
        </p:nvSpPr>
        <p:spPr>
          <a:xfrm>
            <a:off x="457200" y="2609317"/>
            <a:ext cx="9844533" cy="2695610"/>
          </a:xfrm>
          <a:prstGeom prst="rect">
            <a:avLst/>
          </a:prstGeom>
          <a:noFill/>
        </p:spPr>
        <p:txBody>
          <a:bodyPr wrap="square">
            <a:spAutoFit/>
          </a:bodyPr>
          <a:lstStyle/>
          <a:p>
            <a:pPr algn="just">
              <a:lnSpc>
                <a:spcPts val="2874"/>
              </a:lnSpc>
            </a:pPr>
            <a:r>
              <a:rPr lang="en-US" sz="1800" dirty="0">
                <a:latin typeface="Poppins"/>
              </a:rPr>
              <a:t>The effectiveness and cleanliness of the hotel are the responsibility of the cleaning crew. This component guarantees the cleanliness of the hotel's common areas, guest rooms, and laundry facilities (</a:t>
            </a:r>
            <a:r>
              <a:rPr lang="it-IT" sz="1800" dirty="0">
                <a:latin typeface="Poppins"/>
              </a:rPr>
              <a:t>Ekinil et al., 2020)</a:t>
            </a:r>
            <a:r>
              <a:rPr lang="en-US" sz="1800" dirty="0">
                <a:latin typeface="Poppins"/>
              </a:rPr>
              <a:t>. Clients are consistently satisfied with the cleaning service since the staff is trustworthy and performs excellent work. Because of the dedication to meticulous inspections and quality control systems, hotels constantly produce high standards that elevate our clients' experience.  </a:t>
            </a:r>
          </a:p>
        </p:txBody>
      </p:sp>
    </p:spTree>
    <p:extLst>
      <p:ext uri="{BB962C8B-B14F-4D97-AF65-F5344CB8AC3E}">
        <p14:creationId xmlns:p14="http://schemas.microsoft.com/office/powerpoint/2010/main" val="961873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9900"/>
        </a:solidFill>
        <a:effectLst/>
      </p:bgPr>
    </p:bg>
    <p:spTree>
      <p:nvGrpSpPr>
        <p:cNvPr id="1" name=""/>
        <p:cNvGrpSpPr/>
        <p:nvPr/>
      </p:nvGrpSpPr>
      <p:grpSpPr>
        <a:xfrm>
          <a:off x="0" y="0"/>
          <a:ext cx="0" cy="0"/>
          <a:chOff x="0" y="0"/>
          <a:chExt cx="0" cy="0"/>
        </a:xfrm>
      </p:grpSpPr>
      <p:grpSp>
        <p:nvGrpSpPr>
          <p:cNvPr id="2" name="Group 2"/>
          <p:cNvGrpSpPr/>
          <p:nvPr/>
        </p:nvGrpSpPr>
        <p:grpSpPr>
          <a:xfrm>
            <a:off x="6461170" y="-1579993"/>
            <a:ext cx="16430130" cy="15205185"/>
            <a:chOff x="0" y="0"/>
            <a:chExt cx="710277" cy="657322"/>
          </a:xfrm>
        </p:grpSpPr>
        <p:sp>
          <p:nvSpPr>
            <p:cNvPr id="3" name="Freeform 3"/>
            <p:cNvSpPr/>
            <p:nvPr/>
          </p:nvSpPr>
          <p:spPr>
            <a:xfrm>
              <a:off x="0" y="0"/>
              <a:ext cx="710277" cy="657322"/>
            </a:xfrm>
            <a:custGeom>
              <a:avLst/>
              <a:gdLst/>
              <a:ahLst/>
              <a:cxnLst/>
              <a:rect l="l" t="t" r="r" b="b"/>
              <a:pathLst>
                <a:path w="710277" h="657322">
                  <a:moveTo>
                    <a:pt x="507077" y="0"/>
                  </a:moveTo>
                  <a:lnTo>
                    <a:pt x="0" y="0"/>
                  </a:lnTo>
                  <a:lnTo>
                    <a:pt x="203200" y="657322"/>
                  </a:lnTo>
                  <a:lnTo>
                    <a:pt x="710277" y="657322"/>
                  </a:lnTo>
                  <a:lnTo>
                    <a:pt x="507077" y="0"/>
                  </a:lnTo>
                  <a:close/>
                </a:path>
              </a:pathLst>
            </a:custGeom>
            <a:solidFill>
              <a:srgbClr val="900C3F"/>
            </a:solidFill>
          </p:spPr>
        </p:sp>
        <p:sp>
          <p:nvSpPr>
            <p:cNvPr id="4" name="TextBox 4"/>
            <p:cNvSpPr txBox="1"/>
            <p:nvPr/>
          </p:nvSpPr>
          <p:spPr>
            <a:xfrm>
              <a:off x="101600" y="-38100"/>
              <a:ext cx="507077" cy="695422"/>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2398722" y="1363274"/>
            <a:ext cx="2386182" cy="2386182"/>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00C3F"/>
            </a:solidFill>
            <a:ln w="152400" cap="sq">
              <a:solidFill>
                <a:srgbClr val="FFFFFF"/>
              </a:solidFill>
              <a:prstDash val="solid"/>
              <a:miter/>
            </a:ln>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2782993" y="2040532"/>
            <a:ext cx="1773038" cy="1329778"/>
          </a:xfrm>
          <a:custGeom>
            <a:avLst/>
            <a:gdLst/>
            <a:ahLst/>
            <a:cxnLst/>
            <a:rect l="l" t="t" r="r" b="b"/>
            <a:pathLst>
              <a:path w="1773038" h="1329778">
                <a:moveTo>
                  <a:pt x="0" y="0"/>
                </a:moveTo>
                <a:lnTo>
                  <a:pt x="1773038" y="0"/>
                </a:lnTo>
                <a:lnTo>
                  <a:pt x="1773038" y="1329778"/>
                </a:lnTo>
                <a:lnTo>
                  <a:pt x="0" y="132977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4" name="TextBox 14"/>
          <p:cNvSpPr txBox="1"/>
          <p:nvPr/>
        </p:nvSpPr>
        <p:spPr>
          <a:xfrm>
            <a:off x="324851" y="3935285"/>
            <a:ext cx="7745355" cy="1076320"/>
          </a:xfrm>
          <a:prstGeom prst="rect">
            <a:avLst/>
          </a:prstGeom>
        </p:spPr>
        <p:txBody>
          <a:bodyPr wrap="square" lIns="0" tIns="0" rIns="0" bIns="0" rtlCol="0" anchor="t">
            <a:spAutoFit/>
          </a:bodyPr>
          <a:lstStyle/>
          <a:p>
            <a:pPr algn="ctr">
              <a:lnSpc>
                <a:spcPts val="4340"/>
              </a:lnSpc>
            </a:pPr>
            <a:r>
              <a:rPr lang="en-US" sz="3100" dirty="0">
                <a:solidFill>
                  <a:srgbClr val="000000"/>
                </a:solidFill>
                <a:latin typeface="Poppins Bold"/>
              </a:rPr>
              <a:t>Precautions: Preventing Accidents and Injuries</a:t>
            </a:r>
          </a:p>
        </p:txBody>
      </p:sp>
      <p:sp>
        <p:nvSpPr>
          <p:cNvPr id="16" name="TextBox 16"/>
          <p:cNvSpPr txBox="1"/>
          <p:nvPr/>
        </p:nvSpPr>
        <p:spPr>
          <a:xfrm>
            <a:off x="324851" y="6022599"/>
            <a:ext cx="7745355" cy="1735540"/>
          </a:xfrm>
          <a:prstGeom prst="rect">
            <a:avLst/>
          </a:prstGeom>
        </p:spPr>
        <p:txBody>
          <a:bodyPr lIns="0" tIns="0" rIns="0" bIns="0" rtlCol="0" anchor="t">
            <a:spAutoFit/>
          </a:bodyPr>
          <a:lstStyle/>
          <a:p>
            <a:pPr marL="604519" lvl="1" indent="-302260" algn="just">
              <a:lnSpc>
                <a:spcPts val="3359"/>
              </a:lnSpc>
              <a:buFont typeface="Arial"/>
              <a:buChar char="•"/>
            </a:pPr>
            <a:r>
              <a:rPr lang="en-US" sz="2799" dirty="0">
                <a:solidFill>
                  <a:srgbClr val="000000"/>
                </a:solidFill>
                <a:latin typeface="Poppins"/>
              </a:rPr>
              <a:t>PPE (Personal Protective Equipment)</a:t>
            </a:r>
          </a:p>
          <a:p>
            <a:pPr marL="604519" lvl="1" indent="-302260" algn="just">
              <a:lnSpc>
                <a:spcPts val="3359"/>
              </a:lnSpc>
              <a:buFont typeface="Arial"/>
              <a:buChar char="•"/>
            </a:pPr>
            <a:r>
              <a:rPr lang="en-US" sz="2799" dirty="0">
                <a:solidFill>
                  <a:srgbClr val="000000"/>
                </a:solidFill>
                <a:latin typeface="Poppins"/>
              </a:rPr>
              <a:t>Handling of Chemical</a:t>
            </a:r>
          </a:p>
          <a:p>
            <a:pPr marL="604519" lvl="1" indent="-302260" algn="just">
              <a:lnSpc>
                <a:spcPts val="3359"/>
              </a:lnSpc>
              <a:buFont typeface="Arial"/>
              <a:buChar char="•"/>
            </a:pPr>
            <a:r>
              <a:rPr lang="en-US" sz="2799" dirty="0">
                <a:solidFill>
                  <a:srgbClr val="000000"/>
                </a:solidFill>
                <a:latin typeface="Poppins"/>
              </a:rPr>
              <a:t>Ergonomics</a:t>
            </a:r>
          </a:p>
          <a:p>
            <a:pPr marL="604519" lvl="1" indent="-302260" algn="just">
              <a:lnSpc>
                <a:spcPts val="3359"/>
              </a:lnSpc>
              <a:buFont typeface="Arial"/>
              <a:buChar char="•"/>
            </a:pPr>
            <a:r>
              <a:rPr lang="en-US" sz="2799" dirty="0">
                <a:solidFill>
                  <a:srgbClr val="000000"/>
                </a:solidFill>
                <a:latin typeface="Poppins"/>
              </a:rPr>
              <a:t>Slip and Fall Prevention</a:t>
            </a:r>
          </a:p>
        </p:txBody>
      </p:sp>
      <p:sp>
        <p:nvSpPr>
          <p:cNvPr id="18" name="TextBox 18"/>
          <p:cNvSpPr txBox="1"/>
          <p:nvPr/>
        </p:nvSpPr>
        <p:spPr>
          <a:xfrm>
            <a:off x="-3581400" y="226709"/>
            <a:ext cx="21499994" cy="803425"/>
          </a:xfrm>
          <a:prstGeom prst="rect">
            <a:avLst/>
          </a:prstGeom>
        </p:spPr>
        <p:txBody>
          <a:bodyPr wrap="square" lIns="0" tIns="0" rIns="0" bIns="0" rtlCol="0" anchor="t">
            <a:spAutoFit/>
          </a:bodyPr>
          <a:lstStyle/>
          <a:p>
            <a:pPr algn="ctr">
              <a:lnSpc>
                <a:spcPts val="6575"/>
              </a:lnSpc>
            </a:pPr>
            <a:r>
              <a:rPr lang="en-US" sz="4696" dirty="0">
                <a:solidFill>
                  <a:srgbClr val="000000"/>
                </a:solidFill>
                <a:latin typeface="Poppins Bold"/>
              </a:rPr>
              <a:t>Precautions: Preventing </a:t>
            </a:r>
            <a:r>
              <a:rPr lang="en-US" sz="4696" dirty="0">
                <a:latin typeface="Poppins Bold"/>
              </a:rPr>
              <a:t>Accidents and Injuries</a:t>
            </a:r>
          </a:p>
        </p:txBody>
      </p:sp>
      <p:sp>
        <p:nvSpPr>
          <p:cNvPr id="27" name="Oval 26">
            <a:extLst>
              <a:ext uri="{FF2B5EF4-FFF2-40B4-BE49-F238E27FC236}">
                <a16:creationId xmlns:a16="http://schemas.microsoft.com/office/drawing/2014/main" id="{D715E3FD-9B1A-4C8A-33C0-97C84A75C37E}"/>
              </a:ext>
            </a:extLst>
          </p:cNvPr>
          <p:cNvSpPr/>
          <p:nvPr/>
        </p:nvSpPr>
        <p:spPr>
          <a:xfrm>
            <a:off x="11049000" y="1311634"/>
            <a:ext cx="3316278" cy="2841265"/>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574BD42E-0003-8783-8E00-A5CEFC120641}"/>
              </a:ext>
            </a:extLst>
          </p:cNvPr>
          <p:cNvPicPr>
            <a:picLocks noChangeAspect="1"/>
          </p:cNvPicPr>
          <p:nvPr/>
        </p:nvPicPr>
        <p:blipFill rotWithShape="1">
          <a:blip r:embed="rId5"/>
          <a:srcRect l="9656" t="10470" r="7919" b="12494"/>
          <a:stretch/>
        </p:blipFill>
        <p:spPr>
          <a:xfrm>
            <a:off x="11411739" y="1911464"/>
            <a:ext cx="2590800" cy="1614287"/>
          </a:xfrm>
          <a:prstGeom prst="rect">
            <a:avLst/>
          </a:prstGeom>
        </p:spPr>
      </p:pic>
      <p:graphicFrame>
        <p:nvGraphicFramePr>
          <p:cNvPr id="9" name="Diagram 8"/>
          <p:cNvGraphicFramePr/>
          <p:nvPr>
            <p:extLst>
              <p:ext uri="{D42A27DB-BD31-4B8C-83A1-F6EECF244321}">
                <p14:modId xmlns:p14="http://schemas.microsoft.com/office/powerpoint/2010/main" val="983053010"/>
              </p:ext>
            </p:extLst>
          </p:nvPr>
        </p:nvGraphicFramePr>
        <p:xfrm>
          <a:off x="7696200" y="4338727"/>
          <a:ext cx="10416576" cy="55356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FD33238-3C1D-07F5-128A-CC0D73741251}"/>
              </a:ext>
            </a:extLst>
          </p:cNvPr>
          <p:cNvSpPr>
            <a:spLocks noGrp="1"/>
          </p:cNvSpPr>
          <p:nvPr>
            <p:ph type="body" idx="1"/>
          </p:nvPr>
        </p:nvSpPr>
        <p:spPr>
          <a:xfrm>
            <a:off x="9069676" y="1279310"/>
            <a:ext cx="3505200" cy="639762"/>
          </a:xfrm>
        </p:spPr>
        <p:txBody>
          <a:bodyPr>
            <a:noAutofit/>
          </a:bodyPr>
          <a:lstStyle/>
          <a:p>
            <a:pPr algn="ctr"/>
            <a:r>
              <a:rPr lang="en-US" sz="2400" b="1" dirty="0">
                <a:effectLst/>
                <a:ea typeface="Calibri" panose="020F0502020204030204" pitchFamily="34" charset="0"/>
              </a:rPr>
              <a:t>PPE</a:t>
            </a:r>
            <a:endParaRPr lang="en-US" sz="2400" dirty="0"/>
          </a:p>
        </p:txBody>
      </p:sp>
      <p:sp>
        <p:nvSpPr>
          <p:cNvPr id="6" name="Content Placeholder 5">
            <a:extLst>
              <a:ext uri="{FF2B5EF4-FFF2-40B4-BE49-F238E27FC236}">
                <a16:creationId xmlns:a16="http://schemas.microsoft.com/office/drawing/2014/main" id="{FF6A9B8C-037A-B825-1AC9-10D2C6AECCCF}"/>
              </a:ext>
            </a:extLst>
          </p:cNvPr>
          <p:cNvSpPr>
            <a:spLocks noGrp="1"/>
          </p:cNvSpPr>
          <p:nvPr>
            <p:ph sz="half" idx="2"/>
          </p:nvPr>
        </p:nvSpPr>
        <p:spPr>
          <a:xfrm>
            <a:off x="4681536" y="1976220"/>
            <a:ext cx="4041775" cy="7434479"/>
          </a:xfrm>
          <a:solidFill>
            <a:schemeClr val="accent2">
              <a:lumMod val="60000"/>
              <a:lumOff val="40000"/>
            </a:schemeClr>
          </a:solidFill>
        </p:spPr>
        <p:txBody>
          <a:bodyPr>
            <a:noAutofit/>
          </a:bodyPr>
          <a:lstStyle/>
          <a:p>
            <a:pPr marL="0" indent="0" algn="just">
              <a:buNone/>
            </a:pPr>
            <a:r>
              <a:rPr lang="en-US" sz="2400" b="1" dirty="0">
                <a:solidFill>
                  <a:schemeClr val="bg1"/>
                </a:solidFill>
              </a:rPr>
              <a:t>The first and most important step is to select the cleaning products that have been approved and to </a:t>
            </a:r>
            <a:r>
              <a:rPr lang="en-US" sz="2400" b="1" dirty="0" err="1">
                <a:solidFill>
                  <a:schemeClr val="bg1"/>
                </a:solidFill>
              </a:rPr>
              <a:t>utilise</a:t>
            </a:r>
            <a:r>
              <a:rPr lang="en-US" sz="2400" b="1" dirty="0">
                <a:solidFill>
                  <a:schemeClr val="bg1"/>
                </a:solidFill>
              </a:rPr>
              <a:t> them as the circumstance requires. The expiration date of the chemical should be the primary focus, and these should be arranged according to the expiration date (Awan et al., 2021). The third thing, which is also one of the things that came before it, is to clearly label all of the chemicals and to store all of these chemicals in a systematic manner</a:t>
            </a:r>
          </a:p>
        </p:txBody>
      </p:sp>
      <p:sp>
        <p:nvSpPr>
          <p:cNvPr id="5" name="Text Placeholder 4">
            <a:extLst>
              <a:ext uri="{FF2B5EF4-FFF2-40B4-BE49-F238E27FC236}">
                <a16:creationId xmlns:a16="http://schemas.microsoft.com/office/drawing/2014/main" id="{9ED01DED-5879-DC74-6A84-4F3702F9C2DF}"/>
              </a:ext>
            </a:extLst>
          </p:cNvPr>
          <p:cNvSpPr>
            <a:spLocks noGrp="1"/>
          </p:cNvSpPr>
          <p:nvPr>
            <p:ph type="body" sz="quarter" idx="3"/>
          </p:nvPr>
        </p:nvSpPr>
        <p:spPr>
          <a:xfrm>
            <a:off x="4539816" y="1190987"/>
            <a:ext cx="4041775" cy="639762"/>
          </a:xfrm>
        </p:spPr>
        <p:txBody>
          <a:bodyPr>
            <a:noAutofit/>
          </a:bodyPr>
          <a:lstStyle/>
          <a:p>
            <a:r>
              <a:rPr lang="en-US" sz="2800" dirty="0"/>
              <a:t>Handling of Chemical</a:t>
            </a:r>
          </a:p>
        </p:txBody>
      </p:sp>
      <p:pic>
        <p:nvPicPr>
          <p:cNvPr id="5122" name="Picture 2">
            <a:extLst>
              <a:ext uri="{FF2B5EF4-FFF2-40B4-BE49-F238E27FC236}">
                <a16:creationId xmlns:a16="http://schemas.microsoft.com/office/drawing/2014/main" id="{D3FB0973-8F65-1AB1-03E8-0295EBA80F8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5"/>
          <a:stretch/>
        </p:blipFill>
        <p:spPr bwMode="auto">
          <a:xfrm>
            <a:off x="13076408" y="943876"/>
            <a:ext cx="4827096" cy="8466823"/>
          </a:xfrm>
          <a:prstGeom prst="rect">
            <a:avLst/>
          </a:prstGeom>
          <a:noFill/>
          <a:extLst>
            <a:ext uri="{909E8E84-426E-40DD-AFC4-6F175D3DCCD1}">
              <a14:hiddenFill xmlns:a14="http://schemas.microsoft.com/office/drawing/2010/main">
                <a:solidFill>
                  <a:srgbClr val="FFFFFF"/>
                </a:solidFill>
              </a14:hiddenFill>
            </a:ext>
          </a:extLst>
        </p:spPr>
      </p:pic>
      <p:sp>
        <p:nvSpPr>
          <p:cNvPr id="9" name="Arrow: Right 8">
            <a:extLst>
              <a:ext uri="{FF2B5EF4-FFF2-40B4-BE49-F238E27FC236}">
                <a16:creationId xmlns:a16="http://schemas.microsoft.com/office/drawing/2014/main" id="{531C911E-B0FA-2817-14B8-E0701709F531}"/>
              </a:ext>
            </a:extLst>
          </p:cNvPr>
          <p:cNvSpPr/>
          <p:nvPr/>
        </p:nvSpPr>
        <p:spPr>
          <a:xfrm>
            <a:off x="12633469" y="4150519"/>
            <a:ext cx="417513" cy="685800"/>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10" name="Content Placeholder 5">
            <a:extLst>
              <a:ext uri="{FF2B5EF4-FFF2-40B4-BE49-F238E27FC236}">
                <a16:creationId xmlns:a16="http://schemas.microsoft.com/office/drawing/2014/main" id="{F275226A-3BBC-630E-B78E-C2E1EB0EFDAA}"/>
              </a:ext>
            </a:extLst>
          </p:cNvPr>
          <p:cNvSpPr txBox="1">
            <a:spLocks/>
          </p:cNvSpPr>
          <p:nvPr/>
        </p:nvSpPr>
        <p:spPr>
          <a:xfrm>
            <a:off x="8836025" y="1958903"/>
            <a:ext cx="4041775" cy="8279606"/>
          </a:xfrm>
          <a:prstGeom prst="rect">
            <a:avLst/>
          </a:prstGeom>
          <a:solidFill>
            <a:srgbClr val="92D050"/>
          </a:solidFill>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lgn="just">
              <a:buNone/>
            </a:pPr>
            <a:r>
              <a:rPr lang="en-US" sz="2200" b="1" dirty="0">
                <a:solidFill>
                  <a:schemeClr val="bg1"/>
                </a:solidFill>
              </a:rPr>
              <a:t>Making certain that every member of the staff is able to dress appropriately in accordance with the hotel's standards. Everything should be clean and the appropriate level of hygiene should be maintained. In situations where it is important, give additional consideration to the cleanliness of gloves, masks, and eye protection (</a:t>
            </a:r>
            <a:r>
              <a:rPr lang="en-US" sz="2200" b="1" dirty="0" err="1">
                <a:solidFill>
                  <a:schemeClr val="bg1"/>
                </a:solidFill>
              </a:rPr>
              <a:t>Knezevic</a:t>
            </a:r>
            <a:r>
              <a:rPr lang="en-US" sz="2200" b="1" dirty="0">
                <a:solidFill>
                  <a:schemeClr val="bg1"/>
                </a:solidFill>
              </a:rPr>
              <a:t> </a:t>
            </a:r>
            <a:r>
              <a:rPr lang="en-US" sz="2200" b="1" dirty="0" err="1">
                <a:solidFill>
                  <a:schemeClr val="bg1"/>
                </a:solidFill>
              </a:rPr>
              <a:t>Cvelbar</a:t>
            </a:r>
            <a:r>
              <a:rPr lang="en-US" sz="2200" b="1" dirty="0">
                <a:solidFill>
                  <a:schemeClr val="bg1"/>
                </a:solidFill>
              </a:rPr>
              <a:t> et al., 2021). Taking precautions to ensure that the condition of personal protective equipment (PPE) is checked on a constant basis.</a:t>
            </a:r>
          </a:p>
        </p:txBody>
      </p:sp>
      <p:pic>
        <p:nvPicPr>
          <p:cNvPr id="12" name="Picture 11">
            <a:extLst>
              <a:ext uri="{FF2B5EF4-FFF2-40B4-BE49-F238E27FC236}">
                <a16:creationId xmlns:a16="http://schemas.microsoft.com/office/drawing/2014/main" id="{D40763DF-2E07-C891-7EC9-D7F0ED58F4C6}"/>
              </a:ext>
            </a:extLst>
          </p:cNvPr>
          <p:cNvPicPr>
            <a:picLocks noChangeAspect="1"/>
          </p:cNvPicPr>
          <p:nvPr/>
        </p:nvPicPr>
        <p:blipFill rotWithShape="1">
          <a:blip r:embed="rId4"/>
          <a:srcRect l="15000" t="28518" r="56250" b="4073"/>
          <a:stretch/>
        </p:blipFill>
        <p:spPr>
          <a:xfrm>
            <a:off x="457200" y="2340658"/>
            <a:ext cx="4161678" cy="6917641"/>
          </a:xfrm>
          <a:prstGeom prst="rect">
            <a:avLst/>
          </a:prstGeom>
        </p:spPr>
      </p:pic>
    </p:spTree>
    <p:extLst>
      <p:ext uri="{BB962C8B-B14F-4D97-AF65-F5344CB8AC3E}">
        <p14:creationId xmlns:p14="http://schemas.microsoft.com/office/powerpoint/2010/main" val="603598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E65FB63-871D-430C-54C0-DA7C3E85527C}"/>
              </a:ext>
            </a:extLst>
          </p:cNvPr>
          <p:cNvSpPr>
            <a:spLocks noGrp="1"/>
          </p:cNvSpPr>
          <p:nvPr>
            <p:ph type="body" idx="1"/>
          </p:nvPr>
        </p:nvSpPr>
        <p:spPr>
          <a:xfrm>
            <a:off x="1219200" y="452978"/>
            <a:ext cx="6594507" cy="864393"/>
          </a:xfrm>
        </p:spPr>
        <p:txBody>
          <a:bodyPr/>
          <a:lstStyle/>
          <a:p>
            <a:pPr algn="ctr"/>
            <a:r>
              <a:rPr lang="en-US" dirty="0"/>
              <a:t>Ergonomics</a:t>
            </a:r>
          </a:p>
        </p:txBody>
      </p:sp>
      <p:sp>
        <p:nvSpPr>
          <p:cNvPr id="5" name="Text Placeholder 4">
            <a:extLst>
              <a:ext uri="{FF2B5EF4-FFF2-40B4-BE49-F238E27FC236}">
                <a16:creationId xmlns:a16="http://schemas.microsoft.com/office/drawing/2014/main" id="{5629AC5B-99AF-AA62-6575-501FDB6B2AEF}"/>
              </a:ext>
            </a:extLst>
          </p:cNvPr>
          <p:cNvSpPr>
            <a:spLocks noGrp="1"/>
          </p:cNvSpPr>
          <p:nvPr>
            <p:ph type="body" sz="quarter" idx="3"/>
          </p:nvPr>
        </p:nvSpPr>
        <p:spPr>
          <a:xfrm>
            <a:off x="8481743" y="484151"/>
            <a:ext cx="6594509" cy="864393"/>
          </a:xfrm>
        </p:spPr>
        <p:txBody>
          <a:bodyPr/>
          <a:lstStyle/>
          <a:p>
            <a:pPr algn="ctr"/>
            <a:r>
              <a:rPr lang="en-US" dirty="0"/>
              <a:t>Slip and Fall Prevention</a:t>
            </a:r>
          </a:p>
        </p:txBody>
      </p:sp>
      <p:pic>
        <p:nvPicPr>
          <p:cNvPr id="6146" name="Picture 2">
            <a:extLst>
              <a:ext uri="{FF2B5EF4-FFF2-40B4-BE49-F238E27FC236}">
                <a16:creationId xmlns:a16="http://schemas.microsoft.com/office/drawing/2014/main" id="{F02473A2-C45F-402C-FD91-79162CEA75A0}"/>
              </a:ext>
            </a:extLst>
          </p:cNvPr>
          <p:cNvPicPr>
            <a:picLocks noGrp="1" noChangeAspect="1" noChangeArrowheads="1"/>
          </p:cNvPicPr>
          <p:nvPr>
            <p:ph sz="half" idx="2"/>
          </p:nvPr>
        </p:nvPicPr>
        <p:blipFill rotWithShape="1">
          <a:blip r:embed="rId3" cstate="print">
            <a:extLst>
              <a:ext uri="{28A0092B-C50C-407E-A947-70E740481C1C}">
                <a14:useLocalDpi xmlns:a14="http://schemas.microsoft.com/office/drawing/2010/main" val="0"/>
              </a:ext>
            </a:extLst>
          </a:blip>
          <a:srcRect/>
          <a:stretch/>
        </p:blipFill>
        <p:spPr bwMode="auto">
          <a:xfrm>
            <a:off x="1947085" y="5355287"/>
            <a:ext cx="6010275" cy="404653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Rounded Corners 6">
            <a:extLst>
              <a:ext uri="{FF2B5EF4-FFF2-40B4-BE49-F238E27FC236}">
                <a16:creationId xmlns:a16="http://schemas.microsoft.com/office/drawing/2014/main" id="{8943D655-3EDA-6F44-D8AE-46EED2247C25}"/>
              </a:ext>
            </a:extLst>
          </p:cNvPr>
          <p:cNvSpPr/>
          <p:nvPr/>
        </p:nvSpPr>
        <p:spPr>
          <a:xfrm>
            <a:off x="9372600" y="1790700"/>
            <a:ext cx="7620000" cy="342900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000" dirty="0"/>
              <a:t>In the event of an accident, it is imperative that one must always </a:t>
            </a:r>
            <a:r>
              <a:rPr lang="en-US" sz="2000" dirty="0" err="1"/>
              <a:t>prioritise</a:t>
            </a:r>
            <a:r>
              <a:rPr lang="en-US" sz="2000" dirty="0"/>
              <a:t> the fast drying of any surfaces that have become wet in order to prevent falls. It is essential that signs that clearly read "Wet Floor" be shown, and it is important to make an effort to warn people about the potential dangers of walking on wet flooring (</a:t>
            </a:r>
            <a:r>
              <a:rPr lang="en-US" sz="2000" dirty="0" err="1"/>
              <a:t>Rosemberg</a:t>
            </a:r>
            <a:r>
              <a:rPr lang="en-US" sz="2000" dirty="0"/>
              <a:t>, 2020). To guarantee that all carpets and rugs are securely fastened, kindly check that they are.</a:t>
            </a:r>
          </a:p>
        </p:txBody>
      </p:sp>
      <p:pic>
        <p:nvPicPr>
          <p:cNvPr id="6148" name="Picture 4">
            <a:extLst>
              <a:ext uri="{FF2B5EF4-FFF2-40B4-BE49-F238E27FC236}">
                <a16:creationId xmlns:a16="http://schemas.microsoft.com/office/drawing/2014/main" id="{C439957E-F447-8060-1CCD-8777F7B7679F}"/>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bwMode="auto">
          <a:xfrm>
            <a:off x="9372600" y="5355286"/>
            <a:ext cx="7924800" cy="427766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Rounded Corners 7">
            <a:extLst>
              <a:ext uri="{FF2B5EF4-FFF2-40B4-BE49-F238E27FC236}">
                <a16:creationId xmlns:a16="http://schemas.microsoft.com/office/drawing/2014/main" id="{CA6C0D52-5F06-BE19-DD6C-9AF60D38F20C}"/>
              </a:ext>
            </a:extLst>
          </p:cNvPr>
          <p:cNvSpPr/>
          <p:nvPr/>
        </p:nvSpPr>
        <p:spPr>
          <a:xfrm>
            <a:off x="1708960" y="1621829"/>
            <a:ext cx="6248400" cy="3429000"/>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just">
              <a:buFont typeface="Arial" panose="020B0604020202020204" pitchFamily="34" charset="0"/>
              <a:buChar char="•"/>
            </a:pPr>
            <a:r>
              <a:rPr lang="en-US" sz="2000" dirty="0">
                <a:solidFill>
                  <a:schemeClr val="bg1"/>
                </a:solidFill>
              </a:rPr>
              <a:t>It is imperative that one </a:t>
            </a:r>
            <a:r>
              <a:rPr lang="en-US" sz="2000" dirty="0" err="1">
                <a:solidFill>
                  <a:schemeClr val="bg1"/>
                </a:solidFill>
              </a:rPr>
              <a:t>emphasise</a:t>
            </a:r>
            <a:r>
              <a:rPr lang="en-US" sz="2000" dirty="0">
                <a:solidFill>
                  <a:schemeClr val="bg1"/>
                </a:solidFill>
              </a:rPr>
              <a:t> the significance of employing safe lifting procedures because doing so is essential in lowering the number of musculoskeletal injuries that they cause. </a:t>
            </a:r>
          </a:p>
          <a:p>
            <a:pPr marL="342900" indent="-342900" algn="just">
              <a:buFont typeface="Arial" panose="020B0604020202020204" pitchFamily="34" charset="0"/>
              <a:buChar char="•"/>
            </a:pPr>
            <a:r>
              <a:rPr lang="en-US" sz="2000" dirty="0">
                <a:solidFill>
                  <a:schemeClr val="bg1"/>
                </a:solidFill>
              </a:rPr>
              <a:t>Making an effort to reduce the amount of physical </a:t>
            </a:r>
            <a:r>
              <a:rPr lang="en-US" sz="2000" dirty="0" err="1">
                <a:solidFill>
                  <a:schemeClr val="bg1"/>
                </a:solidFill>
              </a:rPr>
              <a:t>labour</a:t>
            </a:r>
            <a:r>
              <a:rPr lang="en-US" sz="2000" dirty="0">
                <a:solidFill>
                  <a:schemeClr val="bg1"/>
                </a:solidFill>
              </a:rPr>
              <a:t> that is required by providing the necessary equipment and resources (Mejia et al., 2021). Making an effort to avoid burnout and incorporating frequent breaks into your routine are both important.</a:t>
            </a:r>
          </a:p>
        </p:txBody>
      </p:sp>
    </p:spTree>
    <p:extLst>
      <p:ext uri="{BB962C8B-B14F-4D97-AF65-F5344CB8AC3E}">
        <p14:creationId xmlns:p14="http://schemas.microsoft.com/office/powerpoint/2010/main" val="229998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E5BB9-8417-CED8-023E-8346D7C9551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2F1CD0E-6E5E-A723-D0F8-A23267A7C0EA}"/>
              </a:ext>
            </a:extLst>
          </p:cNvPr>
          <p:cNvGrpSpPr/>
          <p:nvPr/>
        </p:nvGrpSpPr>
        <p:grpSpPr>
          <a:xfrm>
            <a:off x="6461170" y="-1579993"/>
            <a:ext cx="16430130" cy="15205185"/>
            <a:chOff x="0" y="0"/>
            <a:chExt cx="710277" cy="657322"/>
          </a:xfrm>
        </p:grpSpPr>
        <p:sp>
          <p:nvSpPr>
            <p:cNvPr id="3" name="Freeform 3">
              <a:extLst>
                <a:ext uri="{FF2B5EF4-FFF2-40B4-BE49-F238E27FC236}">
                  <a16:creationId xmlns:a16="http://schemas.microsoft.com/office/drawing/2014/main" id="{49456A11-20F6-B092-2AEB-39A5DB42E6A8}"/>
                </a:ext>
              </a:extLst>
            </p:cNvPr>
            <p:cNvSpPr/>
            <p:nvPr/>
          </p:nvSpPr>
          <p:spPr>
            <a:xfrm>
              <a:off x="0" y="0"/>
              <a:ext cx="710277" cy="657322"/>
            </a:xfrm>
            <a:custGeom>
              <a:avLst/>
              <a:gdLst/>
              <a:ahLst/>
              <a:cxnLst/>
              <a:rect l="l" t="t" r="r" b="b"/>
              <a:pathLst>
                <a:path w="710277" h="657322">
                  <a:moveTo>
                    <a:pt x="507077" y="0"/>
                  </a:moveTo>
                  <a:lnTo>
                    <a:pt x="0" y="0"/>
                  </a:lnTo>
                  <a:lnTo>
                    <a:pt x="203200" y="657322"/>
                  </a:lnTo>
                  <a:lnTo>
                    <a:pt x="710277" y="657322"/>
                  </a:lnTo>
                  <a:lnTo>
                    <a:pt x="507077" y="0"/>
                  </a:lnTo>
                  <a:close/>
                </a:path>
              </a:pathLst>
            </a:custGeom>
            <a:solidFill>
              <a:srgbClr val="900C3F"/>
            </a:solidFill>
          </p:spPr>
        </p:sp>
        <p:sp>
          <p:nvSpPr>
            <p:cNvPr id="4" name="TextBox 4">
              <a:extLst>
                <a:ext uri="{FF2B5EF4-FFF2-40B4-BE49-F238E27FC236}">
                  <a16:creationId xmlns:a16="http://schemas.microsoft.com/office/drawing/2014/main" id="{9C6E49F2-9B76-34F9-2140-45756F62D5B0}"/>
                </a:ext>
              </a:extLst>
            </p:cNvPr>
            <p:cNvSpPr txBox="1"/>
            <p:nvPr/>
          </p:nvSpPr>
          <p:spPr>
            <a:xfrm>
              <a:off x="101600" y="-38100"/>
              <a:ext cx="507077" cy="695422"/>
            </a:xfrm>
            <a:prstGeom prst="rect">
              <a:avLst/>
            </a:prstGeom>
          </p:spPr>
          <p:txBody>
            <a:bodyPr lIns="50800" tIns="50800" rIns="50800" bIns="50800" rtlCol="0" anchor="ctr"/>
            <a:lstStyle/>
            <a:p>
              <a:pPr algn="ctr">
                <a:lnSpc>
                  <a:spcPts val="2659"/>
                </a:lnSpc>
              </a:pPr>
              <a:endParaRPr/>
            </a:p>
          </p:txBody>
        </p:sp>
      </p:grpSp>
      <p:grpSp>
        <p:nvGrpSpPr>
          <p:cNvPr id="5" name="Group 5">
            <a:extLst>
              <a:ext uri="{FF2B5EF4-FFF2-40B4-BE49-F238E27FC236}">
                <a16:creationId xmlns:a16="http://schemas.microsoft.com/office/drawing/2014/main" id="{B490BACF-7BD7-7CB6-6BE4-64B788CE65EA}"/>
              </a:ext>
            </a:extLst>
          </p:cNvPr>
          <p:cNvGrpSpPr/>
          <p:nvPr/>
        </p:nvGrpSpPr>
        <p:grpSpPr>
          <a:xfrm>
            <a:off x="2387339" y="1384650"/>
            <a:ext cx="4073830" cy="5300826"/>
            <a:chOff x="76200" y="-1069009"/>
            <a:chExt cx="1387660" cy="1805609"/>
          </a:xfrm>
        </p:grpSpPr>
        <p:sp>
          <p:nvSpPr>
            <p:cNvPr id="6" name="Freeform 6">
              <a:extLst>
                <a:ext uri="{FF2B5EF4-FFF2-40B4-BE49-F238E27FC236}">
                  <a16:creationId xmlns:a16="http://schemas.microsoft.com/office/drawing/2014/main" id="{C6F192EA-B047-8DE0-B6A7-9D0C29AABC6F}"/>
                </a:ext>
              </a:extLst>
            </p:cNvPr>
            <p:cNvSpPr/>
            <p:nvPr/>
          </p:nvSpPr>
          <p:spPr>
            <a:xfrm>
              <a:off x="274184" y="-1069009"/>
              <a:ext cx="1189676" cy="868817"/>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00C3F"/>
            </a:solidFill>
            <a:ln w="152400" cap="sq">
              <a:solidFill>
                <a:srgbClr val="FFFFFF"/>
              </a:solidFill>
              <a:prstDash val="solid"/>
              <a:miter/>
            </a:ln>
          </p:spPr>
        </p:sp>
        <p:sp>
          <p:nvSpPr>
            <p:cNvPr id="7" name="TextBox 7">
              <a:extLst>
                <a:ext uri="{FF2B5EF4-FFF2-40B4-BE49-F238E27FC236}">
                  <a16:creationId xmlns:a16="http://schemas.microsoft.com/office/drawing/2014/main" id="{7AC08797-3F81-68A9-E399-579B76CB6B6C}"/>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4" name="TextBox 14">
            <a:extLst>
              <a:ext uri="{FF2B5EF4-FFF2-40B4-BE49-F238E27FC236}">
                <a16:creationId xmlns:a16="http://schemas.microsoft.com/office/drawing/2014/main" id="{F6A386D4-25A8-E12A-B1DC-4A1003887DBD}"/>
              </a:ext>
            </a:extLst>
          </p:cNvPr>
          <p:cNvSpPr txBox="1"/>
          <p:nvPr/>
        </p:nvSpPr>
        <p:spPr>
          <a:xfrm>
            <a:off x="457200" y="4505614"/>
            <a:ext cx="7613006" cy="1102866"/>
          </a:xfrm>
          <a:prstGeom prst="rect">
            <a:avLst/>
          </a:prstGeom>
        </p:spPr>
        <p:txBody>
          <a:bodyPr wrap="square" lIns="0" tIns="0" rIns="0" bIns="0" rtlCol="0" anchor="t">
            <a:spAutoFit/>
          </a:bodyPr>
          <a:lstStyle/>
          <a:p>
            <a:pPr algn="ctr">
              <a:lnSpc>
                <a:spcPts val="4340"/>
              </a:lnSpc>
            </a:pPr>
            <a:r>
              <a:rPr lang="en-US" sz="3100" dirty="0">
                <a:latin typeface="Poppins Bold"/>
              </a:rPr>
              <a:t>Procedures to Ensure Safe Room Cleaning </a:t>
            </a:r>
          </a:p>
        </p:txBody>
      </p:sp>
      <p:sp>
        <p:nvSpPr>
          <p:cNvPr id="16" name="TextBox 16">
            <a:extLst>
              <a:ext uri="{FF2B5EF4-FFF2-40B4-BE49-F238E27FC236}">
                <a16:creationId xmlns:a16="http://schemas.microsoft.com/office/drawing/2014/main" id="{12DEF794-C954-01B6-CCEC-3C8B871537BD}"/>
              </a:ext>
            </a:extLst>
          </p:cNvPr>
          <p:cNvSpPr txBox="1"/>
          <p:nvPr/>
        </p:nvSpPr>
        <p:spPr>
          <a:xfrm>
            <a:off x="324851" y="6022599"/>
            <a:ext cx="7745355" cy="1299523"/>
          </a:xfrm>
          <a:prstGeom prst="rect">
            <a:avLst/>
          </a:prstGeom>
        </p:spPr>
        <p:txBody>
          <a:bodyPr lIns="0" tIns="0" rIns="0" bIns="0" rtlCol="0" anchor="t">
            <a:spAutoFit/>
          </a:bodyPr>
          <a:lstStyle/>
          <a:p>
            <a:pPr marL="604519" lvl="1" indent="-302260" algn="just">
              <a:lnSpc>
                <a:spcPts val="3359"/>
              </a:lnSpc>
              <a:buFont typeface="Arial"/>
              <a:buChar char="•"/>
            </a:pPr>
            <a:r>
              <a:rPr lang="en-US" sz="2799" dirty="0">
                <a:latin typeface="Poppins"/>
              </a:rPr>
              <a:t>Room Inspection </a:t>
            </a:r>
          </a:p>
          <a:p>
            <a:pPr marL="604519" lvl="1" indent="-302260" algn="just">
              <a:lnSpc>
                <a:spcPts val="3359"/>
              </a:lnSpc>
              <a:buFont typeface="Arial"/>
              <a:buChar char="•"/>
            </a:pPr>
            <a:r>
              <a:rPr lang="en-US" sz="2799" dirty="0">
                <a:latin typeface="Poppins"/>
              </a:rPr>
              <a:t>Ventilation </a:t>
            </a:r>
          </a:p>
          <a:p>
            <a:pPr marL="604519" lvl="1" indent="-302260" algn="just">
              <a:lnSpc>
                <a:spcPts val="3359"/>
              </a:lnSpc>
              <a:buFont typeface="Arial"/>
              <a:buChar char="•"/>
            </a:pPr>
            <a:r>
              <a:rPr lang="en-US" sz="2799" dirty="0">
                <a:latin typeface="Poppins"/>
              </a:rPr>
              <a:t>Bathroom Safety </a:t>
            </a:r>
          </a:p>
        </p:txBody>
      </p:sp>
      <p:graphicFrame>
        <p:nvGraphicFramePr>
          <p:cNvPr id="8" name="Diagram 7"/>
          <p:cNvGraphicFramePr/>
          <p:nvPr>
            <p:extLst>
              <p:ext uri="{D42A27DB-BD31-4B8C-83A1-F6EECF244321}">
                <p14:modId xmlns:p14="http://schemas.microsoft.com/office/powerpoint/2010/main" val="2724604574"/>
              </p:ext>
            </p:extLst>
          </p:nvPr>
        </p:nvGraphicFramePr>
        <p:xfrm>
          <a:off x="6676325" y="1562100"/>
          <a:ext cx="11242270" cy="75183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8">
            <a:extLst>
              <a:ext uri="{FF2B5EF4-FFF2-40B4-BE49-F238E27FC236}">
                <a16:creationId xmlns:a16="http://schemas.microsoft.com/office/drawing/2014/main" id="{722616B2-B505-836C-08E7-090EFBBBEEB9}"/>
              </a:ext>
            </a:extLst>
          </p:cNvPr>
          <p:cNvSpPr txBox="1"/>
          <p:nvPr/>
        </p:nvSpPr>
        <p:spPr>
          <a:xfrm>
            <a:off x="-3581400" y="226709"/>
            <a:ext cx="21499994" cy="846386"/>
          </a:xfrm>
          <a:prstGeom prst="rect">
            <a:avLst/>
          </a:prstGeom>
        </p:spPr>
        <p:txBody>
          <a:bodyPr wrap="square" lIns="0" tIns="0" rIns="0" bIns="0" rtlCol="0" anchor="t">
            <a:spAutoFit/>
          </a:bodyPr>
          <a:lstStyle/>
          <a:p>
            <a:pPr algn="ctr">
              <a:lnSpc>
                <a:spcPts val="6575"/>
              </a:lnSpc>
            </a:pPr>
            <a:r>
              <a:rPr lang="en-US" sz="4696" dirty="0">
                <a:latin typeface="Poppins Bold"/>
              </a:rPr>
              <a:t>Procedures to Ensure Safe Room Cleaning </a:t>
            </a:r>
          </a:p>
        </p:txBody>
      </p:sp>
      <p:pic>
        <p:nvPicPr>
          <p:cNvPr id="7170" name="Picture 2">
            <a:extLst>
              <a:ext uri="{FF2B5EF4-FFF2-40B4-BE49-F238E27FC236}">
                <a16:creationId xmlns:a16="http://schemas.microsoft.com/office/drawing/2014/main" id="{94C69AD6-66CD-A6B7-32AA-249588F709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71225" y="1729700"/>
            <a:ext cx="24288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512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B2B970-9551-B863-98FE-2D1D44D38D75}"/>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2762C08A-7149-FC95-ABC2-AE9088D78DE1}"/>
              </a:ext>
            </a:extLst>
          </p:cNvPr>
          <p:cNvSpPr>
            <a:spLocks noGrp="1"/>
          </p:cNvSpPr>
          <p:nvPr>
            <p:ph type="body" idx="1"/>
          </p:nvPr>
        </p:nvSpPr>
        <p:spPr>
          <a:xfrm>
            <a:off x="1219200" y="452978"/>
            <a:ext cx="12573000" cy="864393"/>
          </a:xfrm>
        </p:spPr>
        <p:txBody>
          <a:bodyPr/>
          <a:lstStyle/>
          <a:p>
            <a:pPr algn="ctr"/>
            <a:r>
              <a:rPr lang="en-US" sz="5400" b="1" dirty="0"/>
              <a:t>Essential Equipment and Tools </a:t>
            </a:r>
          </a:p>
        </p:txBody>
      </p:sp>
      <p:sp>
        <p:nvSpPr>
          <p:cNvPr id="7" name="Rectangle: Rounded Corners 6">
            <a:extLst>
              <a:ext uri="{FF2B5EF4-FFF2-40B4-BE49-F238E27FC236}">
                <a16:creationId xmlns:a16="http://schemas.microsoft.com/office/drawing/2014/main" id="{CE476635-4CF5-0B14-1E0B-7A727D12F95B}"/>
              </a:ext>
            </a:extLst>
          </p:cNvPr>
          <p:cNvSpPr/>
          <p:nvPr/>
        </p:nvSpPr>
        <p:spPr>
          <a:xfrm>
            <a:off x="8839200" y="1485900"/>
            <a:ext cx="8171329" cy="3834653"/>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000" dirty="0">
                <a:solidFill>
                  <a:schemeClr val="bg1"/>
                </a:solidFill>
              </a:rPr>
              <a:t>Cleaning tools that protect workers are just as critical (</a:t>
            </a:r>
            <a:r>
              <a:rPr lang="en-US" sz="2000" dirty="0" err="1">
                <a:solidFill>
                  <a:schemeClr val="bg1"/>
                </a:solidFill>
              </a:rPr>
              <a:t>Ekinil</a:t>
            </a:r>
            <a:r>
              <a:rPr lang="en-US" sz="2000" dirty="0">
                <a:solidFill>
                  <a:schemeClr val="bg1"/>
                </a:solidFill>
              </a:rPr>
              <a:t> et al., 2020). Without protective gloves, staff run the risk of getting chemical splashes and particles in your eyes and hands. Keeping  a first aid kit nearby at all times for the rapid treatment of small injuries. This all-inclusive safety gear not only improves cleaning quality but also allows the housekeeping team to function more efficiently. Housekeeping becomes safer and more efficient with regular maintenance checks and the right training.</a:t>
            </a:r>
          </a:p>
        </p:txBody>
      </p:sp>
      <p:sp>
        <p:nvSpPr>
          <p:cNvPr id="8" name="Rectangle: Rounded Corners 7">
            <a:extLst>
              <a:ext uri="{FF2B5EF4-FFF2-40B4-BE49-F238E27FC236}">
                <a16:creationId xmlns:a16="http://schemas.microsoft.com/office/drawing/2014/main" id="{4627462B-46E9-81A1-D8F3-9392F44F455B}"/>
              </a:ext>
            </a:extLst>
          </p:cNvPr>
          <p:cNvSpPr/>
          <p:nvPr/>
        </p:nvSpPr>
        <p:spPr>
          <a:xfrm>
            <a:off x="1905000" y="1485900"/>
            <a:ext cx="6491376" cy="381000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lgn="just">
              <a:buFont typeface="+mj-lt"/>
              <a:buAutoNum type="arabicPeriod"/>
            </a:pPr>
            <a:r>
              <a:rPr lang="en-US" sz="2000" dirty="0">
                <a:solidFill>
                  <a:schemeClr val="bg1"/>
                </a:solidFill>
              </a:rPr>
              <a:t>The secret to safe and comprehensive housekeeping is a well-stocked toolbox. Proper cleaning supplies are necessary to keep the property in pristine condition. These include disinfectant, multipurpose cleaner, glass cleaner, and floor cleaner. </a:t>
            </a:r>
          </a:p>
          <a:p>
            <a:pPr marL="457200" indent="-457200" algn="just">
              <a:buFont typeface="+mj-lt"/>
              <a:buAutoNum type="arabicPeriod"/>
            </a:pPr>
            <a:r>
              <a:rPr lang="en-US" sz="2000" dirty="0">
                <a:solidFill>
                  <a:schemeClr val="bg1"/>
                </a:solidFill>
              </a:rPr>
              <a:t>A high-efficiency particulate air (HEPA) vacuum cleaner, microfiber cleaning cloths, a bucket, a mop, and a duster are the best and most efficient tools for cleaning surfaces and removing contaminants. </a:t>
            </a:r>
          </a:p>
        </p:txBody>
      </p:sp>
      <p:graphicFrame>
        <p:nvGraphicFramePr>
          <p:cNvPr id="10" name="Table 9">
            <a:extLst>
              <a:ext uri="{FF2B5EF4-FFF2-40B4-BE49-F238E27FC236}">
                <a16:creationId xmlns:a16="http://schemas.microsoft.com/office/drawing/2014/main" id="{13EF32D7-8A44-5EEA-0BCF-84BE06960B42}"/>
              </a:ext>
            </a:extLst>
          </p:cNvPr>
          <p:cNvGraphicFramePr>
            <a:graphicFrameLocks noGrp="1"/>
          </p:cNvGraphicFramePr>
          <p:nvPr>
            <p:extLst>
              <p:ext uri="{D42A27DB-BD31-4B8C-83A1-F6EECF244321}">
                <p14:modId xmlns:p14="http://schemas.microsoft.com/office/powerpoint/2010/main" val="2216948716"/>
              </p:ext>
            </p:extLst>
          </p:nvPr>
        </p:nvGraphicFramePr>
        <p:xfrm>
          <a:off x="1981199" y="5600700"/>
          <a:ext cx="15011401" cy="3962400"/>
        </p:xfrm>
        <a:graphic>
          <a:graphicData uri="http://schemas.openxmlformats.org/drawingml/2006/table">
            <a:tbl>
              <a:tblPr firstRow="1" firstCol="1" bandRow="1">
                <a:tableStyleId>{F5AB1C69-6EDB-4FF4-983F-18BD219EF322}</a:tableStyleId>
              </a:tblPr>
              <a:tblGrid>
                <a:gridCol w="5002731">
                  <a:extLst>
                    <a:ext uri="{9D8B030D-6E8A-4147-A177-3AD203B41FA5}">
                      <a16:colId xmlns:a16="http://schemas.microsoft.com/office/drawing/2014/main" val="2952630210"/>
                    </a:ext>
                  </a:extLst>
                </a:gridCol>
                <a:gridCol w="5004335">
                  <a:extLst>
                    <a:ext uri="{9D8B030D-6E8A-4147-A177-3AD203B41FA5}">
                      <a16:colId xmlns:a16="http://schemas.microsoft.com/office/drawing/2014/main" val="4137440483"/>
                    </a:ext>
                  </a:extLst>
                </a:gridCol>
                <a:gridCol w="5004335">
                  <a:extLst>
                    <a:ext uri="{9D8B030D-6E8A-4147-A177-3AD203B41FA5}">
                      <a16:colId xmlns:a16="http://schemas.microsoft.com/office/drawing/2014/main" val="2973332624"/>
                    </a:ext>
                  </a:extLst>
                </a:gridCol>
              </a:tblGrid>
              <a:tr h="610760">
                <a:tc>
                  <a:txBody>
                    <a:bodyPr/>
                    <a:lstStyle/>
                    <a:p>
                      <a:pPr marL="0" marR="0" algn="just">
                        <a:lnSpc>
                          <a:spcPct val="150000"/>
                        </a:lnSpc>
                        <a:spcBef>
                          <a:spcPts val="0"/>
                        </a:spcBef>
                        <a:spcAft>
                          <a:spcPts val="0"/>
                        </a:spcAft>
                      </a:pPr>
                      <a:r>
                        <a:rPr lang="en-US" sz="2400" kern="100">
                          <a:effectLst/>
                        </a:rPr>
                        <a:t>Cleaning Agents</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400" kern="100">
                          <a:effectLst/>
                        </a:rPr>
                        <a:t>Cleaning Tools</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400" kern="100">
                          <a:effectLst/>
                        </a:rPr>
                        <a:t>Safety Equipment</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95883631"/>
                  </a:ext>
                </a:extLst>
              </a:tr>
              <a:tr h="3351640">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2400" kern="100">
                          <a:effectLst/>
                        </a:rPr>
                        <a:t>All-purpose cleaner</a:t>
                      </a:r>
                      <a:endParaRPr lang="en-US" sz="2000" kern="100">
                        <a:effectLst/>
                      </a:endParaRPr>
                    </a:p>
                    <a:p>
                      <a:pPr marL="342900" marR="0" lvl="0" indent="-342900" algn="just">
                        <a:lnSpc>
                          <a:spcPct val="150000"/>
                        </a:lnSpc>
                        <a:spcBef>
                          <a:spcPts val="0"/>
                        </a:spcBef>
                        <a:spcAft>
                          <a:spcPts val="0"/>
                        </a:spcAft>
                        <a:buFont typeface="Wingdings" panose="05000000000000000000" pitchFamily="2" charset="2"/>
                        <a:buChar char=""/>
                      </a:pPr>
                      <a:r>
                        <a:rPr lang="en-US" sz="2400" kern="100">
                          <a:effectLst/>
                        </a:rPr>
                        <a:t>Disinfectant</a:t>
                      </a:r>
                      <a:endParaRPr lang="en-US" sz="2000" kern="100">
                        <a:effectLst/>
                      </a:endParaRPr>
                    </a:p>
                    <a:p>
                      <a:pPr marL="342900" marR="0" lvl="0" indent="-342900" algn="just">
                        <a:lnSpc>
                          <a:spcPct val="150000"/>
                        </a:lnSpc>
                        <a:spcBef>
                          <a:spcPts val="0"/>
                        </a:spcBef>
                        <a:spcAft>
                          <a:spcPts val="0"/>
                        </a:spcAft>
                        <a:buFont typeface="Wingdings" panose="05000000000000000000" pitchFamily="2" charset="2"/>
                        <a:buChar char=""/>
                      </a:pPr>
                      <a:r>
                        <a:rPr lang="en-US" sz="2400" kern="100">
                          <a:effectLst/>
                        </a:rPr>
                        <a:t>Glass cleaner</a:t>
                      </a:r>
                      <a:endParaRPr lang="en-US" sz="2000" kern="100">
                        <a:effectLst/>
                      </a:endParaRPr>
                    </a:p>
                    <a:p>
                      <a:pPr marL="342900" marR="0" lvl="0" indent="-342900" algn="just">
                        <a:lnSpc>
                          <a:spcPct val="150000"/>
                        </a:lnSpc>
                        <a:spcBef>
                          <a:spcPts val="0"/>
                        </a:spcBef>
                        <a:spcAft>
                          <a:spcPts val="800"/>
                        </a:spcAft>
                        <a:buFont typeface="Wingdings" panose="05000000000000000000" pitchFamily="2" charset="2"/>
                        <a:buChar char=""/>
                      </a:pPr>
                      <a:r>
                        <a:rPr lang="en-US" sz="2400" kern="100">
                          <a:effectLst/>
                        </a:rPr>
                        <a:t>Floor cleaner</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2400" kern="100">
                          <a:effectLst/>
                        </a:rPr>
                        <a:t>Microfiber cloths</a:t>
                      </a:r>
                      <a:endParaRPr lang="en-US" sz="2000" kern="100">
                        <a:effectLst/>
                      </a:endParaRPr>
                    </a:p>
                    <a:p>
                      <a:pPr marL="342900" marR="0" lvl="0" indent="-342900" algn="just">
                        <a:lnSpc>
                          <a:spcPct val="150000"/>
                        </a:lnSpc>
                        <a:spcBef>
                          <a:spcPts val="0"/>
                        </a:spcBef>
                        <a:spcAft>
                          <a:spcPts val="0"/>
                        </a:spcAft>
                        <a:buFont typeface="Wingdings" panose="05000000000000000000" pitchFamily="2" charset="2"/>
                        <a:buChar char=""/>
                      </a:pPr>
                      <a:r>
                        <a:rPr lang="en-US" sz="2400" kern="100">
                          <a:effectLst/>
                        </a:rPr>
                        <a:t>Mop and bucket</a:t>
                      </a:r>
                      <a:endParaRPr lang="en-US" sz="2000" kern="100">
                        <a:effectLst/>
                      </a:endParaRPr>
                    </a:p>
                    <a:p>
                      <a:pPr marL="342900" marR="0" lvl="0" indent="-342900" algn="just">
                        <a:lnSpc>
                          <a:spcPct val="150000"/>
                        </a:lnSpc>
                        <a:spcBef>
                          <a:spcPts val="0"/>
                        </a:spcBef>
                        <a:spcAft>
                          <a:spcPts val="0"/>
                        </a:spcAft>
                        <a:buFont typeface="Wingdings" panose="05000000000000000000" pitchFamily="2" charset="2"/>
                        <a:buChar char=""/>
                      </a:pPr>
                      <a:r>
                        <a:rPr lang="en-US" sz="2400" kern="100">
                          <a:effectLst/>
                        </a:rPr>
                        <a:t>Vacuum cleaner with HEPA filter</a:t>
                      </a:r>
                      <a:endParaRPr lang="en-US" sz="2000" kern="100">
                        <a:effectLst/>
                      </a:endParaRPr>
                    </a:p>
                    <a:p>
                      <a:pPr marL="342900" marR="0" lvl="0" indent="-342900" algn="just">
                        <a:lnSpc>
                          <a:spcPct val="150000"/>
                        </a:lnSpc>
                        <a:spcBef>
                          <a:spcPts val="0"/>
                        </a:spcBef>
                        <a:spcAft>
                          <a:spcPts val="800"/>
                        </a:spcAft>
                        <a:buFont typeface="Wingdings" panose="05000000000000000000" pitchFamily="2" charset="2"/>
                        <a:buChar char=""/>
                      </a:pPr>
                      <a:r>
                        <a:rPr lang="en-US" sz="2400" kern="100">
                          <a:effectLst/>
                        </a:rPr>
                        <a:t>Duster</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2400" kern="100" dirty="0">
                          <a:effectLst/>
                        </a:rPr>
                        <a:t>Gloves</a:t>
                      </a:r>
                      <a:endParaRPr lang="en-US" sz="2000" kern="100" dirty="0">
                        <a:effectLst/>
                      </a:endParaRPr>
                    </a:p>
                    <a:p>
                      <a:pPr marL="342900" marR="0" lvl="0" indent="-342900" algn="just">
                        <a:lnSpc>
                          <a:spcPct val="150000"/>
                        </a:lnSpc>
                        <a:spcBef>
                          <a:spcPts val="0"/>
                        </a:spcBef>
                        <a:spcAft>
                          <a:spcPts val="0"/>
                        </a:spcAft>
                        <a:buFont typeface="Wingdings" panose="05000000000000000000" pitchFamily="2" charset="2"/>
                        <a:buChar char=""/>
                      </a:pPr>
                      <a:r>
                        <a:rPr lang="en-US" sz="2400" kern="100" dirty="0">
                          <a:effectLst/>
                        </a:rPr>
                        <a:t>Eye protection</a:t>
                      </a:r>
                      <a:endParaRPr lang="en-US" sz="2000" kern="100" dirty="0">
                        <a:effectLst/>
                      </a:endParaRPr>
                    </a:p>
                    <a:p>
                      <a:pPr marL="342900" marR="0" lvl="0" indent="-342900" algn="just">
                        <a:lnSpc>
                          <a:spcPct val="150000"/>
                        </a:lnSpc>
                        <a:spcBef>
                          <a:spcPts val="0"/>
                        </a:spcBef>
                        <a:spcAft>
                          <a:spcPts val="0"/>
                        </a:spcAft>
                        <a:buFont typeface="Wingdings" panose="05000000000000000000" pitchFamily="2" charset="2"/>
                        <a:buChar char=""/>
                      </a:pPr>
                      <a:r>
                        <a:rPr lang="en-US" sz="2400" kern="100" dirty="0">
                          <a:effectLst/>
                        </a:rPr>
                        <a:t>First aid kit</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4137241"/>
                  </a:ext>
                </a:extLst>
              </a:tr>
            </a:tbl>
          </a:graphicData>
        </a:graphic>
      </p:graphicFrame>
    </p:spTree>
    <p:extLst>
      <p:ext uri="{BB962C8B-B14F-4D97-AF65-F5344CB8AC3E}">
        <p14:creationId xmlns:p14="http://schemas.microsoft.com/office/powerpoint/2010/main" val="3375023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786169" y="2769511"/>
            <a:ext cx="10423598" cy="5150723"/>
          </a:xfrm>
          <a:custGeom>
            <a:avLst/>
            <a:gdLst/>
            <a:ahLst/>
            <a:cxnLst/>
            <a:rect l="l" t="t" r="r" b="b"/>
            <a:pathLst>
              <a:path w="10423598" h="5150723">
                <a:moveTo>
                  <a:pt x="0" y="0"/>
                </a:moveTo>
                <a:lnTo>
                  <a:pt x="10423598" y="0"/>
                </a:lnTo>
                <a:lnTo>
                  <a:pt x="10423598" y="5150723"/>
                </a:lnTo>
                <a:lnTo>
                  <a:pt x="0" y="5150723"/>
                </a:lnTo>
                <a:lnTo>
                  <a:pt x="0" y="0"/>
                </a:lnTo>
                <a:close/>
              </a:path>
            </a:pathLst>
          </a:custGeom>
          <a:blipFill>
            <a:blip r:embed="rId3">
              <a:alphaModFix amt="7999"/>
            </a:blip>
            <a:stretch>
              <a:fillRect/>
            </a:stretch>
          </a:blipFill>
        </p:spPr>
      </p:sp>
      <p:grpSp>
        <p:nvGrpSpPr>
          <p:cNvPr id="3" name="Group 3"/>
          <p:cNvGrpSpPr/>
          <p:nvPr/>
        </p:nvGrpSpPr>
        <p:grpSpPr>
          <a:xfrm>
            <a:off x="-6937897" y="438085"/>
            <a:ext cx="16081897" cy="9848915"/>
            <a:chOff x="0" y="0"/>
            <a:chExt cx="812800" cy="497777"/>
          </a:xfrm>
        </p:grpSpPr>
        <p:sp>
          <p:nvSpPr>
            <p:cNvPr id="4" name="Freeform 4"/>
            <p:cNvSpPr/>
            <p:nvPr/>
          </p:nvSpPr>
          <p:spPr>
            <a:xfrm>
              <a:off x="0" y="0"/>
              <a:ext cx="812800" cy="497777"/>
            </a:xfrm>
            <a:custGeom>
              <a:avLst/>
              <a:gdLst/>
              <a:ahLst/>
              <a:cxnLst/>
              <a:rect l="l" t="t" r="r" b="b"/>
              <a:pathLst>
                <a:path w="812800" h="497777">
                  <a:moveTo>
                    <a:pt x="203200" y="0"/>
                  </a:moveTo>
                  <a:lnTo>
                    <a:pt x="812800" y="0"/>
                  </a:lnTo>
                  <a:lnTo>
                    <a:pt x="609600" y="497777"/>
                  </a:lnTo>
                  <a:lnTo>
                    <a:pt x="0" y="497777"/>
                  </a:lnTo>
                  <a:lnTo>
                    <a:pt x="203200" y="0"/>
                  </a:lnTo>
                  <a:close/>
                </a:path>
              </a:pathLst>
            </a:custGeom>
            <a:solidFill>
              <a:srgbClr val="900C3F"/>
            </a:solidFill>
          </p:spPr>
        </p:sp>
        <p:sp>
          <p:nvSpPr>
            <p:cNvPr id="5" name="TextBox 5"/>
            <p:cNvSpPr txBox="1"/>
            <p:nvPr/>
          </p:nvSpPr>
          <p:spPr>
            <a:xfrm>
              <a:off x="101600" y="-38100"/>
              <a:ext cx="609600" cy="535877"/>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0371298" y="7548933"/>
            <a:ext cx="4455326" cy="2728542"/>
            <a:chOff x="0" y="0"/>
            <a:chExt cx="812800" cy="497777"/>
          </a:xfrm>
        </p:grpSpPr>
        <p:sp>
          <p:nvSpPr>
            <p:cNvPr id="10" name="Freeform 10"/>
            <p:cNvSpPr/>
            <p:nvPr/>
          </p:nvSpPr>
          <p:spPr>
            <a:xfrm>
              <a:off x="0" y="0"/>
              <a:ext cx="812800" cy="497777"/>
            </a:xfrm>
            <a:custGeom>
              <a:avLst/>
              <a:gdLst/>
              <a:ahLst/>
              <a:cxnLst/>
              <a:rect l="l" t="t" r="r" b="b"/>
              <a:pathLst>
                <a:path w="812800" h="497777">
                  <a:moveTo>
                    <a:pt x="203200" y="0"/>
                  </a:moveTo>
                  <a:lnTo>
                    <a:pt x="812800" y="0"/>
                  </a:lnTo>
                  <a:lnTo>
                    <a:pt x="609600" y="497777"/>
                  </a:lnTo>
                  <a:lnTo>
                    <a:pt x="0" y="497777"/>
                  </a:lnTo>
                  <a:lnTo>
                    <a:pt x="203200" y="0"/>
                  </a:lnTo>
                  <a:close/>
                </a:path>
              </a:pathLst>
            </a:custGeom>
            <a:solidFill>
              <a:srgbClr val="FF9900"/>
            </a:solidFill>
          </p:spPr>
        </p:sp>
        <p:sp>
          <p:nvSpPr>
            <p:cNvPr id="11" name="TextBox 11"/>
            <p:cNvSpPr txBox="1"/>
            <p:nvPr/>
          </p:nvSpPr>
          <p:spPr>
            <a:xfrm>
              <a:off x="101600" y="-38100"/>
              <a:ext cx="609600" cy="535877"/>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077608" y="-612098"/>
            <a:ext cx="8997136" cy="1640798"/>
            <a:chOff x="0" y="0"/>
            <a:chExt cx="2729505" cy="497777"/>
          </a:xfrm>
        </p:grpSpPr>
        <p:sp>
          <p:nvSpPr>
            <p:cNvPr id="16" name="Freeform 16"/>
            <p:cNvSpPr/>
            <p:nvPr/>
          </p:nvSpPr>
          <p:spPr>
            <a:xfrm>
              <a:off x="0" y="0"/>
              <a:ext cx="2729505" cy="497777"/>
            </a:xfrm>
            <a:custGeom>
              <a:avLst/>
              <a:gdLst/>
              <a:ahLst/>
              <a:cxnLst/>
              <a:rect l="l" t="t" r="r" b="b"/>
              <a:pathLst>
                <a:path w="2729505" h="497777">
                  <a:moveTo>
                    <a:pt x="203200" y="0"/>
                  </a:moveTo>
                  <a:lnTo>
                    <a:pt x="2729505" y="0"/>
                  </a:lnTo>
                  <a:lnTo>
                    <a:pt x="2526305" y="497777"/>
                  </a:lnTo>
                  <a:lnTo>
                    <a:pt x="0" y="497777"/>
                  </a:lnTo>
                  <a:lnTo>
                    <a:pt x="203200" y="0"/>
                  </a:lnTo>
                  <a:close/>
                </a:path>
              </a:pathLst>
            </a:custGeom>
            <a:solidFill>
              <a:srgbClr val="900C3F"/>
            </a:solidFill>
          </p:spPr>
        </p:sp>
        <p:sp>
          <p:nvSpPr>
            <p:cNvPr id="17" name="TextBox 17"/>
            <p:cNvSpPr txBox="1"/>
            <p:nvPr/>
          </p:nvSpPr>
          <p:spPr>
            <a:xfrm>
              <a:off x="101600" y="-38100"/>
              <a:ext cx="2526305" cy="535877"/>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6919528" y="-612098"/>
            <a:ext cx="1889750" cy="1640798"/>
            <a:chOff x="0" y="0"/>
            <a:chExt cx="573303" cy="497777"/>
          </a:xfrm>
        </p:grpSpPr>
        <p:sp>
          <p:nvSpPr>
            <p:cNvPr id="19" name="Freeform 19"/>
            <p:cNvSpPr/>
            <p:nvPr/>
          </p:nvSpPr>
          <p:spPr>
            <a:xfrm>
              <a:off x="0" y="0"/>
              <a:ext cx="573303" cy="497777"/>
            </a:xfrm>
            <a:custGeom>
              <a:avLst/>
              <a:gdLst/>
              <a:ahLst/>
              <a:cxnLst/>
              <a:rect l="l" t="t" r="r" b="b"/>
              <a:pathLst>
                <a:path w="573303" h="497777">
                  <a:moveTo>
                    <a:pt x="203200" y="0"/>
                  </a:moveTo>
                  <a:lnTo>
                    <a:pt x="573303" y="0"/>
                  </a:lnTo>
                  <a:lnTo>
                    <a:pt x="370103" y="497777"/>
                  </a:lnTo>
                  <a:lnTo>
                    <a:pt x="0" y="497777"/>
                  </a:lnTo>
                  <a:lnTo>
                    <a:pt x="203200" y="0"/>
                  </a:lnTo>
                  <a:close/>
                </a:path>
              </a:pathLst>
            </a:custGeom>
            <a:solidFill>
              <a:srgbClr val="FF9900"/>
            </a:solidFill>
          </p:spPr>
        </p:sp>
        <p:sp>
          <p:nvSpPr>
            <p:cNvPr id="20" name="TextBox 20"/>
            <p:cNvSpPr txBox="1"/>
            <p:nvPr/>
          </p:nvSpPr>
          <p:spPr>
            <a:xfrm>
              <a:off x="101600" y="-38100"/>
              <a:ext cx="370103" cy="535877"/>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4578558" y="8741323"/>
            <a:ext cx="3276320" cy="3072304"/>
            <a:chOff x="0" y="0"/>
            <a:chExt cx="406400" cy="381094"/>
          </a:xfrm>
        </p:grpSpPr>
        <p:sp>
          <p:nvSpPr>
            <p:cNvPr id="24" name="Freeform 24"/>
            <p:cNvSpPr/>
            <p:nvPr/>
          </p:nvSpPr>
          <p:spPr>
            <a:xfrm>
              <a:off x="0" y="0"/>
              <a:ext cx="406400" cy="381094"/>
            </a:xfrm>
            <a:custGeom>
              <a:avLst/>
              <a:gdLst/>
              <a:ahLst/>
              <a:cxnLst/>
              <a:rect l="l" t="t" r="r" b="b"/>
              <a:pathLst>
                <a:path w="406400" h="381094">
                  <a:moveTo>
                    <a:pt x="203200" y="0"/>
                  </a:moveTo>
                  <a:lnTo>
                    <a:pt x="0" y="0"/>
                  </a:lnTo>
                  <a:lnTo>
                    <a:pt x="203200" y="381094"/>
                  </a:lnTo>
                  <a:lnTo>
                    <a:pt x="406400" y="381094"/>
                  </a:lnTo>
                  <a:lnTo>
                    <a:pt x="203200" y="0"/>
                  </a:lnTo>
                  <a:close/>
                </a:path>
              </a:pathLst>
            </a:custGeom>
            <a:solidFill>
              <a:srgbClr val="E48A04"/>
            </a:solidFill>
          </p:spPr>
        </p:sp>
        <p:sp>
          <p:nvSpPr>
            <p:cNvPr id="25" name="TextBox 25"/>
            <p:cNvSpPr txBox="1"/>
            <p:nvPr/>
          </p:nvSpPr>
          <p:spPr>
            <a:xfrm>
              <a:off x="101600" y="-38100"/>
              <a:ext cx="203200" cy="419194"/>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4727404" y="4852038"/>
            <a:ext cx="3276320" cy="3879759"/>
            <a:chOff x="0" y="0"/>
            <a:chExt cx="406400" cy="481252"/>
          </a:xfrm>
        </p:grpSpPr>
        <p:sp>
          <p:nvSpPr>
            <p:cNvPr id="27" name="Freeform 27"/>
            <p:cNvSpPr/>
            <p:nvPr/>
          </p:nvSpPr>
          <p:spPr>
            <a:xfrm>
              <a:off x="0" y="0"/>
              <a:ext cx="406400" cy="481252"/>
            </a:xfrm>
            <a:custGeom>
              <a:avLst/>
              <a:gdLst/>
              <a:ahLst/>
              <a:cxnLst/>
              <a:rect l="l" t="t" r="r" b="b"/>
              <a:pathLst>
                <a:path w="406400" h="481252">
                  <a:moveTo>
                    <a:pt x="203200" y="0"/>
                  </a:moveTo>
                  <a:lnTo>
                    <a:pt x="406400" y="0"/>
                  </a:lnTo>
                  <a:lnTo>
                    <a:pt x="203200" y="481252"/>
                  </a:lnTo>
                  <a:lnTo>
                    <a:pt x="0" y="481252"/>
                  </a:lnTo>
                  <a:lnTo>
                    <a:pt x="203200" y="0"/>
                  </a:lnTo>
                  <a:close/>
                </a:path>
              </a:pathLst>
            </a:custGeom>
            <a:solidFill>
              <a:srgbClr val="FF9900"/>
            </a:solidFill>
          </p:spPr>
        </p:sp>
        <p:sp>
          <p:nvSpPr>
            <p:cNvPr id="28" name="TextBox 28"/>
            <p:cNvSpPr txBox="1"/>
            <p:nvPr/>
          </p:nvSpPr>
          <p:spPr>
            <a:xfrm>
              <a:off x="101600" y="-38100"/>
              <a:ext cx="203200" cy="519352"/>
            </a:xfrm>
            <a:prstGeom prst="rect">
              <a:avLst/>
            </a:prstGeom>
          </p:spPr>
          <p:txBody>
            <a:bodyPr lIns="50800" tIns="50800" rIns="50800" bIns="50800" rtlCol="0" anchor="ctr"/>
            <a:lstStyle/>
            <a:p>
              <a:pPr algn="ctr">
                <a:lnSpc>
                  <a:spcPts val="2659"/>
                </a:lnSpc>
                <a:spcBef>
                  <a:spcPct val="0"/>
                </a:spcBef>
              </a:pPr>
              <a:endParaRPr/>
            </a:p>
          </p:txBody>
        </p:sp>
      </p:grpSp>
      <p:sp>
        <p:nvSpPr>
          <p:cNvPr id="29" name="TextBox 29"/>
          <p:cNvSpPr txBox="1"/>
          <p:nvPr/>
        </p:nvSpPr>
        <p:spPr>
          <a:xfrm>
            <a:off x="10211810" y="22225"/>
            <a:ext cx="7918166" cy="1846659"/>
          </a:xfrm>
          <a:prstGeom prst="rect">
            <a:avLst/>
          </a:prstGeom>
          <a:solidFill>
            <a:schemeClr val="accent1">
              <a:lumMod val="75000"/>
            </a:schemeClr>
          </a:solidFill>
        </p:spPr>
        <p:txBody>
          <a:bodyPr wrap="square" lIns="0" tIns="0" rIns="0" bIns="0" rtlCol="0" anchor="t">
            <a:spAutoFit/>
          </a:bodyPr>
          <a:lstStyle/>
          <a:p>
            <a:pPr algn="r"/>
            <a:r>
              <a:rPr lang="en-US" sz="6000" spc="-119" dirty="0">
                <a:solidFill>
                  <a:srgbClr val="000000"/>
                </a:solidFill>
                <a:latin typeface="Poppins Bold"/>
              </a:rPr>
              <a:t>Hazard Mitigation: Practical Solutions </a:t>
            </a:r>
          </a:p>
        </p:txBody>
      </p:sp>
      <p:sp>
        <p:nvSpPr>
          <p:cNvPr id="31" name="TextBox 31"/>
          <p:cNvSpPr txBox="1"/>
          <p:nvPr/>
        </p:nvSpPr>
        <p:spPr>
          <a:xfrm>
            <a:off x="8560639" y="2957477"/>
            <a:ext cx="9564581" cy="6540252"/>
          </a:xfrm>
          <a:prstGeom prst="rect">
            <a:avLst/>
          </a:prstGeom>
          <a:solidFill>
            <a:schemeClr val="bg2">
              <a:lumMod val="60000"/>
              <a:lumOff val="40000"/>
            </a:schemeClr>
          </a:solidFill>
        </p:spPr>
        <p:txBody>
          <a:bodyPr lIns="0" tIns="0" rIns="0" bIns="0" rtlCol="0" anchor="t">
            <a:spAutoFit/>
          </a:bodyPr>
          <a:lstStyle/>
          <a:p>
            <a:pPr algn="just">
              <a:lnSpc>
                <a:spcPts val="2989"/>
              </a:lnSpc>
            </a:pPr>
            <a:r>
              <a:rPr lang="en-US" sz="2599" dirty="0">
                <a:latin typeface="Poppins"/>
              </a:rPr>
              <a:t>1</a:t>
            </a:r>
            <a:r>
              <a:rPr lang="en-US" sz="2599" dirty="0">
                <a:solidFill>
                  <a:schemeClr val="bg1"/>
                </a:solidFill>
                <a:latin typeface="Poppins"/>
              </a:rPr>
              <a:t>.	Electrical Safety </a:t>
            </a:r>
          </a:p>
          <a:p>
            <a:pPr algn="just">
              <a:lnSpc>
                <a:spcPts val="2989"/>
              </a:lnSpc>
            </a:pPr>
            <a:r>
              <a:rPr lang="en-US" sz="2599" dirty="0">
                <a:solidFill>
                  <a:schemeClr val="bg1"/>
                </a:solidFill>
                <a:latin typeface="Poppins"/>
              </a:rPr>
              <a:t>Routine cable inspections are required to detect any indications of fraying or corrosion, which ensures the safety of electrical systems. The typical individual should always make sure to follow the instructions that come with the product they are using and ensure that the extension cords they use are not broken or bent (</a:t>
            </a:r>
            <a:r>
              <a:rPr lang="en-US" sz="2599" dirty="0" err="1">
                <a:solidFill>
                  <a:schemeClr val="bg1"/>
                </a:solidFill>
                <a:latin typeface="Poppins"/>
              </a:rPr>
              <a:t>Rosemberg</a:t>
            </a:r>
            <a:r>
              <a:rPr lang="en-US" sz="2599" dirty="0">
                <a:solidFill>
                  <a:schemeClr val="bg1"/>
                </a:solidFill>
                <a:latin typeface="Poppins"/>
              </a:rPr>
              <a:t>, 2020). One must ensure that individual always has access to power outlets so that the electronic devices may be recharged.</a:t>
            </a:r>
          </a:p>
          <a:p>
            <a:pPr algn="just">
              <a:lnSpc>
                <a:spcPts val="2989"/>
              </a:lnSpc>
            </a:pPr>
            <a:r>
              <a:rPr lang="en-US" sz="2599" dirty="0">
                <a:solidFill>
                  <a:schemeClr val="bg1"/>
                </a:solidFill>
                <a:latin typeface="Poppins"/>
              </a:rPr>
              <a:t>2.  Chemical Exposure </a:t>
            </a:r>
          </a:p>
          <a:p>
            <a:pPr algn="just">
              <a:lnSpc>
                <a:spcPts val="2989"/>
              </a:lnSpc>
            </a:pPr>
            <a:r>
              <a:rPr lang="en-US" sz="2599" dirty="0">
                <a:solidFill>
                  <a:schemeClr val="bg1"/>
                </a:solidFill>
                <a:latin typeface="Poppins"/>
              </a:rPr>
              <a:t>Reducing overall exposure to potentially dangerous substances by </a:t>
            </a:r>
            <a:r>
              <a:rPr lang="en-US" sz="2599" dirty="0" err="1">
                <a:solidFill>
                  <a:schemeClr val="bg1"/>
                </a:solidFill>
                <a:latin typeface="Poppins"/>
              </a:rPr>
              <a:t>utilising</a:t>
            </a:r>
            <a:r>
              <a:rPr lang="en-US" sz="2599" dirty="0">
                <a:solidFill>
                  <a:schemeClr val="bg1"/>
                </a:solidFill>
                <a:latin typeface="Poppins"/>
              </a:rPr>
              <a:t> non-toxic cleaning agents. Second thing is, to ensure that the staff receive appropriate training will guarantee their readiness in managing a chemical leak.</a:t>
            </a:r>
          </a:p>
          <a:p>
            <a:pPr algn="just">
              <a:lnSpc>
                <a:spcPts val="2989"/>
              </a:lnSpc>
            </a:pPr>
            <a:endParaRPr lang="en-US" sz="2599" dirty="0">
              <a:solidFill>
                <a:srgbClr val="000000"/>
              </a:solidFill>
              <a:latin typeface="Poppins"/>
            </a:endParaRPr>
          </a:p>
        </p:txBody>
      </p:sp>
      <p:pic>
        <p:nvPicPr>
          <p:cNvPr id="35" name="Picture 4">
            <a:extLst>
              <a:ext uri="{FF2B5EF4-FFF2-40B4-BE49-F238E27FC236}">
                <a16:creationId xmlns:a16="http://schemas.microsoft.com/office/drawing/2014/main" id="{4027A831-0785-6AC5-899A-1E08C31152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6027365" y="1952676"/>
            <a:ext cx="2510487" cy="28148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3D15E-41A6-920E-DC55-6118BD89D39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DDB4DD8-193B-9D98-625B-C858B81906EA}"/>
              </a:ext>
            </a:extLst>
          </p:cNvPr>
          <p:cNvGrpSpPr/>
          <p:nvPr/>
        </p:nvGrpSpPr>
        <p:grpSpPr>
          <a:xfrm>
            <a:off x="9456341" y="485502"/>
            <a:ext cx="17663318" cy="10099557"/>
            <a:chOff x="0" y="0"/>
            <a:chExt cx="812800" cy="464744"/>
          </a:xfrm>
        </p:grpSpPr>
        <p:sp>
          <p:nvSpPr>
            <p:cNvPr id="3" name="Freeform 3">
              <a:extLst>
                <a:ext uri="{FF2B5EF4-FFF2-40B4-BE49-F238E27FC236}">
                  <a16:creationId xmlns:a16="http://schemas.microsoft.com/office/drawing/2014/main" id="{0772DEC8-E8EC-698B-3F73-4169D705A93D}"/>
                </a:ext>
              </a:extLst>
            </p:cNvPr>
            <p:cNvSpPr/>
            <p:nvPr/>
          </p:nvSpPr>
          <p:spPr>
            <a:xfrm>
              <a:off x="0" y="0"/>
              <a:ext cx="812800" cy="464744"/>
            </a:xfrm>
            <a:custGeom>
              <a:avLst/>
              <a:gdLst/>
              <a:ahLst/>
              <a:cxnLst/>
              <a:rect l="l" t="t" r="r" b="b"/>
              <a:pathLst>
                <a:path w="812800" h="464744">
                  <a:moveTo>
                    <a:pt x="609600" y="0"/>
                  </a:moveTo>
                  <a:lnTo>
                    <a:pt x="0" y="0"/>
                  </a:lnTo>
                  <a:lnTo>
                    <a:pt x="203200" y="464744"/>
                  </a:lnTo>
                  <a:lnTo>
                    <a:pt x="812800" y="464744"/>
                  </a:lnTo>
                  <a:lnTo>
                    <a:pt x="609600" y="0"/>
                  </a:lnTo>
                  <a:close/>
                </a:path>
              </a:pathLst>
            </a:custGeom>
            <a:solidFill>
              <a:srgbClr val="900C3F"/>
            </a:solidFill>
          </p:spPr>
        </p:sp>
        <p:sp>
          <p:nvSpPr>
            <p:cNvPr id="4" name="TextBox 4">
              <a:extLst>
                <a:ext uri="{FF2B5EF4-FFF2-40B4-BE49-F238E27FC236}">
                  <a16:creationId xmlns:a16="http://schemas.microsoft.com/office/drawing/2014/main" id="{87670672-7F93-6682-2CE4-2F0FFD1C7686}"/>
                </a:ext>
              </a:extLst>
            </p:cNvPr>
            <p:cNvSpPr txBox="1"/>
            <p:nvPr/>
          </p:nvSpPr>
          <p:spPr>
            <a:xfrm>
              <a:off x="101600" y="-38100"/>
              <a:ext cx="609600" cy="502844"/>
            </a:xfrm>
            <a:prstGeom prst="rect">
              <a:avLst/>
            </a:prstGeom>
          </p:spPr>
          <p:txBody>
            <a:bodyPr lIns="50800" tIns="50800" rIns="50800" bIns="50800" rtlCol="0" anchor="ctr"/>
            <a:lstStyle/>
            <a:p>
              <a:pPr algn="ctr">
                <a:lnSpc>
                  <a:spcPts val="2659"/>
                </a:lnSpc>
              </a:pPr>
              <a:endParaRPr/>
            </a:p>
          </p:txBody>
        </p:sp>
      </p:grpSp>
      <p:grpSp>
        <p:nvGrpSpPr>
          <p:cNvPr id="13" name="Group 13">
            <a:extLst>
              <a:ext uri="{FF2B5EF4-FFF2-40B4-BE49-F238E27FC236}">
                <a16:creationId xmlns:a16="http://schemas.microsoft.com/office/drawing/2014/main" id="{34A0E407-34DC-91AE-D5AF-FC3FFC5965E6}"/>
              </a:ext>
            </a:extLst>
          </p:cNvPr>
          <p:cNvGrpSpPr/>
          <p:nvPr/>
        </p:nvGrpSpPr>
        <p:grpSpPr>
          <a:xfrm>
            <a:off x="9855898" y="-4410451"/>
            <a:ext cx="10653927" cy="5410957"/>
            <a:chOff x="0" y="0"/>
            <a:chExt cx="914131" cy="464272"/>
          </a:xfrm>
        </p:grpSpPr>
        <p:sp>
          <p:nvSpPr>
            <p:cNvPr id="14" name="Freeform 14">
              <a:extLst>
                <a:ext uri="{FF2B5EF4-FFF2-40B4-BE49-F238E27FC236}">
                  <a16:creationId xmlns:a16="http://schemas.microsoft.com/office/drawing/2014/main" id="{FEBB8343-5356-C87B-6736-47D651AAACF2}"/>
                </a:ext>
              </a:extLst>
            </p:cNvPr>
            <p:cNvSpPr/>
            <p:nvPr/>
          </p:nvSpPr>
          <p:spPr>
            <a:xfrm>
              <a:off x="0" y="0"/>
              <a:ext cx="914131" cy="464272"/>
            </a:xfrm>
            <a:custGeom>
              <a:avLst/>
              <a:gdLst/>
              <a:ahLst/>
              <a:cxnLst/>
              <a:rect l="l" t="t" r="r" b="b"/>
              <a:pathLst>
                <a:path w="914131" h="464272">
                  <a:moveTo>
                    <a:pt x="710931" y="0"/>
                  </a:moveTo>
                  <a:lnTo>
                    <a:pt x="0" y="0"/>
                  </a:lnTo>
                  <a:lnTo>
                    <a:pt x="203200" y="464272"/>
                  </a:lnTo>
                  <a:lnTo>
                    <a:pt x="914131" y="464272"/>
                  </a:lnTo>
                  <a:lnTo>
                    <a:pt x="710931" y="0"/>
                  </a:lnTo>
                  <a:close/>
                </a:path>
              </a:pathLst>
            </a:custGeom>
            <a:solidFill>
              <a:srgbClr val="900C3F"/>
            </a:solidFill>
          </p:spPr>
        </p:sp>
        <p:sp>
          <p:nvSpPr>
            <p:cNvPr id="15" name="TextBox 15">
              <a:extLst>
                <a:ext uri="{FF2B5EF4-FFF2-40B4-BE49-F238E27FC236}">
                  <a16:creationId xmlns:a16="http://schemas.microsoft.com/office/drawing/2014/main" id="{1CE1C208-7EDF-031D-0053-1C78C464E307}"/>
                </a:ext>
              </a:extLst>
            </p:cNvPr>
            <p:cNvSpPr txBox="1"/>
            <p:nvPr/>
          </p:nvSpPr>
          <p:spPr>
            <a:xfrm>
              <a:off x="101600" y="-38100"/>
              <a:ext cx="710931"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a:extLst>
              <a:ext uri="{FF2B5EF4-FFF2-40B4-BE49-F238E27FC236}">
                <a16:creationId xmlns:a16="http://schemas.microsoft.com/office/drawing/2014/main" id="{692389A0-168E-27B8-5904-238EB242282C}"/>
              </a:ext>
            </a:extLst>
          </p:cNvPr>
          <p:cNvGrpSpPr/>
          <p:nvPr/>
        </p:nvGrpSpPr>
        <p:grpSpPr>
          <a:xfrm>
            <a:off x="9235994" y="-1676778"/>
            <a:ext cx="2368332" cy="2705478"/>
            <a:chOff x="0" y="0"/>
            <a:chExt cx="406417" cy="464272"/>
          </a:xfrm>
        </p:grpSpPr>
        <p:sp>
          <p:nvSpPr>
            <p:cNvPr id="17" name="Freeform 17">
              <a:extLst>
                <a:ext uri="{FF2B5EF4-FFF2-40B4-BE49-F238E27FC236}">
                  <a16:creationId xmlns:a16="http://schemas.microsoft.com/office/drawing/2014/main" id="{ABBE22FA-C5BE-E735-0C43-FA7D524F6FD6}"/>
                </a:ext>
              </a:extLst>
            </p:cNvPr>
            <p:cNvSpPr/>
            <p:nvPr/>
          </p:nvSpPr>
          <p:spPr>
            <a:xfrm>
              <a:off x="0" y="0"/>
              <a:ext cx="406417" cy="464272"/>
            </a:xfrm>
            <a:custGeom>
              <a:avLst/>
              <a:gdLst/>
              <a:ahLst/>
              <a:cxnLst/>
              <a:rect l="l" t="t" r="r" b="b"/>
              <a:pathLst>
                <a:path w="406417" h="464272">
                  <a:moveTo>
                    <a:pt x="203217" y="0"/>
                  </a:moveTo>
                  <a:lnTo>
                    <a:pt x="0" y="0"/>
                  </a:lnTo>
                  <a:lnTo>
                    <a:pt x="203200" y="464272"/>
                  </a:lnTo>
                  <a:lnTo>
                    <a:pt x="406417" y="464272"/>
                  </a:lnTo>
                  <a:lnTo>
                    <a:pt x="203217" y="0"/>
                  </a:lnTo>
                  <a:close/>
                </a:path>
              </a:pathLst>
            </a:custGeom>
            <a:solidFill>
              <a:srgbClr val="FF9900"/>
            </a:solidFill>
          </p:spPr>
        </p:sp>
        <p:sp>
          <p:nvSpPr>
            <p:cNvPr id="18" name="TextBox 18">
              <a:extLst>
                <a:ext uri="{FF2B5EF4-FFF2-40B4-BE49-F238E27FC236}">
                  <a16:creationId xmlns:a16="http://schemas.microsoft.com/office/drawing/2014/main" id="{E728C29C-E5D1-120E-79C2-030EA4070281}"/>
                </a:ext>
              </a:extLst>
            </p:cNvPr>
            <p:cNvSpPr txBox="1"/>
            <p:nvPr/>
          </p:nvSpPr>
          <p:spPr>
            <a:xfrm>
              <a:off x="101600" y="-38100"/>
              <a:ext cx="203217"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a:extLst>
              <a:ext uri="{FF2B5EF4-FFF2-40B4-BE49-F238E27FC236}">
                <a16:creationId xmlns:a16="http://schemas.microsoft.com/office/drawing/2014/main" id="{B872537F-C133-7471-5AC2-5D0658A0CBCC}"/>
              </a:ext>
            </a:extLst>
          </p:cNvPr>
          <p:cNvGrpSpPr/>
          <p:nvPr/>
        </p:nvGrpSpPr>
        <p:grpSpPr>
          <a:xfrm>
            <a:off x="-259546" y="9832328"/>
            <a:ext cx="4617162" cy="644668"/>
            <a:chOff x="0" y="0"/>
            <a:chExt cx="3325155" cy="464272"/>
          </a:xfrm>
        </p:grpSpPr>
        <p:sp>
          <p:nvSpPr>
            <p:cNvPr id="20" name="Freeform 20">
              <a:extLst>
                <a:ext uri="{FF2B5EF4-FFF2-40B4-BE49-F238E27FC236}">
                  <a16:creationId xmlns:a16="http://schemas.microsoft.com/office/drawing/2014/main" id="{46683908-5011-27BB-05BC-49F11CC78FBC}"/>
                </a:ext>
              </a:extLst>
            </p:cNvPr>
            <p:cNvSpPr/>
            <p:nvPr/>
          </p:nvSpPr>
          <p:spPr>
            <a:xfrm>
              <a:off x="0" y="0"/>
              <a:ext cx="3325155" cy="464272"/>
            </a:xfrm>
            <a:custGeom>
              <a:avLst/>
              <a:gdLst/>
              <a:ahLst/>
              <a:cxnLst/>
              <a:rect l="l" t="t" r="r" b="b"/>
              <a:pathLst>
                <a:path w="3325155" h="464272">
                  <a:moveTo>
                    <a:pt x="3121955" y="0"/>
                  </a:moveTo>
                  <a:lnTo>
                    <a:pt x="0" y="0"/>
                  </a:lnTo>
                  <a:lnTo>
                    <a:pt x="203200" y="464272"/>
                  </a:lnTo>
                  <a:lnTo>
                    <a:pt x="3325155" y="464272"/>
                  </a:lnTo>
                  <a:lnTo>
                    <a:pt x="3121955" y="0"/>
                  </a:lnTo>
                  <a:close/>
                </a:path>
              </a:pathLst>
            </a:custGeom>
            <a:solidFill>
              <a:srgbClr val="FF9900"/>
            </a:solidFill>
          </p:spPr>
        </p:sp>
        <p:sp>
          <p:nvSpPr>
            <p:cNvPr id="21" name="TextBox 21">
              <a:extLst>
                <a:ext uri="{FF2B5EF4-FFF2-40B4-BE49-F238E27FC236}">
                  <a16:creationId xmlns:a16="http://schemas.microsoft.com/office/drawing/2014/main" id="{F94E9ED4-02EF-2FA8-9A3E-0092339CF16C}"/>
                </a:ext>
              </a:extLst>
            </p:cNvPr>
            <p:cNvSpPr txBox="1"/>
            <p:nvPr/>
          </p:nvSpPr>
          <p:spPr>
            <a:xfrm>
              <a:off x="101600" y="-38100"/>
              <a:ext cx="3121955"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22" name="Group 22">
            <a:extLst>
              <a:ext uri="{FF2B5EF4-FFF2-40B4-BE49-F238E27FC236}">
                <a16:creationId xmlns:a16="http://schemas.microsoft.com/office/drawing/2014/main" id="{AF238373-36A7-23D3-EC39-A1F3F2C3AF84}"/>
              </a:ext>
            </a:extLst>
          </p:cNvPr>
          <p:cNvGrpSpPr/>
          <p:nvPr/>
        </p:nvGrpSpPr>
        <p:grpSpPr>
          <a:xfrm>
            <a:off x="4483968" y="9832328"/>
            <a:ext cx="1006290" cy="644668"/>
            <a:chOff x="0" y="0"/>
            <a:chExt cx="724703" cy="464272"/>
          </a:xfrm>
        </p:grpSpPr>
        <p:sp>
          <p:nvSpPr>
            <p:cNvPr id="23" name="Freeform 23">
              <a:extLst>
                <a:ext uri="{FF2B5EF4-FFF2-40B4-BE49-F238E27FC236}">
                  <a16:creationId xmlns:a16="http://schemas.microsoft.com/office/drawing/2014/main" id="{DAB9054B-8674-7C38-E5F6-5960B15AF287}"/>
                </a:ext>
              </a:extLst>
            </p:cNvPr>
            <p:cNvSpPr/>
            <p:nvPr/>
          </p:nvSpPr>
          <p:spPr>
            <a:xfrm>
              <a:off x="0" y="0"/>
              <a:ext cx="724703" cy="464272"/>
            </a:xfrm>
            <a:custGeom>
              <a:avLst/>
              <a:gdLst/>
              <a:ahLst/>
              <a:cxnLst/>
              <a:rect l="l" t="t" r="r" b="b"/>
              <a:pathLst>
                <a:path w="724703" h="464272">
                  <a:moveTo>
                    <a:pt x="521503" y="0"/>
                  </a:moveTo>
                  <a:lnTo>
                    <a:pt x="0" y="0"/>
                  </a:lnTo>
                  <a:lnTo>
                    <a:pt x="203200" y="464272"/>
                  </a:lnTo>
                  <a:lnTo>
                    <a:pt x="724703" y="464272"/>
                  </a:lnTo>
                  <a:lnTo>
                    <a:pt x="521503" y="0"/>
                  </a:lnTo>
                  <a:close/>
                </a:path>
              </a:pathLst>
            </a:custGeom>
            <a:solidFill>
              <a:srgbClr val="900C3F"/>
            </a:solidFill>
          </p:spPr>
        </p:sp>
        <p:sp>
          <p:nvSpPr>
            <p:cNvPr id="24" name="TextBox 24">
              <a:extLst>
                <a:ext uri="{FF2B5EF4-FFF2-40B4-BE49-F238E27FC236}">
                  <a16:creationId xmlns:a16="http://schemas.microsoft.com/office/drawing/2014/main" id="{826104E7-AE27-285F-9939-31534AE7BBA1}"/>
                </a:ext>
              </a:extLst>
            </p:cNvPr>
            <p:cNvSpPr txBox="1"/>
            <p:nvPr/>
          </p:nvSpPr>
          <p:spPr>
            <a:xfrm>
              <a:off x="101600" y="-38100"/>
              <a:ext cx="521503" cy="502372"/>
            </a:xfrm>
            <a:prstGeom prst="rect">
              <a:avLst/>
            </a:prstGeom>
          </p:spPr>
          <p:txBody>
            <a:bodyPr lIns="50800" tIns="50800" rIns="50800" bIns="50800" rtlCol="0" anchor="ctr"/>
            <a:lstStyle/>
            <a:p>
              <a:pPr algn="ctr">
                <a:lnSpc>
                  <a:spcPts val="2659"/>
                </a:lnSpc>
                <a:spcBef>
                  <a:spcPct val="0"/>
                </a:spcBef>
              </a:pPr>
              <a:endParaRPr/>
            </a:p>
          </p:txBody>
        </p:sp>
      </p:grpSp>
      <p:sp>
        <p:nvSpPr>
          <p:cNvPr id="27" name="TextBox 27">
            <a:extLst>
              <a:ext uri="{FF2B5EF4-FFF2-40B4-BE49-F238E27FC236}">
                <a16:creationId xmlns:a16="http://schemas.microsoft.com/office/drawing/2014/main" id="{1F73B279-5387-7442-5141-779A4C5E741F}"/>
              </a:ext>
            </a:extLst>
          </p:cNvPr>
          <p:cNvSpPr txBox="1"/>
          <p:nvPr/>
        </p:nvSpPr>
        <p:spPr>
          <a:xfrm>
            <a:off x="1028700" y="904875"/>
            <a:ext cx="4130954" cy="807913"/>
          </a:xfrm>
          <a:prstGeom prst="rect">
            <a:avLst/>
          </a:prstGeom>
        </p:spPr>
        <p:txBody>
          <a:bodyPr lIns="0" tIns="0" rIns="0" bIns="0" rtlCol="0" anchor="t">
            <a:spAutoFit/>
          </a:bodyPr>
          <a:lstStyle/>
          <a:p>
            <a:pPr>
              <a:lnSpc>
                <a:spcPts val="6299"/>
              </a:lnSpc>
              <a:spcBef>
                <a:spcPct val="0"/>
              </a:spcBef>
            </a:pPr>
            <a:r>
              <a:rPr lang="en-US" sz="4499" dirty="0">
                <a:latin typeface="Poppins Bold"/>
              </a:rPr>
              <a:t>Conclusion</a:t>
            </a:r>
          </a:p>
        </p:txBody>
      </p:sp>
      <p:sp>
        <p:nvSpPr>
          <p:cNvPr id="28" name="TextBox 28">
            <a:extLst>
              <a:ext uri="{FF2B5EF4-FFF2-40B4-BE49-F238E27FC236}">
                <a16:creationId xmlns:a16="http://schemas.microsoft.com/office/drawing/2014/main" id="{F13C91A3-585E-D28E-7C8D-D80647D86C42}"/>
              </a:ext>
            </a:extLst>
          </p:cNvPr>
          <p:cNvSpPr txBox="1"/>
          <p:nvPr/>
        </p:nvSpPr>
        <p:spPr>
          <a:xfrm>
            <a:off x="1089671" y="2218867"/>
            <a:ext cx="8827198" cy="5950347"/>
          </a:xfrm>
          <a:prstGeom prst="rect">
            <a:avLst/>
          </a:prstGeom>
        </p:spPr>
        <p:txBody>
          <a:bodyPr wrap="square" lIns="0" tIns="0" rIns="0" bIns="0" rtlCol="0" anchor="t">
            <a:spAutoFit/>
          </a:bodyPr>
          <a:lstStyle/>
          <a:p>
            <a:pPr algn="just">
              <a:lnSpc>
                <a:spcPts val="2874"/>
              </a:lnSpc>
            </a:pPr>
            <a:r>
              <a:rPr lang="en-US" sz="2499" dirty="0">
                <a:latin typeface="Poppins"/>
              </a:rPr>
              <a:t>As a last point, the Mercure Hotel has been a top hotel in France since 1973, so they really care about how well the crew cleans. Following these steps will keep you safe while you clean a room. They tell you what tools you'll need and how to keep risks as low as possible. At the hotel, they promise to keep standards high by making sure the housekeepers are safe. The people who clean the Mercure are very important to the business of the hotel. They train customers, use technology and methods that are good for the earth, and are always getting better at what they do to do this. Guests can be sure that their stay will always be clean, safe, and enjoyable. Quality is very important to Mercure, and this book shows that. It has a lot of useful information for people who work in the cleaning business. </a:t>
            </a:r>
          </a:p>
        </p:txBody>
      </p:sp>
      <p:pic>
        <p:nvPicPr>
          <p:cNvPr id="2050" name="Picture 2">
            <a:extLst>
              <a:ext uri="{FF2B5EF4-FFF2-40B4-BE49-F238E27FC236}">
                <a16:creationId xmlns:a16="http://schemas.microsoft.com/office/drawing/2014/main" id="{8E8BC4A2-EC0A-056B-065F-97F86D4E04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4953" y="390212"/>
            <a:ext cx="10878035" cy="9896788"/>
          </a:xfrm>
          <a:prstGeom prst="rect">
            <a:avLst/>
          </a:prstGeom>
          <a:noFill/>
          <a:extLst>
            <a:ext uri="{909E8E84-426E-40DD-AFC4-6F175D3DCCD1}">
              <a14:hiddenFill xmlns:a14="http://schemas.microsoft.com/office/drawing/2010/main">
                <a:solidFill>
                  <a:srgbClr val="FFFFFF"/>
                </a:solidFill>
              </a14:hiddenFill>
            </a:ext>
          </a:extLst>
        </p:spPr>
      </p:pic>
      <p:grpSp>
        <p:nvGrpSpPr>
          <p:cNvPr id="29" name="Group 10">
            <a:extLst>
              <a:ext uri="{FF2B5EF4-FFF2-40B4-BE49-F238E27FC236}">
                <a16:creationId xmlns:a16="http://schemas.microsoft.com/office/drawing/2014/main" id="{EDD8301C-C5D7-57D1-DF9E-B3195026420E}"/>
              </a:ext>
            </a:extLst>
          </p:cNvPr>
          <p:cNvGrpSpPr/>
          <p:nvPr/>
        </p:nvGrpSpPr>
        <p:grpSpPr>
          <a:xfrm>
            <a:off x="10531584" y="2838149"/>
            <a:ext cx="3276320" cy="3742876"/>
            <a:chOff x="0" y="0"/>
            <a:chExt cx="406400" cy="464272"/>
          </a:xfrm>
        </p:grpSpPr>
        <p:sp>
          <p:nvSpPr>
            <p:cNvPr id="30" name="Freeform 11">
              <a:extLst>
                <a:ext uri="{FF2B5EF4-FFF2-40B4-BE49-F238E27FC236}">
                  <a16:creationId xmlns:a16="http://schemas.microsoft.com/office/drawing/2014/main" id="{7CFD24B3-2598-B2C8-3435-9BC7FB15D945}"/>
                </a:ext>
              </a:extLst>
            </p:cNvPr>
            <p:cNvSpPr/>
            <p:nvPr/>
          </p:nvSpPr>
          <p:spPr>
            <a:xfrm>
              <a:off x="0" y="0"/>
              <a:ext cx="406400" cy="464272"/>
            </a:xfrm>
            <a:custGeom>
              <a:avLst/>
              <a:gdLst/>
              <a:ahLst/>
              <a:cxnLst/>
              <a:rect l="l" t="t" r="r" b="b"/>
              <a:pathLst>
                <a:path w="406400" h="464272">
                  <a:moveTo>
                    <a:pt x="203200" y="0"/>
                  </a:moveTo>
                  <a:lnTo>
                    <a:pt x="0" y="0"/>
                  </a:lnTo>
                  <a:lnTo>
                    <a:pt x="203200" y="464272"/>
                  </a:lnTo>
                  <a:lnTo>
                    <a:pt x="406400" y="464272"/>
                  </a:lnTo>
                  <a:lnTo>
                    <a:pt x="203200" y="0"/>
                  </a:lnTo>
                  <a:close/>
                </a:path>
              </a:pathLst>
            </a:custGeom>
            <a:solidFill>
              <a:srgbClr val="FF9900"/>
            </a:solidFill>
          </p:spPr>
        </p:sp>
        <p:sp>
          <p:nvSpPr>
            <p:cNvPr id="31" name="TextBox 12">
              <a:extLst>
                <a:ext uri="{FF2B5EF4-FFF2-40B4-BE49-F238E27FC236}">
                  <a16:creationId xmlns:a16="http://schemas.microsoft.com/office/drawing/2014/main" id="{37AE5784-4046-82CD-0B59-5FDC86D87C96}"/>
                </a:ext>
              </a:extLst>
            </p:cNvPr>
            <p:cNvSpPr txBox="1"/>
            <p:nvPr/>
          </p:nvSpPr>
          <p:spPr>
            <a:xfrm>
              <a:off x="101600" y="-38100"/>
              <a:ext cx="203200"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32" name="Group 7">
            <a:extLst>
              <a:ext uri="{FF2B5EF4-FFF2-40B4-BE49-F238E27FC236}">
                <a16:creationId xmlns:a16="http://schemas.microsoft.com/office/drawing/2014/main" id="{81B14C02-0A95-43E9-FC17-7C8A655D9BDD}"/>
              </a:ext>
            </a:extLst>
          </p:cNvPr>
          <p:cNvGrpSpPr/>
          <p:nvPr/>
        </p:nvGrpSpPr>
        <p:grpSpPr>
          <a:xfrm>
            <a:off x="10927930" y="6502792"/>
            <a:ext cx="2896124" cy="3742876"/>
            <a:chOff x="0" y="0"/>
            <a:chExt cx="466417" cy="363857"/>
          </a:xfrm>
        </p:grpSpPr>
        <p:sp>
          <p:nvSpPr>
            <p:cNvPr id="33" name="Freeform 8">
              <a:extLst>
                <a:ext uri="{FF2B5EF4-FFF2-40B4-BE49-F238E27FC236}">
                  <a16:creationId xmlns:a16="http://schemas.microsoft.com/office/drawing/2014/main" id="{C3B5CA41-04E4-BCFF-5198-91F5A63AB2D4}"/>
                </a:ext>
              </a:extLst>
            </p:cNvPr>
            <p:cNvSpPr/>
            <p:nvPr/>
          </p:nvSpPr>
          <p:spPr>
            <a:xfrm>
              <a:off x="0" y="0"/>
              <a:ext cx="466417" cy="363857"/>
            </a:xfrm>
            <a:custGeom>
              <a:avLst/>
              <a:gdLst/>
              <a:ahLst/>
              <a:cxnLst/>
              <a:rect l="l" t="t" r="r" b="b"/>
              <a:pathLst>
                <a:path w="466417" h="363857">
                  <a:moveTo>
                    <a:pt x="203200" y="0"/>
                  </a:moveTo>
                  <a:lnTo>
                    <a:pt x="466417" y="0"/>
                  </a:lnTo>
                  <a:lnTo>
                    <a:pt x="263217" y="363857"/>
                  </a:lnTo>
                  <a:lnTo>
                    <a:pt x="0" y="363857"/>
                  </a:lnTo>
                  <a:lnTo>
                    <a:pt x="203200" y="0"/>
                  </a:lnTo>
                  <a:close/>
                </a:path>
              </a:pathLst>
            </a:custGeom>
            <a:solidFill>
              <a:srgbClr val="E48A04"/>
            </a:solidFill>
          </p:spPr>
        </p:sp>
        <p:sp>
          <p:nvSpPr>
            <p:cNvPr id="34" name="TextBox 9">
              <a:extLst>
                <a:ext uri="{FF2B5EF4-FFF2-40B4-BE49-F238E27FC236}">
                  <a16:creationId xmlns:a16="http://schemas.microsoft.com/office/drawing/2014/main" id="{6E981D54-36C3-4302-A5AB-1A6738407BEB}"/>
                </a:ext>
              </a:extLst>
            </p:cNvPr>
            <p:cNvSpPr txBox="1"/>
            <p:nvPr/>
          </p:nvSpPr>
          <p:spPr>
            <a:xfrm>
              <a:off x="101600" y="-38100"/>
              <a:ext cx="263217" cy="401957"/>
            </a:xfrm>
            <a:prstGeom prst="rect">
              <a:avLst/>
            </a:prstGeom>
          </p:spPr>
          <p:txBody>
            <a:bodyPr lIns="50800" tIns="50800" rIns="50800" bIns="50800" rtlCol="0" anchor="ctr"/>
            <a:lstStyle/>
            <a:p>
              <a:pPr algn="ctr">
                <a:lnSpc>
                  <a:spcPts val="2659"/>
                </a:lnSpc>
                <a:spcBef>
                  <a:spcPct val="0"/>
                </a:spcBef>
              </a:pPr>
              <a:endParaRPr/>
            </a:p>
          </p:txBody>
        </p:sp>
      </p:grpSp>
      <p:pic>
        <p:nvPicPr>
          <p:cNvPr id="35" name="Picture 8">
            <a:extLst>
              <a:ext uri="{FF2B5EF4-FFF2-40B4-BE49-F238E27FC236}">
                <a16:creationId xmlns:a16="http://schemas.microsoft.com/office/drawing/2014/main" id="{D7A0F885-7865-E18F-20FC-BA4A7A6C81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002" y="8596344"/>
            <a:ext cx="2155166" cy="120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1630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639495" y="4716995"/>
            <a:ext cx="2896124" cy="2259297"/>
            <a:chOff x="0" y="0"/>
            <a:chExt cx="466417" cy="363857"/>
          </a:xfrm>
        </p:grpSpPr>
        <p:sp>
          <p:nvSpPr>
            <p:cNvPr id="3" name="Freeform 3"/>
            <p:cNvSpPr/>
            <p:nvPr/>
          </p:nvSpPr>
          <p:spPr>
            <a:xfrm>
              <a:off x="0" y="0"/>
              <a:ext cx="466417" cy="363857"/>
            </a:xfrm>
            <a:custGeom>
              <a:avLst/>
              <a:gdLst/>
              <a:ahLst/>
              <a:cxnLst/>
              <a:rect l="l" t="t" r="r" b="b"/>
              <a:pathLst>
                <a:path w="466417" h="363857">
                  <a:moveTo>
                    <a:pt x="203200" y="0"/>
                  </a:moveTo>
                  <a:lnTo>
                    <a:pt x="466417" y="0"/>
                  </a:lnTo>
                  <a:lnTo>
                    <a:pt x="263217" y="363857"/>
                  </a:lnTo>
                  <a:lnTo>
                    <a:pt x="0" y="363857"/>
                  </a:lnTo>
                  <a:lnTo>
                    <a:pt x="203200" y="0"/>
                  </a:lnTo>
                  <a:close/>
                </a:path>
              </a:pathLst>
            </a:custGeom>
            <a:solidFill>
              <a:srgbClr val="E48A04"/>
            </a:solidFill>
          </p:spPr>
        </p:sp>
        <p:sp>
          <p:nvSpPr>
            <p:cNvPr id="4" name="TextBox 4"/>
            <p:cNvSpPr txBox="1"/>
            <p:nvPr/>
          </p:nvSpPr>
          <p:spPr>
            <a:xfrm>
              <a:off x="101600" y="-38100"/>
              <a:ext cx="263217" cy="401957"/>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7259300" y="1000506"/>
            <a:ext cx="3276320" cy="3742876"/>
            <a:chOff x="0" y="0"/>
            <a:chExt cx="406400" cy="464272"/>
          </a:xfrm>
        </p:grpSpPr>
        <p:sp>
          <p:nvSpPr>
            <p:cNvPr id="6" name="Freeform 6"/>
            <p:cNvSpPr/>
            <p:nvPr/>
          </p:nvSpPr>
          <p:spPr>
            <a:xfrm>
              <a:off x="0" y="0"/>
              <a:ext cx="406400" cy="464272"/>
            </a:xfrm>
            <a:custGeom>
              <a:avLst/>
              <a:gdLst/>
              <a:ahLst/>
              <a:cxnLst/>
              <a:rect l="l" t="t" r="r" b="b"/>
              <a:pathLst>
                <a:path w="406400" h="464272">
                  <a:moveTo>
                    <a:pt x="203200" y="0"/>
                  </a:moveTo>
                  <a:lnTo>
                    <a:pt x="0" y="0"/>
                  </a:lnTo>
                  <a:lnTo>
                    <a:pt x="203200" y="464272"/>
                  </a:lnTo>
                  <a:lnTo>
                    <a:pt x="406400" y="464272"/>
                  </a:lnTo>
                  <a:lnTo>
                    <a:pt x="203200" y="0"/>
                  </a:lnTo>
                  <a:close/>
                </a:path>
              </a:pathLst>
            </a:custGeom>
            <a:solidFill>
              <a:srgbClr val="FF9900"/>
            </a:solidFill>
          </p:spPr>
        </p:sp>
        <p:sp>
          <p:nvSpPr>
            <p:cNvPr id="7" name="TextBox 7"/>
            <p:cNvSpPr txBox="1"/>
            <p:nvPr/>
          </p:nvSpPr>
          <p:spPr>
            <a:xfrm>
              <a:off x="101600" y="-38100"/>
              <a:ext cx="203200"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9855898" y="-4410451"/>
            <a:ext cx="10653927" cy="5410957"/>
            <a:chOff x="0" y="0"/>
            <a:chExt cx="914131" cy="464272"/>
          </a:xfrm>
        </p:grpSpPr>
        <p:sp>
          <p:nvSpPr>
            <p:cNvPr id="9" name="Freeform 9"/>
            <p:cNvSpPr/>
            <p:nvPr/>
          </p:nvSpPr>
          <p:spPr>
            <a:xfrm>
              <a:off x="0" y="0"/>
              <a:ext cx="914131" cy="464272"/>
            </a:xfrm>
            <a:custGeom>
              <a:avLst/>
              <a:gdLst/>
              <a:ahLst/>
              <a:cxnLst/>
              <a:rect l="l" t="t" r="r" b="b"/>
              <a:pathLst>
                <a:path w="914131" h="464272">
                  <a:moveTo>
                    <a:pt x="710931" y="0"/>
                  </a:moveTo>
                  <a:lnTo>
                    <a:pt x="0" y="0"/>
                  </a:lnTo>
                  <a:lnTo>
                    <a:pt x="203200" y="464272"/>
                  </a:lnTo>
                  <a:lnTo>
                    <a:pt x="914131" y="464272"/>
                  </a:lnTo>
                  <a:lnTo>
                    <a:pt x="710931" y="0"/>
                  </a:lnTo>
                  <a:close/>
                </a:path>
              </a:pathLst>
            </a:custGeom>
            <a:solidFill>
              <a:srgbClr val="900C3F"/>
            </a:solidFill>
          </p:spPr>
        </p:sp>
        <p:sp>
          <p:nvSpPr>
            <p:cNvPr id="10" name="TextBox 10"/>
            <p:cNvSpPr txBox="1"/>
            <p:nvPr/>
          </p:nvSpPr>
          <p:spPr>
            <a:xfrm>
              <a:off x="101600" y="-38100"/>
              <a:ext cx="710931"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9235994" y="-1676778"/>
            <a:ext cx="2368332" cy="2947328"/>
            <a:chOff x="0" y="0"/>
            <a:chExt cx="406417" cy="505775"/>
          </a:xfrm>
        </p:grpSpPr>
        <p:sp>
          <p:nvSpPr>
            <p:cNvPr id="12" name="Freeform 12"/>
            <p:cNvSpPr/>
            <p:nvPr/>
          </p:nvSpPr>
          <p:spPr>
            <a:xfrm>
              <a:off x="0" y="0"/>
              <a:ext cx="406417" cy="505775"/>
            </a:xfrm>
            <a:custGeom>
              <a:avLst/>
              <a:gdLst/>
              <a:ahLst/>
              <a:cxnLst/>
              <a:rect l="l" t="t" r="r" b="b"/>
              <a:pathLst>
                <a:path w="406417" h="505775">
                  <a:moveTo>
                    <a:pt x="203217" y="0"/>
                  </a:moveTo>
                  <a:lnTo>
                    <a:pt x="0" y="0"/>
                  </a:lnTo>
                  <a:lnTo>
                    <a:pt x="203200" y="505775"/>
                  </a:lnTo>
                  <a:lnTo>
                    <a:pt x="406417" y="505775"/>
                  </a:lnTo>
                  <a:lnTo>
                    <a:pt x="203217" y="0"/>
                  </a:lnTo>
                  <a:close/>
                </a:path>
              </a:pathLst>
            </a:custGeom>
            <a:solidFill>
              <a:srgbClr val="FF9900"/>
            </a:solidFill>
          </p:spPr>
        </p:sp>
        <p:sp>
          <p:nvSpPr>
            <p:cNvPr id="13" name="TextBox 13"/>
            <p:cNvSpPr txBox="1"/>
            <p:nvPr/>
          </p:nvSpPr>
          <p:spPr>
            <a:xfrm>
              <a:off x="101600" y="-38100"/>
              <a:ext cx="203217" cy="543875"/>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259546" y="9832328"/>
            <a:ext cx="4617162" cy="644668"/>
            <a:chOff x="0" y="0"/>
            <a:chExt cx="3325155" cy="464272"/>
          </a:xfrm>
        </p:grpSpPr>
        <p:sp>
          <p:nvSpPr>
            <p:cNvPr id="15" name="Freeform 15"/>
            <p:cNvSpPr/>
            <p:nvPr/>
          </p:nvSpPr>
          <p:spPr>
            <a:xfrm>
              <a:off x="0" y="0"/>
              <a:ext cx="3325155" cy="464272"/>
            </a:xfrm>
            <a:custGeom>
              <a:avLst/>
              <a:gdLst/>
              <a:ahLst/>
              <a:cxnLst/>
              <a:rect l="l" t="t" r="r" b="b"/>
              <a:pathLst>
                <a:path w="3325155" h="464272">
                  <a:moveTo>
                    <a:pt x="3121955" y="0"/>
                  </a:moveTo>
                  <a:lnTo>
                    <a:pt x="0" y="0"/>
                  </a:lnTo>
                  <a:lnTo>
                    <a:pt x="203200" y="464272"/>
                  </a:lnTo>
                  <a:lnTo>
                    <a:pt x="3325155" y="464272"/>
                  </a:lnTo>
                  <a:lnTo>
                    <a:pt x="3121955" y="0"/>
                  </a:lnTo>
                  <a:close/>
                </a:path>
              </a:pathLst>
            </a:custGeom>
            <a:solidFill>
              <a:srgbClr val="FF9900"/>
            </a:solidFill>
          </p:spPr>
        </p:sp>
        <p:sp>
          <p:nvSpPr>
            <p:cNvPr id="16" name="TextBox 16"/>
            <p:cNvSpPr txBox="1"/>
            <p:nvPr/>
          </p:nvSpPr>
          <p:spPr>
            <a:xfrm>
              <a:off x="101600" y="-38100"/>
              <a:ext cx="3121955" cy="502372"/>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4483968" y="9832328"/>
            <a:ext cx="1006290" cy="644668"/>
            <a:chOff x="0" y="0"/>
            <a:chExt cx="724703" cy="464272"/>
          </a:xfrm>
        </p:grpSpPr>
        <p:sp>
          <p:nvSpPr>
            <p:cNvPr id="18" name="Freeform 18"/>
            <p:cNvSpPr/>
            <p:nvPr/>
          </p:nvSpPr>
          <p:spPr>
            <a:xfrm>
              <a:off x="0" y="0"/>
              <a:ext cx="724703" cy="464272"/>
            </a:xfrm>
            <a:custGeom>
              <a:avLst/>
              <a:gdLst/>
              <a:ahLst/>
              <a:cxnLst/>
              <a:rect l="l" t="t" r="r" b="b"/>
              <a:pathLst>
                <a:path w="724703" h="464272">
                  <a:moveTo>
                    <a:pt x="521503" y="0"/>
                  </a:moveTo>
                  <a:lnTo>
                    <a:pt x="0" y="0"/>
                  </a:lnTo>
                  <a:lnTo>
                    <a:pt x="203200" y="464272"/>
                  </a:lnTo>
                  <a:lnTo>
                    <a:pt x="724703" y="464272"/>
                  </a:lnTo>
                  <a:lnTo>
                    <a:pt x="521503" y="0"/>
                  </a:lnTo>
                  <a:close/>
                </a:path>
              </a:pathLst>
            </a:custGeom>
            <a:solidFill>
              <a:srgbClr val="900C3F"/>
            </a:solidFill>
          </p:spPr>
        </p:sp>
        <p:sp>
          <p:nvSpPr>
            <p:cNvPr id="19" name="TextBox 19"/>
            <p:cNvSpPr txBox="1"/>
            <p:nvPr/>
          </p:nvSpPr>
          <p:spPr>
            <a:xfrm>
              <a:off x="101600" y="-38100"/>
              <a:ext cx="521503" cy="502372"/>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3886200" y="1938063"/>
            <a:ext cx="7379517" cy="820738"/>
          </a:xfrm>
          <a:prstGeom prst="rect">
            <a:avLst/>
          </a:prstGeom>
        </p:spPr>
        <p:txBody>
          <a:bodyPr lIns="0" tIns="0" rIns="0" bIns="0" rtlCol="0" anchor="t">
            <a:spAutoFit/>
          </a:bodyPr>
          <a:lstStyle/>
          <a:p>
            <a:pPr algn="r">
              <a:lnSpc>
                <a:spcPts val="6439"/>
              </a:lnSpc>
            </a:pPr>
            <a:r>
              <a:rPr lang="en-US" sz="5599" dirty="0">
                <a:latin typeface="Poppins Bold"/>
              </a:rPr>
              <a:t>References</a:t>
            </a:r>
          </a:p>
        </p:txBody>
      </p:sp>
      <p:sp>
        <p:nvSpPr>
          <p:cNvPr id="23" name="TextBox 22">
            <a:extLst>
              <a:ext uri="{FF2B5EF4-FFF2-40B4-BE49-F238E27FC236}">
                <a16:creationId xmlns:a16="http://schemas.microsoft.com/office/drawing/2014/main" id="{FC212A06-B9FC-2E69-E4F2-53DEE162A4E9}"/>
              </a:ext>
            </a:extLst>
          </p:cNvPr>
          <p:cNvSpPr txBox="1"/>
          <p:nvPr/>
        </p:nvSpPr>
        <p:spPr>
          <a:xfrm>
            <a:off x="990600" y="2719445"/>
            <a:ext cx="16899566" cy="6370975"/>
          </a:xfrm>
          <a:prstGeom prst="rect">
            <a:avLst/>
          </a:prstGeom>
          <a:noFill/>
        </p:spPr>
        <p:txBody>
          <a:bodyPr wrap="square">
            <a:spAutoFit/>
          </a:bodyPr>
          <a:lstStyle/>
          <a:p>
            <a:r>
              <a:rPr lang="en-US" sz="2400" dirty="0"/>
              <a:t>Awan, M. I., Shamim, A., and Ahn, J. (2021). Implementing ‘cleanliness is half of </a:t>
            </a:r>
            <a:r>
              <a:rPr lang="en-US" sz="2400" dirty="0" err="1"/>
              <a:t>faith’in</a:t>
            </a:r>
            <a:r>
              <a:rPr lang="en-US" sz="2400" dirty="0"/>
              <a:t> re-designing tourists, experiences and salvaging the hotel industry in Malaysia during COVID-19 pandemic. Journal of Islamic Marketing, 12(3), 543-557.</a:t>
            </a:r>
          </a:p>
          <a:p>
            <a:r>
              <a:rPr lang="en-US" sz="2400" dirty="0"/>
              <a:t>Clifton, D. (2022). Hospitality Security: Managing Security in Today’s Hotel, Nightlife, Entertainment, and Tourism Environment. CRC Press.</a:t>
            </a:r>
          </a:p>
          <a:p>
            <a:r>
              <a:rPr lang="en-US" sz="2400" dirty="0" err="1"/>
              <a:t>Ekinil</a:t>
            </a:r>
            <a:r>
              <a:rPr lang="en-US" sz="2400" dirty="0"/>
              <a:t>, G., </a:t>
            </a:r>
            <a:r>
              <a:rPr lang="en-US" sz="2400" dirty="0" err="1"/>
              <a:t>Provotorina</a:t>
            </a:r>
            <a:r>
              <a:rPr lang="en-US" sz="2400" dirty="0"/>
              <a:t>, V., </a:t>
            </a:r>
            <a:r>
              <a:rPr lang="en-US" sz="2400" dirty="0" err="1"/>
              <a:t>Petrenko</a:t>
            </a:r>
            <a:r>
              <a:rPr lang="en-US" sz="2400" dirty="0"/>
              <a:t>, A., and </a:t>
            </a:r>
            <a:r>
              <a:rPr lang="en-US" sz="2400" dirty="0" err="1"/>
              <a:t>Gorgadze</a:t>
            </a:r>
            <a:r>
              <a:rPr lang="en-US" sz="2400" dirty="0"/>
              <a:t>, L. (2020). Innovative aspects of ensuring the environmental safety of hotel enterprises in the Rostov region. In E3S Web of Conferences (Vol. 217, p. 05006). EDP Sciences.</a:t>
            </a:r>
          </a:p>
          <a:p>
            <a:r>
              <a:rPr lang="en-US" sz="2400" dirty="0" err="1"/>
              <a:t>Knezevic</a:t>
            </a:r>
            <a:r>
              <a:rPr lang="en-US" sz="2400" dirty="0"/>
              <a:t> </a:t>
            </a:r>
            <a:r>
              <a:rPr lang="en-US" sz="2400" dirty="0" err="1"/>
              <a:t>Cvelbar</a:t>
            </a:r>
            <a:r>
              <a:rPr lang="en-US" sz="2400" dirty="0"/>
              <a:t>, L., </a:t>
            </a:r>
            <a:r>
              <a:rPr lang="en-US" sz="2400" dirty="0" err="1"/>
              <a:t>Grün</a:t>
            </a:r>
            <a:r>
              <a:rPr lang="en-US" sz="2400" dirty="0"/>
              <a:t>, B., and </a:t>
            </a:r>
            <a:r>
              <a:rPr lang="en-US" sz="2400" dirty="0" err="1"/>
              <a:t>Dolnicar</a:t>
            </a:r>
            <a:r>
              <a:rPr lang="en-US" sz="2400" dirty="0"/>
              <a:t>, S. (2021). “To clean or not to clean?” Reducing daily routine hotel room cleaning by letting tourists answer this question for themselves. Journal of Travel Research, 60(1), 220-229.</a:t>
            </a:r>
          </a:p>
          <a:p>
            <a:r>
              <a:rPr lang="en-US" sz="2400" dirty="0"/>
              <a:t>Mejia, C., </a:t>
            </a:r>
            <a:r>
              <a:rPr lang="en-US" sz="2400" dirty="0" err="1"/>
              <a:t>Ciarlante</a:t>
            </a:r>
            <a:r>
              <a:rPr lang="en-US" sz="2400" dirty="0"/>
              <a:t>, K., and </a:t>
            </a:r>
            <a:r>
              <a:rPr lang="en-US" sz="2400" dirty="0" err="1"/>
              <a:t>Chheda</a:t>
            </a:r>
            <a:r>
              <a:rPr lang="en-US" sz="2400" dirty="0"/>
              <a:t>, K. (2021). A wearable technology solution and research agenda for housekeeper safety and health. International Journal of Contemporary Hospitality Management, 33(10), 3223-3255.</a:t>
            </a:r>
          </a:p>
          <a:p>
            <a:r>
              <a:rPr lang="en-US" sz="2400" dirty="0" err="1"/>
              <a:t>Rosemberg</a:t>
            </a:r>
            <a:r>
              <a:rPr lang="en-US" sz="2400" dirty="0"/>
              <a:t>, M. A. S. (2020). Health and safety considerations for hotel cleaners during Covid-19. Occupational Medicine, 70(5), 382-383.</a:t>
            </a:r>
          </a:p>
          <a:p>
            <a:r>
              <a:rPr lang="en-US" sz="2400" dirty="0"/>
              <a:t>Shin, H., and Kang, J. (2020). Reducing perceived health risk to attract hotel customers in the COVID-19 pandemic era: Focused on technology innovation for social distancing and cleanliness. International Journal of Hospitality Management, 91, 102664.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a:extLst>
              <a:ext uri="{FF2B5EF4-FFF2-40B4-BE49-F238E27FC236}">
                <a16:creationId xmlns:a16="http://schemas.microsoft.com/office/drawing/2014/main" id="{DE97A5C4-7274-4D04-088E-4F2CDFBFE3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0" y="1282700"/>
            <a:ext cx="10820400" cy="721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1804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3560</Words>
  <Application>Microsoft Office PowerPoint</Application>
  <PresentationFormat>Custom</PresentationFormat>
  <Paragraphs>106</Paragraphs>
  <Slides>12</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Wingdings</vt:lpstr>
      <vt:lpstr>Times New Roman</vt:lpstr>
      <vt:lpstr>Poppins Semi-Bold</vt:lpstr>
      <vt:lpstr>Poppins</vt:lpstr>
      <vt:lpstr>Calibri</vt:lpstr>
      <vt:lpstr>Poppins Bold</vt:lpstr>
      <vt:lpstr>Arial</vt:lpstr>
      <vt:lpstr>Wingdings 3</vt:lpstr>
      <vt:lpstr>Century Gothic</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2024-02-12T10:00:59Z</dcterms:created>
  <dcterms:modified xsi:type="dcterms:W3CDTF">2024-02-22T19:12:37Z</dcterms:modified>
  <dc:identifier/>
</cp:coreProperties>
</file>