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8288000" cy="10287000"/>
  <p:notesSz cx="6858000" cy="9144000"/>
  <p:embeddedFontLst>
    <p:embeddedFont>
      <p:font typeface="Proxima Nova" panose="020B0604020202020204" charset="0"/>
      <p:regular r:id="rId12"/>
    </p:embeddedFont>
    <p:embeddedFont>
      <p:font typeface="Proxima Nova Bold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8" d="100"/>
          <a:sy n="58" d="100"/>
        </p:scale>
        <p:origin x="514" y="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font" Target="fonts/font2.fntdata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font" Target="fonts/font1.fntdata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2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2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2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900000">
            <a:off x="-2636533" y="-3185942"/>
            <a:ext cx="7273962" cy="6996229"/>
          </a:xfrm>
          <a:custGeom>
            <a:avLst/>
            <a:gdLst/>
            <a:ahLst/>
            <a:cxnLst/>
            <a:rect l="l" t="t" r="r" b="b"/>
            <a:pathLst>
              <a:path w="7273962" h="6996229">
                <a:moveTo>
                  <a:pt x="0" y="0"/>
                </a:moveTo>
                <a:lnTo>
                  <a:pt x="7273961" y="0"/>
                </a:lnTo>
                <a:lnTo>
                  <a:pt x="7273961" y="6996229"/>
                </a:lnTo>
                <a:lnTo>
                  <a:pt x="0" y="69962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353143" y="2680250"/>
            <a:ext cx="10867464" cy="8180236"/>
          </a:xfrm>
          <a:custGeom>
            <a:avLst/>
            <a:gdLst/>
            <a:ahLst/>
            <a:cxnLst/>
            <a:rect l="l" t="t" r="r" b="b"/>
            <a:pathLst>
              <a:path w="10867464" h="8180236">
                <a:moveTo>
                  <a:pt x="0" y="0"/>
                </a:moveTo>
                <a:lnTo>
                  <a:pt x="10867464" y="0"/>
                </a:lnTo>
                <a:lnTo>
                  <a:pt x="10867464" y="8180236"/>
                </a:lnTo>
                <a:lnTo>
                  <a:pt x="0" y="818023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4200000">
            <a:off x="13133808" y="6389050"/>
            <a:ext cx="6462252" cy="6286009"/>
          </a:xfrm>
          <a:custGeom>
            <a:avLst/>
            <a:gdLst/>
            <a:ahLst/>
            <a:cxnLst/>
            <a:rect l="l" t="t" r="r" b="b"/>
            <a:pathLst>
              <a:path w="6462252" h="6286009">
                <a:moveTo>
                  <a:pt x="0" y="0"/>
                </a:moveTo>
                <a:lnTo>
                  <a:pt x="6462252" y="0"/>
                </a:lnTo>
                <a:lnTo>
                  <a:pt x="6462252" y="6286008"/>
                </a:lnTo>
                <a:lnTo>
                  <a:pt x="0" y="628600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9916989" y="1738518"/>
            <a:ext cx="7342311" cy="2358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73"/>
              </a:lnSpc>
            </a:pPr>
            <a:r>
              <a:rPr lang="en-US" sz="5018" b="1" spc="50" dirty="0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WORKING IN TEAMS IN HEALTH AND SOCIAL CARE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16989" y="4527128"/>
            <a:ext cx="6447945" cy="2889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35"/>
              </a:lnSpc>
            </a:pPr>
            <a:r>
              <a:rPr lang="en-US" sz="3068" b="1" dirty="0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Professional Development within Health and Social Care</a:t>
            </a:r>
          </a:p>
          <a:p>
            <a:pPr algn="l">
              <a:lnSpc>
                <a:spcPts val="3835"/>
              </a:lnSpc>
            </a:pPr>
            <a:r>
              <a:rPr lang="en-US" sz="3068" b="1" dirty="0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 Module Code: LCHS4009</a:t>
            </a:r>
          </a:p>
          <a:p>
            <a:pPr algn="l">
              <a:lnSpc>
                <a:spcPts val="3835"/>
              </a:lnSpc>
            </a:pPr>
            <a:r>
              <a:rPr lang="en-US" sz="3068" b="1" dirty="0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Student name: Anila Mansoor</a:t>
            </a:r>
          </a:p>
          <a:p>
            <a:pPr algn="l">
              <a:lnSpc>
                <a:spcPts val="3835"/>
              </a:lnSpc>
            </a:pPr>
            <a:r>
              <a:rPr lang="en-US" sz="3068" b="1" dirty="0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Student id: 2433628</a:t>
            </a:r>
          </a:p>
          <a:p>
            <a:pPr algn="l">
              <a:lnSpc>
                <a:spcPts val="3835"/>
              </a:lnSpc>
            </a:pPr>
            <a:r>
              <a:rPr lang="en-US" sz="3068" b="1" dirty="0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Lecturer name: Hajra </a:t>
            </a:r>
            <a:r>
              <a:rPr lang="en-US" sz="3068" b="1" dirty="0" err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Mustasim</a:t>
            </a:r>
            <a:endParaRPr lang="en-US" sz="3068" b="1" dirty="0">
              <a:solidFill>
                <a:srgbClr val="1C7378"/>
              </a:solidFill>
              <a:latin typeface="Proxima Nova Bold"/>
              <a:ea typeface="Proxima Nova Bold"/>
              <a:cs typeface="Proxima Nova Bold"/>
              <a:sym typeface="Proxima Nova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0224899" y="628415"/>
            <a:ext cx="6364003" cy="9186881"/>
          </a:xfrm>
          <a:custGeom>
            <a:avLst/>
            <a:gdLst/>
            <a:ahLst/>
            <a:cxnLst/>
            <a:rect l="l" t="t" r="r" b="b"/>
            <a:pathLst>
              <a:path w="6364003" h="9186881">
                <a:moveTo>
                  <a:pt x="6364003" y="0"/>
                </a:moveTo>
                <a:lnTo>
                  <a:pt x="0" y="0"/>
                </a:lnTo>
                <a:lnTo>
                  <a:pt x="0" y="9186881"/>
                </a:lnTo>
                <a:lnTo>
                  <a:pt x="6364003" y="9186881"/>
                </a:lnTo>
                <a:lnTo>
                  <a:pt x="636400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94389" y="-194389"/>
            <a:ext cx="9851465" cy="10648009"/>
            <a:chOff x="0" y="0"/>
            <a:chExt cx="4270789" cy="46161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270789" cy="4616105"/>
            </a:xfrm>
            <a:custGeom>
              <a:avLst/>
              <a:gdLst/>
              <a:ahLst/>
              <a:cxnLst/>
              <a:rect l="l" t="t" r="r" b="b"/>
              <a:pathLst>
                <a:path w="4270789" h="4616105">
                  <a:moveTo>
                    <a:pt x="0" y="0"/>
                  </a:moveTo>
                  <a:lnTo>
                    <a:pt x="4270789" y="0"/>
                  </a:lnTo>
                  <a:lnTo>
                    <a:pt x="4270789" y="4616105"/>
                  </a:lnTo>
                  <a:lnTo>
                    <a:pt x="0" y="4616105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660645" y="609365"/>
            <a:ext cx="8763236" cy="1710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15"/>
              </a:lnSpc>
            </a:pPr>
            <a:r>
              <a:rPr lang="en-US" sz="5452" b="1" spc="54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WHAT IS WORKING IN TEAMS?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0645" y="2492753"/>
            <a:ext cx="7327218" cy="71393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9"/>
              </a:lnSpc>
            </a:pPr>
            <a:r>
              <a:rPr lang="en-US" sz="3592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Definition of Teamwork</a:t>
            </a:r>
          </a:p>
          <a:p>
            <a:pPr algn="l">
              <a:lnSpc>
                <a:spcPts val="4676"/>
              </a:lnSpc>
            </a:pPr>
            <a:r>
              <a:rPr lang="en-US" sz="334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Teamwork can be defined as collective exertion of people who cooperate and strive towards a common objective sharing their complementary skills and knowledge to attain positive results (Ingels et al., 2023).</a:t>
            </a:r>
          </a:p>
          <a:p>
            <a:pPr algn="l">
              <a:lnSpc>
                <a:spcPts val="5029"/>
              </a:lnSpc>
            </a:pPr>
            <a:r>
              <a:rPr lang="en-US" sz="3592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Key Features of Teamwork:</a:t>
            </a:r>
          </a:p>
          <a:p>
            <a:pPr marL="721154" lvl="1" indent="-360577" algn="l">
              <a:lnSpc>
                <a:spcPts val="4676"/>
              </a:lnSpc>
              <a:buFont typeface="Arial"/>
              <a:buChar char="•"/>
            </a:pPr>
            <a:r>
              <a:rPr lang="en-US" sz="334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Collaboration</a:t>
            </a:r>
          </a:p>
          <a:p>
            <a:pPr marL="721154" lvl="1" indent="-360577" algn="l">
              <a:lnSpc>
                <a:spcPts val="4676"/>
              </a:lnSpc>
              <a:buFont typeface="Arial"/>
              <a:buChar char="•"/>
            </a:pPr>
            <a:r>
              <a:rPr lang="en-US" sz="334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Shared goals</a:t>
            </a:r>
          </a:p>
          <a:p>
            <a:pPr marL="721154" lvl="1" indent="-360577" algn="l">
              <a:lnSpc>
                <a:spcPts val="4676"/>
              </a:lnSpc>
              <a:buFont typeface="Arial"/>
              <a:buChar char="•"/>
            </a:pPr>
            <a:r>
              <a:rPr lang="en-US" sz="334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Specific roles and responsibilities.</a:t>
            </a:r>
          </a:p>
          <a:p>
            <a:pPr marL="721154" lvl="1" indent="-360577" algn="l">
              <a:lnSpc>
                <a:spcPts val="4676"/>
              </a:lnSpc>
              <a:buFont typeface="Arial"/>
              <a:buChar char="•"/>
            </a:pPr>
            <a:r>
              <a:rPr lang="en-US" sz="334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Mutual accountability</a:t>
            </a:r>
          </a:p>
        </p:txBody>
      </p:sp>
      <p:sp>
        <p:nvSpPr>
          <p:cNvPr id="7" name="Freeform 7"/>
          <p:cNvSpPr/>
          <p:nvPr/>
        </p:nvSpPr>
        <p:spPr>
          <a:xfrm rot="10500000">
            <a:off x="-2524136" y="8477491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9" y="0"/>
                </a:lnTo>
                <a:lnTo>
                  <a:pt x="5893519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5100000">
            <a:off x="14819493" y="-2463409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2776" y="1028700"/>
            <a:ext cx="7817064" cy="8348320"/>
          </a:xfrm>
          <a:custGeom>
            <a:avLst/>
            <a:gdLst/>
            <a:ahLst/>
            <a:cxnLst/>
            <a:rect l="l" t="t" r="r" b="b"/>
            <a:pathLst>
              <a:path w="7817064" h="8348320">
                <a:moveTo>
                  <a:pt x="0" y="0"/>
                </a:moveTo>
                <a:lnTo>
                  <a:pt x="7817064" y="0"/>
                </a:lnTo>
                <a:lnTo>
                  <a:pt x="7817064" y="8348320"/>
                </a:lnTo>
                <a:lnTo>
                  <a:pt x="0" y="83483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473440" y="-263814"/>
            <a:ext cx="9092259" cy="10814628"/>
            <a:chOff x="0" y="0"/>
            <a:chExt cx="3941659" cy="468833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941659" cy="4688337"/>
            </a:xfrm>
            <a:custGeom>
              <a:avLst/>
              <a:gdLst/>
              <a:ahLst/>
              <a:cxnLst/>
              <a:rect l="l" t="t" r="r" b="b"/>
              <a:pathLst>
                <a:path w="3941659" h="4688337">
                  <a:moveTo>
                    <a:pt x="0" y="0"/>
                  </a:moveTo>
                  <a:lnTo>
                    <a:pt x="3941659" y="0"/>
                  </a:lnTo>
                  <a:lnTo>
                    <a:pt x="3941659" y="4688337"/>
                  </a:lnTo>
                  <a:lnTo>
                    <a:pt x="0" y="4688337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470275" y="1019175"/>
            <a:ext cx="7208628" cy="14471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6"/>
              </a:lnSpc>
            </a:pPr>
            <a:r>
              <a:rPr lang="en-US" sz="3100" b="1" spc="3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WHAT IS THE IMPORTANCE OF TEAMWORK IN HEALTH AND SOCIAL CARE?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470275" y="2409184"/>
            <a:ext cx="6269518" cy="7384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76"/>
              </a:lnSpc>
            </a:pPr>
            <a:r>
              <a:rPr lang="en-US" sz="2983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1) Patient Safety</a:t>
            </a:r>
          </a:p>
          <a:p>
            <a:pPr marL="600902" lvl="1" indent="-300451" algn="l">
              <a:lnSpc>
                <a:spcPts val="3896"/>
              </a:lnSpc>
              <a:buFont typeface="Arial"/>
              <a:buChar char="•"/>
            </a:pPr>
            <a:r>
              <a:rPr lang="en-US" sz="2783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Reduces clinical errors</a:t>
            </a:r>
          </a:p>
          <a:p>
            <a:pPr marL="600902" lvl="1" indent="-300451" algn="l">
              <a:lnSpc>
                <a:spcPts val="3896"/>
              </a:lnSpc>
              <a:buFont typeface="Arial"/>
              <a:buChar char="•"/>
            </a:pPr>
            <a:r>
              <a:rPr lang="en-US" sz="2783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Improves communication</a:t>
            </a:r>
          </a:p>
          <a:p>
            <a:pPr marL="600902" lvl="1" indent="-300451" algn="l">
              <a:lnSpc>
                <a:spcPts val="3896"/>
              </a:lnSpc>
              <a:buFont typeface="Arial"/>
              <a:buChar char="•"/>
            </a:pPr>
            <a:r>
              <a:rPr lang="en-US" sz="2783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Anti-Prevents failure protection.</a:t>
            </a:r>
          </a:p>
          <a:p>
            <a:pPr algn="l">
              <a:lnSpc>
                <a:spcPts val="4176"/>
              </a:lnSpc>
            </a:pPr>
            <a:r>
              <a:rPr lang="en-US" sz="2983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2) Quality of Care</a:t>
            </a:r>
          </a:p>
          <a:p>
            <a:pPr marL="600902" lvl="1" indent="-300451" algn="l">
              <a:lnSpc>
                <a:spcPts val="3896"/>
              </a:lnSpc>
              <a:buFont typeface="Arial"/>
              <a:buChar char="•"/>
            </a:pPr>
            <a:r>
              <a:rPr lang="en-US" sz="2783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Person-centred holistic approach.</a:t>
            </a:r>
          </a:p>
          <a:p>
            <a:pPr marL="600902" lvl="1" indent="-300451" algn="l">
              <a:lnSpc>
                <a:spcPts val="3896"/>
              </a:lnSpc>
              <a:buFont typeface="Arial"/>
              <a:buChar char="•"/>
            </a:pPr>
            <a:r>
              <a:rPr lang="en-US" sz="2783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Effective care planning</a:t>
            </a:r>
          </a:p>
          <a:p>
            <a:pPr marL="600902" lvl="1" indent="-300451" algn="l">
              <a:lnSpc>
                <a:spcPts val="3896"/>
              </a:lnSpc>
              <a:buFont typeface="Arial"/>
              <a:buChar char="•"/>
            </a:pPr>
            <a:r>
              <a:rPr lang="en-US" sz="2783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Continuity of care (Asvadi Kermani et al., 2022).</a:t>
            </a:r>
          </a:p>
          <a:p>
            <a:pPr algn="l">
              <a:lnSpc>
                <a:spcPts val="4176"/>
              </a:lnSpc>
            </a:pPr>
            <a:r>
              <a:rPr lang="en-US" sz="2983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3) Staff Wellbeing</a:t>
            </a:r>
          </a:p>
          <a:p>
            <a:pPr marL="600902" lvl="1" indent="-300451" algn="l">
              <a:lnSpc>
                <a:spcPts val="3896"/>
              </a:lnSpc>
              <a:buFont typeface="Arial"/>
              <a:buChar char="•"/>
            </a:pPr>
            <a:r>
              <a:rPr lang="en-US" sz="2783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Shared workload</a:t>
            </a:r>
          </a:p>
          <a:p>
            <a:pPr marL="600902" lvl="1" indent="-300451" algn="l">
              <a:lnSpc>
                <a:spcPts val="3896"/>
              </a:lnSpc>
              <a:buFont typeface="Arial"/>
              <a:buChar char="•"/>
            </a:pPr>
            <a:r>
              <a:rPr lang="en-US" sz="2783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Reduced stress and burnout</a:t>
            </a:r>
          </a:p>
          <a:p>
            <a:pPr marL="600902" lvl="1" indent="-300451" algn="l">
              <a:lnSpc>
                <a:spcPts val="3896"/>
              </a:lnSpc>
              <a:buFont typeface="Arial"/>
              <a:buChar char="•"/>
            </a:pPr>
            <a:r>
              <a:rPr lang="en-US" sz="2783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Conflict management</a:t>
            </a:r>
          </a:p>
          <a:p>
            <a:pPr marL="600902" lvl="1" indent="-300451" algn="l">
              <a:lnSpc>
                <a:spcPts val="3896"/>
              </a:lnSpc>
              <a:buFont typeface="Arial"/>
              <a:buChar char="•"/>
            </a:pPr>
            <a:r>
              <a:rPr lang="en-US" sz="2783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Good collaboration is linked with better patient outcomes.</a:t>
            </a:r>
          </a:p>
        </p:txBody>
      </p:sp>
      <p:sp>
        <p:nvSpPr>
          <p:cNvPr id="7" name="Freeform 7"/>
          <p:cNvSpPr/>
          <p:nvPr/>
        </p:nvSpPr>
        <p:spPr>
          <a:xfrm rot="7920000">
            <a:off x="14275594" y="8369075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8" y="0"/>
                </a:lnTo>
                <a:lnTo>
                  <a:pt x="5893518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3900000">
            <a:off x="-3214561" y="-2836555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140803" y="540941"/>
            <a:ext cx="5656618" cy="9286985"/>
          </a:xfrm>
          <a:custGeom>
            <a:avLst/>
            <a:gdLst/>
            <a:ahLst/>
            <a:cxnLst/>
            <a:rect l="l" t="t" r="r" b="b"/>
            <a:pathLst>
              <a:path w="5656618" h="9286985">
                <a:moveTo>
                  <a:pt x="0" y="0"/>
                </a:moveTo>
                <a:lnTo>
                  <a:pt x="5656618" y="0"/>
                </a:lnTo>
                <a:lnTo>
                  <a:pt x="5656618" y="9286985"/>
                </a:lnTo>
                <a:lnTo>
                  <a:pt x="0" y="928698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94389" y="-222159"/>
            <a:ext cx="10041243" cy="10731318"/>
            <a:chOff x="0" y="0"/>
            <a:chExt cx="4353061" cy="465222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353061" cy="4652221"/>
            </a:xfrm>
            <a:custGeom>
              <a:avLst/>
              <a:gdLst/>
              <a:ahLst/>
              <a:cxnLst/>
              <a:rect l="l" t="t" r="r" b="b"/>
              <a:pathLst>
                <a:path w="4353061" h="4652221">
                  <a:moveTo>
                    <a:pt x="0" y="0"/>
                  </a:moveTo>
                  <a:lnTo>
                    <a:pt x="4353061" y="0"/>
                  </a:lnTo>
                  <a:lnTo>
                    <a:pt x="4353061" y="4652221"/>
                  </a:lnTo>
                  <a:lnTo>
                    <a:pt x="0" y="4652221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422624" y="609365"/>
            <a:ext cx="7552862" cy="13255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09"/>
              </a:lnSpc>
            </a:pPr>
            <a:r>
              <a:rPr lang="en-US" sz="4247" b="1" spc="42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TUCKMAN, STAGES OF TEAM DEVELOPMENT (1965).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22624" y="2267017"/>
            <a:ext cx="9532332" cy="6220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16"/>
              </a:lnSpc>
            </a:pPr>
            <a:r>
              <a:rPr lang="en-US" sz="3725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Tuckman’s Model (1965)</a:t>
            </a:r>
          </a:p>
          <a:p>
            <a:pPr algn="l">
              <a:lnSpc>
                <a:spcPts val="4955"/>
              </a:lnSpc>
            </a:pPr>
            <a:r>
              <a:rPr lang="en-US" sz="3539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1) Forming -The team members get to know each other and define objectives.</a:t>
            </a:r>
          </a:p>
          <a:p>
            <a:pPr algn="l">
              <a:lnSpc>
                <a:spcPts val="4955"/>
              </a:lnSpc>
            </a:pPr>
            <a:r>
              <a:rPr lang="en-US" sz="3539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2) Storming - Differences and conflicts can appear.</a:t>
            </a:r>
          </a:p>
          <a:p>
            <a:pPr algn="l">
              <a:lnSpc>
                <a:spcPts val="4955"/>
              </a:lnSpc>
            </a:pPr>
            <a:r>
              <a:rPr lang="en-US" sz="3539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3) Norming- Roles and responsibilities are defined.</a:t>
            </a:r>
          </a:p>
          <a:p>
            <a:pPr algn="l">
              <a:lnSpc>
                <a:spcPts val="4955"/>
              </a:lnSpc>
            </a:pPr>
            <a:r>
              <a:rPr lang="en-US" sz="3539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4) Performing- Team is goal oriented.</a:t>
            </a:r>
          </a:p>
          <a:p>
            <a:pPr algn="l">
              <a:lnSpc>
                <a:spcPts val="4955"/>
              </a:lnSpc>
            </a:pPr>
            <a:r>
              <a:rPr lang="en-US" sz="3539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5) Adjourning Task is done and the team is disbanded (Aggrawal et al., 2024).</a:t>
            </a:r>
          </a:p>
        </p:txBody>
      </p:sp>
      <p:sp>
        <p:nvSpPr>
          <p:cNvPr id="7" name="Freeform 7"/>
          <p:cNvSpPr/>
          <p:nvPr/>
        </p:nvSpPr>
        <p:spPr>
          <a:xfrm rot="10500000">
            <a:off x="-2524136" y="8477491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9" y="0"/>
                </a:lnTo>
                <a:lnTo>
                  <a:pt x="5893519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5100000">
            <a:off x="14819493" y="-2463409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02250" y="990378"/>
            <a:ext cx="7920303" cy="6969867"/>
          </a:xfrm>
          <a:custGeom>
            <a:avLst/>
            <a:gdLst/>
            <a:ahLst/>
            <a:cxnLst/>
            <a:rect l="l" t="t" r="r" b="b"/>
            <a:pathLst>
              <a:path w="7920303" h="6969867">
                <a:moveTo>
                  <a:pt x="0" y="0"/>
                </a:moveTo>
                <a:lnTo>
                  <a:pt x="7920303" y="0"/>
                </a:lnTo>
                <a:lnTo>
                  <a:pt x="7920303" y="6969867"/>
                </a:lnTo>
                <a:lnTo>
                  <a:pt x="0" y="69698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839435" y="-166619"/>
            <a:ext cx="11670725" cy="10648009"/>
            <a:chOff x="0" y="0"/>
            <a:chExt cx="5059471" cy="46161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059471" cy="4616105"/>
            </a:xfrm>
            <a:custGeom>
              <a:avLst/>
              <a:gdLst/>
              <a:ahLst/>
              <a:cxnLst/>
              <a:rect l="l" t="t" r="r" b="b"/>
              <a:pathLst>
                <a:path w="5059471" h="4616105">
                  <a:moveTo>
                    <a:pt x="0" y="0"/>
                  </a:moveTo>
                  <a:lnTo>
                    <a:pt x="5059471" y="0"/>
                  </a:lnTo>
                  <a:lnTo>
                    <a:pt x="5059471" y="4616105"/>
                  </a:lnTo>
                  <a:lnTo>
                    <a:pt x="0" y="4616105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7280451" y="406089"/>
            <a:ext cx="9978849" cy="1512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7"/>
              </a:lnSpc>
            </a:pPr>
            <a:r>
              <a:rPr lang="en-US" sz="4813" b="1" spc="48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PRACTICAL CASE: HOSPITAL DISCHARGE PLANNING.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80451" y="1861315"/>
            <a:ext cx="7306243" cy="83272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72"/>
              </a:lnSpc>
            </a:pPr>
            <a:r>
              <a:rPr lang="en-US" sz="3480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Scenario: </a:t>
            </a:r>
            <a:r>
              <a:rPr lang="en-US" sz="348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Discharge Planning of an Older Adult Patient.</a:t>
            </a:r>
          </a:p>
          <a:p>
            <a:pPr algn="l">
              <a:lnSpc>
                <a:spcPts val="4592"/>
              </a:lnSpc>
            </a:pPr>
            <a:r>
              <a:rPr lang="en-US" sz="3280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Patient requires:</a:t>
            </a:r>
          </a:p>
          <a:p>
            <a:pPr marL="665003" lvl="1" indent="-332502" algn="l">
              <a:lnSpc>
                <a:spcPts val="4312"/>
              </a:lnSpc>
              <a:buFont typeface="Arial"/>
              <a:buChar char="•"/>
            </a:pPr>
            <a:r>
              <a:rPr lang="en-US" sz="308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Nursing follow-up</a:t>
            </a:r>
          </a:p>
          <a:p>
            <a:pPr marL="665003" lvl="1" indent="-332502" algn="l">
              <a:lnSpc>
                <a:spcPts val="4312"/>
              </a:lnSpc>
              <a:buFont typeface="Arial"/>
              <a:buChar char="•"/>
            </a:pPr>
            <a:r>
              <a:rPr lang="en-US" sz="308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Social care support</a:t>
            </a:r>
          </a:p>
          <a:p>
            <a:pPr marL="665003" lvl="1" indent="-332502" algn="l">
              <a:lnSpc>
                <a:spcPts val="4312"/>
              </a:lnSpc>
              <a:buFont typeface="Arial"/>
              <a:buChar char="•"/>
            </a:pPr>
            <a:r>
              <a:rPr lang="en-US" sz="308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Physiotherapy</a:t>
            </a:r>
          </a:p>
          <a:p>
            <a:pPr marL="665003" lvl="1" indent="-332502" algn="l">
              <a:lnSpc>
                <a:spcPts val="4312"/>
              </a:lnSpc>
              <a:buFont typeface="Arial"/>
              <a:buChar char="•"/>
            </a:pPr>
            <a:r>
              <a:rPr lang="en-US" sz="308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Family involvement</a:t>
            </a:r>
          </a:p>
          <a:p>
            <a:pPr algn="l">
              <a:lnSpc>
                <a:spcPts val="4592"/>
              </a:lnSpc>
            </a:pPr>
            <a:r>
              <a:rPr lang="en-US" sz="3280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Applying Tuckman’s Model:</a:t>
            </a:r>
          </a:p>
          <a:p>
            <a:pPr algn="l">
              <a:lnSpc>
                <a:spcPts val="4312"/>
              </a:lnSpc>
            </a:pPr>
            <a:r>
              <a:rPr lang="en-US" sz="3080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Forming - </a:t>
            </a:r>
            <a:r>
              <a:rPr lang="en-US" sz="308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Multidisciplinary team meets to discuss discharge plan.</a:t>
            </a:r>
          </a:p>
          <a:p>
            <a:pPr algn="l">
              <a:lnSpc>
                <a:spcPts val="4312"/>
              </a:lnSpc>
            </a:pPr>
            <a:r>
              <a:rPr lang="en-US" sz="3080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Storming -</a:t>
            </a:r>
            <a:r>
              <a:rPr lang="en-US" sz="308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 Differences in discharge preparedness.</a:t>
            </a:r>
          </a:p>
          <a:p>
            <a:pPr algn="l">
              <a:lnSpc>
                <a:spcPts val="4312"/>
              </a:lnSpc>
            </a:pPr>
            <a:r>
              <a:rPr lang="en-US" sz="3080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Norming -</a:t>
            </a:r>
            <a:r>
              <a:rPr lang="en-US" sz="308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 Duties well divided.</a:t>
            </a:r>
          </a:p>
          <a:p>
            <a:pPr algn="l">
              <a:lnSpc>
                <a:spcPts val="4312"/>
              </a:lnSpc>
            </a:pPr>
            <a:r>
              <a:rPr lang="en-US" sz="3080" b="1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Performing -</a:t>
            </a:r>
            <a:r>
              <a:rPr lang="en-US" sz="308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Coordinated discharge efficiently (Yeh et al., 2024).</a:t>
            </a:r>
          </a:p>
        </p:txBody>
      </p:sp>
      <p:sp>
        <p:nvSpPr>
          <p:cNvPr id="7" name="Freeform 7"/>
          <p:cNvSpPr/>
          <p:nvPr/>
        </p:nvSpPr>
        <p:spPr>
          <a:xfrm rot="7920000">
            <a:off x="14275594" y="8369075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8" y="0"/>
                </a:lnTo>
                <a:lnTo>
                  <a:pt x="5893518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3900000">
            <a:off x="-3214561" y="-2836555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609325" y="506446"/>
            <a:ext cx="6391190" cy="9324018"/>
          </a:xfrm>
          <a:custGeom>
            <a:avLst/>
            <a:gdLst/>
            <a:ahLst/>
            <a:cxnLst/>
            <a:rect l="l" t="t" r="r" b="b"/>
            <a:pathLst>
              <a:path w="6391190" h="9324018">
                <a:moveTo>
                  <a:pt x="0" y="0"/>
                </a:moveTo>
                <a:lnTo>
                  <a:pt x="6391190" y="0"/>
                </a:lnTo>
                <a:lnTo>
                  <a:pt x="6391190" y="9324018"/>
                </a:lnTo>
                <a:lnTo>
                  <a:pt x="0" y="9324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249929" y="-194389"/>
            <a:ext cx="10549440" cy="10675779"/>
            <a:chOff x="0" y="0"/>
            <a:chExt cx="4573374" cy="462814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573374" cy="4628144"/>
            </a:xfrm>
            <a:custGeom>
              <a:avLst/>
              <a:gdLst/>
              <a:ahLst/>
              <a:cxnLst/>
              <a:rect l="l" t="t" r="r" b="b"/>
              <a:pathLst>
                <a:path w="4573374" h="4628144">
                  <a:moveTo>
                    <a:pt x="0" y="0"/>
                  </a:moveTo>
                  <a:lnTo>
                    <a:pt x="4573374" y="0"/>
                  </a:lnTo>
                  <a:lnTo>
                    <a:pt x="4573374" y="4628144"/>
                  </a:lnTo>
                  <a:lnTo>
                    <a:pt x="0" y="4628144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814652" y="1000125"/>
            <a:ext cx="8699861" cy="1061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99"/>
              </a:lnSpc>
            </a:pPr>
            <a:r>
              <a:rPr lang="en-US" sz="6799" b="1" spc="67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CONCLUSION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21825" y="1985645"/>
            <a:ext cx="8478036" cy="7313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20419" lvl="1" indent="-410209" algn="l">
              <a:lnSpc>
                <a:spcPts val="5319"/>
              </a:lnSpc>
              <a:buFont typeface="Arial"/>
              <a:buChar char="•"/>
            </a:pPr>
            <a:r>
              <a:rPr lang="en-US" sz="3799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Health and social care practice requires teamwork.</a:t>
            </a:r>
          </a:p>
          <a:p>
            <a:pPr marL="820419" lvl="1" indent="-410209" algn="l">
              <a:lnSpc>
                <a:spcPts val="5319"/>
              </a:lnSpc>
              <a:buFont typeface="Arial"/>
              <a:buChar char="•"/>
            </a:pPr>
            <a:r>
              <a:rPr lang="en-US" sz="3799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It enhances quality and patient safety.</a:t>
            </a:r>
          </a:p>
          <a:p>
            <a:pPr marL="820419" lvl="1" indent="-410209" algn="l">
              <a:lnSpc>
                <a:spcPts val="5319"/>
              </a:lnSpc>
              <a:buFont typeface="Arial"/>
              <a:buChar char="•"/>
            </a:pPr>
            <a:r>
              <a:rPr lang="en-US" sz="3799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The development of the team can be explained with the help of Tuckman model.</a:t>
            </a:r>
          </a:p>
          <a:p>
            <a:pPr marL="820419" lvl="1" indent="-410209" algn="l">
              <a:lnSpc>
                <a:spcPts val="5319"/>
              </a:lnSpc>
              <a:buFont typeface="Arial"/>
              <a:buChar char="•"/>
            </a:pPr>
            <a:r>
              <a:rPr lang="en-US" sz="3799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Good teamwork competencies increase employability and professional development (Alkhaqani, 2022).</a:t>
            </a:r>
          </a:p>
        </p:txBody>
      </p:sp>
      <p:sp>
        <p:nvSpPr>
          <p:cNvPr id="7" name="Freeform 7"/>
          <p:cNvSpPr/>
          <p:nvPr/>
        </p:nvSpPr>
        <p:spPr>
          <a:xfrm rot="10500000">
            <a:off x="-2524136" y="8477491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9" y="0"/>
                </a:lnTo>
                <a:lnTo>
                  <a:pt x="5893519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5100000">
            <a:off x="14819493" y="-2463409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9929" y="-194389"/>
            <a:ext cx="18869709" cy="10675779"/>
            <a:chOff x="0" y="0"/>
            <a:chExt cx="8180361" cy="462814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80361" cy="4628144"/>
            </a:xfrm>
            <a:custGeom>
              <a:avLst/>
              <a:gdLst/>
              <a:ahLst/>
              <a:cxnLst/>
              <a:rect l="l" t="t" r="r" b="b"/>
              <a:pathLst>
                <a:path w="8180361" h="4628144">
                  <a:moveTo>
                    <a:pt x="0" y="0"/>
                  </a:moveTo>
                  <a:lnTo>
                    <a:pt x="8180361" y="0"/>
                  </a:lnTo>
                  <a:lnTo>
                    <a:pt x="8180361" y="4628144"/>
                  </a:lnTo>
                  <a:lnTo>
                    <a:pt x="0" y="4628144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086350" y="599840"/>
            <a:ext cx="8115300" cy="1061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6799" b="1" spc="67">
                <a:solidFill>
                  <a:srgbClr val="1C737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BIBLIOGRAPHY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00400" y="1613935"/>
            <a:ext cx="15369051" cy="8540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74"/>
              </a:lnSpc>
            </a:pPr>
            <a:r>
              <a:rPr lang="en-US" sz="3052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Aggrawal, S., Bosman, L. and Magana, A.J., 2024, June. Exploring teamwork experiences in collaborative undergraduate research (reu) programs through tuckman's group development theory. In 2024 ASEE Annual Conference &amp; Exposition.</a:t>
            </a:r>
          </a:p>
          <a:p>
            <a:pPr algn="l">
              <a:lnSpc>
                <a:spcPts val="4274"/>
              </a:lnSpc>
            </a:pPr>
            <a:r>
              <a:rPr lang="en-US" sz="3052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Alkhaqani, A.L., 2022. Importance of teamwork communication in nursing practice. Nurs Commun, 6, pp.1-2.</a:t>
            </a:r>
          </a:p>
          <a:p>
            <a:pPr algn="l">
              <a:lnSpc>
                <a:spcPts val="4274"/>
              </a:lnSpc>
            </a:pPr>
            <a:r>
              <a:rPr lang="en-US" sz="3052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Asvadi Kermani, A., Ghojazadeh, M., Hazrati, H. and Alizadeh, M., 2022. The effects of interprofessional education on teamwork, communication skills and quality of health care in advanced and developing countries: A systematic review and meta-analysis study. Research and Development in Medical Education, 11(1), pp.2-2.</a:t>
            </a:r>
          </a:p>
          <a:p>
            <a:pPr algn="l">
              <a:lnSpc>
                <a:spcPts val="4274"/>
              </a:lnSpc>
            </a:pPr>
            <a:r>
              <a:rPr lang="en-US" sz="3052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Ingels, D.J., Zajac, S.A., Kilcullen, M.P., Bisbey, T.M. and Salas, E., 2023. Interprofessional teamwork in healthcare: Observations and the road ahead. Journal of interprofessional care, 37(3), pp.338-345.</a:t>
            </a:r>
          </a:p>
          <a:p>
            <a:pPr algn="l">
              <a:lnSpc>
                <a:spcPts val="4274"/>
              </a:lnSpc>
            </a:pPr>
            <a:r>
              <a:rPr lang="en-US" sz="3052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Yeh, P., Dahri, K., Legal, M., Inglis, C., Tabamo, J., Rahnama, K., Froese, D. and Chin, L., 2024. Optimizing the hospital discharge process: perspectives of the health care team. The Canadian Journal of Hospital Pharmacy, 77(2), p.e3544.</a:t>
            </a:r>
          </a:p>
          <a:p>
            <a:pPr algn="l">
              <a:lnSpc>
                <a:spcPts val="4274"/>
              </a:lnSpc>
            </a:pPr>
            <a:endParaRPr lang="en-US" sz="3052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6" name="Freeform 6"/>
          <p:cNvSpPr/>
          <p:nvPr/>
        </p:nvSpPr>
        <p:spPr>
          <a:xfrm rot="10500000">
            <a:off x="-2524136" y="8477491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9" y="0"/>
                </a:lnTo>
                <a:lnTo>
                  <a:pt x="5893519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5100000">
            <a:off x="14819493" y="-2463409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6382566" y="209910"/>
            <a:ext cx="1753468" cy="3291493"/>
          </a:xfrm>
          <a:custGeom>
            <a:avLst/>
            <a:gdLst/>
            <a:ahLst/>
            <a:cxnLst/>
            <a:rect l="l" t="t" r="r" b="b"/>
            <a:pathLst>
              <a:path w="1753468" h="3291493">
                <a:moveTo>
                  <a:pt x="0" y="0"/>
                </a:moveTo>
                <a:lnTo>
                  <a:pt x="1753468" y="0"/>
                </a:lnTo>
                <a:lnTo>
                  <a:pt x="1753468" y="3291493"/>
                </a:lnTo>
                <a:lnTo>
                  <a:pt x="0" y="329149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4" ma:contentTypeDescription="Create a new document." ma:contentTypeScope="" ma:versionID="b47c0242d50078e0ebb3595ee656ce41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e70ca03bdbfc20c55fccbc81b3814a9f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62EEB53-8189-4769-9988-1914671C29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CC68CC5-AB9A-44A6-89F3-E11F7AB85C4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714803A-2F52-4528-AC3A-2D677E1014E9}">
  <ds:schemaRefs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  <ds:schemaRef ds:uri="f799553d-1ac0-48da-9ae3-fe400ced9c3b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592</Words>
  <Application>Microsoft Office PowerPoint</Application>
  <PresentationFormat>Custom</PresentationFormat>
  <Paragraphs>58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Proxima Nova</vt:lpstr>
      <vt:lpstr>Calibri</vt:lpstr>
      <vt:lpstr>Proxima Nova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LCHS4009 Anila's copy</dc:title>
  <cp:lastModifiedBy>Anila Mansoor (2433628)</cp:lastModifiedBy>
  <cp:revision>3</cp:revision>
  <dcterms:created xsi:type="dcterms:W3CDTF">2006-08-16T00:00:00Z</dcterms:created>
  <dcterms:modified xsi:type="dcterms:W3CDTF">2026-02-16T18:42:41Z</dcterms:modified>
  <dc:identifier>DAHBHeYBaPw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