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9"/>
  </p:notesMasterIdLst>
  <p:handoutMasterIdLst>
    <p:handoutMasterId r:id="rId40"/>
  </p:handoutMasterIdLst>
  <p:sldIdLst>
    <p:sldId id="477" r:id="rId2"/>
    <p:sldId id="358" r:id="rId3"/>
    <p:sldId id="509" r:id="rId4"/>
    <p:sldId id="344" r:id="rId5"/>
    <p:sldId id="478" r:id="rId6"/>
    <p:sldId id="508" r:id="rId7"/>
    <p:sldId id="359" r:id="rId8"/>
    <p:sldId id="360" r:id="rId9"/>
    <p:sldId id="362" r:id="rId10"/>
    <p:sldId id="415" r:id="rId11"/>
    <p:sldId id="418" r:id="rId12"/>
    <p:sldId id="420" r:id="rId13"/>
    <p:sldId id="419" r:id="rId14"/>
    <p:sldId id="421" r:id="rId15"/>
    <p:sldId id="417" r:id="rId16"/>
    <p:sldId id="424" r:id="rId17"/>
    <p:sldId id="425" r:id="rId18"/>
    <p:sldId id="426" r:id="rId19"/>
    <p:sldId id="428" r:id="rId20"/>
    <p:sldId id="427" r:id="rId21"/>
    <p:sldId id="429" r:id="rId22"/>
    <p:sldId id="430" r:id="rId23"/>
    <p:sldId id="499" r:id="rId24"/>
    <p:sldId id="480" r:id="rId25"/>
    <p:sldId id="507" r:id="rId26"/>
    <p:sldId id="506" r:id="rId27"/>
    <p:sldId id="488" r:id="rId28"/>
    <p:sldId id="489" r:id="rId29"/>
    <p:sldId id="490" r:id="rId30"/>
    <p:sldId id="491" r:id="rId31"/>
    <p:sldId id="493" r:id="rId32"/>
    <p:sldId id="494" r:id="rId33"/>
    <p:sldId id="502" r:id="rId34"/>
    <p:sldId id="503" r:id="rId35"/>
    <p:sldId id="504" r:id="rId36"/>
    <p:sldId id="510" r:id="rId37"/>
    <p:sldId id="505"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CC99"/>
    <a:srgbClr val="FF6600"/>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794" y="96"/>
      </p:cViewPr>
      <p:guideLst>
        <p:guide orient="horz" pos="2160"/>
        <p:guide pos="2880"/>
      </p:guideLst>
    </p:cSldViewPr>
  </p:slideViewPr>
  <p:notesTextViewPr>
    <p:cViewPr>
      <p:scale>
        <a:sx n="1" d="1"/>
        <a:sy n="1" d="1"/>
      </p:scale>
      <p:origin x="0" y="0"/>
    </p:cViewPr>
  </p:notesTextViewPr>
  <p:notesViewPr>
    <p:cSldViewPr>
      <p:cViewPr varScale="1">
        <p:scale>
          <a:sx n="57" d="100"/>
          <a:sy n="57" d="100"/>
        </p:scale>
        <p:origin x="-2862"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850491-3DA5-4233-80C9-76F86D4C2B55}" type="doc">
      <dgm:prSet loTypeId="urn:microsoft.com/office/officeart/2005/8/layout/chevronAccent+Icon" loCatId="process" qsTypeId="urn:microsoft.com/office/officeart/2005/8/quickstyle/simple1" qsCatId="simple" csTypeId="urn:microsoft.com/office/officeart/2005/8/colors/accent1_2" csCatId="accent1" phldr="1"/>
      <dgm:spPr/>
    </dgm:pt>
    <dgm:pt modelId="{331D06EF-AFD2-40AC-B826-AF3DE0A8EA80}">
      <dgm:prSet phldrT="[Text]" custT="1"/>
      <dgm:spPr>
        <a:solidFill>
          <a:srgbClr val="FF6600">
            <a:alpha val="90000"/>
          </a:srgbClr>
        </a:solidFill>
        <a:ln>
          <a:solidFill>
            <a:srgbClr val="00CC99"/>
          </a:solidFill>
        </a:ln>
      </dgm:spPr>
      <dgm:t>
        <a:bodyPr/>
        <a:lstStyle/>
        <a:p>
          <a:pPr algn="ctr"/>
          <a:r>
            <a:rPr lang="en-US" sz="2000" b="1" dirty="0">
              <a:solidFill>
                <a:schemeClr val="bg1"/>
              </a:solidFill>
              <a:latin typeface="Arial" panose="020B0604020202020204" pitchFamily="34" charset="0"/>
              <a:cs typeface="Arial" panose="020B0604020202020204" pitchFamily="34" charset="0"/>
            </a:rPr>
            <a:t>1. sole proprietorship</a:t>
          </a:r>
        </a:p>
      </dgm:t>
    </dgm:pt>
    <dgm:pt modelId="{C781CF37-B1AF-4AFA-ADE6-CD1775089E70}" type="parTrans" cxnId="{16586C01-B465-481C-87E2-92B86985C98C}">
      <dgm:prSet/>
      <dgm:spPr/>
      <dgm:t>
        <a:bodyPr/>
        <a:lstStyle/>
        <a:p>
          <a:endParaRPr lang="en-US"/>
        </a:p>
      </dgm:t>
    </dgm:pt>
    <dgm:pt modelId="{A01E7D68-BD6D-48E2-B497-7CAE940BD09E}" type="sibTrans" cxnId="{16586C01-B465-481C-87E2-92B86985C98C}">
      <dgm:prSet/>
      <dgm:spPr/>
      <dgm:t>
        <a:bodyPr/>
        <a:lstStyle/>
        <a:p>
          <a:endParaRPr lang="en-US"/>
        </a:p>
      </dgm:t>
    </dgm:pt>
    <dgm:pt modelId="{23EE1651-8397-40A4-A00C-C2571F3C09FB}">
      <dgm:prSet phldrT="[Text]" custT="1"/>
      <dgm:spPr>
        <a:solidFill>
          <a:srgbClr val="FF6600">
            <a:alpha val="90000"/>
          </a:srgbClr>
        </a:solidFill>
        <a:ln>
          <a:solidFill>
            <a:srgbClr val="00CC99"/>
          </a:solidFill>
        </a:ln>
      </dgm:spPr>
      <dgm:t>
        <a:bodyPr/>
        <a:lstStyle/>
        <a:p>
          <a:r>
            <a:rPr lang="en-US" sz="1600" b="1" dirty="0">
              <a:solidFill>
                <a:schemeClr val="bg1"/>
              </a:solidFill>
            </a:rPr>
            <a:t>2. </a:t>
          </a:r>
          <a:r>
            <a:rPr lang="en-US" sz="2000" b="1" dirty="0">
              <a:solidFill>
                <a:schemeClr val="bg1"/>
              </a:solidFill>
              <a:latin typeface="Arial" panose="020B0604020202020204" pitchFamily="34" charset="0"/>
              <a:cs typeface="Arial" panose="020B0604020202020204" pitchFamily="34" charset="0"/>
            </a:rPr>
            <a:t>partnership</a:t>
          </a:r>
        </a:p>
      </dgm:t>
    </dgm:pt>
    <dgm:pt modelId="{4032F12B-B194-4DF9-B478-1A0F94086DC5}" type="parTrans" cxnId="{C7E49B7F-3C47-4B60-8626-8B57D8CE501D}">
      <dgm:prSet/>
      <dgm:spPr/>
      <dgm:t>
        <a:bodyPr/>
        <a:lstStyle/>
        <a:p>
          <a:endParaRPr lang="en-US"/>
        </a:p>
      </dgm:t>
    </dgm:pt>
    <dgm:pt modelId="{4ADE0C32-54AF-4223-8EB5-3A0B3112FAF6}" type="sibTrans" cxnId="{C7E49B7F-3C47-4B60-8626-8B57D8CE501D}">
      <dgm:prSet/>
      <dgm:spPr/>
      <dgm:t>
        <a:bodyPr/>
        <a:lstStyle/>
        <a:p>
          <a:endParaRPr lang="en-US"/>
        </a:p>
      </dgm:t>
    </dgm:pt>
    <dgm:pt modelId="{604501B0-8ACC-4C1C-BDB9-68A26A2005EE}">
      <dgm:prSet phldrT="[Text]" custT="1"/>
      <dgm:spPr>
        <a:solidFill>
          <a:srgbClr val="FF6600">
            <a:alpha val="90000"/>
          </a:srgbClr>
        </a:solidFill>
        <a:ln>
          <a:solidFill>
            <a:srgbClr val="00CC99"/>
          </a:solidFill>
        </a:ln>
      </dgm:spPr>
      <dgm:t>
        <a:bodyPr/>
        <a:lstStyle/>
        <a:p>
          <a:r>
            <a:rPr lang="en-US" sz="1600" b="1" dirty="0">
              <a:solidFill>
                <a:schemeClr val="bg1"/>
              </a:solidFill>
            </a:rPr>
            <a:t>3. </a:t>
          </a:r>
          <a:r>
            <a:rPr lang="en-US" sz="2000" b="1" dirty="0">
              <a:solidFill>
                <a:schemeClr val="bg1"/>
              </a:solidFill>
              <a:latin typeface="Arial" panose="020B0604020202020204" pitchFamily="34" charset="0"/>
              <a:cs typeface="Arial" panose="020B0604020202020204" pitchFamily="34" charset="0"/>
            </a:rPr>
            <a:t>corporation</a:t>
          </a:r>
        </a:p>
      </dgm:t>
    </dgm:pt>
    <dgm:pt modelId="{960ACD92-4A3B-421F-BFC7-8AD00C360074}" type="parTrans" cxnId="{2B53132D-EBCE-4E9B-9E3C-ADFAAD184302}">
      <dgm:prSet/>
      <dgm:spPr/>
      <dgm:t>
        <a:bodyPr/>
        <a:lstStyle/>
        <a:p>
          <a:endParaRPr lang="en-US"/>
        </a:p>
      </dgm:t>
    </dgm:pt>
    <dgm:pt modelId="{7E4EE86E-3D71-44AD-A64F-F54882ABA07B}" type="sibTrans" cxnId="{2B53132D-EBCE-4E9B-9E3C-ADFAAD184302}">
      <dgm:prSet/>
      <dgm:spPr/>
      <dgm:t>
        <a:bodyPr/>
        <a:lstStyle/>
        <a:p>
          <a:endParaRPr lang="en-US"/>
        </a:p>
      </dgm:t>
    </dgm:pt>
    <dgm:pt modelId="{883771EB-2BF0-4DE8-AE49-6C1A3779E95E}" type="pres">
      <dgm:prSet presAssocID="{8C850491-3DA5-4233-80C9-76F86D4C2B55}" presName="Name0" presStyleCnt="0">
        <dgm:presLayoutVars>
          <dgm:dir/>
          <dgm:resizeHandles val="exact"/>
        </dgm:presLayoutVars>
      </dgm:prSet>
      <dgm:spPr/>
    </dgm:pt>
    <dgm:pt modelId="{A10899C4-620F-4954-A092-6534C4E798D2}" type="pres">
      <dgm:prSet presAssocID="{331D06EF-AFD2-40AC-B826-AF3DE0A8EA80}" presName="composite" presStyleCnt="0"/>
      <dgm:spPr/>
    </dgm:pt>
    <dgm:pt modelId="{5CF7CE01-D42C-4FF8-B93B-2C35C7CF49E4}" type="pres">
      <dgm:prSet presAssocID="{331D06EF-AFD2-40AC-B826-AF3DE0A8EA80}" presName="bgChev" presStyleLbl="node1" presStyleIdx="0" presStyleCnt="3"/>
      <dgm:spPr>
        <a:solidFill>
          <a:srgbClr val="00CC99"/>
        </a:solidFill>
      </dgm:spPr>
    </dgm:pt>
    <dgm:pt modelId="{3287A790-47AA-4920-89A8-A92CF94606A3}" type="pres">
      <dgm:prSet presAssocID="{331D06EF-AFD2-40AC-B826-AF3DE0A8EA80}" presName="txNode" presStyleLbl="fgAcc1" presStyleIdx="0" presStyleCnt="3">
        <dgm:presLayoutVars>
          <dgm:bulletEnabled val="1"/>
        </dgm:presLayoutVars>
      </dgm:prSet>
      <dgm:spPr/>
    </dgm:pt>
    <dgm:pt modelId="{69AAA2F6-326F-4C3E-8D3C-29361D70920F}" type="pres">
      <dgm:prSet presAssocID="{A01E7D68-BD6D-48E2-B497-7CAE940BD09E}" presName="compositeSpace" presStyleCnt="0"/>
      <dgm:spPr/>
    </dgm:pt>
    <dgm:pt modelId="{42951C8B-3D38-4F42-A52F-1ED718B2F604}" type="pres">
      <dgm:prSet presAssocID="{23EE1651-8397-40A4-A00C-C2571F3C09FB}" presName="composite" presStyleCnt="0"/>
      <dgm:spPr/>
    </dgm:pt>
    <dgm:pt modelId="{B6BFBC85-87F5-44B1-B20D-C0506A83DDD6}" type="pres">
      <dgm:prSet presAssocID="{23EE1651-8397-40A4-A00C-C2571F3C09FB}" presName="bgChev" presStyleLbl="node1" presStyleIdx="1" presStyleCnt="3"/>
      <dgm:spPr>
        <a:solidFill>
          <a:srgbClr val="00CC99"/>
        </a:solidFill>
      </dgm:spPr>
    </dgm:pt>
    <dgm:pt modelId="{116E0C01-A70A-4D5D-AD10-93C463558E0A}" type="pres">
      <dgm:prSet presAssocID="{23EE1651-8397-40A4-A00C-C2571F3C09FB}" presName="txNode" presStyleLbl="fgAcc1" presStyleIdx="1" presStyleCnt="3">
        <dgm:presLayoutVars>
          <dgm:bulletEnabled val="1"/>
        </dgm:presLayoutVars>
      </dgm:prSet>
      <dgm:spPr/>
    </dgm:pt>
    <dgm:pt modelId="{8A12BE58-A777-4702-AF4D-6D88B525FED9}" type="pres">
      <dgm:prSet presAssocID="{4ADE0C32-54AF-4223-8EB5-3A0B3112FAF6}" presName="compositeSpace" presStyleCnt="0"/>
      <dgm:spPr/>
    </dgm:pt>
    <dgm:pt modelId="{32F2310C-E542-44F4-91AD-33B9F44D8B7A}" type="pres">
      <dgm:prSet presAssocID="{604501B0-8ACC-4C1C-BDB9-68A26A2005EE}" presName="composite" presStyleCnt="0"/>
      <dgm:spPr/>
    </dgm:pt>
    <dgm:pt modelId="{019A2ED1-E58C-4245-B3D5-CEB23673197A}" type="pres">
      <dgm:prSet presAssocID="{604501B0-8ACC-4C1C-BDB9-68A26A2005EE}" presName="bgChev" presStyleLbl="node1" presStyleIdx="2" presStyleCnt="3"/>
      <dgm:spPr>
        <a:solidFill>
          <a:srgbClr val="00CC99"/>
        </a:solidFill>
      </dgm:spPr>
    </dgm:pt>
    <dgm:pt modelId="{98AD2269-55BF-4A7D-B019-C5F5ED712C74}" type="pres">
      <dgm:prSet presAssocID="{604501B0-8ACC-4C1C-BDB9-68A26A2005EE}" presName="txNode" presStyleLbl="fgAcc1" presStyleIdx="2" presStyleCnt="3">
        <dgm:presLayoutVars>
          <dgm:bulletEnabled val="1"/>
        </dgm:presLayoutVars>
      </dgm:prSet>
      <dgm:spPr/>
    </dgm:pt>
  </dgm:ptLst>
  <dgm:cxnLst>
    <dgm:cxn modelId="{16586C01-B465-481C-87E2-92B86985C98C}" srcId="{8C850491-3DA5-4233-80C9-76F86D4C2B55}" destId="{331D06EF-AFD2-40AC-B826-AF3DE0A8EA80}" srcOrd="0" destOrd="0" parTransId="{C781CF37-B1AF-4AFA-ADE6-CD1775089E70}" sibTransId="{A01E7D68-BD6D-48E2-B497-7CAE940BD09E}"/>
    <dgm:cxn modelId="{2B53132D-EBCE-4E9B-9E3C-ADFAAD184302}" srcId="{8C850491-3DA5-4233-80C9-76F86D4C2B55}" destId="{604501B0-8ACC-4C1C-BDB9-68A26A2005EE}" srcOrd="2" destOrd="0" parTransId="{960ACD92-4A3B-421F-BFC7-8AD00C360074}" sibTransId="{7E4EE86E-3D71-44AD-A64F-F54882ABA07B}"/>
    <dgm:cxn modelId="{C7E49B7F-3C47-4B60-8626-8B57D8CE501D}" srcId="{8C850491-3DA5-4233-80C9-76F86D4C2B55}" destId="{23EE1651-8397-40A4-A00C-C2571F3C09FB}" srcOrd="1" destOrd="0" parTransId="{4032F12B-B194-4DF9-B478-1A0F94086DC5}" sibTransId="{4ADE0C32-54AF-4223-8EB5-3A0B3112FAF6}"/>
    <dgm:cxn modelId="{EC193591-E9D5-4D45-B53E-B972ACE18611}" type="presOf" srcId="{331D06EF-AFD2-40AC-B826-AF3DE0A8EA80}" destId="{3287A790-47AA-4920-89A8-A92CF94606A3}" srcOrd="0" destOrd="0" presId="urn:microsoft.com/office/officeart/2005/8/layout/chevronAccent+Icon"/>
    <dgm:cxn modelId="{61376992-5C50-4C92-891C-00A0E31834D8}" type="presOf" srcId="{604501B0-8ACC-4C1C-BDB9-68A26A2005EE}" destId="{98AD2269-55BF-4A7D-B019-C5F5ED712C74}" srcOrd="0" destOrd="0" presId="urn:microsoft.com/office/officeart/2005/8/layout/chevronAccent+Icon"/>
    <dgm:cxn modelId="{05712097-14ED-4EAB-8556-9E864D1D1386}" type="presOf" srcId="{23EE1651-8397-40A4-A00C-C2571F3C09FB}" destId="{116E0C01-A70A-4D5D-AD10-93C463558E0A}" srcOrd="0" destOrd="0" presId="urn:microsoft.com/office/officeart/2005/8/layout/chevronAccent+Icon"/>
    <dgm:cxn modelId="{9C8BD5AD-5EE6-49F1-B47F-8363C9036322}" type="presOf" srcId="{8C850491-3DA5-4233-80C9-76F86D4C2B55}" destId="{883771EB-2BF0-4DE8-AE49-6C1A3779E95E}" srcOrd="0" destOrd="0" presId="urn:microsoft.com/office/officeart/2005/8/layout/chevronAccent+Icon"/>
    <dgm:cxn modelId="{46E2B064-D5E8-4E5A-A756-A2EE03656ABA}" type="presParOf" srcId="{883771EB-2BF0-4DE8-AE49-6C1A3779E95E}" destId="{A10899C4-620F-4954-A092-6534C4E798D2}" srcOrd="0" destOrd="0" presId="urn:microsoft.com/office/officeart/2005/8/layout/chevronAccent+Icon"/>
    <dgm:cxn modelId="{3819803E-72F4-4045-A7FD-7481B268A7C5}" type="presParOf" srcId="{A10899C4-620F-4954-A092-6534C4E798D2}" destId="{5CF7CE01-D42C-4FF8-B93B-2C35C7CF49E4}" srcOrd="0" destOrd="0" presId="urn:microsoft.com/office/officeart/2005/8/layout/chevronAccent+Icon"/>
    <dgm:cxn modelId="{DA0AD213-25B3-4E5D-8F62-2FC95A718350}" type="presParOf" srcId="{A10899C4-620F-4954-A092-6534C4E798D2}" destId="{3287A790-47AA-4920-89A8-A92CF94606A3}" srcOrd="1" destOrd="0" presId="urn:microsoft.com/office/officeart/2005/8/layout/chevronAccent+Icon"/>
    <dgm:cxn modelId="{CB9937EC-8766-451D-8072-223D78A8B867}" type="presParOf" srcId="{883771EB-2BF0-4DE8-AE49-6C1A3779E95E}" destId="{69AAA2F6-326F-4C3E-8D3C-29361D70920F}" srcOrd="1" destOrd="0" presId="urn:microsoft.com/office/officeart/2005/8/layout/chevronAccent+Icon"/>
    <dgm:cxn modelId="{9F4EEA5F-9096-4F52-A3A5-17BF2754FEAA}" type="presParOf" srcId="{883771EB-2BF0-4DE8-AE49-6C1A3779E95E}" destId="{42951C8B-3D38-4F42-A52F-1ED718B2F604}" srcOrd="2" destOrd="0" presId="urn:microsoft.com/office/officeart/2005/8/layout/chevronAccent+Icon"/>
    <dgm:cxn modelId="{A5915F4F-EA2F-46F8-9F4A-5CA76984B3D7}" type="presParOf" srcId="{42951C8B-3D38-4F42-A52F-1ED718B2F604}" destId="{B6BFBC85-87F5-44B1-B20D-C0506A83DDD6}" srcOrd="0" destOrd="0" presId="urn:microsoft.com/office/officeart/2005/8/layout/chevronAccent+Icon"/>
    <dgm:cxn modelId="{98704204-0D5B-461C-BA00-FAFF38AA1DE6}" type="presParOf" srcId="{42951C8B-3D38-4F42-A52F-1ED718B2F604}" destId="{116E0C01-A70A-4D5D-AD10-93C463558E0A}" srcOrd="1" destOrd="0" presId="urn:microsoft.com/office/officeart/2005/8/layout/chevronAccent+Icon"/>
    <dgm:cxn modelId="{060DD2CF-18A8-493E-AACE-C4989463890D}" type="presParOf" srcId="{883771EB-2BF0-4DE8-AE49-6C1A3779E95E}" destId="{8A12BE58-A777-4702-AF4D-6D88B525FED9}" srcOrd="3" destOrd="0" presId="urn:microsoft.com/office/officeart/2005/8/layout/chevronAccent+Icon"/>
    <dgm:cxn modelId="{A88148C3-1B87-473E-91C3-8BB2724D865E}" type="presParOf" srcId="{883771EB-2BF0-4DE8-AE49-6C1A3779E95E}" destId="{32F2310C-E542-44F4-91AD-33B9F44D8B7A}" srcOrd="4" destOrd="0" presId="urn:microsoft.com/office/officeart/2005/8/layout/chevronAccent+Icon"/>
    <dgm:cxn modelId="{30D493AD-14BA-4D08-9B77-F3BBED818FD4}" type="presParOf" srcId="{32F2310C-E542-44F4-91AD-33B9F44D8B7A}" destId="{019A2ED1-E58C-4245-B3D5-CEB23673197A}" srcOrd="0" destOrd="0" presId="urn:microsoft.com/office/officeart/2005/8/layout/chevronAccent+Icon"/>
    <dgm:cxn modelId="{5F756560-B700-489C-8A67-5A9AF39845A7}" type="presParOf" srcId="{32F2310C-E542-44F4-91AD-33B9F44D8B7A}" destId="{98AD2269-55BF-4A7D-B019-C5F5ED712C74}" srcOrd="1" destOrd="0" presId="urn:microsoft.com/office/officeart/2005/8/layout/chevronAccen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32E386-8C75-4A16-A67C-81555993C4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27F219F8-124E-4E41-B272-EE4EA7535ED5}">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Ease of start</a:t>
          </a:r>
        </a:p>
      </dgm:t>
    </dgm:pt>
    <dgm:pt modelId="{304E074F-1561-46F9-B75D-96BC970018D9}" type="parTrans" cxnId="{EB183F8C-1678-41C5-AAEF-D146743597BE}">
      <dgm:prSet/>
      <dgm:spPr/>
      <dgm:t>
        <a:bodyPr/>
        <a:lstStyle/>
        <a:p>
          <a:endParaRPr lang="en-US" sz="2400"/>
        </a:p>
      </dgm:t>
    </dgm:pt>
    <dgm:pt modelId="{D2A51489-252A-435D-B362-2B7C78DD4905}" type="sibTrans" cxnId="{EB183F8C-1678-41C5-AAEF-D146743597BE}">
      <dgm:prSet/>
      <dgm:spPr>
        <a:ln>
          <a:solidFill>
            <a:srgbClr val="00CC99"/>
          </a:solidFill>
        </a:ln>
      </dgm:spPr>
      <dgm:t>
        <a:bodyPr/>
        <a:lstStyle/>
        <a:p>
          <a:endParaRPr lang="en-US" sz="2400" dirty="0"/>
        </a:p>
      </dgm:t>
    </dgm:pt>
    <dgm:pt modelId="{082132A3-26DF-45BB-8D9A-775DC7F73EC8}">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Simplicity of registration</a:t>
          </a:r>
        </a:p>
      </dgm:t>
    </dgm:pt>
    <dgm:pt modelId="{379A17DE-6B32-42AC-9946-0BC683342FA4}" type="parTrans" cxnId="{8C47E01A-217B-4299-80E6-FDFE0419243A}">
      <dgm:prSet/>
      <dgm:spPr/>
      <dgm:t>
        <a:bodyPr/>
        <a:lstStyle/>
        <a:p>
          <a:endParaRPr lang="en-US" sz="2400"/>
        </a:p>
      </dgm:t>
    </dgm:pt>
    <dgm:pt modelId="{3876CC88-343F-4E7A-AC45-F417DCC2C279}" type="sibTrans" cxnId="{8C47E01A-217B-4299-80E6-FDFE0419243A}">
      <dgm:prSet/>
      <dgm:spPr/>
      <dgm:t>
        <a:bodyPr/>
        <a:lstStyle/>
        <a:p>
          <a:endParaRPr lang="en-US" sz="2400"/>
        </a:p>
      </dgm:t>
    </dgm:pt>
    <dgm:pt modelId="{ED784D46-65D8-4E65-94FD-E526DF56D3E1}">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Fewer government regulations</a:t>
          </a:r>
        </a:p>
      </dgm:t>
    </dgm:pt>
    <dgm:pt modelId="{5C734C6F-03A4-4EEB-A239-32438B69C6CE}" type="parTrans" cxnId="{BAC83B9D-4597-4A55-9DA0-38183D511158}">
      <dgm:prSet/>
      <dgm:spPr/>
      <dgm:t>
        <a:bodyPr/>
        <a:lstStyle/>
        <a:p>
          <a:endParaRPr lang="en-US" sz="2400"/>
        </a:p>
      </dgm:t>
    </dgm:pt>
    <dgm:pt modelId="{10A0265D-93C6-4702-A2FB-D8427591345C}" type="sibTrans" cxnId="{BAC83B9D-4597-4A55-9DA0-38183D511158}">
      <dgm:prSet/>
      <dgm:spPr/>
      <dgm:t>
        <a:bodyPr/>
        <a:lstStyle/>
        <a:p>
          <a:endParaRPr lang="en-US" sz="2400"/>
        </a:p>
      </dgm:t>
    </dgm:pt>
    <dgm:pt modelId="{5F323049-19D4-45AD-B1DE-5D44D54C16F6}">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Greater rights to profits</a:t>
          </a:r>
        </a:p>
      </dgm:t>
    </dgm:pt>
    <dgm:pt modelId="{776DD3AD-335E-43DE-A7E5-197998355100}" type="parTrans" cxnId="{742D0E4A-6739-402C-BBDC-25D6D9831F5D}">
      <dgm:prSet/>
      <dgm:spPr/>
      <dgm:t>
        <a:bodyPr/>
        <a:lstStyle/>
        <a:p>
          <a:endParaRPr lang="en-US" sz="2400"/>
        </a:p>
      </dgm:t>
    </dgm:pt>
    <dgm:pt modelId="{79294F33-9206-4B46-845C-92909D6AD32B}" type="sibTrans" cxnId="{742D0E4A-6739-402C-BBDC-25D6D9831F5D}">
      <dgm:prSet/>
      <dgm:spPr/>
      <dgm:t>
        <a:bodyPr/>
        <a:lstStyle/>
        <a:p>
          <a:endParaRPr lang="en-US" sz="2400"/>
        </a:p>
      </dgm:t>
    </dgm:pt>
    <dgm:pt modelId="{356E020C-13B5-458B-9EAC-6FDF705E2DCD}">
      <dgm:prSet phldrT="[Text]" custT="1"/>
      <dgm:spPr>
        <a:solidFill>
          <a:srgbClr val="FF6600"/>
        </a:solidFill>
        <a:ln>
          <a:solidFill>
            <a:srgbClr val="00CC99"/>
          </a:solidFill>
        </a:ln>
      </dgm:spPr>
      <dgm:t>
        <a:bodyPr/>
        <a:lstStyle/>
        <a:p>
          <a:r>
            <a:rPr lang="en-US" sz="2400" dirty="0">
              <a:latin typeface="Arial" panose="020B0604020202020204" pitchFamily="34" charset="0"/>
              <a:cs typeface="Arial" panose="020B0604020202020204" pitchFamily="34" charset="0"/>
            </a:rPr>
            <a:t>Rapid decision making</a:t>
          </a:r>
        </a:p>
      </dgm:t>
    </dgm:pt>
    <dgm:pt modelId="{D9998DF8-D7AF-431C-9134-D6DB6D4F0792}" type="parTrans" cxnId="{2FE3854E-CECE-40DF-9335-222CEF6EC153}">
      <dgm:prSet/>
      <dgm:spPr/>
      <dgm:t>
        <a:bodyPr/>
        <a:lstStyle/>
        <a:p>
          <a:endParaRPr lang="en-US" sz="2400"/>
        </a:p>
      </dgm:t>
    </dgm:pt>
    <dgm:pt modelId="{5C4F831F-9B25-48B2-A9B2-BDCB2EC3C1A1}" type="sibTrans" cxnId="{2FE3854E-CECE-40DF-9335-222CEF6EC153}">
      <dgm:prSet/>
      <dgm:spPr/>
      <dgm:t>
        <a:bodyPr/>
        <a:lstStyle/>
        <a:p>
          <a:endParaRPr lang="en-US" sz="2400"/>
        </a:p>
      </dgm:t>
    </dgm:pt>
    <dgm:pt modelId="{09C58E7B-BA3C-4627-B979-EB614FBB6D96}" type="pres">
      <dgm:prSet presAssocID="{F832E386-8C75-4A16-A67C-81555993C486}" presName="Name0" presStyleCnt="0">
        <dgm:presLayoutVars>
          <dgm:chMax val="7"/>
          <dgm:chPref val="7"/>
          <dgm:dir/>
        </dgm:presLayoutVars>
      </dgm:prSet>
      <dgm:spPr/>
    </dgm:pt>
    <dgm:pt modelId="{1E53F3DF-72A9-4AF2-8616-A2FC5234A636}" type="pres">
      <dgm:prSet presAssocID="{F832E386-8C75-4A16-A67C-81555993C486}" presName="Name1" presStyleCnt="0"/>
      <dgm:spPr/>
    </dgm:pt>
    <dgm:pt modelId="{567BD5A6-BE69-4D4D-853E-F67B2C7D7B49}" type="pres">
      <dgm:prSet presAssocID="{F832E386-8C75-4A16-A67C-81555993C486}" presName="cycle" presStyleCnt="0"/>
      <dgm:spPr/>
    </dgm:pt>
    <dgm:pt modelId="{37D85FDD-C92A-4692-9DF0-7B1B8A7B2DBC}" type="pres">
      <dgm:prSet presAssocID="{F832E386-8C75-4A16-A67C-81555993C486}" presName="srcNode" presStyleLbl="node1" presStyleIdx="0" presStyleCnt="5"/>
      <dgm:spPr/>
    </dgm:pt>
    <dgm:pt modelId="{5F74E3A6-971B-401E-A1FF-6C77314E483A}" type="pres">
      <dgm:prSet presAssocID="{F832E386-8C75-4A16-A67C-81555993C486}" presName="conn" presStyleLbl="parChTrans1D2" presStyleIdx="0" presStyleCnt="1"/>
      <dgm:spPr/>
    </dgm:pt>
    <dgm:pt modelId="{BA9F966A-10B1-4340-A3BE-922C615257E4}" type="pres">
      <dgm:prSet presAssocID="{F832E386-8C75-4A16-A67C-81555993C486}" presName="extraNode" presStyleLbl="node1" presStyleIdx="0" presStyleCnt="5"/>
      <dgm:spPr/>
    </dgm:pt>
    <dgm:pt modelId="{C7331787-3B3C-4652-9AA5-5DF8DFDE7A63}" type="pres">
      <dgm:prSet presAssocID="{F832E386-8C75-4A16-A67C-81555993C486}" presName="dstNode" presStyleLbl="node1" presStyleIdx="0" presStyleCnt="5"/>
      <dgm:spPr/>
    </dgm:pt>
    <dgm:pt modelId="{173C4E8C-32C8-4F55-8007-6E5FA93F2F64}" type="pres">
      <dgm:prSet presAssocID="{27F219F8-124E-4E41-B272-EE4EA7535ED5}" presName="text_1" presStyleLbl="node1" presStyleIdx="0" presStyleCnt="5">
        <dgm:presLayoutVars>
          <dgm:bulletEnabled val="1"/>
        </dgm:presLayoutVars>
      </dgm:prSet>
      <dgm:spPr/>
    </dgm:pt>
    <dgm:pt modelId="{7DCC8689-B644-47A9-84B4-4A5C2B60F1C1}" type="pres">
      <dgm:prSet presAssocID="{27F219F8-124E-4E41-B272-EE4EA7535ED5}" presName="accent_1" presStyleCnt="0"/>
      <dgm:spPr/>
    </dgm:pt>
    <dgm:pt modelId="{88DA2ADE-9FB3-4979-ACB4-E68E50BD5517}" type="pres">
      <dgm:prSet presAssocID="{27F219F8-124E-4E41-B272-EE4EA7535ED5}" presName="accentRepeatNode" presStyleLbl="solidFgAcc1" presStyleIdx="0" presStyleCnt="5"/>
      <dgm:spPr>
        <a:ln>
          <a:solidFill>
            <a:srgbClr val="00CC99"/>
          </a:solidFill>
        </a:ln>
      </dgm:spPr>
    </dgm:pt>
    <dgm:pt modelId="{6C759AB8-F1F9-49A9-9D84-4E9F718FB3E4}" type="pres">
      <dgm:prSet presAssocID="{082132A3-26DF-45BB-8D9A-775DC7F73EC8}" presName="text_2" presStyleLbl="node1" presStyleIdx="1" presStyleCnt="5">
        <dgm:presLayoutVars>
          <dgm:bulletEnabled val="1"/>
        </dgm:presLayoutVars>
      </dgm:prSet>
      <dgm:spPr/>
    </dgm:pt>
    <dgm:pt modelId="{2F8AA41F-6B79-4718-A8A0-FCE7EC1F0646}" type="pres">
      <dgm:prSet presAssocID="{082132A3-26DF-45BB-8D9A-775DC7F73EC8}" presName="accent_2" presStyleCnt="0"/>
      <dgm:spPr/>
    </dgm:pt>
    <dgm:pt modelId="{38E931F6-BF73-4B5D-A0A6-4FF39A7B8FD9}" type="pres">
      <dgm:prSet presAssocID="{082132A3-26DF-45BB-8D9A-775DC7F73EC8}" presName="accentRepeatNode" presStyleLbl="solidFgAcc1" presStyleIdx="1" presStyleCnt="5"/>
      <dgm:spPr>
        <a:ln>
          <a:solidFill>
            <a:srgbClr val="00CC99"/>
          </a:solidFill>
        </a:ln>
      </dgm:spPr>
    </dgm:pt>
    <dgm:pt modelId="{FCC74115-F5BA-490B-84A3-37A282E9E122}" type="pres">
      <dgm:prSet presAssocID="{ED784D46-65D8-4E65-94FD-E526DF56D3E1}" presName="text_3" presStyleLbl="node1" presStyleIdx="2" presStyleCnt="5">
        <dgm:presLayoutVars>
          <dgm:bulletEnabled val="1"/>
        </dgm:presLayoutVars>
      </dgm:prSet>
      <dgm:spPr/>
    </dgm:pt>
    <dgm:pt modelId="{8ECB3676-78EB-4792-B1B8-EBC77B8C761B}" type="pres">
      <dgm:prSet presAssocID="{ED784D46-65D8-4E65-94FD-E526DF56D3E1}" presName="accent_3" presStyleCnt="0"/>
      <dgm:spPr/>
    </dgm:pt>
    <dgm:pt modelId="{DE5894AE-3E8B-41AB-B3D9-8727166691BC}" type="pres">
      <dgm:prSet presAssocID="{ED784D46-65D8-4E65-94FD-E526DF56D3E1}" presName="accentRepeatNode" presStyleLbl="solidFgAcc1" presStyleIdx="2" presStyleCnt="5"/>
      <dgm:spPr>
        <a:ln>
          <a:solidFill>
            <a:srgbClr val="00CC99"/>
          </a:solidFill>
        </a:ln>
      </dgm:spPr>
    </dgm:pt>
    <dgm:pt modelId="{FE15569A-EBC9-47A0-B6A5-E80E538074FB}" type="pres">
      <dgm:prSet presAssocID="{356E020C-13B5-458B-9EAC-6FDF705E2DCD}" presName="text_4" presStyleLbl="node1" presStyleIdx="3" presStyleCnt="5">
        <dgm:presLayoutVars>
          <dgm:bulletEnabled val="1"/>
        </dgm:presLayoutVars>
      </dgm:prSet>
      <dgm:spPr/>
    </dgm:pt>
    <dgm:pt modelId="{731F35B7-F1E3-4B22-BD53-A4255FEE0ACD}" type="pres">
      <dgm:prSet presAssocID="{356E020C-13B5-458B-9EAC-6FDF705E2DCD}" presName="accent_4" presStyleCnt="0"/>
      <dgm:spPr/>
    </dgm:pt>
    <dgm:pt modelId="{95698696-CC49-4366-950A-A1DCF4A70483}" type="pres">
      <dgm:prSet presAssocID="{356E020C-13B5-458B-9EAC-6FDF705E2DCD}" presName="accentRepeatNode" presStyleLbl="solidFgAcc1" presStyleIdx="3" presStyleCnt="5"/>
      <dgm:spPr>
        <a:ln>
          <a:solidFill>
            <a:srgbClr val="00CC99"/>
          </a:solidFill>
        </a:ln>
      </dgm:spPr>
    </dgm:pt>
    <dgm:pt modelId="{F48DFBE8-0560-4E3E-ABD5-96DE0DA7BF92}" type="pres">
      <dgm:prSet presAssocID="{5F323049-19D4-45AD-B1DE-5D44D54C16F6}" presName="text_5" presStyleLbl="node1" presStyleIdx="4" presStyleCnt="5">
        <dgm:presLayoutVars>
          <dgm:bulletEnabled val="1"/>
        </dgm:presLayoutVars>
      </dgm:prSet>
      <dgm:spPr/>
    </dgm:pt>
    <dgm:pt modelId="{3DBC3D59-3380-4397-848A-B1CE3A2DBAC7}" type="pres">
      <dgm:prSet presAssocID="{5F323049-19D4-45AD-B1DE-5D44D54C16F6}" presName="accent_5" presStyleCnt="0"/>
      <dgm:spPr/>
    </dgm:pt>
    <dgm:pt modelId="{3686938C-4142-4E9E-B8B5-47A0BCBF982F}" type="pres">
      <dgm:prSet presAssocID="{5F323049-19D4-45AD-B1DE-5D44D54C16F6}" presName="accentRepeatNode" presStyleLbl="solidFgAcc1" presStyleIdx="4" presStyleCnt="5"/>
      <dgm:spPr>
        <a:ln>
          <a:solidFill>
            <a:srgbClr val="00CC99"/>
          </a:solidFill>
        </a:ln>
      </dgm:spPr>
    </dgm:pt>
  </dgm:ptLst>
  <dgm:cxnLst>
    <dgm:cxn modelId="{0D71A411-9209-4E48-9D6A-7709C36DA223}" type="presOf" srcId="{D2A51489-252A-435D-B362-2B7C78DD4905}" destId="{5F74E3A6-971B-401E-A1FF-6C77314E483A}" srcOrd="0" destOrd="0" presId="urn:microsoft.com/office/officeart/2008/layout/VerticalCurvedList"/>
    <dgm:cxn modelId="{8C47E01A-217B-4299-80E6-FDFE0419243A}" srcId="{F832E386-8C75-4A16-A67C-81555993C486}" destId="{082132A3-26DF-45BB-8D9A-775DC7F73EC8}" srcOrd="1" destOrd="0" parTransId="{379A17DE-6B32-42AC-9946-0BC683342FA4}" sibTransId="{3876CC88-343F-4E7A-AC45-F417DCC2C279}"/>
    <dgm:cxn modelId="{742D0E4A-6739-402C-BBDC-25D6D9831F5D}" srcId="{F832E386-8C75-4A16-A67C-81555993C486}" destId="{5F323049-19D4-45AD-B1DE-5D44D54C16F6}" srcOrd="4" destOrd="0" parTransId="{776DD3AD-335E-43DE-A7E5-197998355100}" sibTransId="{79294F33-9206-4B46-845C-92909D6AD32B}"/>
    <dgm:cxn modelId="{6351D24C-C1E8-4B5B-B931-8ED6638ECEB1}" type="presOf" srcId="{356E020C-13B5-458B-9EAC-6FDF705E2DCD}" destId="{FE15569A-EBC9-47A0-B6A5-E80E538074FB}" srcOrd="0" destOrd="0" presId="urn:microsoft.com/office/officeart/2008/layout/VerticalCurvedList"/>
    <dgm:cxn modelId="{2FE3854E-CECE-40DF-9335-222CEF6EC153}" srcId="{F832E386-8C75-4A16-A67C-81555993C486}" destId="{356E020C-13B5-458B-9EAC-6FDF705E2DCD}" srcOrd="3" destOrd="0" parTransId="{D9998DF8-D7AF-431C-9134-D6DB6D4F0792}" sibTransId="{5C4F831F-9B25-48B2-A9B2-BDCB2EC3C1A1}"/>
    <dgm:cxn modelId="{64EFD955-6EDE-4FA3-B5E1-43B13FA58085}" type="presOf" srcId="{27F219F8-124E-4E41-B272-EE4EA7535ED5}" destId="{173C4E8C-32C8-4F55-8007-6E5FA93F2F64}" srcOrd="0" destOrd="0" presId="urn:microsoft.com/office/officeart/2008/layout/VerticalCurvedList"/>
    <dgm:cxn modelId="{EB183F8C-1678-41C5-AAEF-D146743597BE}" srcId="{F832E386-8C75-4A16-A67C-81555993C486}" destId="{27F219F8-124E-4E41-B272-EE4EA7535ED5}" srcOrd="0" destOrd="0" parTransId="{304E074F-1561-46F9-B75D-96BC970018D9}" sibTransId="{D2A51489-252A-435D-B362-2B7C78DD4905}"/>
    <dgm:cxn modelId="{BAC83B9D-4597-4A55-9DA0-38183D511158}" srcId="{F832E386-8C75-4A16-A67C-81555993C486}" destId="{ED784D46-65D8-4E65-94FD-E526DF56D3E1}" srcOrd="2" destOrd="0" parTransId="{5C734C6F-03A4-4EEB-A239-32438B69C6CE}" sibTransId="{10A0265D-93C6-4702-A2FB-D8427591345C}"/>
    <dgm:cxn modelId="{EBA12FA6-2838-4257-8ECE-7C5AE0969F68}" type="presOf" srcId="{ED784D46-65D8-4E65-94FD-E526DF56D3E1}" destId="{FCC74115-F5BA-490B-84A3-37A282E9E122}" srcOrd="0" destOrd="0" presId="urn:microsoft.com/office/officeart/2008/layout/VerticalCurvedList"/>
    <dgm:cxn modelId="{622DECD2-2911-4C7F-BAC1-0DC82C305ACB}" type="presOf" srcId="{5F323049-19D4-45AD-B1DE-5D44D54C16F6}" destId="{F48DFBE8-0560-4E3E-ABD5-96DE0DA7BF92}" srcOrd="0" destOrd="0" presId="urn:microsoft.com/office/officeart/2008/layout/VerticalCurvedList"/>
    <dgm:cxn modelId="{9AB2BEDA-3ABB-4F9D-AFE9-21596DC3B8A8}" type="presOf" srcId="{082132A3-26DF-45BB-8D9A-775DC7F73EC8}" destId="{6C759AB8-F1F9-49A9-9D84-4E9F718FB3E4}" srcOrd="0" destOrd="0" presId="urn:microsoft.com/office/officeart/2008/layout/VerticalCurvedList"/>
    <dgm:cxn modelId="{046957E2-10D4-468C-BB2D-F80F8D75F931}" type="presOf" srcId="{F832E386-8C75-4A16-A67C-81555993C486}" destId="{09C58E7B-BA3C-4627-B979-EB614FBB6D96}" srcOrd="0" destOrd="0" presId="urn:microsoft.com/office/officeart/2008/layout/VerticalCurvedList"/>
    <dgm:cxn modelId="{FECF2473-75D2-4766-815A-1F5CF85C50B6}" type="presParOf" srcId="{09C58E7B-BA3C-4627-B979-EB614FBB6D96}" destId="{1E53F3DF-72A9-4AF2-8616-A2FC5234A636}" srcOrd="0" destOrd="0" presId="urn:microsoft.com/office/officeart/2008/layout/VerticalCurvedList"/>
    <dgm:cxn modelId="{AA662681-1C11-4F7F-B8E5-672078F25425}" type="presParOf" srcId="{1E53F3DF-72A9-4AF2-8616-A2FC5234A636}" destId="{567BD5A6-BE69-4D4D-853E-F67B2C7D7B49}" srcOrd="0" destOrd="0" presId="urn:microsoft.com/office/officeart/2008/layout/VerticalCurvedList"/>
    <dgm:cxn modelId="{67A43188-B427-4966-934B-81C6F61A15CE}" type="presParOf" srcId="{567BD5A6-BE69-4D4D-853E-F67B2C7D7B49}" destId="{37D85FDD-C92A-4692-9DF0-7B1B8A7B2DBC}" srcOrd="0" destOrd="0" presId="urn:microsoft.com/office/officeart/2008/layout/VerticalCurvedList"/>
    <dgm:cxn modelId="{18818331-F224-4F78-A5F5-459AE77D3643}" type="presParOf" srcId="{567BD5A6-BE69-4D4D-853E-F67B2C7D7B49}" destId="{5F74E3A6-971B-401E-A1FF-6C77314E483A}" srcOrd="1" destOrd="0" presId="urn:microsoft.com/office/officeart/2008/layout/VerticalCurvedList"/>
    <dgm:cxn modelId="{09E8DDF9-3BD3-4C97-B8FF-300C93885C6D}" type="presParOf" srcId="{567BD5A6-BE69-4D4D-853E-F67B2C7D7B49}" destId="{BA9F966A-10B1-4340-A3BE-922C615257E4}" srcOrd="2" destOrd="0" presId="urn:microsoft.com/office/officeart/2008/layout/VerticalCurvedList"/>
    <dgm:cxn modelId="{940E5F57-9463-4FA8-A063-B0CFFF06A4B2}" type="presParOf" srcId="{567BD5A6-BE69-4D4D-853E-F67B2C7D7B49}" destId="{C7331787-3B3C-4652-9AA5-5DF8DFDE7A63}" srcOrd="3" destOrd="0" presId="urn:microsoft.com/office/officeart/2008/layout/VerticalCurvedList"/>
    <dgm:cxn modelId="{DBEC0980-4A39-4994-8523-4F2FCC8260CC}" type="presParOf" srcId="{1E53F3DF-72A9-4AF2-8616-A2FC5234A636}" destId="{173C4E8C-32C8-4F55-8007-6E5FA93F2F64}" srcOrd="1" destOrd="0" presId="urn:microsoft.com/office/officeart/2008/layout/VerticalCurvedList"/>
    <dgm:cxn modelId="{5A425DE0-70CE-4C70-A625-1B5A00B4470D}" type="presParOf" srcId="{1E53F3DF-72A9-4AF2-8616-A2FC5234A636}" destId="{7DCC8689-B644-47A9-84B4-4A5C2B60F1C1}" srcOrd="2" destOrd="0" presId="urn:microsoft.com/office/officeart/2008/layout/VerticalCurvedList"/>
    <dgm:cxn modelId="{8E806DC8-4121-46FC-B08F-232DE9EC1EA1}" type="presParOf" srcId="{7DCC8689-B644-47A9-84B4-4A5C2B60F1C1}" destId="{88DA2ADE-9FB3-4979-ACB4-E68E50BD5517}" srcOrd="0" destOrd="0" presId="urn:microsoft.com/office/officeart/2008/layout/VerticalCurvedList"/>
    <dgm:cxn modelId="{1D26F500-28C3-47B0-9E35-BF896C99398D}" type="presParOf" srcId="{1E53F3DF-72A9-4AF2-8616-A2FC5234A636}" destId="{6C759AB8-F1F9-49A9-9D84-4E9F718FB3E4}" srcOrd="3" destOrd="0" presId="urn:microsoft.com/office/officeart/2008/layout/VerticalCurvedList"/>
    <dgm:cxn modelId="{D0FF1862-3100-4FDA-9BB9-C8900972DD32}" type="presParOf" srcId="{1E53F3DF-72A9-4AF2-8616-A2FC5234A636}" destId="{2F8AA41F-6B79-4718-A8A0-FCE7EC1F0646}" srcOrd="4" destOrd="0" presId="urn:microsoft.com/office/officeart/2008/layout/VerticalCurvedList"/>
    <dgm:cxn modelId="{87AA4F52-3ABE-48A7-9AB3-BF06B09B0DA6}" type="presParOf" srcId="{2F8AA41F-6B79-4718-A8A0-FCE7EC1F0646}" destId="{38E931F6-BF73-4B5D-A0A6-4FF39A7B8FD9}" srcOrd="0" destOrd="0" presId="urn:microsoft.com/office/officeart/2008/layout/VerticalCurvedList"/>
    <dgm:cxn modelId="{F466414F-92F5-4977-8987-4447726E8E09}" type="presParOf" srcId="{1E53F3DF-72A9-4AF2-8616-A2FC5234A636}" destId="{FCC74115-F5BA-490B-84A3-37A282E9E122}" srcOrd="5" destOrd="0" presId="urn:microsoft.com/office/officeart/2008/layout/VerticalCurvedList"/>
    <dgm:cxn modelId="{BD56BEEE-9BEB-4C8F-B318-4C8868C41D47}" type="presParOf" srcId="{1E53F3DF-72A9-4AF2-8616-A2FC5234A636}" destId="{8ECB3676-78EB-4792-B1B8-EBC77B8C761B}" srcOrd="6" destOrd="0" presId="urn:microsoft.com/office/officeart/2008/layout/VerticalCurvedList"/>
    <dgm:cxn modelId="{B38116DD-D842-4AED-8319-0BCE7D8531C3}" type="presParOf" srcId="{8ECB3676-78EB-4792-B1B8-EBC77B8C761B}" destId="{DE5894AE-3E8B-41AB-B3D9-8727166691BC}" srcOrd="0" destOrd="0" presId="urn:microsoft.com/office/officeart/2008/layout/VerticalCurvedList"/>
    <dgm:cxn modelId="{38B5E703-14F8-4691-88B0-7F5862974677}" type="presParOf" srcId="{1E53F3DF-72A9-4AF2-8616-A2FC5234A636}" destId="{FE15569A-EBC9-47A0-B6A5-E80E538074FB}" srcOrd="7" destOrd="0" presId="urn:microsoft.com/office/officeart/2008/layout/VerticalCurvedList"/>
    <dgm:cxn modelId="{57E9E6A2-461A-4F69-BD10-2D81C9CC3504}" type="presParOf" srcId="{1E53F3DF-72A9-4AF2-8616-A2FC5234A636}" destId="{731F35B7-F1E3-4B22-BD53-A4255FEE0ACD}" srcOrd="8" destOrd="0" presId="urn:microsoft.com/office/officeart/2008/layout/VerticalCurvedList"/>
    <dgm:cxn modelId="{ACC508D0-7FBF-4116-9E0B-2EE87D067810}" type="presParOf" srcId="{731F35B7-F1E3-4B22-BD53-A4255FEE0ACD}" destId="{95698696-CC49-4366-950A-A1DCF4A70483}" srcOrd="0" destOrd="0" presId="urn:microsoft.com/office/officeart/2008/layout/VerticalCurvedList"/>
    <dgm:cxn modelId="{0043EF01-8FC3-4CE5-AF12-C82C2E88D684}" type="presParOf" srcId="{1E53F3DF-72A9-4AF2-8616-A2FC5234A636}" destId="{F48DFBE8-0560-4E3E-ABD5-96DE0DA7BF92}" srcOrd="9" destOrd="0" presId="urn:microsoft.com/office/officeart/2008/layout/VerticalCurvedList"/>
    <dgm:cxn modelId="{D668C1A8-B3C3-4C6E-9BF8-82032459BADD}" type="presParOf" srcId="{1E53F3DF-72A9-4AF2-8616-A2FC5234A636}" destId="{3DBC3D59-3380-4397-848A-B1CE3A2DBAC7}" srcOrd="10" destOrd="0" presId="urn:microsoft.com/office/officeart/2008/layout/VerticalCurvedList"/>
    <dgm:cxn modelId="{EA8A6E64-0176-426A-B6D9-61E0A5050065}" type="presParOf" srcId="{3DBC3D59-3380-4397-848A-B1CE3A2DBAC7}" destId="{3686938C-4142-4E9E-B8B5-47A0BCBF98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832E386-8C75-4A16-A67C-81555993C48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27F219F8-124E-4E41-B272-EE4EA7535ED5}">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Difficult fund raising</a:t>
          </a:r>
        </a:p>
      </dgm:t>
    </dgm:pt>
    <dgm:pt modelId="{304E074F-1561-46F9-B75D-96BC970018D9}" type="parTrans" cxnId="{EB183F8C-1678-41C5-AAEF-D146743597BE}">
      <dgm:prSet/>
      <dgm:spPr/>
      <dgm:t>
        <a:bodyPr/>
        <a:lstStyle/>
        <a:p>
          <a:endParaRPr lang="en-US" sz="2400"/>
        </a:p>
      </dgm:t>
    </dgm:pt>
    <dgm:pt modelId="{D2A51489-252A-435D-B362-2B7C78DD4905}" type="sibTrans" cxnId="{EB183F8C-1678-41C5-AAEF-D146743597BE}">
      <dgm:prSet/>
      <dgm:spPr>
        <a:ln>
          <a:solidFill>
            <a:srgbClr val="00CC99"/>
          </a:solidFill>
        </a:ln>
      </dgm:spPr>
      <dgm:t>
        <a:bodyPr/>
        <a:lstStyle/>
        <a:p>
          <a:endParaRPr lang="en-US" sz="2400" dirty="0"/>
        </a:p>
      </dgm:t>
    </dgm:pt>
    <dgm:pt modelId="{082132A3-26DF-45BB-8D9A-775DC7F73EC8}">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Significant time obligations and responsibility</a:t>
          </a:r>
        </a:p>
      </dgm:t>
    </dgm:pt>
    <dgm:pt modelId="{379A17DE-6B32-42AC-9946-0BC683342FA4}" type="parTrans" cxnId="{8C47E01A-217B-4299-80E6-FDFE0419243A}">
      <dgm:prSet/>
      <dgm:spPr/>
      <dgm:t>
        <a:bodyPr/>
        <a:lstStyle/>
        <a:p>
          <a:endParaRPr lang="en-US" sz="2400"/>
        </a:p>
      </dgm:t>
    </dgm:pt>
    <dgm:pt modelId="{3876CC88-343F-4E7A-AC45-F417DCC2C279}" type="sibTrans" cxnId="{8C47E01A-217B-4299-80E6-FDFE0419243A}">
      <dgm:prSet/>
      <dgm:spPr/>
      <dgm:t>
        <a:bodyPr/>
        <a:lstStyle/>
        <a:p>
          <a:endParaRPr lang="en-US" sz="2400"/>
        </a:p>
      </dgm:t>
    </dgm:pt>
    <dgm:pt modelId="{ED784D46-65D8-4E65-94FD-E526DF56D3E1}">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Unlimited personal liability</a:t>
          </a:r>
        </a:p>
      </dgm:t>
    </dgm:pt>
    <dgm:pt modelId="{5C734C6F-03A4-4EEB-A239-32438B69C6CE}" type="parTrans" cxnId="{BAC83B9D-4597-4A55-9DA0-38183D511158}">
      <dgm:prSet/>
      <dgm:spPr/>
      <dgm:t>
        <a:bodyPr/>
        <a:lstStyle/>
        <a:p>
          <a:endParaRPr lang="en-US" sz="2400"/>
        </a:p>
      </dgm:t>
    </dgm:pt>
    <dgm:pt modelId="{10A0265D-93C6-4702-A2FB-D8427591345C}" type="sibTrans" cxnId="{BAC83B9D-4597-4A55-9DA0-38183D511158}">
      <dgm:prSet/>
      <dgm:spPr/>
      <dgm:t>
        <a:bodyPr/>
        <a:lstStyle/>
        <a:p>
          <a:endParaRPr lang="en-US" sz="2400"/>
        </a:p>
      </dgm:t>
    </dgm:pt>
    <dgm:pt modelId="{5F323049-19D4-45AD-B1DE-5D44D54C16F6}">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Taxation of profits</a:t>
          </a:r>
        </a:p>
      </dgm:t>
    </dgm:pt>
    <dgm:pt modelId="{776DD3AD-335E-43DE-A7E5-197998355100}" type="parTrans" cxnId="{742D0E4A-6739-402C-BBDC-25D6D9831F5D}">
      <dgm:prSet/>
      <dgm:spPr/>
      <dgm:t>
        <a:bodyPr/>
        <a:lstStyle/>
        <a:p>
          <a:endParaRPr lang="en-US" sz="2400"/>
        </a:p>
      </dgm:t>
    </dgm:pt>
    <dgm:pt modelId="{79294F33-9206-4B46-845C-92909D6AD32B}" type="sibTrans" cxnId="{742D0E4A-6739-402C-BBDC-25D6D9831F5D}">
      <dgm:prSet/>
      <dgm:spPr/>
      <dgm:t>
        <a:bodyPr/>
        <a:lstStyle/>
        <a:p>
          <a:endParaRPr lang="en-US" sz="2400"/>
        </a:p>
      </dgm:t>
    </dgm:pt>
    <dgm:pt modelId="{356E020C-13B5-458B-9EAC-6FDF705E2DCD}">
      <dgm:prSet phldrT="[Text]" custT="1"/>
      <dgm:spPr>
        <a:solidFill>
          <a:srgbClr val="00CC99"/>
        </a:solidFill>
        <a:ln>
          <a:solidFill>
            <a:srgbClr val="FF6600"/>
          </a:solidFill>
        </a:ln>
      </dgm:spPr>
      <dgm:t>
        <a:bodyPr/>
        <a:lstStyle/>
        <a:p>
          <a:r>
            <a:rPr lang="en-US" sz="2400" dirty="0">
              <a:latin typeface="Arial" panose="020B0604020202020204" pitchFamily="34" charset="0"/>
              <a:cs typeface="Arial" panose="020B0604020202020204" pitchFamily="34" charset="0"/>
            </a:rPr>
            <a:t>Lack of emotional support</a:t>
          </a:r>
        </a:p>
      </dgm:t>
    </dgm:pt>
    <dgm:pt modelId="{D9998DF8-D7AF-431C-9134-D6DB6D4F0792}" type="parTrans" cxnId="{2FE3854E-CECE-40DF-9335-222CEF6EC153}">
      <dgm:prSet/>
      <dgm:spPr/>
      <dgm:t>
        <a:bodyPr/>
        <a:lstStyle/>
        <a:p>
          <a:endParaRPr lang="en-US" sz="2400"/>
        </a:p>
      </dgm:t>
    </dgm:pt>
    <dgm:pt modelId="{5C4F831F-9B25-48B2-A9B2-BDCB2EC3C1A1}" type="sibTrans" cxnId="{2FE3854E-CECE-40DF-9335-222CEF6EC153}">
      <dgm:prSet/>
      <dgm:spPr/>
      <dgm:t>
        <a:bodyPr/>
        <a:lstStyle/>
        <a:p>
          <a:endParaRPr lang="en-US" sz="2400"/>
        </a:p>
      </dgm:t>
    </dgm:pt>
    <dgm:pt modelId="{09C58E7B-BA3C-4627-B979-EB614FBB6D96}" type="pres">
      <dgm:prSet presAssocID="{F832E386-8C75-4A16-A67C-81555993C486}" presName="Name0" presStyleCnt="0">
        <dgm:presLayoutVars>
          <dgm:chMax val="7"/>
          <dgm:chPref val="7"/>
          <dgm:dir/>
        </dgm:presLayoutVars>
      </dgm:prSet>
      <dgm:spPr/>
    </dgm:pt>
    <dgm:pt modelId="{1E53F3DF-72A9-4AF2-8616-A2FC5234A636}" type="pres">
      <dgm:prSet presAssocID="{F832E386-8C75-4A16-A67C-81555993C486}" presName="Name1" presStyleCnt="0"/>
      <dgm:spPr/>
    </dgm:pt>
    <dgm:pt modelId="{567BD5A6-BE69-4D4D-853E-F67B2C7D7B49}" type="pres">
      <dgm:prSet presAssocID="{F832E386-8C75-4A16-A67C-81555993C486}" presName="cycle" presStyleCnt="0"/>
      <dgm:spPr/>
    </dgm:pt>
    <dgm:pt modelId="{37D85FDD-C92A-4692-9DF0-7B1B8A7B2DBC}" type="pres">
      <dgm:prSet presAssocID="{F832E386-8C75-4A16-A67C-81555993C486}" presName="srcNode" presStyleLbl="node1" presStyleIdx="0" presStyleCnt="5"/>
      <dgm:spPr/>
    </dgm:pt>
    <dgm:pt modelId="{5F74E3A6-971B-401E-A1FF-6C77314E483A}" type="pres">
      <dgm:prSet presAssocID="{F832E386-8C75-4A16-A67C-81555993C486}" presName="conn" presStyleLbl="parChTrans1D2" presStyleIdx="0" presStyleCnt="1"/>
      <dgm:spPr/>
    </dgm:pt>
    <dgm:pt modelId="{BA9F966A-10B1-4340-A3BE-922C615257E4}" type="pres">
      <dgm:prSet presAssocID="{F832E386-8C75-4A16-A67C-81555993C486}" presName="extraNode" presStyleLbl="node1" presStyleIdx="0" presStyleCnt="5"/>
      <dgm:spPr/>
    </dgm:pt>
    <dgm:pt modelId="{C7331787-3B3C-4652-9AA5-5DF8DFDE7A63}" type="pres">
      <dgm:prSet presAssocID="{F832E386-8C75-4A16-A67C-81555993C486}" presName="dstNode" presStyleLbl="node1" presStyleIdx="0" presStyleCnt="5"/>
      <dgm:spPr/>
    </dgm:pt>
    <dgm:pt modelId="{173C4E8C-32C8-4F55-8007-6E5FA93F2F64}" type="pres">
      <dgm:prSet presAssocID="{27F219F8-124E-4E41-B272-EE4EA7535ED5}" presName="text_1" presStyleLbl="node1" presStyleIdx="0" presStyleCnt="5">
        <dgm:presLayoutVars>
          <dgm:bulletEnabled val="1"/>
        </dgm:presLayoutVars>
      </dgm:prSet>
      <dgm:spPr/>
    </dgm:pt>
    <dgm:pt modelId="{7DCC8689-B644-47A9-84B4-4A5C2B60F1C1}" type="pres">
      <dgm:prSet presAssocID="{27F219F8-124E-4E41-B272-EE4EA7535ED5}" presName="accent_1" presStyleCnt="0"/>
      <dgm:spPr/>
    </dgm:pt>
    <dgm:pt modelId="{88DA2ADE-9FB3-4979-ACB4-E68E50BD5517}" type="pres">
      <dgm:prSet presAssocID="{27F219F8-124E-4E41-B272-EE4EA7535ED5}" presName="accentRepeatNode" presStyleLbl="solidFgAcc1" presStyleIdx="0" presStyleCnt="5"/>
      <dgm:spPr>
        <a:ln>
          <a:solidFill>
            <a:srgbClr val="FF6600"/>
          </a:solidFill>
        </a:ln>
      </dgm:spPr>
    </dgm:pt>
    <dgm:pt modelId="{6C759AB8-F1F9-49A9-9D84-4E9F718FB3E4}" type="pres">
      <dgm:prSet presAssocID="{082132A3-26DF-45BB-8D9A-775DC7F73EC8}" presName="text_2" presStyleLbl="node1" presStyleIdx="1" presStyleCnt="5">
        <dgm:presLayoutVars>
          <dgm:bulletEnabled val="1"/>
        </dgm:presLayoutVars>
      </dgm:prSet>
      <dgm:spPr/>
    </dgm:pt>
    <dgm:pt modelId="{2F8AA41F-6B79-4718-A8A0-FCE7EC1F0646}" type="pres">
      <dgm:prSet presAssocID="{082132A3-26DF-45BB-8D9A-775DC7F73EC8}" presName="accent_2" presStyleCnt="0"/>
      <dgm:spPr/>
    </dgm:pt>
    <dgm:pt modelId="{38E931F6-BF73-4B5D-A0A6-4FF39A7B8FD9}" type="pres">
      <dgm:prSet presAssocID="{082132A3-26DF-45BB-8D9A-775DC7F73EC8}" presName="accentRepeatNode" presStyleLbl="solidFgAcc1" presStyleIdx="1" presStyleCnt="5"/>
      <dgm:spPr>
        <a:ln>
          <a:solidFill>
            <a:srgbClr val="FF6600"/>
          </a:solidFill>
        </a:ln>
      </dgm:spPr>
    </dgm:pt>
    <dgm:pt modelId="{FCC74115-F5BA-490B-84A3-37A282E9E122}" type="pres">
      <dgm:prSet presAssocID="{ED784D46-65D8-4E65-94FD-E526DF56D3E1}" presName="text_3" presStyleLbl="node1" presStyleIdx="2" presStyleCnt="5">
        <dgm:presLayoutVars>
          <dgm:bulletEnabled val="1"/>
        </dgm:presLayoutVars>
      </dgm:prSet>
      <dgm:spPr/>
    </dgm:pt>
    <dgm:pt modelId="{8ECB3676-78EB-4792-B1B8-EBC77B8C761B}" type="pres">
      <dgm:prSet presAssocID="{ED784D46-65D8-4E65-94FD-E526DF56D3E1}" presName="accent_3" presStyleCnt="0"/>
      <dgm:spPr/>
    </dgm:pt>
    <dgm:pt modelId="{DE5894AE-3E8B-41AB-B3D9-8727166691BC}" type="pres">
      <dgm:prSet presAssocID="{ED784D46-65D8-4E65-94FD-E526DF56D3E1}" presName="accentRepeatNode" presStyleLbl="solidFgAcc1" presStyleIdx="2" presStyleCnt="5"/>
      <dgm:spPr>
        <a:ln>
          <a:solidFill>
            <a:srgbClr val="FF6600"/>
          </a:solidFill>
        </a:ln>
      </dgm:spPr>
    </dgm:pt>
    <dgm:pt modelId="{FE15569A-EBC9-47A0-B6A5-E80E538074FB}" type="pres">
      <dgm:prSet presAssocID="{356E020C-13B5-458B-9EAC-6FDF705E2DCD}" presName="text_4" presStyleLbl="node1" presStyleIdx="3" presStyleCnt="5">
        <dgm:presLayoutVars>
          <dgm:bulletEnabled val="1"/>
        </dgm:presLayoutVars>
      </dgm:prSet>
      <dgm:spPr/>
    </dgm:pt>
    <dgm:pt modelId="{731F35B7-F1E3-4B22-BD53-A4255FEE0ACD}" type="pres">
      <dgm:prSet presAssocID="{356E020C-13B5-458B-9EAC-6FDF705E2DCD}" presName="accent_4" presStyleCnt="0"/>
      <dgm:spPr/>
    </dgm:pt>
    <dgm:pt modelId="{95698696-CC49-4366-950A-A1DCF4A70483}" type="pres">
      <dgm:prSet presAssocID="{356E020C-13B5-458B-9EAC-6FDF705E2DCD}" presName="accentRepeatNode" presStyleLbl="solidFgAcc1" presStyleIdx="3" presStyleCnt="5"/>
      <dgm:spPr>
        <a:ln>
          <a:solidFill>
            <a:srgbClr val="FF6600"/>
          </a:solidFill>
        </a:ln>
      </dgm:spPr>
    </dgm:pt>
    <dgm:pt modelId="{F48DFBE8-0560-4E3E-ABD5-96DE0DA7BF92}" type="pres">
      <dgm:prSet presAssocID="{5F323049-19D4-45AD-B1DE-5D44D54C16F6}" presName="text_5" presStyleLbl="node1" presStyleIdx="4" presStyleCnt="5">
        <dgm:presLayoutVars>
          <dgm:bulletEnabled val="1"/>
        </dgm:presLayoutVars>
      </dgm:prSet>
      <dgm:spPr/>
    </dgm:pt>
    <dgm:pt modelId="{3DBC3D59-3380-4397-848A-B1CE3A2DBAC7}" type="pres">
      <dgm:prSet presAssocID="{5F323049-19D4-45AD-B1DE-5D44D54C16F6}" presName="accent_5" presStyleCnt="0"/>
      <dgm:spPr/>
    </dgm:pt>
    <dgm:pt modelId="{3686938C-4142-4E9E-B8B5-47A0BCBF982F}" type="pres">
      <dgm:prSet presAssocID="{5F323049-19D4-45AD-B1DE-5D44D54C16F6}" presName="accentRepeatNode" presStyleLbl="solidFgAcc1" presStyleIdx="4" presStyleCnt="5"/>
      <dgm:spPr>
        <a:ln>
          <a:solidFill>
            <a:srgbClr val="FF6600"/>
          </a:solidFill>
        </a:ln>
      </dgm:spPr>
    </dgm:pt>
  </dgm:ptLst>
  <dgm:cxnLst>
    <dgm:cxn modelId="{8C47E01A-217B-4299-80E6-FDFE0419243A}" srcId="{F832E386-8C75-4A16-A67C-81555993C486}" destId="{082132A3-26DF-45BB-8D9A-775DC7F73EC8}" srcOrd="1" destOrd="0" parTransId="{379A17DE-6B32-42AC-9946-0BC683342FA4}" sibTransId="{3876CC88-343F-4E7A-AC45-F417DCC2C279}"/>
    <dgm:cxn modelId="{1FD19149-082A-47D0-AFB9-D32642850907}" type="presOf" srcId="{F832E386-8C75-4A16-A67C-81555993C486}" destId="{09C58E7B-BA3C-4627-B979-EB614FBB6D96}" srcOrd="0" destOrd="0" presId="urn:microsoft.com/office/officeart/2008/layout/VerticalCurvedList"/>
    <dgm:cxn modelId="{742D0E4A-6739-402C-BBDC-25D6D9831F5D}" srcId="{F832E386-8C75-4A16-A67C-81555993C486}" destId="{5F323049-19D4-45AD-B1DE-5D44D54C16F6}" srcOrd="4" destOrd="0" parTransId="{776DD3AD-335E-43DE-A7E5-197998355100}" sibTransId="{79294F33-9206-4B46-845C-92909D6AD32B}"/>
    <dgm:cxn modelId="{2FE3854E-CECE-40DF-9335-222CEF6EC153}" srcId="{F832E386-8C75-4A16-A67C-81555993C486}" destId="{356E020C-13B5-458B-9EAC-6FDF705E2DCD}" srcOrd="3" destOrd="0" parTransId="{D9998DF8-D7AF-431C-9134-D6DB6D4F0792}" sibTransId="{5C4F831F-9B25-48B2-A9B2-BDCB2EC3C1A1}"/>
    <dgm:cxn modelId="{58D07C70-8C59-4904-B2DC-62A78A61A939}" type="presOf" srcId="{D2A51489-252A-435D-B362-2B7C78DD4905}" destId="{5F74E3A6-971B-401E-A1FF-6C77314E483A}" srcOrd="0" destOrd="0" presId="urn:microsoft.com/office/officeart/2008/layout/VerticalCurvedList"/>
    <dgm:cxn modelId="{A6626E77-A6C4-4D75-820A-21FBCD2C0527}" type="presOf" srcId="{ED784D46-65D8-4E65-94FD-E526DF56D3E1}" destId="{FCC74115-F5BA-490B-84A3-37A282E9E122}" srcOrd="0" destOrd="0" presId="urn:microsoft.com/office/officeart/2008/layout/VerticalCurvedList"/>
    <dgm:cxn modelId="{ECE77283-6E45-4636-BA69-487DA2191D52}" type="presOf" srcId="{356E020C-13B5-458B-9EAC-6FDF705E2DCD}" destId="{FE15569A-EBC9-47A0-B6A5-E80E538074FB}" srcOrd="0" destOrd="0" presId="urn:microsoft.com/office/officeart/2008/layout/VerticalCurvedList"/>
    <dgm:cxn modelId="{D232C683-CA2E-4D0D-A6E7-AE42CE31F78D}" type="presOf" srcId="{5F323049-19D4-45AD-B1DE-5D44D54C16F6}" destId="{F48DFBE8-0560-4E3E-ABD5-96DE0DA7BF92}" srcOrd="0" destOrd="0" presId="urn:microsoft.com/office/officeart/2008/layout/VerticalCurvedList"/>
    <dgm:cxn modelId="{AA20C783-33BF-45EE-BB2F-A53D8C5EA1D3}" type="presOf" srcId="{082132A3-26DF-45BB-8D9A-775DC7F73EC8}" destId="{6C759AB8-F1F9-49A9-9D84-4E9F718FB3E4}" srcOrd="0" destOrd="0" presId="urn:microsoft.com/office/officeart/2008/layout/VerticalCurvedList"/>
    <dgm:cxn modelId="{EB183F8C-1678-41C5-AAEF-D146743597BE}" srcId="{F832E386-8C75-4A16-A67C-81555993C486}" destId="{27F219F8-124E-4E41-B272-EE4EA7535ED5}" srcOrd="0" destOrd="0" parTransId="{304E074F-1561-46F9-B75D-96BC970018D9}" sibTransId="{D2A51489-252A-435D-B362-2B7C78DD4905}"/>
    <dgm:cxn modelId="{2EC06C92-555B-47D9-A729-EB32BBD6C859}" type="presOf" srcId="{27F219F8-124E-4E41-B272-EE4EA7535ED5}" destId="{173C4E8C-32C8-4F55-8007-6E5FA93F2F64}" srcOrd="0" destOrd="0" presId="urn:microsoft.com/office/officeart/2008/layout/VerticalCurvedList"/>
    <dgm:cxn modelId="{BAC83B9D-4597-4A55-9DA0-38183D511158}" srcId="{F832E386-8C75-4A16-A67C-81555993C486}" destId="{ED784D46-65D8-4E65-94FD-E526DF56D3E1}" srcOrd="2" destOrd="0" parTransId="{5C734C6F-03A4-4EEB-A239-32438B69C6CE}" sibTransId="{10A0265D-93C6-4702-A2FB-D8427591345C}"/>
    <dgm:cxn modelId="{AF56FB07-10C7-4B92-BF03-6E39D164EB4B}" type="presParOf" srcId="{09C58E7B-BA3C-4627-B979-EB614FBB6D96}" destId="{1E53F3DF-72A9-4AF2-8616-A2FC5234A636}" srcOrd="0" destOrd="0" presId="urn:microsoft.com/office/officeart/2008/layout/VerticalCurvedList"/>
    <dgm:cxn modelId="{84494E48-170F-4CCD-8CD8-87145146CAE2}" type="presParOf" srcId="{1E53F3DF-72A9-4AF2-8616-A2FC5234A636}" destId="{567BD5A6-BE69-4D4D-853E-F67B2C7D7B49}" srcOrd="0" destOrd="0" presId="urn:microsoft.com/office/officeart/2008/layout/VerticalCurvedList"/>
    <dgm:cxn modelId="{F93ED718-5F67-4648-83E2-003BA1BCBF8A}" type="presParOf" srcId="{567BD5A6-BE69-4D4D-853E-F67B2C7D7B49}" destId="{37D85FDD-C92A-4692-9DF0-7B1B8A7B2DBC}" srcOrd="0" destOrd="0" presId="urn:microsoft.com/office/officeart/2008/layout/VerticalCurvedList"/>
    <dgm:cxn modelId="{1A5B9200-E9E1-436D-9220-73955E5468EC}" type="presParOf" srcId="{567BD5A6-BE69-4D4D-853E-F67B2C7D7B49}" destId="{5F74E3A6-971B-401E-A1FF-6C77314E483A}" srcOrd="1" destOrd="0" presId="urn:microsoft.com/office/officeart/2008/layout/VerticalCurvedList"/>
    <dgm:cxn modelId="{C0B3DEAD-3923-4906-883A-BC98850B0168}" type="presParOf" srcId="{567BD5A6-BE69-4D4D-853E-F67B2C7D7B49}" destId="{BA9F966A-10B1-4340-A3BE-922C615257E4}" srcOrd="2" destOrd="0" presId="urn:microsoft.com/office/officeart/2008/layout/VerticalCurvedList"/>
    <dgm:cxn modelId="{A6312620-872A-4386-8BC2-CEDAF6AABCCA}" type="presParOf" srcId="{567BD5A6-BE69-4D4D-853E-F67B2C7D7B49}" destId="{C7331787-3B3C-4652-9AA5-5DF8DFDE7A63}" srcOrd="3" destOrd="0" presId="urn:microsoft.com/office/officeart/2008/layout/VerticalCurvedList"/>
    <dgm:cxn modelId="{5B5866E4-C411-4611-A691-BD230F0735AF}" type="presParOf" srcId="{1E53F3DF-72A9-4AF2-8616-A2FC5234A636}" destId="{173C4E8C-32C8-4F55-8007-6E5FA93F2F64}" srcOrd="1" destOrd="0" presId="urn:microsoft.com/office/officeart/2008/layout/VerticalCurvedList"/>
    <dgm:cxn modelId="{E9789D15-27F5-419D-B3E8-489B03B729BF}" type="presParOf" srcId="{1E53F3DF-72A9-4AF2-8616-A2FC5234A636}" destId="{7DCC8689-B644-47A9-84B4-4A5C2B60F1C1}" srcOrd="2" destOrd="0" presId="urn:microsoft.com/office/officeart/2008/layout/VerticalCurvedList"/>
    <dgm:cxn modelId="{592913E7-74EA-4A6E-8547-36E91118B73A}" type="presParOf" srcId="{7DCC8689-B644-47A9-84B4-4A5C2B60F1C1}" destId="{88DA2ADE-9FB3-4979-ACB4-E68E50BD5517}" srcOrd="0" destOrd="0" presId="urn:microsoft.com/office/officeart/2008/layout/VerticalCurvedList"/>
    <dgm:cxn modelId="{24832ACE-A39C-43A5-BA18-1E4ABD8A2B52}" type="presParOf" srcId="{1E53F3DF-72A9-4AF2-8616-A2FC5234A636}" destId="{6C759AB8-F1F9-49A9-9D84-4E9F718FB3E4}" srcOrd="3" destOrd="0" presId="urn:microsoft.com/office/officeart/2008/layout/VerticalCurvedList"/>
    <dgm:cxn modelId="{2D7F0209-2A6A-431D-95AC-3B1BE6DB97E9}" type="presParOf" srcId="{1E53F3DF-72A9-4AF2-8616-A2FC5234A636}" destId="{2F8AA41F-6B79-4718-A8A0-FCE7EC1F0646}" srcOrd="4" destOrd="0" presId="urn:microsoft.com/office/officeart/2008/layout/VerticalCurvedList"/>
    <dgm:cxn modelId="{39F3335B-CDA8-44D6-9DFF-F3756AA2A36D}" type="presParOf" srcId="{2F8AA41F-6B79-4718-A8A0-FCE7EC1F0646}" destId="{38E931F6-BF73-4B5D-A0A6-4FF39A7B8FD9}" srcOrd="0" destOrd="0" presId="urn:microsoft.com/office/officeart/2008/layout/VerticalCurvedList"/>
    <dgm:cxn modelId="{796DEF51-816E-4E94-B3DB-070DBCECAA85}" type="presParOf" srcId="{1E53F3DF-72A9-4AF2-8616-A2FC5234A636}" destId="{FCC74115-F5BA-490B-84A3-37A282E9E122}" srcOrd="5" destOrd="0" presId="urn:microsoft.com/office/officeart/2008/layout/VerticalCurvedList"/>
    <dgm:cxn modelId="{1CD9BB31-5240-49B7-8B03-12761CD44F63}" type="presParOf" srcId="{1E53F3DF-72A9-4AF2-8616-A2FC5234A636}" destId="{8ECB3676-78EB-4792-B1B8-EBC77B8C761B}" srcOrd="6" destOrd="0" presId="urn:microsoft.com/office/officeart/2008/layout/VerticalCurvedList"/>
    <dgm:cxn modelId="{ACEA5D3F-A20B-41F6-A180-C3ACE241D3AB}" type="presParOf" srcId="{8ECB3676-78EB-4792-B1B8-EBC77B8C761B}" destId="{DE5894AE-3E8B-41AB-B3D9-8727166691BC}" srcOrd="0" destOrd="0" presId="urn:microsoft.com/office/officeart/2008/layout/VerticalCurvedList"/>
    <dgm:cxn modelId="{60D743B3-9D75-455B-B1E0-C20405232417}" type="presParOf" srcId="{1E53F3DF-72A9-4AF2-8616-A2FC5234A636}" destId="{FE15569A-EBC9-47A0-B6A5-E80E538074FB}" srcOrd="7" destOrd="0" presId="urn:microsoft.com/office/officeart/2008/layout/VerticalCurvedList"/>
    <dgm:cxn modelId="{117726F0-4ED3-4CA4-A1BE-429445F0E497}" type="presParOf" srcId="{1E53F3DF-72A9-4AF2-8616-A2FC5234A636}" destId="{731F35B7-F1E3-4B22-BD53-A4255FEE0ACD}" srcOrd="8" destOrd="0" presId="urn:microsoft.com/office/officeart/2008/layout/VerticalCurvedList"/>
    <dgm:cxn modelId="{D9850914-8CB6-4748-ABDE-F3B3D17DEED4}" type="presParOf" srcId="{731F35B7-F1E3-4B22-BD53-A4255FEE0ACD}" destId="{95698696-CC49-4366-950A-A1DCF4A70483}" srcOrd="0" destOrd="0" presId="urn:microsoft.com/office/officeart/2008/layout/VerticalCurvedList"/>
    <dgm:cxn modelId="{2DC21E68-E13A-44F3-9E15-27EA9600301A}" type="presParOf" srcId="{1E53F3DF-72A9-4AF2-8616-A2FC5234A636}" destId="{F48DFBE8-0560-4E3E-ABD5-96DE0DA7BF92}" srcOrd="9" destOrd="0" presId="urn:microsoft.com/office/officeart/2008/layout/VerticalCurvedList"/>
    <dgm:cxn modelId="{76B01039-AA80-4B31-82DA-968F4E7E667B}" type="presParOf" srcId="{1E53F3DF-72A9-4AF2-8616-A2FC5234A636}" destId="{3DBC3D59-3380-4397-848A-B1CE3A2DBAC7}" srcOrd="10" destOrd="0" presId="urn:microsoft.com/office/officeart/2008/layout/VerticalCurvedList"/>
    <dgm:cxn modelId="{E5F68535-8296-474E-BC11-E58C098E2095}" type="presParOf" srcId="{3DBC3D59-3380-4397-848A-B1CE3A2DBAC7}" destId="{3686938C-4142-4E9E-B8B5-47A0BCBF982F}"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B9D448-7188-4149-A7DF-54C3415009EC}" type="doc">
      <dgm:prSet loTypeId="urn:microsoft.com/office/officeart/2005/8/layout/vProcess5" loCatId="process" qsTypeId="urn:microsoft.com/office/officeart/2005/8/quickstyle/3d3" qsCatId="3D" csTypeId="urn:microsoft.com/office/officeart/2005/8/colors/accent1_2" csCatId="accent1" phldr="1"/>
      <dgm:spPr/>
      <dgm:t>
        <a:bodyPr/>
        <a:lstStyle/>
        <a:p>
          <a:endParaRPr lang="en-US"/>
        </a:p>
      </dgm:t>
    </dgm:pt>
    <dgm:pt modelId="{05CF5C2D-3D6A-499D-9E92-FCAA0EDE62C1}">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Ability to sell ownership shares</a:t>
          </a:r>
        </a:p>
      </dgm:t>
    </dgm:pt>
    <dgm:pt modelId="{04625A30-1402-4B60-8EE0-37DEB9035FEF}" type="parTrans" cxnId="{07A298FE-AFAB-40AE-A3EF-0FBCB0F70A66}">
      <dgm:prSet/>
      <dgm:spPr/>
      <dgm:t>
        <a:bodyPr/>
        <a:lstStyle/>
        <a:p>
          <a:endParaRPr lang="en-US"/>
        </a:p>
      </dgm:t>
    </dgm:pt>
    <dgm:pt modelId="{C7D813CA-300C-4985-88A7-5D7834A2E2D8}" type="sibTrans" cxnId="{07A298FE-AFAB-40AE-A3EF-0FBCB0F70A66}">
      <dgm:prSet/>
      <dgm:spPr>
        <a:solidFill>
          <a:srgbClr val="00CC99">
            <a:alpha val="90000"/>
          </a:srgbClr>
        </a:solidFill>
      </dgm:spPr>
      <dgm:t>
        <a:bodyPr/>
        <a:lstStyle/>
        <a:p>
          <a:endParaRPr lang="en-US" dirty="0"/>
        </a:p>
      </dgm:t>
    </dgm:pt>
    <dgm:pt modelId="{134DE456-D97F-4236-BD61-DC97D742DDA8}">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Ease of transfer</a:t>
          </a:r>
        </a:p>
      </dgm:t>
    </dgm:pt>
    <dgm:pt modelId="{4C8BC714-5A6C-4C8C-8D51-437AD4E6F1E3}" type="parTrans" cxnId="{F805EB88-2FF0-4D23-B400-2FC1701B0C22}">
      <dgm:prSet/>
      <dgm:spPr/>
      <dgm:t>
        <a:bodyPr/>
        <a:lstStyle/>
        <a:p>
          <a:endParaRPr lang="en-US"/>
        </a:p>
      </dgm:t>
    </dgm:pt>
    <dgm:pt modelId="{38DED4FC-210D-435F-B8CE-52BE37B1AD8E}" type="sibTrans" cxnId="{F805EB88-2FF0-4D23-B400-2FC1701B0C22}">
      <dgm:prSet/>
      <dgm:spPr>
        <a:solidFill>
          <a:srgbClr val="00CC99">
            <a:alpha val="90000"/>
          </a:srgbClr>
        </a:solidFill>
      </dgm:spPr>
      <dgm:t>
        <a:bodyPr/>
        <a:lstStyle/>
        <a:p>
          <a:endParaRPr lang="en-US" dirty="0"/>
        </a:p>
      </dgm:t>
    </dgm:pt>
    <dgm:pt modelId="{2BFDFF58-F23D-48E2-BD75-43A349955F74}">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Limitation of personal liability</a:t>
          </a:r>
        </a:p>
      </dgm:t>
    </dgm:pt>
    <dgm:pt modelId="{FE37C778-30E0-41BB-AA49-9D55F535C50E}" type="parTrans" cxnId="{015019E8-F97B-49AC-80F9-69DE75A96F40}">
      <dgm:prSet/>
      <dgm:spPr/>
      <dgm:t>
        <a:bodyPr/>
        <a:lstStyle/>
        <a:p>
          <a:endParaRPr lang="en-US"/>
        </a:p>
      </dgm:t>
    </dgm:pt>
    <dgm:pt modelId="{4AC3729E-4808-4C2D-8845-53F512813DCF}" type="sibTrans" cxnId="{015019E8-F97B-49AC-80F9-69DE75A96F40}">
      <dgm:prSet/>
      <dgm:spPr>
        <a:solidFill>
          <a:srgbClr val="00CC99">
            <a:alpha val="90000"/>
          </a:srgbClr>
        </a:solidFill>
      </dgm:spPr>
      <dgm:t>
        <a:bodyPr/>
        <a:lstStyle/>
        <a:p>
          <a:endParaRPr lang="en-US" dirty="0"/>
        </a:p>
      </dgm:t>
    </dgm:pt>
    <dgm:pt modelId="{69A435A7-D867-4369-90D7-0E8E5ECD55F3}">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Continued existence</a:t>
          </a:r>
        </a:p>
      </dgm:t>
    </dgm:pt>
    <dgm:pt modelId="{3E4B3E6B-BA61-4C69-97E6-D41B52B45FBC}" type="parTrans" cxnId="{98C5315F-FA28-4CF9-9FAE-FE0634935845}">
      <dgm:prSet/>
      <dgm:spPr/>
      <dgm:t>
        <a:bodyPr/>
        <a:lstStyle/>
        <a:p>
          <a:endParaRPr lang="en-US"/>
        </a:p>
      </dgm:t>
    </dgm:pt>
    <dgm:pt modelId="{2A8499F7-CC9F-4134-9459-D874395F6F81}" type="sibTrans" cxnId="{98C5315F-FA28-4CF9-9FAE-FE0634935845}">
      <dgm:prSet/>
      <dgm:spPr/>
      <dgm:t>
        <a:bodyPr/>
        <a:lstStyle/>
        <a:p>
          <a:endParaRPr lang="en-US"/>
        </a:p>
      </dgm:t>
    </dgm:pt>
    <dgm:pt modelId="{D3E5E667-4D7B-4707-A161-1F504782E769}" type="pres">
      <dgm:prSet presAssocID="{54B9D448-7188-4149-A7DF-54C3415009EC}" presName="outerComposite" presStyleCnt="0">
        <dgm:presLayoutVars>
          <dgm:chMax val="5"/>
          <dgm:dir/>
          <dgm:resizeHandles val="exact"/>
        </dgm:presLayoutVars>
      </dgm:prSet>
      <dgm:spPr/>
    </dgm:pt>
    <dgm:pt modelId="{811FE632-74C3-4CF6-A9F9-998E7B450606}" type="pres">
      <dgm:prSet presAssocID="{54B9D448-7188-4149-A7DF-54C3415009EC}" presName="dummyMaxCanvas" presStyleCnt="0">
        <dgm:presLayoutVars/>
      </dgm:prSet>
      <dgm:spPr/>
    </dgm:pt>
    <dgm:pt modelId="{E1636FB6-084B-4E89-B4D5-83DABCBF05BD}" type="pres">
      <dgm:prSet presAssocID="{54B9D448-7188-4149-A7DF-54C3415009EC}" presName="FourNodes_1" presStyleLbl="node1" presStyleIdx="0" presStyleCnt="4" custScaleY="73020">
        <dgm:presLayoutVars>
          <dgm:bulletEnabled val="1"/>
        </dgm:presLayoutVars>
      </dgm:prSet>
      <dgm:spPr/>
    </dgm:pt>
    <dgm:pt modelId="{211B38AC-3F24-4B1B-8EF8-6AFDB66EAC3A}" type="pres">
      <dgm:prSet presAssocID="{54B9D448-7188-4149-A7DF-54C3415009EC}" presName="FourNodes_2" presStyleLbl="node1" presStyleIdx="1" presStyleCnt="4" custScaleY="75890" custLinFactNeighborY="-15949">
        <dgm:presLayoutVars>
          <dgm:bulletEnabled val="1"/>
        </dgm:presLayoutVars>
      </dgm:prSet>
      <dgm:spPr/>
    </dgm:pt>
    <dgm:pt modelId="{9B2C2E5D-E3B7-4099-8087-B8BA54B944BE}" type="pres">
      <dgm:prSet presAssocID="{54B9D448-7188-4149-A7DF-54C3415009EC}" presName="FourNodes_3" presStyleLbl="node1" presStyleIdx="2" presStyleCnt="4" custScaleY="80729" custLinFactNeighborY="-23923">
        <dgm:presLayoutVars>
          <dgm:bulletEnabled val="1"/>
        </dgm:presLayoutVars>
      </dgm:prSet>
      <dgm:spPr/>
    </dgm:pt>
    <dgm:pt modelId="{06444FA7-900E-4616-86E6-EE924F072300}" type="pres">
      <dgm:prSet presAssocID="{54B9D448-7188-4149-A7DF-54C3415009EC}" presName="FourNodes_4" presStyleLbl="node1" presStyleIdx="3" presStyleCnt="4" custScaleY="77858" custLinFactNeighborY="-31898">
        <dgm:presLayoutVars>
          <dgm:bulletEnabled val="1"/>
        </dgm:presLayoutVars>
      </dgm:prSet>
      <dgm:spPr/>
    </dgm:pt>
    <dgm:pt modelId="{09924D07-77AB-49A5-8470-5D679C3226B3}" type="pres">
      <dgm:prSet presAssocID="{54B9D448-7188-4149-A7DF-54C3415009EC}" presName="FourConn_1-2" presStyleLbl="fgAccFollowNode1" presStyleIdx="0" presStyleCnt="3">
        <dgm:presLayoutVars>
          <dgm:bulletEnabled val="1"/>
        </dgm:presLayoutVars>
      </dgm:prSet>
      <dgm:spPr/>
    </dgm:pt>
    <dgm:pt modelId="{46E2E919-91D0-4F5E-89B9-642581FBA0EB}" type="pres">
      <dgm:prSet presAssocID="{54B9D448-7188-4149-A7DF-54C3415009EC}" presName="FourConn_2-3" presStyleLbl="fgAccFollowNode1" presStyleIdx="1" presStyleCnt="3" custLinFactNeighborY="-21190">
        <dgm:presLayoutVars>
          <dgm:bulletEnabled val="1"/>
        </dgm:presLayoutVars>
      </dgm:prSet>
      <dgm:spPr/>
    </dgm:pt>
    <dgm:pt modelId="{A9E7D316-D77B-4393-8DEE-3E3737E2B598}" type="pres">
      <dgm:prSet presAssocID="{54B9D448-7188-4149-A7DF-54C3415009EC}" presName="FourConn_3-4" presStyleLbl="fgAccFollowNode1" presStyleIdx="2" presStyleCnt="3" custLinFactNeighborY="-31250">
        <dgm:presLayoutVars>
          <dgm:bulletEnabled val="1"/>
        </dgm:presLayoutVars>
      </dgm:prSet>
      <dgm:spPr/>
    </dgm:pt>
    <dgm:pt modelId="{47464128-962F-4315-BDEB-1969E9083B37}" type="pres">
      <dgm:prSet presAssocID="{54B9D448-7188-4149-A7DF-54C3415009EC}" presName="FourNodes_1_text" presStyleLbl="node1" presStyleIdx="3" presStyleCnt="4">
        <dgm:presLayoutVars>
          <dgm:bulletEnabled val="1"/>
        </dgm:presLayoutVars>
      </dgm:prSet>
      <dgm:spPr/>
    </dgm:pt>
    <dgm:pt modelId="{BE0CFA7E-7BD6-4E83-9F38-96D0CBB39D33}" type="pres">
      <dgm:prSet presAssocID="{54B9D448-7188-4149-A7DF-54C3415009EC}" presName="FourNodes_2_text" presStyleLbl="node1" presStyleIdx="3" presStyleCnt="4">
        <dgm:presLayoutVars>
          <dgm:bulletEnabled val="1"/>
        </dgm:presLayoutVars>
      </dgm:prSet>
      <dgm:spPr/>
    </dgm:pt>
    <dgm:pt modelId="{77DA1959-6739-4941-A691-79E64A6CD52A}" type="pres">
      <dgm:prSet presAssocID="{54B9D448-7188-4149-A7DF-54C3415009EC}" presName="FourNodes_3_text" presStyleLbl="node1" presStyleIdx="3" presStyleCnt="4">
        <dgm:presLayoutVars>
          <dgm:bulletEnabled val="1"/>
        </dgm:presLayoutVars>
      </dgm:prSet>
      <dgm:spPr/>
    </dgm:pt>
    <dgm:pt modelId="{206EFF6B-8B1C-4781-872C-FBC149B1FB54}" type="pres">
      <dgm:prSet presAssocID="{54B9D448-7188-4149-A7DF-54C3415009EC}" presName="FourNodes_4_text" presStyleLbl="node1" presStyleIdx="3" presStyleCnt="4">
        <dgm:presLayoutVars>
          <dgm:bulletEnabled val="1"/>
        </dgm:presLayoutVars>
      </dgm:prSet>
      <dgm:spPr/>
    </dgm:pt>
  </dgm:ptLst>
  <dgm:cxnLst>
    <dgm:cxn modelId="{9B7E4803-8767-40E5-8166-BB869401A3D5}" type="presOf" srcId="{C7D813CA-300C-4985-88A7-5D7834A2E2D8}" destId="{09924D07-77AB-49A5-8470-5D679C3226B3}" srcOrd="0" destOrd="0" presId="urn:microsoft.com/office/officeart/2005/8/layout/vProcess5"/>
    <dgm:cxn modelId="{76F66312-78A1-4FA2-8C7C-4E281DA49C07}" type="presOf" srcId="{134DE456-D97F-4236-BD61-DC97D742DDA8}" destId="{211B38AC-3F24-4B1B-8EF8-6AFDB66EAC3A}" srcOrd="0" destOrd="0" presId="urn:microsoft.com/office/officeart/2005/8/layout/vProcess5"/>
    <dgm:cxn modelId="{24AFD326-EA9A-47D0-96EA-4308F7139474}" type="presOf" srcId="{69A435A7-D867-4369-90D7-0E8E5ECD55F3}" destId="{06444FA7-900E-4616-86E6-EE924F072300}" srcOrd="0" destOrd="0" presId="urn:microsoft.com/office/officeart/2005/8/layout/vProcess5"/>
    <dgm:cxn modelId="{53041A31-6274-47D1-AD17-4BB19A3545E9}" type="presOf" srcId="{38DED4FC-210D-435F-B8CE-52BE37B1AD8E}" destId="{46E2E919-91D0-4F5E-89B9-642581FBA0EB}" srcOrd="0" destOrd="0" presId="urn:microsoft.com/office/officeart/2005/8/layout/vProcess5"/>
    <dgm:cxn modelId="{98C5315F-FA28-4CF9-9FAE-FE0634935845}" srcId="{54B9D448-7188-4149-A7DF-54C3415009EC}" destId="{69A435A7-D867-4369-90D7-0E8E5ECD55F3}" srcOrd="3" destOrd="0" parTransId="{3E4B3E6B-BA61-4C69-97E6-D41B52B45FBC}" sibTransId="{2A8499F7-CC9F-4134-9459-D874395F6F81}"/>
    <dgm:cxn modelId="{01AD334C-3257-49BA-B40F-FBAB8903C78E}" type="presOf" srcId="{134DE456-D97F-4236-BD61-DC97D742DDA8}" destId="{BE0CFA7E-7BD6-4E83-9F38-96D0CBB39D33}" srcOrd="1" destOrd="0" presId="urn:microsoft.com/office/officeart/2005/8/layout/vProcess5"/>
    <dgm:cxn modelId="{87BA6281-7453-4638-9965-226F709E7914}" type="presOf" srcId="{05CF5C2D-3D6A-499D-9E92-FCAA0EDE62C1}" destId="{E1636FB6-084B-4E89-B4D5-83DABCBF05BD}" srcOrd="0" destOrd="0" presId="urn:microsoft.com/office/officeart/2005/8/layout/vProcess5"/>
    <dgm:cxn modelId="{F805EB88-2FF0-4D23-B400-2FC1701B0C22}" srcId="{54B9D448-7188-4149-A7DF-54C3415009EC}" destId="{134DE456-D97F-4236-BD61-DC97D742DDA8}" srcOrd="1" destOrd="0" parTransId="{4C8BC714-5A6C-4C8C-8D51-437AD4E6F1E3}" sibTransId="{38DED4FC-210D-435F-B8CE-52BE37B1AD8E}"/>
    <dgm:cxn modelId="{8C86689D-F02A-4138-BC18-A74B73F8F13E}" type="presOf" srcId="{05CF5C2D-3D6A-499D-9E92-FCAA0EDE62C1}" destId="{47464128-962F-4315-BDEB-1969E9083B37}" srcOrd="1" destOrd="0" presId="urn:microsoft.com/office/officeart/2005/8/layout/vProcess5"/>
    <dgm:cxn modelId="{D27B10AD-A73E-4861-9A69-BAC0D950135F}" type="presOf" srcId="{54B9D448-7188-4149-A7DF-54C3415009EC}" destId="{D3E5E667-4D7B-4707-A161-1F504782E769}" srcOrd="0" destOrd="0" presId="urn:microsoft.com/office/officeart/2005/8/layout/vProcess5"/>
    <dgm:cxn modelId="{D5D555C1-6F68-4D81-A1B9-DD194392226B}" type="presOf" srcId="{2BFDFF58-F23D-48E2-BD75-43A349955F74}" destId="{9B2C2E5D-E3B7-4099-8087-B8BA54B944BE}" srcOrd="0" destOrd="0" presId="urn:microsoft.com/office/officeart/2005/8/layout/vProcess5"/>
    <dgm:cxn modelId="{AA0959C6-FE3F-4D30-B52F-AA862831CB67}" type="presOf" srcId="{2BFDFF58-F23D-48E2-BD75-43A349955F74}" destId="{77DA1959-6739-4941-A691-79E64A6CD52A}" srcOrd="1" destOrd="0" presId="urn:microsoft.com/office/officeart/2005/8/layout/vProcess5"/>
    <dgm:cxn modelId="{0EEFD8DD-CF5D-4598-B5F9-730DDFEFEDE0}" type="presOf" srcId="{4AC3729E-4808-4C2D-8845-53F512813DCF}" destId="{A9E7D316-D77B-4393-8DEE-3E3737E2B598}" srcOrd="0" destOrd="0" presId="urn:microsoft.com/office/officeart/2005/8/layout/vProcess5"/>
    <dgm:cxn modelId="{015019E8-F97B-49AC-80F9-69DE75A96F40}" srcId="{54B9D448-7188-4149-A7DF-54C3415009EC}" destId="{2BFDFF58-F23D-48E2-BD75-43A349955F74}" srcOrd="2" destOrd="0" parTransId="{FE37C778-30E0-41BB-AA49-9D55F535C50E}" sibTransId="{4AC3729E-4808-4C2D-8845-53F512813DCF}"/>
    <dgm:cxn modelId="{777F1CEC-1DA3-4E9B-B20F-D5C92EB58880}" type="presOf" srcId="{69A435A7-D867-4369-90D7-0E8E5ECD55F3}" destId="{206EFF6B-8B1C-4781-872C-FBC149B1FB54}" srcOrd="1" destOrd="0" presId="urn:microsoft.com/office/officeart/2005/8/layout/vProcess5"/>
    <dgm:cxn modelId="{07A298FE-AFAB-40AE-A3EF-0FBCB0F70A66}" srcId="{54B9D448-7188-4149-A7DF-54C3415009EC}" destId="{05CF5C2D-3D6A-499D-9E92-FCAA0EDE62C1}" srcOrd="0" destOrd="0" parTransId="{04625A30-1402-4B60-8EE0-37DEB9035FEF}" sibTransId="{C7D813CA-300C-4985-88A7-5D7834A2E2D8}"/>
    <dgm:cxn modelId="{C922CCFC-5828-4AA9-B96D-E0292FC7FAD7}" type="presParOf" srcId="{D3E5E667-4D7B-4707-A161-1F504782E769}" destId="{811FE632-74C3-4CF6-A9F9-998E7B450606}" srcOrd="0" destOrd="0" presId="urn:microsoft.com/office/officeart/2005/8/layout/vProcess5"/>
    <dgm:cxn modelId="{5731EB25-ABCC-4E73-B6C1-9BC6FB79F579}" type="presParOf" srcId="{D3E5E667-4D7B-4707-A161-1F504782E769}" destId="{E1636FB6-084B-4E89-B4D5-83DABCBF05BD}" srcOrd="1" destOrd="0" presId="urn:microsoft.com/office/officeart/2005/8/layout/vProcess5"/>
    <dgm:cxn modelId="{39780980-F55B-4C27-A9AF-735DCEBF3B94}" type="presParOf" srcId="{D3E5E667-4D7B-4707-A161-1F504782E769}" destId="{211B38AC-3F24-4B1B-8EF8-6AFDB66EAC3A}" srcOrd="2" destOrd="0" presId="urn:microsoft.com/office/officeart/2005/8/layout/vProcess5"/>
    <dgm:cxn modelId="{A5E34ACE-EC06-42B1-B42A-C3082E90C5C9}" type="presParOf" srcId="{D3E5E667-4D7B-4707-A161-1F504782E769}" destId="{9B2C2E5D-E3B7-4099-8087-B8BA54B944BE}" srcOrd="3" destOrd="0" presId="urn:microsoft.com/office/officeart/2005/8/layout/vProcess5"/>
    <dgm:cxn modelId="{23453FC9-773E-4F7E-B81F-DBF5D8C09C1D}" type="presParOf" srcId="{D3E5E667-4D7B-4707-A161-1F504782E769}" destId="{06444FA7-900E-4616-86E6-EE924F072300}" srcOrd="4" destOrd="0" presId="urn:microsoft.com/office/officeart/2005/8/layout/vProcess5"/>
    <dgm:cxn modelId="{1968F52F-6AA6-4532-B201-08553FCD66E8}" type="presParOf" srcId="{D3E5E667-4D7B-4707-A161-1F504782E769}" destId="{09924D07-77AB-49A5-8470-5D679C3226B3}" srcOrd="5" destOrd="0" presId="urn:microsoft.com/office/officeart/2005/8/layout/vProcess5"/>
    <dgm:cxn modelId="{D34C5FC9-E493-4C8E-89F9-AD99F53027B7}" type="presParOf" srcId="{D3E5E667-4D7B-4707-A161-1F504782E769}" destId="{46E2E919-91D0-4F5E-89B9-642581FBA0EB}" srcOrd="6" destOrd="0" presId="urn:microsoft.com/office/officeart/2005/8/layout/vProcess5"/>
    <dgm:cxn modelId="{B15B5F05-085E-4C6F-BA7F-2CF5F4B3DD38}" type="presParOf" srcId="{D3E5E667-4D7B-4707-A161-1F504782E769}" destId="{A9E7D316-D77B-4393-8DEE-3E3737E2B598}" srcOrd="7" destOrd="0" presId="urn:microsoft.com/office/officeart/2005/8/layout/vProcess5"/>
    <dgm:cxn modelId="{AFB2C14C-DB04-434E-B056-DC8AC63D4878}" type="presParOf" srcId="{D3E5E667-4D7B-4707-A161-1F504782E769}" destId="{47464128-962F-4315-BDEB-1969E9083B37}" srcOrd="8" destOrd="0" presId="urn:microsoft.com/office/officeart/2005/8/layout/vProcess5"/>
    <dgm:cxn modelId="{06F96A11-0C54-44C3-A31B-CF190C7C56B8}" type="presParOf" srcId="{D3E5E667-4D7B-4707-A161-1F504782E769}" destId="{BE0CFA7E-7BD6-4E83-9F38-96D0CBB39D33}" srcOrd="9" destOrd="0" presId="urn:microsoft.com/office/officeart/2005/8/layout/vProcess5"/>
    <dgm:cxn modelId="{93A9F888-EEA5-4E3C-BBC2-FA36C175CFD6}" type="presParOf" srcId="{D3E5E667-4D7B-4707-A161-1F504782E769}" destId="{77DA1959-6739-4941-A691-79E64A6CD52A}" srcOrd="10" destOrd="0" presId="urn:microsoft.com/office/officeart/2005/8/layout/vProcess5"/>
    <dgm:cxn modelId="{050532EB-D83B-4796-9C85-B1CEC907EA12}" type="presParOf" srcId="{D3E5E667-4D7B-4707-A161-1F504782E769}" destId="{206EFF6B-8B1C-4781-872C-FBC149B1FB5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4B9D448-7188-4149-A7DF-54C3415009EC}" type="doc">
      <dgm:prSet loTypeId="urn:microsoft.com/office/officeart/2005/8/layout/vProcess5" loCatId="process" qsTypeId="urn:microsoft.com/office/officeart/2005/8/quickstyle/3d3" qsCatId="3D" csTypeId="urn:microsoft.com/office/officeart/2005/8/colors/accent1_2" csCatId="accent1" phldr="1"/>
      <dgm:spPr/>
      <dgm:t>
        <a:bodyPr/>
        <a:lstStyle/>
        <a:p>
          <a:endParaRPr lang="en-US"/>
        </a:p>
      </dgm:t>
    </dgm:pt>
    <dgm:pt modelId="{05CF5C2D-3D6A-499D-9E92-FCAA0EDE62C1}">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Potential for double taxation</a:t>
          </a:r>
        </a:p>
      </dgm:t>
    </dgm:pt>
    <dgm:pt modelId="{04625A30-1402-4B60-8EE0-37DEB9035FEF}" type="parTrans" cxnId="{07A298FE-AFAB-40AE-A3EF-0FBCB0F70A66}">
      <dgm:prSet/>
      <dgm:spPr/>
      <dgm:t>
        <a:bodyPr/>
        <a:lstStyle/>
        <a:p>
          <a:endParaRPr lang="en-US"/>
        </a:p>
      </dgm:t>
    </dgm:pt>
    <dgm:pt modelId="{C7D813CA-300C-4985-88A7-5D7834A2E2D8}" type="sibTrans" cxnId="{07A298FE-AFAB-40AE-A3EF-0FBCB0F70A66}">
      <dgm:prSet/>
      <dgm:spPr>
        <a:solidFill>
          <a:srgbClr val="FF6600">
            <a:alpha val="90000"/>
          </a:srgbClr>
        </a:solidFill>
      </dgm:spPr>
      <dgm:t>
        <a:bodyPr/>
        <a:lstStyle/>
        <a:p>
          <a:endParaRPr lang="en-US" dirty="0"/>
        </a:p>
      </dgm:t>
    </dgm:pt>
    <dgm:pt modelId="{134DE456-D97F-4236-BD61-DC97D742DDA8}">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Loss of founder control</a:t>
          </a:r>
        </a:p>
      </dgm:t>
    </dgm:pt>
    <dgm:pt modelId="{4C8BC714-5A6C-4C8C-8D51-437AD4E6F1E3}" type="parTrans" cxnId="{F805EB88-2FF0-4D23-B400-2FC1701B0C22}">
      <dgm:prSet/>
      <dgm:spPr/>
      <dgm:t>
        <a:bodyPr/>
        <a:lstStyle/>
        <a:p>
          <a:endParaRPr lang="en-US"/>
        </a:p>
      </dgm:t>
    </dgm:pt>
    <dgm:pt modelId="{38DED4FC-210D-435F-B8CE-52BE37B1AD8E}" type="sibTrans" cxnId="{F805EB88-2FF0-4D23-B400-2FC1701B0C22}">
      <dgm:prSet/>
      <dgm:spPr>
        <a:solidFill>
          <a:srgbClr val="FF6600">
            <a:alpha val="90000"/>
          </a:srgbClr>
        </a:solidFill>
      </dgm:spPr>
      <dgm:t>
        <a:bodyPr/>
        <a:lstStyle/>
        <a:p>
          <a:endParaRPr lang="en-US" dirty="0"/>
        </a:p>
      </dgm:t>
    </dgm:pt>
    <dgm:pt modelId="{69A435A7-D867-4369-90D7-0E8E5ECD55F3}">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Greater government regulation.</a:t>
          </a:r>
        </a:p>
      </dgm:t>
    </dgm:pt>
    <dgm:pt modelId="{3E4B3E6B-BA61-4C69-97E6-D41B52B45FBC}" type="parTrans" cxnId="{98C5315F-FA28-4CF9-9FAE-FE0634935845}">
      <dgm:prSet/>
      <dgm:spPr/>
      <dgm:t>
        <a:bodyPr/>
        <a:lstStyle/>
        <a:p>
          <a:endParaRPr lang="en-US"/>
        </a:p>
      </dgm:t>
    </dgm:pt>
    <dgm:pt modelId="{2A8499F7-CC9F-4134-9459-D874395F6F81}" type="sibTrans" cxnId="{98C5315F-FA28-4CF9-9FAE-FE0634935845}">
      <dgm:prSet/>
      <dgm:spPr/>
      <dgm:t>
        <a:bodyPr/>
        <a:lstStyle/>
        <a:p>
          <a:endParaRPr lang="en-US"/>
        </a:p>
      </dgm:t>
    </dgm:pt>
    <dgm:pt modelId="{2BFDFF58-F23D-48E2-BD75-43A349955F74}">
      <dgm:prSet phldrT="[Text]" custT="1"/>
      <dgm:spPr>
        <a:solidFill>
          <a:srgbClr val="00CC99"/>
        </a:solidFill>
        <a:ln>
          <a:solidFill>
            <a:srgbClr val="FF6600"/>
          </a:solidFill>
        </a:ln>
      </dgm:spPr>
      <dgm:t>
        <a:bodyPr/>
        <a:lstStyle/>
        <a:p>
          <a:r>
            <a:rPr lang="en-US" sz="2000" dirty="0">
              <a:latin typeface="Arial" panose="020B0604020202020204" pitchFamily="34" charset="0"/>
              <a:cs typeface="Arial" panose="020B0604020202020204" pitchFamily="34" charset="0"/>
            </a:rPr>
            <a:t>Higher start-up costs</a:t>
          </a:r>
        </a:p>
      </dgm:t>
    </dgm:pt>
    <dgm:pt modelId="{4AC3729E-4808-4C2D-8845-53F512813DCF}" type="sibTrans" cxnId="{015019E8-F97B-49AC-80F9-69DE75A96F40}">
      <dgm:prSet/>
      <dgm:spPr>
        <a:solidFill>
          <a:srgbClr val="FF6600">
            <a:alpha val="90000"/>
          </a:srgbClr>
        </a:solidFill>
      </dgm:spPr>
      <dgm:t>
        <a:bodyPr/>
        <a:lstStyle/>
        <a:p>
          <a:endParaRPr lang="en-US" dirty="0"/>
        </a:p>
      </dgm:t>
    </dgm:pt>
    <dgm:pt modelId="{FE37C778-30E0-41BB-AA49-9D55F535C50E}" type="parTrans" cxnId="{015019E8-F97B-49AC-80F9-69DE75A96F40}">
      <dgm:prSet/>
      <dgm:spPr/>
      <dgm:t>
        <a:bodyPr/>
        <a:lstStyle/>
        <a:p>
          <a:endParaRPr lang="en-US"/>
        </a:p>
      </dgm:t>
    </dgm:pt>
    <dgm:pt modelId="{D3E5E667-4D7B-4707-A161-1F504782E769}" type="pres">
      <dgm:prSet presAssocID="{54B9D448-7188-4149-A7DF-54C3415009EC}" presName="outerComposite" presStyleCnt="0">
        <dgm:presLayoutVars>
          <dgm:chMax val="5"/>
          <dgm:dir/>
          <dgm:resizeHandles val="exact"/>
        </dgm:presLayoutVars>
      </dgm:prSet>
      <dgm:spPr/>
    </dgm:pt>
    <dgm:pt modelId="{811FE632-74C3-4CF6-A9F9-998E7B450606}" type="pres">
      <dgm:prSet presAssocID="{54B9D448-7188-4149-A7DF-54C3415009EC}" presName="dummyMaxCanvas" presStyleCnt="0">
        <dgm:presLayoutVars/>
      </dgm:prSet>
      <dgm:spPr/>
    </dgm:pt>
    <dgm:pt modelId="{E1636FB6-084B-4E89-B4D5-83DABCBF05BD}" type="pres">
      <dgm:prSet presAssocID="{54B9D448-7188-4149-A7DF-54C3415009EC}" presName="FourNodes_1" presStyleLbl="node1" presStyleIdx="0" presStyleCnt="4" custScaleY="75679">
        <dgm:presLayoutVars>
          <dgm:bulletEnabled val="1"/>
        </dgm:presLayoutVars>
      </dgm:prSet>
      <dgm:spPr/>
    </dgm:pt>
    <dgm:pt modelId="{211B38AC-3F24-4B1B-8EF8-6AFDB66EAC3A}" type="pres">
      <dgm:prSet presAssocID="{54B9D448-7188-4149-A7DF-54C3415009EC}" presName="FourNodes_2" presStyleLbl="node1" presStyleIdx="1" presStyleCnt="4" custScaleY="74425" custLinFactNeighborY="-19619">
        <dgm:presLayoutVars>
          <dgm:bulletEnabled val="1"/>
        </dgm:presLayoutVars>
      </dgm:prSet>
      <dgm:spPr/>
    </dgm:pt>
    <dgm:pt modelId="{9B2C2E5D-E3B7-4099-8087-B8BA54B944BE}" type="pres">
      <dgm:prSet presAssocID="{54B9D448-7188-4149-A7DF-54C3415009EC}" presName="FourNodes_3" presStyleLbl="node1" presStyleIdx="2" presStyleCnt="4" custScaleY="83569" custLinFactNeighborY="-31348">
        <dgm:presLayoutVars>
          <dgm:bulletEnabled val="1"/>
        </dgm:presLayoutVars>
      </dgm:prSet>
      <dgm:spPr/>
    </dgm:pt>
    <dgm:pt modelId="{06444FA7-900E-4616-86E6-EE924F072300}" type="pres">
      <dgm:prSet presAssocID="{54B9D448-7188-4149-A7DF-54C3415009EC}" presName="FourNodes_4" presStyleLbl="node1" presStyleIdx="3" presStyleCnt="4" custScaleY="76010" custLinFactNeighborY="-45638">
        <dgm:presLayoutVars>
          <dgm:bulletEnabled val="1"/>
        </dgm:presLayoutVars>
      </dgm:prSet>
      <dgm:spPr/>
    </dgm:pt>
    <dgm:pt modelId="{09924D07-77AB-49A5-8470-5D679C3226B3}" type="pres">
      <dgm:prSet presAssocID="{54B9D448-7188-4149-A7DF-54C3415009EC}" presName="FourConn_1-2" presStyleLbl="fgAccFollowNode1" presStyleIdx="0" presStyleCnt="3">
        <dgm:presLayoutVars>
          <dgm:bulletEnabled val="1"/>
        </dgm:presLayoutVars>
      </dgm:prSet>
      <dgm:spPr/>
    </dgm:pt>
    <dgm:pt modelId="{46E2E919-91D0-4F5E-89B9-642581FBA0EB}" type="pres">
      <dgm:prSet presAssocID="{54B9D448-7188-4149-A7DF-54C3415009EC}" presName="FourConn_2-3" presStyleLbl="fgAccFollowNode1" presStyleIdx="1" presStyleCnt="3" custLinFactNeighborY="-31887">
        <dgm:presLayoutVars>
          <dgm:bulletEnabled val="1"/>
        </dgm:presLayoutVars>
      </dgm:prSet>
      <dgm:spPr/>
    </dgm:pt>
    <dgm:pt modelId="{A9E7D316-D77B-4393-8DEE-3E3737E2B598}" type="pres">
      <dgm:prSet presAssocID="{54B9D448-7188-4149-A7DF-54C3415009EC}" presName="FourConn_3-4" presStyleLbl="fgAccFollowNode1" presStyleIdx="2" presStyleCnt="3" custLinFactNeighborY="-48453">
        <dgm:presLayoutVars>
          <dgm:bulletEnabled val="1"/>
        </dgm:presLayoutVars>
      </dgm:prSet>
      <dgm:spPr/>
    </dgm:pt>
    <dgm:pt modelId="{47464128-962F-4315-BDEB-1969E9083B37}" type="pres">
      <dgm:prSet presAssocID="{54B9D448-7188-4149-A7DF-54C3415009EC}" presName="FourNodes_1_text" presStyleLbl="node1" presStyleIdx="3" presStyleCnt="4">
        <dgm:presLayoutVars>
          <dgm:bulletEnabled val="1"/>
        </dgm:presLayoutVars>
      </dgm:prSet>
      <dgm:spPr/>
    </dgm:pt>
    <dgm:pt modelId="{BE0CFA7E-7BD6-4E83-9F38-96D0CBB39D33}" type="pres">
      <dgm:prSet presAssocID="{54B9D448-7188-4149-A7DF-54C3415009EC}" presName="FourNodes_2_text" presStyleLbl="node1" presStyleIdx="3" presStyleCnt="4">
        <dgm:presLayoutVars>
          <dgm:bulletEnabled val="1"/>
        </dgm:presLayoutVars>
      </dgm:prSet>
      <dgm:spPr/>
    </dgm:pt>
    <dgm:pt modelId="{77DA1959-6739-4941-A691-79E64A6CD52A}" type="pres">
      <dgm:prSet presAssocID="{54B9D448-7188-4149-A7DF-54C3415009EC}" presName="FourNodes_3_text" presStyleLbl="node1" presStyleIdx="3" presStyleCnt="4">
        <dgm:presLayoutVars>
          <dgm:bulletEnabled val="1"/>
        </dgm:presLayoutVars>
      </dgm:prSet>
      <dgm:spPr/>
    </dgm:pt>
    <dgm:pt modelId="{206EFF6B-8B1C-4781-872C-FBC149B1FB54}" type="pres">
      <dgm:prSet presAssocID="{54B9D448-7188-4149-A7DF-54C3415009EC}" presName="FourNodes_4_text" presStyleLbl="node1" presStyleIdx="3" presStyleCnt="4">
        <dgm:presLayoutVars>
          <dgm:bulletEnabled val="1"/>
        </dgm:presLayoutVars>
      </dgm:prSet>
      <dgm:spPr/>
    </dgm:pt>
  </dgm:ptLst>
  <dgm:cxnLst>
    <dgm:cxn modelId="{62A98F0C-103F-4634-A0C8-35BA1B777CE1}" type="presOf" srcId="{134DE456-D97F-4236-BD61-DC97D742DDA8}" destId="{BE0CFA7E-7BD6-4E83-9F38-96D0CBB39D33}" srcOrd="1" destOrd="0" presId="urn:microsoft.com/office/officeart/2005/8/layout/vProcess5"/>
    <dgm:cxn modelId="{211EA716-F866-4466-B70C-961B8781C5B6}" type="presOf" srcId="{2BFDFF58-F23D-48E2-BD75-43A349955F74}" destId="{9B2C2E5D-E3B7-4099-8087-B8BA54B944BE}" srcOrd="0" destOrd="0" presId="urn:microsoft.com/office/officeart/2005/8/layout/vProcess5"/>
    <dgm:cxn modelId="{C21DF95B-E51A-45E8-9F92-5A05FAB6D8B8}" type="presOf" srcId="{69A435A7-D867-4369-90D7-0E8E5ECD55F3}" destId="{06444FA7-900E-4616-86E6-EE924F072300}" srcOrd="0" destOrd="0" presId="urn:microsoft.com/office/officeart/2005/8/layout/vProcess5"/>
    <dgm:cxn modelId="{98C5315F-FA28-4CF9-9FAE-FE0634935845}" srcId="{54B9D448-7188-4149-A7DF-54C3415009EC}" destId="{69A435A7-D867-4369-90D7-0E8E5ECD55F3}" srcOrd="3" destOrd="0" parTransId="{3E4B3E6B-BA61-4C69-97E6-D41B52B45FBC}" sibTransId="{2A8499F7-CC9F-4134-9459-D874395F6F81}"/>
    <dgm:cxn modelId="{18805C44-23B9-46EE-B040-75E183C1F5D2}" type="presOf" srcId="{05CF5C2D-3D6A-499D-9E92-FCAA0EDE62C1}" destId="{47464128-962F-4315-BDEB-1969E9083B37}" srcOrd="1" destOrd="0" presId="urn:microsoft.com/office/officeart/2005/8/layout/vProcess5"/>
    <dgm:cxn modelId="{B8D57D49-E53D-47DB-8569-3D46D5868D5E}" type="presOf" srcId="{134DE456-D97F-4236-BD61-DC97D742DDA8}" destId="{211B38AC-3F24-4B1B-8EF8-6AFDB66EAC3A}" srcOrd="0" destOrd="0" presId="urn:microsoft.com/office/officeart/2005/8/layout/vProcess5"/>
    <dgm:cxn modelId="{C0D7EC6A-1645-48CD-8C53-FA9D44D2E7B6}" type="presOf" srcId="{C7D813CA-300C-4985-88A7-5D7834A2E2D8}" destId="{09924D07-77AB-49A5-8470-5D679C3226B3}" srcOrd="0" destOrd="0" presId="urn:microsoft.com/office/officeart/2005/8/layout/vProcess5"/>
    <dgm:cxn modelId="{FC57747A-1562-40BD-8109-90915496256E}" type="presOf" srcId="{38DED4FC-210D-435F-B8CE-52BE37B1AD8E}" destId="{46E2E919-91D0-4F5E-89B9-642581FBA0EB}" srcOrd="0" destOrd="0" presId="urn:microsoft.com/office/officeart/2005/8/layout/vProcess5"/>
    <dgm:cxn modelId="{F805EB88-2FF0-4D23-B400-2FC1701B0C22}" srcId="{54B9D448-7188-4149-A7DF-54C3415009EC}" destId="{134DE456-D97F-4236-BD61-DC97D742DDA8}" srcOrd="1" destOrd="0" parTransId="{4C8BC714-5A6C-4C8C-8D51-437AD4E6F1E3}" sibTransId="{38DED4FC-210D-435F-B8CE-52BE37B1AD8E}"/>
    <dgm:cxn modelId="{A704A28D-5B5E-45C7-B1D4-68BB0D819404}" type="presOf" srcId="{54B9D448-7188-4149-A7DF-54C3415009EC}" destId="{D3E5E667-4D7B-4707-A161-1F504782E769}" srcOrd="0" destOrd="0" presId="urn:microsoft.com/office/officeart/2005/8/layout/vProcess5"/>
    <dgm:cxn modelId="{54634B98-98F4-41CF-9219-DBCBD8147607}" type="presOf" srcId="{05CF5C2D-3D6A-499D-9E92-FCAA0EDE62C1}" destId="{E1636FB6-084B-4E89-B4D5-83DABCBF05BD}" srcOrd="0" destOrd="0" presId="urn:microsoft.com/office/officeart/2005/8/layout/vProcess5"/>
    <dgm:cxn modelId="{502E7CB9-548F-4154-9B3C-0B5CECF838B2}" type="presOf" srcId="{69A435A7-D867-4369-90D7-0E8E5ECD55F3}" destId="{206EFF6B-8B1C-4781-872C-FBC149B1FB54}" srcOrd="1" destOrd="0" presId="urn:microsoft.com/office/officeart/2005/8/layout/vProcess5"/>
    <dgm:cxn modelId="{3618C2DC-7E5C-4A0D-933E-4F223ECFBDA6}" type="presOf" srcId="{2BFDFF58-F23D-48E2-BD75-43A349955F74}" destId="{77DA1959-6739-4941-A691-79E64A6CD52A}" srcOrd="1" destOrd="0" presId="urn:microsoft.com/office/officeart/2005/8/layout/vProcess5"/>
    <dgm:cxn modelId="{015019E8-F97B-49AC-80F9-69DE75A96F40}" srcId="{54B9D448-7188-4149-A7DF-54C3415009EC}" destId="{2BFDFF58-F23D-48E2-BD75-43A349955F74}" srcOrd="2" destOrd="0" parTransId="{FE37C778-30E0-41BB-AA49-9D55F535C50E}" sibTransId="{4AC3729E-4808-4C2D-8845-53F512813DCF}"/>
    <dgm:cxn modelId="{5C0B55F8-7FC4-4461-A48C-0D7A54D7EF70}" type="presOf" srcId="{4AC3729E-4808-4C2D-8845-53F512813DCF}" destId="{A9E7D316-D77B-4393-8DEE-3E3737E2B598}" srcOrd="0" destOrd="0" presId="urn:microsoft.com/office/officeart/2005/8/layout/vProcess5"/>
    <dgm:cxn modelId="{07A298FE-AFAB-40AE-A3EF-0FBCB0F70A66}" srcId="{54B9D448-7188-4149-A7DF-54C3415009EC}" destId="{05CF5C2D-3D6A-499D-9E92-FCAA0EDE62C1}" srcOrd="0" destOrd="0" parTransId="{04625A30-1402-4B60-8EE0-37DEB9035FEF}" sibTransId="{C7D813CA-300C-4985-88A7-5D7834A2E2D8}"/>
    <dgm:cxn modelId="{AF6954C3-14C0-46D1-A7E5-A037FA2029AB}" type="presParOf" srcId="{D3E5E667-4D7B-4707-A161-1F504782E769}" destId="{811FE632-74C3-4CF6-A9F9-998E7B450606}" srcOrd="0" destOrd="0" presId="urn:microsoft.com/office/officeart/2005/8/layout/vProcess5"/>
    <dgm:cxn modelId="{59EEBF4E-0082-4CBE-AEB9-2A326F2918FC}" type="presParOf" srcId="{D3E5E667-4D7B-4707-A161-1F504782E769}" destId="{E1636FB6-084B-4E89-B4D5-83DABCBF05BD}" srcOrd="1" destOrd="0" presId="urn:microsoft.com/office/officeart/2005/8/layout/vProcess5"/>
    <dgm:cxn modelId="{6188E03B-6D2C-4082-8008-856E2672E888}" type="presParOf" srcId="{D3E5E667-4D7B-4707-A161-1F504782E769}" destId="{211B38AC-3F24-4B1B-8EF8-6AFDB66EAC3A}" srcOrd="2" destOrd="0" presId="urn:microsoft.com/office/officeart/2005/8/layout/vProcess5"/>
    <dgm:cxn modelId="{0D207C1F-95E4-4D79-ACC4-8BDF72887923}" type="presParOf" srcId="{D3E5E667-4D7B-4707-A161-1F504782E769}" destId="{9B2C2E5D-E3B7-4099-8087-B8BA54B944BE}" srcOrd="3" destOrd="0" presId="urn:microsoft.com/office/officeart/2005/8/layout/vProcess5"/>
    <dgm:cxn modelId="{278DA2BE-92B6-4ADB-A8D1-5A1D3970F460}" type="presParOf" srcId="{D3E5E667-4D7B-4707-A161-1F504782E769}" destId="{06444FA7-900E-4616-86E6-EE924F072300}" srcOrd="4" destOrd="0" presId="urn:microsoft.com/office/officeart/2005/8/layout/vProcess5"/>
    <dgm:cxn modelId="{19D1764C-E535-4BE2-B73B-C52497D653A1}" type="presParOf" srcId="{D3E5E667-4D7B-4707-A161-1F504782E769}" destId="{09924D07-77AB-49A5-8470-5D679C3226B3}" srcOrd="5" destOrd="0" presId="urn:microsoft.com/office/officeart/2005/8/layout/vProcess5"/>
    <dgm:cxn modelId="{FE3569DC-47EB-48C2-80B5-79627651B861}" type="presParOf" srcId="{D3E5E667-4D7B-4707-A161-1F504782E769}" destId="{46E2E919-91D0-4F5E-89B9-642581FBA0EB}" srcOrd="6" destOrd="0" presId="urn:microsoft.com/office/officeart/2005/8/layout/vProcess5"/>
    <dgm:cxn modelId="{47E2758B-D7A3-46B0-AAA5-E219D4FCE3C0}" type="presParOf" srcId="{D3E5E667-4D7B-4707-A161-1F504782E769}" destId="{A9E7D316-D77B-4393-8DEE-3E3737E2B598}" srcOrd="7" destOrd="0" presId="urn:microsoft.com/office/officeart/2005/8/layout/vProcess5"/>
    <dgm:cxn modelId="{3B30DE81-A2D6-49F2-B259-85EA1EA89E98}" type="presParOf" srcId="{D3E5E667-4D7B-4707-A161-1F504782E769}" destId="{47464128-962F-4315-BDEB-1969E9083B37}" srcOrd="8" destOrd="0" presId="urn:microsoft.com/office/officeart/2005/8/layout/vProcess5"/>
    <dgm:cxn modelId="{FDC677EB-6328-47BC-BD99-1DE347E0EA87}" type="presParOf" srcId="{D3E5E667-4D7B-4707-A161-1F504782E769}" destId="{BE0CFA7E-7BD6-4E83-9F38-96D0CBB39D33}" srcOrd="9" destOrd="0" presId="urn:microsoft.com/office/officeart/2005/8/layout/vProcess5"/>
    <dgm:cxn modelId="{90B0DF3B-BBA9-47FF-9246-9471D5CC74BA}" type="presParOf" srcId="{D3E5E667-4D7B-4707-A161-1F504782E769}" destId="{77DA1959-6739-4941-A691-79E64A6CD52A}" srcOrd="10" destOrd="0" presId="urn:microsoft.com/office/officeart/2005/8/layout/vProcess5"/>
    <dgm:cxn modelId="{65C94420-C87D-43BC-97A5-1AE3299198A3}" type="presParOf" srcId="{D3E5E667-4D7B-4707-A161-1F504782E769}" destId="{206EFF6B-8B1C-4781-872C-FBC149B1FB54}"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26F2E0-F865-42B2-AF9F-648E9A3DA116}" type="doc">
      <dgm:prSet loTypeId="urn:microsoft.com/office/officeart/2008/layout/NameandTitleOrganizationalChart" loCatId="hierarchy" qsTypeId="urn:microsoft.com/office/officeart/2005/8/quickstyle/simple5" qsCatId="simple" csTypeId="urn:microsoft.com/office/officeart/2005/8/colors/accent1_2" csCatId="accent1" phldr="1"/>
      <dgm:spPr/>
      <dgm:t>
        <a:bodyPr/>
        <a:lstStyle/>
        <a:p>
          <a:endParaRPr lang="en-US"/>
        </a:p>
      </dgm:t>
    </dgm:pt>
    <dgm:pt modelId="{694711F8-707E-4ADB-94A3-34CE12CD08CE}">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C corporation</a:t>
          </a:r>
        </a:p>
      </dgm:t>
    </dgm:pt>
    <dgm:pt modelId="{6DEEE666-16C9-48D2-B70E-A4CE694E3CFD}" type="parTrans" cxnId="{6DDCDA02-7FBA-4BF3-932A-55269048BD30}">
      <dgm:prSet/>
      <dgm:spPr/>
      <dgm:t>
        <a:bodyPr/>
        <a:lstStyle/>
        <a:p>
          <a:endParaRPr lang="en-US"/>
        </a:p>
      </dgm:t>
    </dgm:pt>
    <dgm:pt modelId="{F2DA40CD-3DA6-4AE1-A1D7-44D84CE64F9D}" type="sibTrans" cxnId="{6DDCDA02-7FBA-4BF3-932A-55269048BD30}">
      <dgm:prSet/>
      <dgm:spPr>
        <a:solidFill>
          <a:srgbClr val="00CC99">
            <a:alpha val="90000"/>
          </a:srgbClr>
        </a:solidFill>
      </dgm:spPr>
      <dgm:t>
        <a:bodyPr/>
        <a:lstStyle/>
        <a:p>
          <a:endParaRPr lang="en-US" dirty="0"/>
        </a:p>
      </dgm:t>
    </dgm:pt>
    <dgm:pt modelId="{AB6D762F-B053-480E-9EDE-BFB6491F09B7}" type="asst">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Subchapter S corporation</a:t>
          </a:r>
        </a:p>
      </dgm:t>
    </dgm:pt>
    <dgm:pt modelId="{84886A51-8CDF-4376-92E2-88C3FFFB0E75}" type="parTrans" cxnId="{9535C0D7-DB2B-4770-88B3-2F35B2EBA759}">
      <dgm:prSet/>
      <dgm:spPr/>
      <dgm:t>
        <a:bodyPr/>
        <a:lstStyle/>
        <a:p>
          <a:endParaRPr lang="en-US" dirty="0"/>
        </a:p>
      </dgm:t>
    </dgm:pt>
    <dgm:pt modelId="{5D1A15A6-E0A8-4048-82CF-E095E98DCA2C}" type="sibTrans" cxnId="{9535C0D7-DB2B-4770-88B3-2F35B2EBA759}">
      <dgm:prSet/>
      <dgm:spPr>
        <a:solidFill>
          <a:srgbClr val="00CC99">
            <a:alpha val="90000"/>
          </a:srgbClr>
        </a:solidFill>
      </dgm:spPr>
      <dgm:t>
        <a:bodyPr/>
        <a:lstStyle/>
        <a:p>
          <a:endParaRPr lang="en-US" dirty="0"/>
        </a:p>
      </dgm:t>
    </dgm:pt>
    <dgm:pt modelId="{2038642F-D384-4BCE-86F9-3CEFDFC38E03}">
      <dgm:prSet phldrT="[Text]" custT="1"/>
      <dgm:spPr>
        <a:solidFill>
          <a:srgbClr val="FF6600"/>
        </a:solidFill>
        <a:ln>
          <a:solidFill>
            <a:srgbClr val="00CC99"/>
          </a:solidFill>
        </a:ln>
      </dgm:spPr>
      <dgm:t>
        <a:bodyPr/>
        <a:lstStyle/>
        <a:p>
          <a:r>
            <a:rPr lang="en-US" sz="1800" dirty="0">
              <a:latin typeface="Arial" panose="020B0604020202020204" pitchFamily="34" charset="0"/>
              <a:cs typeface="Arial" panose="020B0604020202020204" pitchFamily="34" charset="0"/>
            </a:rPr>
            <a:t>Limited liability company </a:t>
          </a:r>
          <a:r>
            <a:rPr lang="en-US" sz="1600" dirty="0">
              <a:latin typeface="Arial" panose="020B0604020202020204" pitchFamily="34" charset="0"/>
              <a:cs typeface="Arial" panose="020B0604020202020204" pitchFamily="34" charset="0"/>
            </a:rPr>
            <a:t>(LLC)</a:t>
          </a:r>
        </a:p>
      </dgm:t>
    </dgm:pt>
    <dgm:pt modelId="{2DAA84D8-AFF2-456D-A76A-B221E9FDA923}" type="parTrans" cxnId="{9BDC7F49-ECCE-4099-ADBB-5F3A2041118F}">
      <dgm:prSet/>
      <dgm:spPr/>
      <dgm:t>
        <a:bodyPr/>
        <a:lstStyle/>
        <a:p>
          <a:endParaRPr lang="en-US" dirty="0"/>
        </a:p>
      </dgm:t>
    </dgm:pt>
    <dgm:pt modelId="{5DF89C02-56FB-4B32-9729-DC6285D66217}" type="sibTrans" cxnId="{9BDC7F49-ECCE-4099-ADBB-5F3A2041118F}">
      <dgm:prSet/>
      <dgm:spPr>
        <a:solidFill>
          <a:srgbClr val="00CC99">
            <a:alpha val="90000"/>
          </a:srgbClr>
        </a:solidFill>
      </dgm:spPr>
      <dgm:t>
        <a:bodyPr/>
        <a:lstStyle/>
        <a:p>
          <a:endParaRPr lang="en-US" dirty="0"/>
        </a:p>
      </dgm:t>
    </dgm:pt>
    <dgm:pt modelId="{9AB896B8-8A1E-4278-9F91-5C02CAFF27D0}">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Professional corporation (PC)</a:t>
          </a:r>
        </a:p>
      </dgm:t>
    </dgm:pt>
    <dgm:pt modelId="{5EAF1837-F2EF-4C03-B446-00A457966B8D}" type="parTrans" cxnId="{485241BF-7C6F-440C-B034-A7A3982E5C29}">
      <dgm:prSet/>
      <dgm:spPr/>
      <dgm:t>
        <a:bodyPr/>
        <a:lstStyle/>
        <a:p>
          <a:endParaRPr lang="en-US" dirty="0"/>
        </a:p>
      </dgm:t>
    </dgm:pt>
    <dgm:pt modelId="{F210A143-5DDE-41AA-9FAC-38F9AA51B262}" type="sibTrans" cxnId="{485241BF-7C6F-440C-B034-A7A3982E5C29}">
      <dgm:prSet/>
      <dgm:spPr>
        <a:solidFill>
          <a:srgbClr val="00CC99">
            <a:alpha val="90000"/>
          </a:srgbClr>
        </a:solidFill>
      </dgm:spPr>
      <dgm:t>
        <a:bodyPr/>
        <a:lstStyle/>
        <a:p>
          <a:endParaRPr lang="en-US" dirty="0"/>
        </a:p>
      </dgm:t>
    </dgm:pt>
    <dgm:pt modelId="{6E0B43AC-0617-44FE-8A45-01DB81FEAE9C}">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Nonprofit corporation</a:t>
          </a:r>
        </a:p>
      </dgm:t>
    </dgm:pt>
    <dgm:pt modelId="{4DDE585D-D317-471E-ABA6-7740156D5DD6}" type="parTrans" cxnId="{B595F751-64DC-43E0-B443-06AA7E1B6AFD}">
      <dgm:prSet/>
      <dgm:spPr/>
      <dgm:t>
        <a:bodyPr/>
        <a:lstStyle/>
        <a:p>
          <a:endParaRPr lang="en-US" dirty="0"/>
        </a:p>
      </dgm:t>
    </dgm:pt>
    <dgm:pt modelId="{A7743FFF-EE6D-4D90-A65C-9B72B44C388B}" type="sibTrans" cxnId="{B595F751-64DC-43E0-B443-06AA7E1B6AFD}">
      <dgm:prSet/>
      <dgm:spPr>
        <a:solidFill>
          <a:srgbClr val="00CC99">
            <a:alpha val="90000"/>
          </a:srgbClr>
        </a:solidFill>
      </dgm:spPr>
      <dgm:t>
        <a:bodyPr/>
        <a:lstStyle/>
        <a:p>
          <a:endParaRPr lang="en-US" dirty="0"/>
        </a:p>
      </dgm:t>
    </dgm:pt>
    <dgm:pt modelId="{4C37C37A-C318-44AA-9EB4-E72F2EE14025}">
      <dgm:prSet phldrT="[Text]" custT="1"/>
      <dgm:spPr>
        <a:solidFill>
          <a:srgbClr val="FF6600"/>
        </a:solidFill>
        <a:ln>
          <a:solidFill>
            <a:srgbClr val="00CC99"/>
          </a:solidFill>
        </a:ln>
      </dgm:spPr>
      <dgm:t>
        <a:bodyPr/>
        <a:lstStyle/>
        <a:p>
          <a:r>
            <a:rPr lang="en-US" sz="1800" dirty="0">
              <a:latin typeface="Arial" panose="020B0604020202020204" pitchFamily="34" charset="0"/>
              <a:cs typeface="Arial" panose="020B0604020202020204" pitchFamily="34" charset="0"/>
            </a:rPr>
            <a:t>Series limited liability company (SLLC)</a:t>
          </a:r>
        </a:p>
      </dgm:t>
    </dgm:pt>
    <dgm:pt modelId="{2292CC2D-D63E-45D9-A5C2-57D6F25C6D43}" type="parTrans" cxnId="{AA7DAB7D-A4A3-4138-970E-A4533AA45102}">
      <dgm:prSet/>
      <dgm:spPr/>
      <dgm:t>
        <a:bodyPr/>
        <a:lstStyle/>
        <a:p>
          <a:endParaRPr lang="en-US" dirty="0"/>
        </a:p>
      </dgm:t>
    </dgm:pt>
    <dgm:pt modelId="{3EDA2F33-6FE8-4AD7-885B-F0783FDC4728}" type="sibTrans" cxnId="{AA7DAB7D-A4A3-4138-970E-A4533AA45102}">
      <dgm:prSet/>
      <dgm:spPr>
        <a:solidFill>
          <a:srgbClr val="00CC99">
            <a:alpha val="90000"/>
          </a:srgbClr>
        </a:solidFill>
      </dgm:spPr>
      <dgm:t>
        <a:bodyPr/>
        <a:lstStyle/>
        <a:p>
          <a:endParaRPr lang="en-US" dirty="0"/>
        </a:p>
      </dgm:t>
    </dgm:pt>
    <dgm:pt modelId="{E5B110B7-A798-45F7-8893-8FAD0535CCEC}">
      <dgm:prSet phldrT="[Text]" custT="1"/>
      <dgm:spPr>
        <a:solidFill>
          <a:srgbClr val="FF6600"/>
        </a:solidFill>
        <a:ln>
          <a:solidFill>
            <a:srgbClr val="00CC99"/>
          </a:solidFill>
        </a:ln>
      </dgm:spPr>
      <dgm:t>
        <a:bodyPr/>
        <a:lstStyle/>
        <a:p>
          <a:r>
            <a:rPr lang="en-US" sz="2000" dirty="0">
              <a:latin typeface="Arial" panose="020B0604020202020204" pitchFamily="34" charset="0"/>
              <a:cs typeface="Arial" panose="020B0604020202020204" pitchFamily="34" charset="0"/>
            </a:rPr>
            <a:t>Public benefit corporation </a:t>
          </a:r>
        </a:p>
        <a:p>
          <a:r>
            <a:rPr lang="en-US" sz="1600" dirty="0">
              <a:latin typeface="Arial" panose="020B0604020202020204" pitchFamily="34" charset="0"/>
              <a:cs typeface="Arial" panose="020B0604020202020204" pitchFamily="34" charset="0"/>
            </a:rPr>
            <a:t>(B corporation)</a:t>
          </a:r>
        </a:p>
      </dgm:t>
    </dgm:pt>
    <dgm:pt modelId="{2BA189B9-5C45-4AC5-9D1E-0492F130268C}" type="parTrans" cxnId="{CADFEFB9-601F-432C-8A0D-E8371BCB38E5}">
      <dgm:prSet/>
      <dgm:spPr/>
      <dgm:t>
        <a:bodyPr/>
        <a:lstStyle/>
        <a:p>
          <a:endParaRPr lang="en-US" dirty="0"/>
        </a:p>
      </dgm:t>
    </dgm:pt>
    <dgm:pt modelId="{E71756D4-D9DC-4B33-B8D0-D001F812F281}" type="sibTrans" cxnId="{CADFEFB9-601F-432C-8A0D-E8371BCB38E5}">
      <dgm:prSet/>
      <dgm:spPr>
        <a:solidFill>
          <a:srgbClr val="00CC99">
            <a:alpha val="90000"/>
          </a:srgbClr>
        </a:solidFill>
      </dgm:spPr>
      <dgm:t>
        <a:bodyPr/>
        <a:lstStyle/>
        <a:p>
          <a:endParaRPr lang="en-US" dirty="0"/>
        </a:p>
      </dgm:t>
    </dgm:pt>
    <dgm:pt modelId="{2B3DDD02-54B7-444B-AC49-66A65B8D0720}" type="pres">
      <dgm:prSet presAssocID="{CD26F2E0-F865-42B2-AF9F-648E9A3DA116}" presName="hierChild1" presStyleCnt="0">
        <dgm:presLayoutVars>
          <dgm:orgChart val="1"/>
          <dgm:chPref val="1"/>
          <dgm:dir/>
          <dgm:animOne val="branch"/>
          <dgm:animLvl val="lvl"/>
          <dgm:resizeHandles/>
        </dgm:presLayoutVars>
      </dgm:prSet>
      <dgm:spPr/>
    </dgm:pt>
    <dgm:pt modelId="{516F2460-14C2-4F92-AFB9-0956AAA5FE3C}" type="pres">
      <dgm:prSet presAssocID="{694711F8-707E-4ADB-94A3-34CE12CD08CE}" presName="hierRoot1" presStyleCnt="0">
        <dgm:presLayoutVars>
          <dgm:hierBranch val="init"/>
        </dgm:presLayoutVars>
      </dgm:prSet>
      <dgm:spPr/>
    </dgm:pt>
    <dgm:pt modelId="{31AD3B6C-39F7-4876-97C0-B8615361CC62}" type="pres">
      <dgm:prSet presAssocID="{694711F8-707E-4ADB-94A3-34CE12CD08CE}" presName="rootComposite1" presStyleCnt="0"/>
      <dgm:spPr/>
    </dgm:pt>
    <dgm:pt modelId="{69E26280-6460-43C8-9297-CF0D2F91E613}" type="pres">
      <dgm:prSet presAssocID="{694711F8-707E-4ADB-94A3-34CE12CD08CE}" presName="rootText1" presStyleLbl="node0" presStyleIdx="0" presStyleCnt="1" custScaleX="140381">
        <dgm:presLayoutVars>
          <dgm:chMax/>
          <dgm:chPref val="3"/>
        </dgm:presLayoutVars>
      </dgm:prSet>
      <dgm:spPr/>
    </dgm:pt>
    <dgm:pt modelId="{0989769B-ADEF-440F-BA91-1841EF670C74}" type="pres">
      <dgm:prSet presAssocID="{694711F8-707E-4ADB-94A3-34CE12CD08CE}" presName="titleText1" presStyleLbl="fgAcc0" presStyleIdx="0" presStyleCnt="1">
        <dgm:presLayoutVars>
          <dgm:chMax val="0"/>
          <dgm:chPref val="0"/>
        </dgm:presLayoutVars>
      </dgm:prSet>
      <dgm:spPr/>
    </dgm:pt>
    <dgm:pt modelId="{7CF5ACA6-F1B3-4532-B4CE-C825374DA160}" type="pres">
      <dgm:prSet presAssocID="{694711F8-707E-4ADB-94A3-34CE12CD08CE}" presName="rootConnector1" presStyleLbl="node1" presStyleIdx="0" presStyleCnt="5"/>
      <dgm:spPr/>
    </dgm:pt>
    <dgm:pt modelId="{B0E8719D-D0A7-4DFF-ACDD-920363167EA0}" type="pres">
      <dgm:prSet presAssocID="{694711F8-707E-4ADB-94A3-34CE12CD08CE}" presName="hierChild2" presStyleCnt="0"/>
      <dgm:spPr/>
    </dgm:pt>
    <dgm:pt modelId="{798AF57B-E283-4717-9EFA-7B3A2AA3D440}" type="pres">
      <dgm:prSet presAssocID="{2DAA84D8-AFF2-456D-A76A-B221E9FDA923}" presName="Name37" presStyleLbl="parChTrans1D2" presStyleIdx="0" presStyleCnt="6"/>
      <dgm:spPr/>
    </dgm:pt>
    <dgm:pt modelId="{B9319B80-8CED-4081-BAA4-D9655F209841}" type="pres">
      <dgm:prSet presAssocID="{2038642F-D384-4BCE-86F9-3CEFDFC38E03}" presName="hierRoot2" presStyleCnt="0">
        <dgm:presLayoutVars>
          <dgm:hierBranch val="init"/>
        </dgm:presLayoutVars>
      </dgm:prSet>
      <dgm:spPr/>
    </dgm:pt>
    <dgm:pt modelId="{4F64F295-CB36-4757-9D38-88F0BC93073E}" type="pres">
      <dgm:prSet presAssocID="{2038642F-D384-4BCE-86F9-3CEFDFC38E03}" presName="rootComposite" presStyleCnt="0"/>
      <dgm:spPr/>
    </dgm:pt>
    <dgm:pt modelId="{DB669FE0-9B99-4789-96EC-C1DF6B63F383}" type="pres">
      <dgm:prSet presAssocID="{2038642F-D384-4BCE-86F9-3CEFDFC38E03}" presName="rootText" presStyleLbl="node1" presStyleIdx="0" presStyleCnt="5" custScaleX="110052" custScaleY="201558">
        <dgm:presLayoutVars>
          <dgm:chMax/>
          <dgm:chPref val="3"/>
        </dgm:presLayoutVars>
      </dgm:prSet>
      <dgm:spPr/>
    </dgm:pt>
    <dgm:pt modelId="{D576B9A8-FE18-423F-80C2-1A8C737E74B6}" type="pres">
      <dgm:prSet presAssocID="{2038642F-D384-4BCE-86F9-3CEFDFC38E03}" presName="titleText2" presStyleLbl="fgAcc1" presStyleIdx="0" presStyleCnt="5" custLinFactY="38831" custLinFactNeighborY="100000">
        <dgm:presLayoutVars>
          <dgm:chMax val="0"/>
          <dgm:chPref val="0"/>
        </dgm:presLayoutVars>
      </dgm:prSet>
      <dgm:spPr/>
    </dgm:pt>
    <dgm:pt modelId="{8188D1D2-FC3B-429B-886C-C090F518FAFB}" type="pres">
      <dgm:prSet presAssocID="{2038642F-D384-4BCE-86F9-3CEFDFC38E03}" presName="rootConnector" presStyleLbl="node2" presStyleIdx="0" presStyleCnt="0"/>
      <dgm:spPr/>
    </dgm:pt>
    <dgm:pt modelId="{5C78CD9C-294E-4EEB-80C7-B98031865B26}" type="pres">
      <dgm:prSet presAssocID="{2038642F-D384-4BCE-86F9-3CEFDFC38E03}" presName="hierChild4" presStyleCnt="0"/>
      <dgm:spPr/>
    </dgm:pt>
    <dgm:pt modelId="{5A2F7D33-2538-4097-A660-CA2C82F60EA2}" type="pres">
      <dgm:prSet presAssocID="{2038642F-D384-4BCE-86F9-3CEFDFC38E03}" presName="hierChild5" presStyleCnt="0"/>
      <dgm:spPr/>
    </dgm:pt>
    <dgm:pt modelId="{7E6C1C70-5922-4AFA-945B-A3C9598B8722}" type="pres">
      <dgm:prSet presAssocID="{5EAF1837-F2EF-4C03-B446-00A457966B8D}" presName="Name37" presStyleLbl="parChTrans1D2" presStyleIdx="1" presStyleCnt="6"/>
      <dgm:spPr/>
    </dgm:pt>
    <dgm:pt modelId="{C0E95F37-E01A-4DB1-8B32-7E79BDBBEAB2}" type="pres">
      <dgm:prSet presAssocID="{9AB896B8-8A1E-4278-9F91-5C02CAFF27D0}" presName="hierRoot2" presStyleCnt="0">
        <dgm:presLayoutVars>
          <dgm:hierBranch val="init"/>
        </dgm:presLayoutVars>
      </dgm:prSet>
      <dgm:spPr/>
    </dgm:pt>
    <dgm:pt modelId="{A07C1FAE-2E21-43B6-819C-45AEFA3E8CD0}" type="pres">
      <dgm:prSet presAssocID="{9AB896B8-8A1E-4278-9F91-5C02CAFF27D0}" presName="rootComposite" presStyleCnt="0"/>
      <dgm:spPr/>
    </dgm:pt>
    <dgm:pt modelId="{CC5EB842-8B8B-4C9A-8D5F-589250C0EAA5}" type="pres">
      <dgm:prSet presAssocID="{9AB896B8-8A1E-4278-9F91-5C02CAFF27D0}" presName="rootText" presStyleLbl="node1" presStyleIdx="1" presStyleCnt="5" custScaleX="122627" custScaleY="193656" custLinFactNeighborX="-2175">
        <dgm:presLayoutVars>
          <dgm:chMax/>
          <dgm:chPref val="3"/>
        </dgm:presLayoutVars>
      </dgm:prSet>
      <dgm:spPr/>
    </dgm:pt>
    <dgm:pt modelId="{80C3E636-D48F-4CDE-8CF3-7BA29D1AFD54}" type="pres">
      <dgm:prSet presAssocID="{9AB896B8-8A1E-4278-9F91-5C02CAFF27D0}" presName="titleText2" presStyleLbl="fgAcc1" presStyleIdx="1" presStyleCnt="5" custLinFactY="33613" custLinFactNeighborY="100000">
        <dgm:presLayoutVars>
          <dgm:chMax val="0"/>
          <dgm:chPref val="0"/>
        </dgm:presLayoutVars>
      </dgm:prSet>
      <dgm:spPr/>
    </dgm:pt>
    <dgm:pt modelId="{1F08E723-98A0-4BE3-9D9A-B5C376E01A25}" type="pres">
      <dgm:prSet presAssocID="{9AB896B8-8A1E-4278-9F91-5C02CAFF27D0}" presName="rootConnector" presStyleLbl="node2" presStyleIdx="0" presStyleCnt="0"/>
      <dgm:spPr/>
    </dgm:pt>
    <dgm:pt modelId="{0859794D-E4C2-40AF-893B-6A5B5EF5FC91}" type="pres">
      <dgm:prSet presAssocID="{9AB896B8-8A1E-4278-9F91-5C02CAFF27D0}" presName="hierChild4" presStyleCnt="0"/>
      <dgm:spPr/>
    </dgm:pt>
    <dgm:pt modelId="{0346EE3E-20D8-4700-B85B-6CD62DB5F7D8}" type="pres">
      <dgm:prSet presAssocID="{9AB896B8-8A1E-4278-9F91-5C02CAFF27D0}" presName="hierChild5" presStyleCnt="0"/>
      <dgm:spPr/>
    </dgm:pt>
    <dgm:pt modelId="{FE97C895-69EC-46BB-90A3-08C89045A0B6}" type="pres">
      <dgm:prSet presAssocID="{4DDE585D-D317-471E-ABA6-7740156D5DD6}" presName="Name37" presStyleLbl="parChTrans1D2" presStyleIdx="2" presStyleCnt="6"/>
      <dgm:spPr/>
    </dgm:pt>
    <dgm:pt modelId="{A914D10F-F72D-4C93-8C8C-2FFD343DEF3F}" type="pres">
      <dgm:prSet presAssocID="{6E0B43AC-0617-44FE-8A45-01DB81FEAE9C}" presName="hierRoot2" presStyleCnt="0">
        <dgm:presLayoutVars>
          <dgm:hierBranch val="init"/>
        </dgm:presLayoutVars>
      </dgm:prSet>
      <dgm:spPr/>
    </dgm:pt>
    <dgm:pt modelId="{2F8FA281-291A-462E-AABD-88714FB79AFA}" type="pres">
      <dgm:prSet presAssocID="{6E0B43AC-0617-44FE-8A45-01DB81FEAE9C}" presName="rootComposite" presStyleCnt="0"/>
      <dgm:spPr/>
    </dgm:pt>
    <dgm:pt modelId="{9BFF0135-B251-4555-873A-AD0A88DEC6AB}" type="pres">
      <dgm:prSet presAssocID="{6E0B43AC-0617-44FE-8A45-01DB81FEAE9C}" presName="rootText" presStyleLbl="node1" presStyleIdx="2" presStyleCnt="5" custScaleX="113661" custScaleY="198000" custLinFactNeighborX="3358">
        <dgm:presLayoutVars>
          <dgm:chMax/>
          <dgm:chPref val="3"/>
        </dgm:presLayoutVars>
      </dgm:prSet>
      <dgm:spPr/>
    </dgm:pt>
    <dgm:pt modelId="{E48E364B-90CC-4E15-A141-B9FDB4FABDD5}" type="pres">
      <dgm:prSet presAssocID="{6E0B43AC-0617-44FE-8A45-01DB81FEAE9C}" presName="titleText2" presStyleLbl="fgAcc1" presStyleIdx="2" presStyleCnt="5" custLinFactY="20981" custLinFactNeighborY="100000">
        <dgm:presLayoutVars>
          <dgm:chMax val="0"/>
          <dgm:chPref val="0"/>
        </dgm:presLayoutVars>
      </dgm:prSet>
      <dgm:spPr/>
    </dgm:pt>
    <dgm:pt modelId="{98F30D7B-B53F-443D-A8C3-6169DE5BCF3B}" type="pres">
      <dgm:prSet presAssocID="{6E0B43AC-0617-44FE-8A45-01DB81FEAE9C}" presName="rootConnector" presStyleLbl="node2" presStyleIdx="0" presStyleCnt="0"/>
      <dgm:spPr/>
    </dgm:pt>
    <dgm:pt modelId="{0072D591-EFFC-4F2D-B319-020DF453C608}" type="pres">
      <dgm:prSet presAssocID="{6E0B43AC-0617-44FE-8A45-01DB81FEAE9C}" presName="hierChild4" presStyleCnt="0"/>
      <dgm:spPr/>
    </dgm:pt>
    <dgm:pt modelId="{224A969F-C39B-4992-8868-5644AA9341F9}" type="pres">
      <dgm:prSet presAssocID="{6E0B43AC-0617-44FE-8A45-01DB81FEAE9C}" presName="hierChild5" presStyleCnt="0"/>
      <dgm:spPr/>
    </dgm:pt>
    <dgm:pt modelId="{1318DC4C-2012-4734-B4AF-6761DFCE1D7E}" type="pres">
      <dgm:prSet presAssocID="{2BA189B9-5C45-4AC5-9D1E-0492F130268C}" presName="Name37" presStyleLbl="parChTrans1D2" presStyleIdx="3" presStyleCnt="6"/>
      <dgm:spPr/>
    </dgm:pt>
    <dgm:pt modelId="{6D560863-15D2-479B-83BF-565A8FAD8091}" type="pres">
      <dgm:prSet presAssocID="{E5B110B7-A798-45F7-8893-8FAD0535CCEC}" presName="hierRoot2" presStyleCnt="0">
        <dgm:presLayoutVars>
          <dgm:hierBranch val="init"/>
        </dgm:presLayoutVars>
      </dgm:prSet>
      <dgm:spPr/>
    </dgm:pt>
    <dgm:pt modelId="{1342B380-64D1-47AA-ADB2-263432DBCC8D}" type="pres">
      <dgm:prSet presAssocID="{E5B110B7-A798-45F7-8893-8FAD0535CCEC}" presName="rootComposite" presStyleCnt="0"/>
      <dgm:spPr/>
    </dgm:pt>
    <dgm:pt modelId="{644A6718-D805-45E0-B234-A72D21F746D3}" type="pres">
      <dgm:prSet presAssocID="{E5B110B7-A798-45F7-8893-8FAD0535CCEC}" presName="rootText" presStyleLbl="node1" presStyleIdx="3" presStyleCnt="5" custScaleX="140571" custScaleY="206971" custLinFactNeighborX="-2491">
        <dgm:presLayoutVars>
          <dgm:chMax/>
          <dgm:chPref val="3"/>
        </dgm:presLayoutVars>
      </dgm:prSet>
      <dgm:spPr/>
    </dgm:pt>
    <dgm:pt modelId="{0628CAB0-AF43-4A7C-80C4-AB55E022E903}" type="pres">
      <dgm:prSet presAssocID="{E5B110B7-A798-45F7-8893-8FAD0535CCEC}" presName="titleText2" presStyleLbl="fgAcc1" presStyleIdx="3" presStyleCnt="5" custLinFactY="34204" custLinFactNeighborY="100000">
        <dgm:presLayoutVars>
          <dgm:chMax val="0"/>
          <dgm:chPref val="0"/>
        </dgm:presLayoutVars>
      </dgm:prSet>
      <dgm:spPr/>
    </dgm:pt>
    <dgm:pt modelId="{DEBA7734-BFCC-47BF-9428-1D827AFE71F4}" type="pres">
      <dgm:prSet presAssocID="{E5B110B7-A798-45F7-8893-8FAD0535CCEC}" presName="rootConnector" presStyleLbl="node2" presStyleIdx="0" presStyleCnt="0"/>
      <dgm:spPr/>
    </dgm:pt>
    <dgm:pt modelId="{91BA8322-7BDA-4BC5-81A2-D63432A45866}" type="pres">
      <dgm:prSet presAssocID="{E5B110B7-A798-45F7-8893-8FAD0535CCEC}" presName="hierChild4" presStyleCnt="0"/>
      <dgm:spPr/>
    </dgm:pt>
    <dgm:pt modelId="{D61EF973-786C-47F3-87ED-8B4F54E1F945}" type="pres">
      <dgm:prSet presAssocID="{E5B110B7-A798-45F7-8893-8FAD0535CCEC}" presName="hierChild5" presStyleCnt="0"/>
      <dgm:spPr/>
    </dgm:pt>
    <dgm:pt modelId="{B9AD8065-AD97-4A9C-BBFA-CF22FAB2B03E}" type="pres">
      <dgm:prSet presAssocID="{2292CC2D-D63E-45D9-A5C2-57D6F25C6D43}" presName="Name37" presStyleLbl="parChTrans1D2" presStyleIdx="4" presStyleCnt="6"/>
      <dgm:spPr/>
    </dgm:pt>
    <dgm:pt modelId="{C35A5401-C580-48FF-8F48-1F03F94D7E38}" type="pres">
      <dgm:prSet presAssocID="{4C37C37A-C318-44AA-9EB4-E72F2EE14025}" presName="hierRoot2" presStyleCnt="0">
        <dgm:presLayoutVars>
          <dgm:hierBranch val="init"/>
        </dgm:presLayoutVars>
      </dgm:prSet>
      <dgm:spPr/>
    </dgm:pt>
    <dgm:pt modelId="{B8F5B84F-05BE-4C84-9CDF-1465F0BD344C}" type="pres">
      <dgm:prSet presAssocID="{4C37C37A-C318-44AA-9EB4-E72F2EE14025}" presName="rootComposite" presStyleCnt="0"/>
      <dgm:spPr/>
    </dgm:pt>
    <dgm:pt modelId="{CE01F148-8F64-4019-8B03-C084728D9E7E}" type="pres">
      <dgm:prSet presAssocID="{4C37C37A-C318-44AA-9EB4-E72F2EE14025}" presName="rootText" presStyleLbl="node1" presStyleIdx="4" presStyleCnt="5" custScaleX="128236" custScaleY="198422">
        <dgm:presLayoutVars>
          <dgm:chMax/>
          <dgm:chPref val="3"/>
        </dgm:presLayoutVars>
      </dgm:prSet>
      <dgm:spPr/>
    </dgm:pt>
    <dgm:pt modelId="{6499B709-6027-4C99-A153-6DDBF458AD08}" type="pres">
      <dgm:prSet presAssocID="{4C37C37A-C318-44AA-9EB4-E72F2EE14025}" presName="titleText2" presStyleLbl="fgAcc1" presStyleIdx="4" presStyleCnt="5" custLinFactY="43813" custLinFactNeighborY="100000">
        <dgm:presLayoutVars>
          <dgm:chMax val="0"/>
          <dgm:chPref val="0"/>
        </dgm:presLayoutVars>
      </dgm:prSet>
      <dgm:spPr/>
    </dgm:pt>
    <dgm:pt modelId="{C2B33AD4-91B0-4E33-93EE-A51BC54C5A68}" type="pres">
      <dgm:prSet presAssocID="{4C37C37A-C318-44AA-9EB4-E72F2EE14025}" presName="rootConnector" presStyleLbl="node2" presStyleIdx="0" presStyleCnt="0"/>
      <dgm:spPr/>
    </dgm:pt>
    <dgm:pt modelId="{2BA403AC-F1F4-4253-B17A-CF92D1B4AEFF}" type="pres">
      <dgm:prSet presAssocID="{4C37C37A-C318-44AA-9EB4-E72F2EE14025}" presName="hierChild4" presStyleCnt="0"/>
      <dgm:spPr/>
    </dgm:pt>
    <dgm:pt modelId="{50FFBC80-EED8-4A67-BB42-ED1FD168F1BB}" type="pres">
      <dgm:prSet presAssocID="{4C37C37A-C318-44AA-9EB4-E72F2EE14025}" presName="hierChild5" presStyleCnt="0"/>
      <dgm:spPr/>
    </dgm:pt>
    <dgm:pt modelId="{D60939A5-039A-4AEE-ACD7-8F71B3FD4D76}" type="pres">
      <dgm:prSet presAssocID="{694711F8-707E-4ADB-94A3-34CE12CD08CE}" presName="hierChild3" presStyleCnt="0"/>
      <dgm:spPr/>
    </dgm:pt>
    <dgm:pt modelId="{CC3BBFFF-BBBD-4846-83C2-EFADCAC2C87C}" type="pres">
      <dgm:prSet presAssocID="{84886A51-8CDF-4376-92E2-88C3FFFB0E75}" presName="Name96" presStyleLbl="parChTrans1D2" presStyleIdx="5" presStyleCnt="6"/>
      <dgm:spPr/>
    </dgm:pt>
    <dgm:pt modelId="{F26AE16B-BCBB-46CC-98A4-37AB41AC91C7}" type="pres">
      <dgm:prSet presAssocID="{AB6D762F-B053-480E-9EDE-BFB6491F09B7}" presName="hierRoot3" presStyleCnt="0">
        <dgm:presLayoutVars>
          <dgm:hierBranch val="init"/>
        </dgm:presLayoutVars>
      </dgm:prSet>
      <dgm:spPr/>
    </dgm:pt>
    <dgm:pt modelId="{D4A56F14-C524-4A23-8AD8-41D65E5F04AF}" type="pres">
      <dgm:prSet presAssocID="{AB6D762F-B053-480E-9EDE-BFB6491F09B7}" presName="rootComposite3" presStyleCnt="0"/>
      <dgm:spPr/>
    </dgm:pt>
    <dgm:pt modelId="{8C3489CE-F455-484B-A252-10E9CDC8CE76}" type="pres">
      <dgm:prSet presAssocID="{AB6D762F-B053-480E-9EDE-BFB6491F09B7}" presName="rootText3" presStyleLbl="asst1" presStyleIdx="0" presStyleCnt="1" custScaleX="174592" custScaleY="130952">
        <dgm:presLayoutVars>
          <dgm:chPref val="3"/>
        </dgm:presLayoutVars>
      </dgm:prSet>
      <dgm:spPr/>
    </dgm:pt>
    <dgm:pt modelId="{366FD941-638E-4149-B301-DCFF9E115139}" type="pres">
      <dgm:prSet presAssocID="{AB6D762F-B053-480E-9EDE-BFB6491F09B7}" presName="titleText3" presStyleLbl="fgAcc2" presStyleIdx="0" presStyleCnt="1" custLinFactNeighborX="5663" custLinFactNeighborY="45270">
        <dgm:presLayoutVars>
          <dgm:chMax val="0"/>
          <dgm:chPref val="0"/>
        </dgm:presLayoutVars>
      </dgm:prSet>
      <dgm:spPr/>
    </dgm:pt>
    <dgm:pt modelId="{ED99D159-6CDF-407A-A818-40AC8BC0463C}" type="pres">
      <dgm:prSet presAssocID="{AB6D762F-B053-480E-9EDE-BFB6491F09B7}" presName="rootConnector3" presStyleLbl="asst1" presStyleIdx="0" presStyleCnt="1"/>
      <dgm:spPr/>
    </dgm:pt>
    <dgm:pt modelId="{26BDB904-34E9-4DC8-BBE3-F74C1FA26BAB}" type="pres">
      <dgm:prSet presAssocID="{AB6D762F-B053-480E-9EDE-BFB6491F09B7}" presName="hierChild6" presStyleCnt="0"/>
      <dgm:spPr/>
    </dgm:pt>
    <dgm:pt modelId="{5CFADF1B-3B3D-44FD-A997-CB72EAFF7701}" type="pres">
      <dgm:prSet presAssocID="{AB6D762F-B053-480E-9EDE-BFB6491F09B7}" presName="hierChild7" presStyleCnt="0"/>
      <dgm:spPr/>
    </dgm:pt>
  </dgm:ptLst>
  <dgm:cxnLst>
    <dgm:cxn modelId="{74E34C01-ED94-4676-8AAA-E2EF120A4C47}" type="presOf" srcId="{4C37C37A-C318-44AA-9EB4-E72F2EE14025}" destId="{C2B33AD4-91B0-4E33-93EE-A51BC54C5A68}" srcOrd="1" destOrd="0" presId="urn:microsoft.com/office/officeart/2008/layout/NameandTitleOrganizationalChart"/>
    <dgm:cxn modelId="{6DDCDA02-7FBA-4BF3-932A-55269048BD30}" srcId="{CD26F2E0-F865-42B2-AF9F-648E9A3DA116}" destId="{694711F8-707E-4ADB-94A3-34CE12CD08CE}" srcOrd="0" destOrd="0" parTransId="{6DEEE666-16C9-48D2-B70E-A4CE694E3CFD}" sibTransId="{F2DA40CD-3DA6-4AE1-A1D7-44D84CE64F9D}"/>
    <dgm:cxn modelId="{EA179205-1DA3-4A09-BF7F-0A22D868275F}" type="presOf" srcId="{2BA189B9-5C45-4AC5-9D1E-0492F130268C}" destId="{1318DC4C-2012-4734-B4AF-6761DFCE1D7E}" srcOrd="0" destOrd="0" presId="urn:microsoft.com/office/officeart/2008/layout/NameandTitleOrganizationalChart"/>
    <dgm:cxn modelId="{3F783C11-CF1B-4885-8C32-5808047AF7C2}" type="presOf" srcId="{CD26F2E0-F865-42B2-AF9F-648E9A3DA116}" destId="{2B3DDD02-54B7-444B-AC49-66A65B8D0720}" srcOrd="0" destOrd="0" presId="urn:microsoft.com/office/officeart/2008/layout/NameandTitleOrganizationalChart"/>
    <dgm:cxn modelId="{C6EFBC1A-CA2C-4E16-AFC4-74FB4BACA4FF}" type="presOf" srcId="{2038642F-D384-4BCE-86F9-3CEFDFC38E03}" destId="{8188D1D2-FC3B-429B-886C-C090F518FAFB}" srcOrd="1" destOrd="0" presId="urn:microsoft.com/office/officeart/2008/layout/NameandTitleOrganizationalChart"/>
    <dgm:cxn modelId="{7402BE1B-A548-4FC4-A354-105282389F96}" type="presOf" srcId="{9AB896B8-8A1E-4278-9F91-5C02CAFF27D0}" destId="{1F08E723-98A0-4BE3-9D9A-B5C376E01A25}" srcOrd="1" destOrd="0" presId="urn:microsoft.com/office/officeart/2008/layout/NameandTitleOrganizationalChart"/>
    <dgm:cxn modelId="{C2165F3B-1F86-4E05-BE07-182ECF661DB8}" type="presOf" srcId="{9AB896B8-8A1E-4278-9F91-5C02CAFF27D0}" destId="{CC5EB842-8B8B-4C9A-8D5F-589250C0EAA5}" srcOrd="0" destOrd="0" presId="urn:microsoft.com/office/officeart/2008/layout/NameandTitleOrganizationalChart"/>
    <dgm:cxn modelId="{94B2FD3F-D26B-429F-BCF6-CE0B1D0DB495}" type="presOf" srcId="{694711F8-707E-4ADB-94A3-34CE12CD08CE}" destId="{7CF5ACA6-F1B3-4532-B4CE-C825374DA160}" srcOrd="1" destOrd="0" presId="urn:microsoft.com/office/officeart/2008/layout/NameandTitleOrganizationalChart"/>
    <dgm:cxn modelId="{5ADA9265-727A-4C1F-A727-828422AB3680}" type="presOf" srcId="{AB6D762F-B053-480E-9EDE-BFB6491F09B7}" destId="{8C3489CE-F455-484B-A252-10E9CDC8CE76}" srcOrd="0" destOrd="0" presId="urn:microsoft.com/office/officeart/2008/layout/NameandTitleOrganizationalChart"/>
    <dgm:cxn modelId="{9BDC7F49-ECCE-4099-ADBB-5F3A2041118F}" srcId="{694711F8-707E-4ADB-94A3-34CE12CD08CE}" destId="{2038642F-D384-4BCE-86F9-3CEFDFC38E03}" srcOrd="1" destOrd="0" parTransId="{2DAA84D8-AFF2-456D-A76A-B221E9FDA923}" sibTransId="{5DF89C02-56FB-4B32-9729-DC6285D66217}"/>
    <dgm:cxn modelId="{048E334A-94E8-4360-8265-2F737DA3F29B}" type="presOf" srcId="{5DF89C02-56FB-4B32-9729-DC6285D66217}" destId="{D576B9A8-FE18-423F-80C2-1A8C737E74B6}" srcOrd="0" destOrd="0" presId="urn:microsoft.com/office/officeart/2008/layout/NameandTitleOrganizationalChart"/>
    <dgm:cxn modelId="{DAA1394D-43C2-4288-8B45-4E28F05D1D73}" type="presOf" srcId="{2038642F-D384-4BCE-86F9-3CEFDFC38E03}" destId="{DB669FE0-9B99-4789-96EC-C1DF6B63F383}" srcOrd="0" destOrd="0" presId="urn:microsoft.com/office/officeart/2008/layout/NameandTitleOrganizationalChart"/>
    <dgm:cxn modelId="{B595F751-64DC-43E0-B443-06AA7E1B6AFD}" srcId="{694711F8-707E-4ADB-94A3-34CE12CD08CE}" destId="{6E0B43AC-0617-44FE-8A45-01DB81FEAE9C}" srcOrd="3" destOrd="0" parTransId="{4DDE585D-D317-471E-ABA6-7740156D5DD6}" sibTransId="{A7743FFF-EE6D-4D90-A65C-9B72B44C388B}"/>
    <dgm:cxn modelId="{2EA2AB74-8B1A-4816-8976-6468E09DD741}" type="presOf" srcId="{4C37C37A-C318-44AA-9EB4-E72F2EE14025}" destId="{CE01F148-8F64-4019-8B03-C084728D9E7E}" srcOrd="0" destOrd="0" presId="urn:microsoft.com/office/officeart/2008/layout/NameandTitleOrganizationalChart"/>
    <dgm:cxn modelId="{9ADB5B76-354A-4EF9-B0D0-66C7C4ECF5C6}" type="presOf" srcId="{84886A51-8CDF-4376-92E2-88C3FFFB0E75}" destId="{CC3BBFFF-BBBD-4846-83C2-EFADCAC2C87C}" srcOrd="0" destOrd="0" presId="urn:microsoft.com/office/officeart/2008/layout/NameandTitleOrganizationalChart"/>
    <dgm:cxn modelId="{AA7DAB7D-A4A3-4138-970E-A4533AA45102}" srcId="{694711F8-707E-4ADB-94A3-34CE12CD08CE}" destId="{4C37C37A-C318-44AA-9EB4-E72F2EE14025}" srcOrd="5" destOrd="0" parTransId="{2292CC2D-D63E-45D9-A5C2-57D6F25C6D43}" sibTransId="{3EDA2F33-6FE8-4AD7-885B-F0783FDC4728}"/>
    <dgm:cxn modelId="{77927581-9692-463E-BAD8-CE84491D2725}" type="presOf" srcId="{3EDA2F33-6FE8-4AD7-885B-F0783FDC4728}" destId="{6499B709-6027-4C99-A153-6DDBF458AD08}" srcOrd="0" destOrd="0" presId="urn:microsoft.com/office/officeart/2008/layout/NameandTitleOrganizationalChart"/>
    <dgm:cxn modelId="{990BDE81-8115-4ADE-9D0F-BFA2F933E463}" type="presOf" srcId="{2292CC2D-D63E-45D9-A5C2-57D6F25C6D43}" destId="{B9AD8065-AD97-4A9C-BBFA-CF22FAB2B03E}" srcOrd="0" destOrd="0" presId="urn:microsoft.com/office/officeart/2008/layout/NameandTitleOrganizationalChart"/>
    <dgm:cxn modelId="{3EDDEE8C-E6BD-4E28-AE74-E6590883F8B6}" type="presOf" srcId="{6E0B43AC-0617-44FE-8A45-01DB81FEAE9C}" destId="{98F30D7B-B53F-443D-A8C3-6169DE5BCF3B}" srcOrd="1" destOrd="0" presId="urn:microsoft.com/office/officeart/2008/layout/NameandTitleOrganizationalChart"/>
    <dgm:cxn modelId="{3C15149F-7549-487D-8008-DD3159CD3015}" type="presOf" srcId="{4DDE585D-D317-471E-ABA6-7740156D5DD6}" destId="{FE97C895-69EC-46BB-90A3-08C89045A0B6}" srcOrd="0" destOrd="0" presId="urn:microsoft.com/office/officeart/2008/layout/NameandTitleOrganizationalChart"/>
    <dgm:cxn modelId="{A02240A4-C759-47C0-96EB-3A006499E0A1}" type="presOf" srcId="{A7743FFF-EE6D-4D90-A65C-9B72B44C388B}" destId="{E48E364B-90CC-4E15-A141-B9FDB4FABDD5}" srcOrd="0" destOrd="0" presId="urn:microsoft.com/office/officeart/2008/layout/NameandTitleOrganizationalChart"/>
    <dgm:cxn modelId="{FB2DDBA4-6C70-484E-9170-8FF02878FF92}" type="presOf" srcId="{694711F8-707E-4ADB-94A3-34CE12CD08CE}" destId="{69E26280-6460-43C8-9297-CF0D2F91E613}" srcOrd="0" destOrd="0" presId="urn:microsoft.com/office/officeart/2008/layout/NameandTitleOrganizationalChart"/>
    <dgm:cxn modelId="{22F66FA5-D61C-4B61-A3DC-A57DB9108E51}" type="presOf" srcId="{E71756D4-D9DC-4B33-B8D0-D001F812F281}" destId="{0628CAB0-AF43-4A7C-80C4-AB55E022E903}" srcOrd="0" destOrd="0" presId="urn:microsoft.com/office/officeart/2008/layout/NameandTitleOrganizationalChart"/>
    <dgm:cxn modelId="{A4CB76B3-B2BE-4026-BA4B-11FAF0F628F5}" type="presOf" srcId="{AB6D762F-B053-480E-9EDE-BFB6491F09B7}" destId="{ED99D159-6CDF-407A-A818-40AC8BC0463C}" srcOrd="1" destOrd="0" presId="urn:microsoft.com/office/officeart/2008/layout/NameandTitleOrganizationalChart"/>
    <dgm:cxn modelId="{CADFEFB9-601F-432C-8A0D-E8371BCB38E5}" srcId="{694711F8-707E-4ADB-94A3-34CE12CD08CE}" destId="{E5B110B7-A798-45F7-8893-8FAD0535CCEC}" srcOrd="4" destOrd="0" parTransId="{2BA189B9-5C45-4AC5-9D1E-0492F130268C}" sibTransId="{E71756D4-D9DC-4B33-B8D0-D001F812F281}"/>
    <dgm:cxn modelId="{485241BF-7C6F-440C-B034-A7A3982E5C29}" srcId="{694711F8-707E-4ADB-94A3-34CE12CD08CE}" destId="{9AB896B8-8A1E-4278-9F91-5C02CAFF27D0}" srcOrd="2" destOrd="0" parTransId="{5EAF1837-F2EF-4C03-B446-00A457966B8D}" sibTransId="{F210A143-5DDE-41AA-9FAC-38F9AA51B262}"/>
    <dgm:cxn modelId="{70D8FEC1-64C8-4E76-8505-503A85908157}" type="presOf" srcId="{5D1A15A6-E0A8-4048-82CF-E095E98DCA2C}" destId="{366FD941-638E-4149-B301-DCFF9E115139}" srcOrd="0" destOrd="0" presId="urn:microsoft.com/office/officeart/2008/layout/NameandTitleOrganizationalChart"/>
    <dgm:cxn modelId="{02EC41C3-ED62-41B8-8E4B-39AC72A63855}" type="presOf" srcId="{6E0B43AC-0617-44FE-8A45-01DB81FEAE9C}" destId="{9BFF0135-B251-4555-873A-AD0A88DEC6AB}" srcOrd="0" destOrd="0" presId="urn:microsoft.com/office/officeart/2008/layout/NameandTitleOrganizationalChart"/>
    <dgm:cxn modelId="{AC9DA4C3-ABE9-490D-A968-1FDD58FE0DDD}" type="presOf" srcId="{E5B110B7-A798-45F7-8893-8FAD0535CCEC}" destId="{644A6718-D805-45E0-B234-A72D21F746D3}" srcOrd="0" destOrd="0" presId="urn:microsoft.com/office/officeart/2008/layout/NameandTitleOrganizationalChart"/>
    <dgm:cxn modelId="{2B4129D0-9799-4AB1-96C0-0306A7CF29EB}" type="presOf" srcId="{E5B110B7-A798-45F7-8893-8FAD0535CCEC}" destId="{DEBA7734-BFCC-47BF-9428-1D827AFE71F4}" srcOrd="1" destOrd="0" presId="urn:microsoft.com/office/officeart/2008/layout/NameandTitleOrganizationalChart"/>
    <dgm:cxn modelId="{21B5BDD6-912F-46FA-AA48-FBE68D333A8F}" type="presOf" srcId="{2DAA84D8-AFF2-456D-A76A-B221E9FDA923}" destId="{798AF57B-E283-4717-9EFA-7B3A2AA3D440}" srcOrd="0" destOrd="0" presId="urn:microsoft.com/office/officeart/2008/layout/NameandTitleOrganizationalChart"/>
    <dgm:cxn modelId="{9535C0D7-DB2B-4770-88B3-2F35B2EBA759}" srcId="{694711F8-707E-4ADB-94A3-34CE12CD08CE}" destId="{AB6D762F-B053-480E-9EDE-BFB6491F09B7}" srcOrd="0" destOrd="0" parTransId="{84886A51-8CDF-4376-92E2-88C3FFFB0E75}" sibTransId="{5D1A15A6-E0A8-4048-82CF-E095E98DCA2C}"/>
    <dgm:cxn modelId="{CC47D7E7-F803-4A7E-8991-73552FFFFCE6}" type="presOf" srcId="{5EAF1837-F2EF-4C03-B446-00A457966B8D}" destId="{7E6C1C70-5922-4AFA-945B-A3C9598B8722}" srcOrd="0" destOrd="0" presId="urn:microsoft.com/office/officeart/2008/layout/NameandTitleOrganizationalChart"/>
    <dgm:cxn modelId="{F9905DF5-37E4-4CC8-AE9D-BF98EAC0064F}" type="presOf" srcId="{F2DA40CD-3DA6-4AE1-A1D7-44D84CE64F9D}" destId="{0989769B-ADEF-440F-BA91-1841EF670C74}" srcOrd="0" destOrd="0" presId="urn:microsoft.com/office/officeart/2008/layout/NameandTitleOrganizationalChart"/>
    <dgm:cxn modelId="{D47CF3FD-B507-46EF-91FD-5A723BDEA079}" type="presOf" srcId="{F210A143-5DDE-41AA-9FAC-38F9AA51B262}" destId="{80C3E636-D48F-4CDE-8CF3-7BA29D1AFD54}" srcOrd="0" destOrd="0" presId="urn:microsoft.com/office/officeart/2008/layout/NameandTitleOrganizationalChart"/>
    <dgm:cxn modelId="{0AE89BA2-75CA-40FD-9776-CE008CAD9272}" type="presParOf" srcId="{2B3DDD02-54B7-444B-AC49-66A65B8D0720}" destId="{516F2460-14C2-4F92-AFB9-0956AAA5FE3C}" srcOrd="0" destOrd="0" presId="urn:microsoft.com/office/officeart/2008/layout/NameandTitleOrganizationalChart"/>
    <dgm:cxn modelId="{A5A43DD1-76DF-4516-88E7-02FF4B62BECC}" type="presParOf" srcId="{516F2460-14C2-4F92-AFB9-0956AAA5FE3C}" destId="{31AD3B6C-39F7-4876-97C0-B8615361CC62}" srcOrd="0" destOrd="0" presId="urn:microsoft.com/office/officeart/2008/layout/NameandTitleOrganizationalChart"/>
    <dgm:cxn modelId="{BB2577A4-1874-4A1C-A434-91394F1A8E76}" type="presParOf" srcId="{31AD3B6C-39F7-4876-97C0-B8615361CC62}" destId="{69E26280-6460-43C8-9297-CF0D2F91E613}" srcOrd="0" destOrd="0" presId="urn:microsoft.com/office/officeart/2008/layout/NameandTitleOrganizationalChart"/>
    <dgm:cxn modelId="{1266AD11-FDA6-4AFD-8F5A-F8A05EF99208}" type="presParOf" srcId="{31AD3B6C-39F7-4876-97C0-B8615361CC62}" destId="{0989769B-ADEF-440F-BA91-1841EF670C74}" srcOrd="1" destOrd="0" presId="urn:microsoft.com/office/officeart/2008/layout/NameandTitleOrganizationalChart"/>
    <dgm:cxn modelId="{1AC58364-BD0E-49DA-9F17-3264EFDCBBC4}" type="presParOf" srcId="{31AD3B6C-39F7-4876-97C0-B8615361CC62}" destId="{7CF5ACA6-F1B3-4532-B4CE-C825374DA160}" srcOrd="2" destOrd="0" presId="urn:microsoft.com/office/officeart/2008/layout/NameandTitleOrganizationalChart"/>
    <dgm:cxn modelId="{DF641112-374A-48E9-9A5C-402207FA5A17}" type="presParOf" srcId="{516F2460-14C2-4F92-AFB9-0956AAA5FE3C}" destId="{B0E8719D-D0A7-4DFF-ACDD-920363167EA0}" srcOrd="1" destOrd="0" presId="urn:microsoft.com/office/officeart/2008/layout/NameandTitleOrganizationalChart"/>
    <dgm:cxn modelId="{E1FD94B4-22AA-471A-B334-8EF8C894581B}" type="presParOf" srcId="{B0E8719D-D0A7-4DFF-ACDD-920363167EA0}" destId="{798AF57B-E283-4717-9EFA-7B3A2AA3D440}" srcOrd="0" destOrd="0" presId="urn:microsoft.com/office/officeart/2008/layout/NameandTitleOrganizationalChart"/>
    <dgm:cxn modelId="{8BE5C3DF-EA7C-4247-AE65-38D60B71F1AD}" type="presParOf" srcId="{B0E8719D-D0A7-4DFF-ACDD-920363167EA0}" destId="{B9319B80-8CED-4081-BAA4-D9655F209841}" srcOrd="1" destOrd="0" presId="urn:microsoft.com/office/officeart/2008/layout/NameandTitleOrganizationalChart"/>
    <dgm:cxn modelId="{884A9157-DD03-4629-8B94-CB0C51078FBD}" type="presParOf" srcId="{B9319B80-8CED-4081-BAA4-D9655F209841}" destId="{4F64F295-CB36-4757-9D38-88F0BC93073E}" srcOrd="0" destOrd="0" presId="urn:microsoft.com/office/officeart/2008/layout/NameandTitleOrganizationalChart"/>
    <dgm:cxn modelId="{2A0A543C-A173-45F1-A8D5-A86473A4AFF4}" type="presParOf" srcId="{4F64F295-CB36-4757-9D38-88F0BC93073E}" destId="{DB669FE0-9B99-4789-96EC-C1DF6B63F383}" srcOrd="0" destOrd="0" presId="urn:microsoft.com/office/officeart/2008/layout/NameandTitleOrganizationalChart"/>
    <dgm:cxn modelId="{9710CB94-8DEC-406D-B5D5-3DD92950F8F3}" type="presParOf" srcId="{4F64F295-CB36-4757-9D38-88F0BC93073E}" destId="{D576B9A8-FE18-423F-80C2-1A8C737E74B6}" srcOrd="1" destOrd="0" presId="urn:microsoft.com/office/officeart/2008/layout/NameandTitleOrganizationalChart"/>
    <dgm:cxn modelId="{9C48BEE3-AE0D-4D25-A738-EB86D922C4A8}" type="presParOf" srcId="{4F64F295-CB36-4757-9D38-88F0BC93073E}" destId="{8188D1D2-FC3B-429B-886C-C090F518FAFB}" srcOrd="2" destOrd="0" presId="urn:microsoft.com/office/officeart/2008/layout/NameandTitleOrganizationalChart"/>
    <dgm:cxn modelId="{571BA62E-CC56-4C16-B861-25A1A56D144B}" type="presParOf" srcId="{B9319B80-8CED-4081-BAA4-D9655F209841}" destId="{5C78CD9C-294E-4EEB-80C7-B98031865B26}" srcOrd="1" destOrd="0" presId="urn:microsoft.com/office/officeart/2008/layout/NameandTitleOrganizationalChart"/>
    <dgm:cxn modelId="{15A3AEFB-F5CB-4A93-BAF8-C7E0CAC0A8FE}" type="presParOf" srcId="{B9319B80-8CED-4081-BAA4-D9655F209841}" destId="{5A2F7D33-2538-4097-A660-CA2C82F60EA2}" srcOrd="2" destOrd="0" presId="urn:microsoft.com/office/officeart/2008/layout/NameandTitleOrganizationalChart"/>
    <dgm:cxn modelId="{D61ECCC3-7A9F-47BD-AEF2-7866C3170EBD}" type="presParOf" srcId="{B0E8719D-D0A7-4DFF-ACDD-920363167EA0}" destId="{7E6C1C70-5922-4AFA-945B-A3C9598B8722}" srcOrd="2" destOrd="0" presId="urn:microsoft.com/office/officeart/2008/layout/NameandTitleOrganizationalChart"/>
    <dgm:cxn modelId="{2CAFF04C-F5A0-4841-80A4-9D3F51167C3A}" type="presParOf" srcId="{B0E8719D-D0A7-4DFF-ACDD-920363167EA0}" destId="{C0E95F37-E01A-4DB1-8B32-7E79BDBBEAB2}" srcOrd="3" destOrd="0" presId="urn:microsoft.com/office/officeart/2008/layout/NameandTitleOrganizationalChart"/>
    <dgm:cxn modelId="{C85CC6FB-FB1B-497F-A2D3-A61115C93960}" type="presParOf" srcId="{C0E95F37-E01A-4DB1-8B32-7E79BDBBEAB2}" destId="{A07C1FAE-2E21-43B6-819C-45AEFA3E8CD0}" srcOrd="0" destOrd="0" presId="urn:microsoft.com/office/officeart/2008/layout/NameandTitleOrganizationalChart"/>
    <dgm:cxn modelId="{A677DA87-5595-4B12-A92A-278DDD947550}" type="presParOf" srcId="{A07C1FAE-2E21-43B6-819C-45AEFA3E8CD0}" destId="{CC5EB842-8B8B-4C9A-8D5F-589250C0EAA5}" srcOrd="0" destOrd="0" presId="urn:microsoft.com/office/officeart/2008/layout/NameandTitleOrganizationalChart"/>
    <dgm:cxn modelId="{B99356CB-0AFD-4B48-B5F2-31226DDF6B64}" type="presParOf" srcId="{A07C1FAE-2E21-43B6-819C-45AEFA3E8CD0}" destId="{80C3E636-D48F-4CDE-8CF3-7BA29D1AFD54}" srcOrd="1" destOrd="0" presId="urn:microsoft.com/office/officeart/2008/layout/NameandTitleOrganizationalChart"/>
    <dgm:cxn modelId="{DDE2860F-E324-48FC-AD2F-BCAFCCD45763}" type="presParOf" srcId="{A07C1FAE-2E21-43B6-819C-45AEFA3E8CD0}" destId="{1F08E723-98A0-4BE3-9D9A-B5C376E01A25}" srcOrd="2" destOrd="0" presId="urn:microsoft.com/office/officeart/2008/layout/NameandTitleOrganizationalChart"/>
    <dgm:cxn modelId="{6EE4E2A1-1615-4296-B86A-A8552477FF36}" type="presParOf" srcId="{C0E95F37-E01A-4DB1-8B32-7E79BDBBEAB2}" destId="{0859794D-E4C2-40AF-893B-6A5B5EF5FC91}" srcOrd="1" destOrd="0" presId="urn:microsoft.com/office/officeart/2008/layout/NameandTitleOrganizationalChart"/>
    <dgm:cxn modelId="{EC98FA5E-E1C2-439B-8CDE-78795B364E2A}" type="presParOf" srcId="{C0E95F37-E01A-4DB1-8B32-7E79BDBBEAB2}" destId="{0346EE3E-20D8-4700-B85B-6CD62DB5F7D8}" srcOrd="2" destOrd="0" presId="urn:microsoft.com/office/officeart/2008/layout/NameandTitleOrganizationalChart"/>
    <dgm:cxn modelId="{77D1F429-3E81-489B-8F93-A906FDDC0C0A}" type="presParOf" srcId="{B0E8719D-D0A7-4DFF-ACDD-920363167EA0}" destId="{FE97C895-69EC-46BB-90A3-08C89045A0B6}" srcOrd="4" destOrd="0" presId="urn:microsoft.com/office/officeart/2008/layout/NameandTitleOrganizationalChart"/>
    <dgm:cxn modelId="{DD3FFDBC-F1CD-47AB-8CD2-8F48B68035D8}" type="presParOf" srcId="{B0E8719D-D0A7-4DFF-ACDD-920363167EA0}" destId="{A914D10F-F72D-4C93-8C8C-2FFD343DEF3F}" srcOrd="5" destOrd="0" presId="urn:microsoft.com/office/officeart/2008/layout/NameandTitleOrganizationalChart"/>
    <dgm:cxn modelId="{1A55D867-6B1D-415A-B498-92A27B8E0629}" type="presParOf" srcId="{A914D10F-F72D-4C93-8C8C-2FFD343DEF3F}" destId="{2F8FA281-291A-462E-AABD-88714FB79AFA}" srcOrd="0" destOrd="0" presId="urn:microsoft.com/office/officeart/2008/layout/NameandTitleOrganizationalChart"/>
    <dgm:cxn modelId="{C5411C57-8566-485E-A34D-4CD173E03123}" type="presParOf" srcId="{2F8FA281-291A-462E-AABD-88714FB79AFA}" destId="{9BFF0135-B251-4555-873A-AD0A88DEC6AB}" srcOrd="0" destOrd="0" presId="urn:microsoft.com/office/officeart/2008/layout/NameandTitleOrganizationalChart"/>
    <dgm:cxn modelId="{0F0AA5A5-1F6A-462B-82D7-591205595632}" type="presParOf" srcId="{2F8FA281-291A-462E-AABD-88714FB79AFA}" destId="{E48E364B-90CC-4E15-A141-B9FDB4FABDD5}" srcOrd="1" destOrd="0" presId="urn:microsoft.com/office/officeart/2008/layout/NameandTitleOrganizationalChart"/>
    <dgm:cxn modelId="{A910A9E4-34FF-475D-8999-F85A1FB438B4}" type="presParOf" srcId="{2F8FA281-291A-462E-AABD-88714FB79AFA}" destId="{98F30D7B-B53F-443D-A8C3-6169DE5BCF3B}" srcOrd="2" destOrd="0" presId="urn:microsoft.com/office/officeart/2008/layout/NameandTitleOrganizationalChart"/>
    <dgm:cxn modelId="{91BE7C64-65CF-4DBF-97B5-77A5F9F631F2}" type="presParOf" srcId="{A914D10F-F72D-4C93-8C8C-2FFD343DEF3F}" destId="{0072D591-EFFC-4F2D-B319-020DF453C608}" srcOrd="1" destOrd="0" presId="urn:microsoft.com/office/officeart/2008/layout/NameandTitleOrganizationalChart"/>
    <dgm:cxn modelId="{A5C4B4EB-E441-4BA4-8970-A1D6DC19988A}" type="presParOf" srcId="{A914D10F-F72D-4C93-8C8C-2FFD343DEF3F}" destId="{224A969F-C39B-4992-8868-5644AA9341F9}" srcOrd="2" destOrd="0" presId="urn:microsoft.com/office/officeart/2008/layout/NameandTitleOrganizationalChart"/>
    <dgm:cxn modelId="{49E6CC61-DD6A-4BE1-9B40-A7220E6B3AA7}" type="presParOf" srcId="{B0E8719D-D0A7-4DFF-ACDD-920363167EA0}" destId="{1318DC4C-2012-4734-B4AF-6761DFCE1D7E}" srcOrd="6" destOrd="0" presId="urn:microsoft.com/office/officeart/2008/layout/NameandTitleOrganizationalChart"/>
    <dgm:cxn modelId="{8BA1EB4B-3535-404F-A27D-4C7D91A85A6D}" type="presParOf" srcId="{B0E8719D-D0A7-4DFF-ACDD-920363167EA0}" destId="{6D560863-15D2-479B-83BF-565A8FAD8091}" srcOrd="7" destOrd="0" presId="urn:microsoft.com/office/officeart/2008/layout/NameandTitleOrganizationalChart"/>
    <dgm:cxn modelId="{3408AD56-F03D-403E-A9FD-5F77E9C86BCA}" type="presParOf" srcId="{6D560863-15D2-479B-83BF-565A8FAD8091}" destId="{1342B380-64D1-47AA-ADB2-263432DBCC8D}" srcOrd="0" destOrd="0" presId="urn:microsoft.com/office/officeart/2008/layout/NameandTitleOrganizationalChart"/>
    <dgm:cxn modelId="{A820F1F2-F4C8-469E-B404-AB5F727C2334}" type="presParOf" srcId="{1342B380-64D1-47AA-ADB2-263432DBCC8D}" destId="{644A6718-D805-45E0-B234-A72D21F746D3}" srcOrd="0" destOrd="0" presId="urn:microsoft.com/office/officeart/2008/layout/NameandTitleOrganizationalChart"/>
    <dgm:cxn modelId="{60C00A4B-260F-4477-82F8-6415FEB1F3E3}" type="presParOf" srcId="{1342B380-64D1-47AA-ADB2-263432DBCC8D}" destId="{0628CAB0-AF43-4A7C-80C4-AB55E022E903}" srcOrd="1" destOrd="0" presId="urn:microsoft.com/office/officeart/2008/layout/NameandTitleOrganizationalChart"/>
    <dgm:cxn modelId="{1CDD18EE-E9D2-4C9E-B937-CA97F5A4190B}" type="presParOf" srcId="{1342B380-64D1-47AA-ADB2-263432DBCC8D}" destId="{DEBA7734-BFCC-47BF-9428-1D827AFE71F4}" srcOrd="2" destOrd="0" presId="urn:microsoft.com/office/officeart/2008/layout/NameandTitleOrganizationalChart"/>
    <dgm:cxn modelId="{819B6CEB-05CE-4306-BD16-12BE85C3298D}" type="presParOf" srcId="{6D560863-15D2-479B-83BF-565A8FAD8091}" destId="{91BA8322-7BDA-4BC5-81A2-D63432A45866}" srcOrd="1" destOrd="0" presId="urn:microsoft.com/office/officeart/2008/layout/NameandTitleOrganizationalChart"/>
    <dgm:cxn modelId="{3D5C17AC-5C29-4CD7-AE9D-BBBC52FF20A1}" type="presParOf" srcId="{6D560863-15D2-479B-83BF-565A8FAD8091}" destId="{D61EF973-786C-47F3-87ED-8B4F54E1F945}" srcOrd="2" destOrd="0" presId="urn:microsoft.com/office/officeart/2008/layout/NameandTitleOrganizationalChart"/>
    <dgm:cxn modelId="{D39D8865-42E0-4071-9E24-958BE0FDF2E9}" type="presParOf" srcId="{B0E8719D-D0A7-4DFF-ACDD-920363167EA0}" destId="{B9AD8065-AD97-4A9C-BBFA-CF22FAB2B03E}" srcOrd="8" destOrd="0" presId="urn:microsoft.com/office/officeart/2008/layout/NameandTitleOrganizationalChart"/>
    <dgm:cxn modelId="{9267B49A-FE0B-40EE-8D8A-2F6F247DDB5D}" type="presParOf" srcId="{B0E8719D-D0A7-4DFF-ACDD-920363167EA0}" destId="{C35A5401-C580-48FF-8F48-1F03F94D7E38}" srcOrd="9" destOrd="0" presId="urn:microsoft.com/office/officeart/2008/layout/NameandTitleOrganizationalChart"/>
    <dgm:cxn modelId="{2A61A692-96D6-4703-8B9B-813813B62324}" type="presParOf" srcId="{C35A5401-C580-48FF-8F48-1F03F94D7E38}" destId="{B8F5B84F-05BE-4C84-9CDF-1465F0BD344C}" srcOrd="0" destOrd="0" presId="urn:microsoft.com/office/officeart/2008/layout/NameandTitleOrganizationalChart"/>
    <dgm:cxn modelId="{B53C8C55-1A5A-42F6-BDCC-DDC9D320C1F3}" type="presParOf" srcId="{B8F5B84F-05BE-4C84-9CDF-1465F0BD344C}" destId="{CE01F148-8F64-4019-8B03-C084728D9E7E}" srcOrd="0" destOrd="0" presId="urn:microsoft.com/office/officeart/2008/layout/NameandTitleOrganizationalChart"/>
    <dgm:cxn modelId="{91F88801-AC7C-4DE0-B3AE-B21E1A85CF7C}" type="presParOf" srcId="{B8F5B84F-05BE-4C84-9CDF-1465F0BD344C}" destId="{6499B709-6027-4C99-A153-6DDBF458AD08}" srcOrd="1" destOrd="0" presId="urn:microsoft.com/office/officeart/2008/layout/NameandTitleOrganizationalChart"/>
    <dgm:cxn modelId="{8AD74CA1-7A76-411D-95A5-DB5CFB9A821B}" type="presParOf" srcId="{B8F5B84F-05BE-4C84-9CDF-1465F0BD344C}" destId="{C2B33AD4-91B0-4E33-93EE-A51BC54C5A68}" srcOrd="2" destOrd="0" presId="urn:microsoft.com/office/officeart/2008/layout/NameandTitleOrganizationalChart"/>
    <dgm:cxn modelId="{DE3579E5-B212-431E-9DD5-D4CBCD13301E}" type="presParOf" srcId="{C35A5401-C580-48FF-8F48-1F03F94D7E38}" destId="{2BA403AC-F1F4-4253-B17A-CF92D1B4AEFF}" srcOrd="1" destOrd="0" presId="urn:microsoft.com/office/officeart/2008/layout/NameandTitleOrganizationalChart"/>
    <dgm:cxn modelId="{45C04C69-E37E-4B16-BE2C-5F1ACA84606E}" type="presParOf" srcId="{C35A5401-C580-48FF-8F48-1F03F94D7E38}" destId="{50FFBC80-EED8-4A67-BB42-ED1FD168F1BB}" srcOrd="2" destOrd="0" presId="urn:microsoft.com/office/officeart/2008/layout/NameandTitleOrganizationalChart"/>
    <dgm:cxn modelId="{53E6875A-035A-4E07-AC5B-250CB0888BB1}" type="presParOf" srcId="{516F2460-14C2-4F92-AFB9-0956AAA5FE3C}" destId="{D60939A5-039A-4AEE-ACD7-8F71B3FD4D76}" srcOrd="2" destOrd="0" presId="urn:microsoft.com/office/officeart/2008/layout/NameandTitleOrganizationalChart"/>
    <dgm:cxn modelId="{C0C671AC-D38F-492C-BF56-CC16BB422E73}" type="presParOf" srcId="{D60939A5-039A-4AEE-ACD7-8F71B3FD4D76}" destId="{CC3BBFFF-BBBD-4846-83C2-EFADCAC2C87C}" srcOrd="0" destOrd="0" presId="urn:microsoft.com/office/officeart/2008/layout/NameandTitleOrganizationalChart"/>
    <dgm:cxn modelId="{527D0B63-4A40-4DC5-8EC9-18D2FDF442B9}" type="presParOf" srcId="{D60939A5-039A-4AEE-ACD7-8F71B3FD4D76}" destId="{F26AE16B-BCBB-46CC-98A4-37AB41AC91C7}" srcOrd="1" destOrd="0" presId="urn:microsoft.com/office/officeart/2008/layout/NameandTitleOrganizationalChart"/>
    <dgm:cxn modelId="{FA29A716-FF8C-421D-B0A6-2B62D8A5D50F}" type="presParOf" srcId="{F26AE16B-BCBB-46CC-98A4-37AB41AC91C7}" destId="{D4A56F14-C524-4A23-8AD8-41D65E5F04AF}" srcOrd="0" destOrd="0" presId="urn:microsoft.com/office/officeart/2008/layout/NameandTitleOrganizationalChart"/>
    <dgm:cxn modelId="{E53C6399-9E11-4947-A882-5C60ABD6D247}" type="presParOf" srcId="{D4A56F14-C524-4A23-8AD8-41D65E5F04AF}" destId="{8C3489CE-F455-484B-A252-10E9CDC8CE76}" srcOrd="0" destOrd="0" presId="urn:microsoft.com/office/officeart/2008/layout/NameandTitleOrganizationalChart"/>
    <dgm:cxn modelId="{E9A9E1C1-75A9-4A95-B9F0-1ACF322C0679}" type="presParOf" srcId="{D4A56F14-C524-4A23-8AD8-41D65E5F04AF}" destId="{366FD941-638E-4149-B301-DCFF9E115139}" srcOrd="1" destOrd="0" presId="urn:microsoft.com/office/officeart/2008/layout/NameandTitleOrganizationalChart"/>
    <dgm:cxn modelId="{06570557-DE30-4B69-A909-0387E19E646C}" type="presParOf" srcId="{D4A56F14-C524-4A23-8AD8-41D65E5F04AF}" destId="{ED99D159-6CDF-407A-A818-40AC8BC0463C}" srcOrd="2" destOrd="0" presId="urn:microsoft.com/office/officeart/2008/layout/NameandTitleOrganizationalChart"/>
    <dgm:cxn modelId="{FECDB4BB-9371-4C05-A1B4-D75A86C9EBAC}" type="presParOf" srcId="{F26AE16B-BCBB-46CC-98A4-37AB41AC91C7}" destId="{26BDB904-34E9-4DC8-BBE3-F74C1FA26BAB}" srcOrd="1" destOrd="0" presId="urn:microsoft.com/office/officeart/2008/layout/NameandTitleOrganizationalChart"/>
    <dgm:cxn modelId="{B76B637C-2741-438A-AF3A-D89EECFC6E9A}" type="presParOf" srcId="{F26AE16B-BCBB-46CC-98A4-37AB41AC91C7}" destId="{5CFADF1B-3B3D-44FD-A997-CB72EAFF7701}" srcOrd="2" destOrd="0" presId="urn:microsoft.com/office/officeart/2008/layout/NameandTitleOrganizational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7CE01-D42C-4FF8-B93B-2C35C7CF49E4}">
      <dsp:nvSpPr>
        <dsp:cNvPr id="0" name=""/>
        <dsp:cNvSpPr/>
      </dsp:nvSpPr>
      <dsp:spPr>
        <a:xfrm>
          <a:off x="992"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87A790-47AA-4920-89A8-A92CF94606A3}">
      <dsp:nvSpPr>
        <dsp:cNvPr id="0" name=""/>
        <dsp:cNvSpPr/>
      </dsp:nvSpPr>
      <dsp:spPr>
        <a:xfrm>
          <a:off x="666244"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Arial" panose="020B0604020202020204" pitchFamily="34" charset="0"/>
              <a:cs typeface="Arial" panose="020B0604020202020204" pitchFamily="34" charset="0"/>
            </a:rPr>
            <a:t>1. sole proprietorship</a:t>
          </a:r>
        </a:p>
      </dsp:txBody>
      <dsp:txXfrm>
        <a:off x="694448" y="581497"/>
        <a:ext cx="2050221" cy="906543"/>
      </dsp:txXfrm>
    </dsp:sp>
    <dsp:sp modelId="{B6BFBC85-87F5-44B1-B20D-C0506A83DDD6}">
      <dsp:nvSpPr>
        <dsp:cNvPr id="0" name=""/>
        <dsp:cNvSpPr/>
      </dsp:nvSpPr>
      <dsp:spPr>
        <a:xfrm>
          <a:off x="2850486"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6E0C01-A70A-4D5D-AD10-93C463558E0A}">
      <dsp:nvSpPr>
        <dsp:cNvPr id="0" name=""/>
        <dsp:cNvSpPr/>
      </dsp:nvSpPr>
      <dsp:spPr>
        <a:xfrm>
          <a:off x="3515737"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2. </a:t>
          </a:r>
          <a:r>
            <a:rPr lang="en-US" sz="2000" b="1" kern="1200" dirty="0">
              <a:solidFill>
                <a:schemeClr val="bg1"/>
              </a:solidFill>
              <a:latin typeface="Arial" panose="020B0604020202020204" pitchFamily="34" charset="0"/>
              <a:cs typeface="Arial" panose="020B0604020202020204" pitchFamily="34" charset="0"/>
            </a:rPr>
            <a:t>partnership</a:t>
          </a:r>
        </a:p>
      </dsp:txBody>
      <dsp:txXfrm>
        <a:off x="3543941" y="581497"/>
        <a:ext cx="2050221" cy="906543"/>
      </dsp:txXfrm>
    </dsp:sp>
    <dsp:sp modelId="{019A2ED1-E58C-4245-B3D5-CEB23673197A}">
      <dsp:nvSpPr>
        <dsp:cNvPr id="0" name=""/>
        <dsp:cNvSpPr/>
      </dsp:nvSpPr>
      <dsp:spPr>
        <a:xfrm>
          <a:off x="5699980" y="312555"/>
          <a:ext cx="2494692" cy="962951"/>
        </a:xfrm>
        <a:prstGeom prst="chevron">
          <a:avLst>
            <a:gd name="adj" fmla="val 40000"/>
          </a:avLst>
        </a:prstGeom>
        <a:solidFill>
          <a:srgbClr val="00CC99"/>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D2269-55BF-4A7D-B019-C5F5ED712C74}">
      <dsp:nvSpPr>
        <dsp:cNvPr id="0" name=""/>
        <dsp:cNvSpPr/>
      </dsp:nvSpPr>
      <dsp:spPr>
        <a:xfrm>
          <a:off x="6365231" y="553293"/>
          <a:ext cx="2106629" cy="962951"/>
        </a:xfrm>
        <a:prstGeom prst="roundRect">
          <a:avLst>
            <a:gd name="adj" fmla="val 10000"/>
          </a:avLst>
        </a:prstGeom>
        <a:solidFill>
          <a:srgbClr val="FF6600">
            <a:alpha val="90000"/>
          </a:srgb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dirty="0">
              <a:solidFill>
                <a:schemeClr val="bg1"/>
              </a:solidFill>
            </a:rPr>
            <a:t>3. </a:t>
          </a:r>
          <a:r>
            <a:rPr lang="en-US" sz="2000" b="1" kern="1200" dirty="0">
              <a:solidFill>
                <a:schemeClr val="bg1"/>
              </a:solidFill>
              <a:latin typeface="Arial" panose="020B0604020202020204" pitchFamily="34" charset="0"/>
              <a:cs typeface="Arial" panose="020B0604020202020204" pitchFamily="34" charset="0"/>
            </a:rPr>
            <a:t>corporation</a:t>
          </a:r>
        </a:p>
      </dsp:txBody>
      <dsp:txXfrm>
        <a:off x="6393435" y="581497"/>
        <a:ext cx="2050221" cy="9065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4E3A6-971B-401E-A1FF-6C77314E483A}">
      <dsp:nvSpPr>
        <dsp:cNvPr id="0" name=""/>
        <dsp:cNvSpPr/>
      </dsp:nvSpPr>
      <dsp:spPr>
        <a:xfrm>
          <a:off x="-5062971" y="-775652"/>
          <a:ext cx="6029520" cy="6029520"/>
        </a:xfrm>
        <a:prstGeom prst="blockArc">
          <a:avLst>
            <a:gd name="adj1" fmla="val 18900000"/>
            <a:gd name="adj2" fmla="val 2700000"/>
            <a:gd name="adj3" fmla="val 358"/>
          </a:avLst>
        </a:prstGeom>
        <a:noFill/>
        <a:ln w="25400" cap="flat" cmpd="sng" algn="ctr">
          <a:solidFill>
            <a:srgbClr val="00CC99"/>
          </a:solidFill>
          <a:prstDash val="solid"/>
        </a:ln>
        <a:effectLst/>
      </dsp:spPr>
      <dsp:style>
        <a:lnRef idx="2">
          <a:scrgbClr r="0" g="0" b="0"/>
        </a:lnRef>
        <a:fillRef idx="0">
          <a:scrgbClr r="0" g="0" b="0"/>
        </a:fillRef>
        <a:effectRef idx="0">
          <a:scrgbClr r="0" g="0" b="0"/>
        </a:effectRef>
        <a:fontRef idx="minor"/>
      </dsp:style>
    </dsp:sp>
    <dsp:sp modelId="{173C4E8C-32C8-4F55-8007-6E5FA93F2F64}">
      <dsp:nvSpPr>
        <dsp:cNvPr id="0" name=""/>
        <dsp:cNvSpPr/>
      </dsp:nvSpPr>
      <dsp:spPr>
        <a:xfrm>
          <a:off x="422814" y="279798"/>
          <a:ext cx="7745057"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Ease of start</a:t>
          </a:r>
        </a:p>
      </dsp:txBody>
      <dsp:txXfrm>
        <a:off x="422814" y="279798"/>
        <a:ext cx="7745057" cy="559956"/>
      </dsp:txXfrm>
    </dsp:sp>
    <dsp:sp modelId="{88DA2ADE-9FB3-4979-ACB4-E68E50BD5517}">
      <dsp:nvSpPr>
        <dsp:cNvPr id="0" name=""/>
        <dsp:cNvSpPr/>
      </dsp:nvSpPr>
      <dsp:spPr>
        <a:xfrm>
          <a:off x="72841" y="209804"/>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6C759AB8-F1F9-49A9-9D84-4E9F718FB3E4}">
      <dsp:nvSpPr>
        <dsp:cNvPr id="0" name=""/>
        <dsp:cNvSpPr/>
      </dsp:nvSpPr>
      <dsp:spPr>
        <a:xfrm>
          <a:off x="824062" y="1119464"/>
          <a:ext cx="7343809"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Simplicity of registration</a:t>
          </a:r>
        </a:p>
      </dsp:txBody>
      <dsp:txXfrm>
        <a:off x="824062" y="1119464"/>
        <a:ext cx="7343809" cy="559956"/>
      </dsp:txXfrm>
    </dsp:sp>
    <dsp:sp modelId="{38E931F6-BF73-4B5D-A0A6-4FF39A7B8FD9}">
      <dsp:nvSpPr>
        <dsp:cNvPr id="0" name=""/>
        <dsp:cNvSpPr/>
      </dsp:nvSpPr>
      <dsp:spPr>
        <a:xfrm>
          <a:off x="474089" y="1049469"/>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CC74115-F5BA-490B-84A3-37A282E9E122}">
      <dsp:nvSpPr>
        <dsp:cNvPr id="0" name=""/>
        <dsp:cNvSpPr/>
      </dsp:nvSpPr>
      <dsp:spPr>
        <a:xfrm>
          <a:off x="947213" y="1959129"/>
          <a:ext cx="7220658"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Fewer government regulations</a:t>
          </a:r>
        </a:p>
      </dsp:txBody>
      <dsp:txXfrm>
        <a:off x="947213" y="1959129"/>
        <a:ext cx="7220658" cy="559956"/>
      </dsp:txXfrm>
    </dsp:sp>
    <dsp:sp modelId="{DE5894AE-3E8B-41AB-B3D9-8727166691BC}">
      <dsp:nvSpPr>
        <dsp:cNvPr id="0" name=""/>
        <dsp:cNvSpPr/>
      </dsp:nvSpPr>
      <dsp:spPr>
        <a:xfrm>
          <a:off x="597240" y="1889134"/>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E15569A-EBC9-47A0-B6A5-E80E538074FB}">
      <dsp:nvSpPr>
        <dsp:cNvPr id="0" name=""/>
        <dsp:cNvSpPr/>
      </dsp:nvSpPr>
      <dsp:spPr>
        <a:xfrm>
          <a:off x="824062" y="2798794"/>
          <a:ext cx="7343809"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Rapid decision making</a:t>
          </a:r>
        </a:p>
      </dsp:txBody>
      <dsp:txXfrm>
        <a:off x="824062" y="2798794"/>
        <a:ext cx="7343809" cy="559956"/>
      </dsp:txXfrm>
    </dsp:sp>
    <dsp:sp modelId="{95698696-CC49-4366-950A-A1DCF4A70483}">
      <dsp:nvSpPr>
        <dsp:cNvPr id="0" name=""/>
        <dsp:cNvSpPr/>
      </dsp:nvSpPr>
      <dsp:spPr>
        <a:xfrm>
          <a:off x="474089" y="2728800"/>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 modelId="{F48DFBE8-0560-4E3E-ABD5-96DE0DA7BF92}">
      <dsp:nvSpPr>
        <dsp:cNvPr id="0" name=""/>
        <dsp:cNvSpPr/>
      </dsp:nvSpPr>
      <dsp:spPr>
        <a:xfrm>
          <a:off x="422814" y="3638460"/>
          <a:ext cx="7745057" cy="559956"/>
        </a:xfrm>
        <a:prstGeom prst="rect">
          <a:avLst/>
        </a:prstGeom>
        <a:solidFill>
          <a:srgbClr val="FF6600"/>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465"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Greater rights to profits</a:t>
          </a:r>
        </a:p>
      </dsp:txBody>
      <dsp:txXfrm>
        <a:off x="422814" y="3638460"/>
        <a:ext cx="7745057" cy="559956"/>
      </dsp:txXfrm>
    </dsp:sp>
    <dsp:sp modelId="{3686938C-4142-4E9E-B8B5-47A0BCBF982F}">
      <dsp:nvSpPr>
        <dsp:cNvPr id="0" name=""/>
        <dsp:cNvSpPr/>
      </dsp:nvSpPr>
      <dsp:spPr>
        <a:xfrm>
          <a:off x="72841" y="3568465"/>
          <a:ext cx="699945" cy="699945"/>
        </a:xfrm>
        <a:prstGeom prst="ellipse">
          <a:avLst/>
        </a:prstGeom>
        <a:solidFill>
          <a:schemeClr val="lt1">
            <a:hueOff val="0"/>
            <a:satOff val="0"/>
            <a:lumOff val="0"/>
            <a:alphaOff val="0"/>
          </a:schemeClr>
        </a:solidFill>
        <a:ln w="25400" cap="flat" cmpd="sng" algn="ctr">
          <a:solidFill>
            <a:srgbClr val="00CC99"/>
          </a:solidFill>
          <a:prstDash val="solid"/>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4E3A6-971B-401E-A1FF-6C77314E483A}">
      <dsp:nvSpPr>
        <dsp:cNvPr id="0" name=""/>
        <dsp:cNvSpPr/>
      </dsp:nvSpPr>
      <dsp:spPr>
        <a:xfrm>
          <a:off x="-5248656" y="-803882"/>
          <a:ext cx="6250102" cy="6250102"/>
        </a:xfrm>
        <a:prstGeom prst="blockArc">
          <a:avLst>
            <a:gd name="adj1" fmla="val 18900000"/>
            <a:gd name="adj2" fmla="val 2700000"/>
            <a:gd name="adj3" fmla="val 346"/>
          </a:avLst>
        </a:prstGeom>
        <a:noFill/>
        <a:ln w="25400" cap="flat" cmpd="sng" algn="ctr">
          <a:solidFill>
            <a:srgbClr val="00CC99"/>
          </a:solidFill>
          <a:prstDash val="solid"/>
        </a:ln>
        <a:effectLst/>
      </dsp:spPr>
      <dsp:style>
        <a:lnRef idx="2">
          <a:scrgbClr r="0" g="0" b="0"/>
        </a:lnRef>
        <a:fillRef idx="0">
          <a:scrgbClr r="0" g="0" b="0"/>
        </a:fillRef>
        <a:effectRef idx="0">
          <a:scrgbClr r="0" g="0" b="0"/>
        </a:effectRef>
        <a:fontRef idx="minor"/>
      </dsp:style>
    </dsp:sp>
    <dsp:sp modelId="{173C4E8C-32C8-4F55-8007-6E5FA93F2F64}">
      <dsp:nvSpPr>
        <dsp:cNvPr id="0" name=""/>
        <dsp:cNvSpPr/>
      </dsp:nvSpPr>
      <dsp:spPr>
        <a:xfrm>
          <a:off x="437980" y="290053"/>
          <a:ext cx="7727299"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Difficult fund raising</a:t>
          </a:r>
        </a:p>
      </dsp:txBody>
      <dsp:txXfrm>
        <a:off x="437980" y="290053"/>
        <a:ext cx="7727299" cy="580477"/>
      </dsp:txXfrm>
    </dsp:sp>
    <dsp:sp modelId="{88DA2ADE-9FB3-4979-ACB4-E68E50BD5517}">
      <dsp:nvSpPr>
        <dsp:cNvPr id="0" name=""/>
        <dsp:cNvSpPr/>
      </dsp:nvSpPr>
      <dsp:spPr>
        <a:xfrm>
          <a:off x="75181" y="217493"/>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6C759AB8-F1F9-49A9-9D84-4E9F718FB3E4}">
      <dsp:nvSpPr>
        <dsp:cNvPr id="0" name=""/>
        <dsp:cNvSpPr/>
      </dsp:nvSpPr>
      <dsp:spPr>
        <a:xfrm>
          <a:off x="853933" y="1160491"/>
          <a:ext cx="7311345"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Significant time obligations and responsibility</a:t>
          </a:r>
        </a:p>
      </dsp:txBody>
      <dsp:txXfrm>
        <a:off x="853933" y="1160491"/>
        <a:ext cx="7311345" cy="580477"/>
      </dsp:txXfrm>
    </dsp:sp>
    <dsp:sp modelId="{38E931F6-BF73-4B5D-A0A6-4FF39A7B8FD9}">
      <dsp:nvSpPr>
        <dsp:cNvPr id="0" name=""/>
        <dsp:cNvSpPr/>
      </dsp:nvSpPr>
      <dsp:spPr>
        <a:xfrm>
          <a:off x="491134" y="1087931"/>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CC74115-F5BA-490B-84A3-37A282E9E122}">
      <dsp:nvSpPr>
        <dsp:cNvPr id="0" name=""/>
        <dsp:cNvSpPr/>
      </dsp:nvSpPr>
      <dsp:spPr>
        <a:xfrm>
          <a:off x="981597" y="2030930"/>
          <a:ext cx="7183681"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Unlimited personal liability</a:t>
          </a:r>
        </a:p>
      </dsp:txBody>
      <dsp:txXfrm>
        <a:off x="981597" y="2030930"/>
        <a:ext cx="7183681" cy="580477"/>
      </dsp:txXfrm>
    </dsp:sp>
    <dsp:sp modelId="{DE5894AE-3E8B-41AB-B3D9-8727166691BC}">
      <dsp:nvSpPr>
        <dsp:cNvPr id="0" name=""/>
        <dsp:cNvSpPr/>
      </dsp:nvSpPr>
      <dsp:spPr>
        <a:xfrm>
          <a:off x="618799" y="1958370"/>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E15569A-EBC9-47A0-B6A5-E80E538074FB}">
      <dsp:nvSpPr>
        <dsp:cNvPr id="0" name=""/>
        <dsp:cNvSpPr/>
      </dsp:nvSpPr>
      <dsp:spPr>
        <a:xfrm>
          <a:off x="853933" y="2901368"/>
          <a:ext cx="7311345"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Lack of emotional support</a:t>
          </a:r>
        </a:p>
      </dsp:txBody>
      <dsp:txXfrm>
        <a:off x="853933" y="2901368"/>
        <a:ext cx="7311345" cy="580477"/>
      </dsp:txXfrm>
    </dsp:sp>
    <dsp:sp modelId="{95698696-CC49-4366-950A-A1DCF4A70483}">
      <dsp:nvSpPr>
        <dsp:cNvPr id="0" name=""/>
        <dsp:cNvSpPr/>
      </dsp:nvSpPr>
      <dsp:spPr>
        <a:xfrm>
          <a:off x="491134" y="2828808"/>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 modelId="{F48DFBE8-0560-4E3E-ABD5-96DE0DA7BF92}">
      <dsp:nvSpPr>
        <dsp:cNvPr id="0" name=""/>
        <dsp:cNvSpPr/>
      </dsp:nvSpPr>
      <dsp:spPr>
        <a:xfrm>
          <a:off x="437980" y="3771806"/>
          <a:ext cx="7727299" cy="580477"/>
        </a:xfrm>
        <a:prstGeom prst="rect">
          <a:avLst/>
        </a:prstGeom>
        <a:solidFill>
          <a:srgbClr val="00CC99"/>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0754" tIns="60960" rIns="60960" bIns="6096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Taxation of profits</a:t>
          </a:r>
        </a:p>
      </dsp:txBody>
      <dsp:txXfrm>
        <a:off x="437980" y="3771806"/>
        <a:ext cx="7727299" cy="580477"/>
      </dsp:txXfrm>
    </dsp:sp>
    <dsp:sp modelId="{3686938C-4142-4E9E-B8B5-47A0BCBF982F}">
      <dsp:nvSpPr>
        <dsp:cNvPr id="0" name=""/>
        <dsp:cNvSpPr/>
      </dsp:nvSpPr>
      <dsp:spPr>
        <a:xfrm>
          <a:off x="75181" y="3699247"/>
          <a:ext cx="725597" cy="725597"/>
        </a:xfrm>
        <a:prstGeom prst="ellipse">
          <a:avLst/>
        </a:prstGeom>
        <a:solidFill>
          <a:schemeClr val="lt1">
            <a:hueOff val="0"/>
            <a:satOff val="0"/>
            <a:lumOff val="0"/>
            <a:alphaOff val="0"/>
          </a:schemeClr>
        </a:solidFill>
        <a:ln w="25400" cap="flat" cmpd="sng" algn="ctr">
          <a:solidFill>
            <a:srgbClr val="FF6600"/>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36FB6-084B-4E89-B4D5-83DABCBF05BD}">
      <dsp:nvSpPr>
        <dsp:cNvPr id="0" name=""/>
        <dsp:cNvSpPr/>
      </dsp:nvSpPr>
      <dsp:spPr>
        <a:xfrm>
          <a:off x="0" y="124037"/>
          <a:ext cx="5059680" cy="671402"/>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Ability to sell ownership shares</a:t>
          </a:r>
        </a:p>
      </dsp:txBody>
      <dsp:txXfrm>
        <a:off x="19665" y="143702"/>
        <a:ext cx="4004327" cy="632072"/>
      </dsp:txXfrm>
    </dsp:sp>
    <dsp:sp modelId="{211B38AC-3F24-4B1B-8EF8-6AFDB66EAC3A}">
      <dsp:nvSpPr>
        <dsp:cNvPr id="0" name=""/>
        <dsp:cNvSpPr/>
      </dsp:nvSpPr>
      <dsp:spPr>
        <a:xfrm>
          <a:off x="423748" y="1050850"/>
          <a:ext cx="5059680" cy="697791"/>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Ease of transfer</a:t>
          </a:r>
        </a:p>
      </dsp:txBody>
      <dsp:txXfrm>
        <a:off x="444186" y="1071288"/>
        <a:ext cx="3997395" cy="656915"/>
      </dsp:txXfrm>
    </dsp:sp>
    <dsp:sp modelId="{9B2C2E5D-E3B7-4099-8087-B8BA54B944BE}">
      <dsp:nvSpPr>
        <dsp:cNvPr id="0" name=""/>
        <dsp:cNvSpPr/>
      </dsp:nvSpPr>
      <dsp:spPr>
        <a:xfrm>
          <a:off x="841171" y="2041939"/>
          <a:ext cx="5059680" cy="742284"/>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Limitation of personal liability</a:t>
          </a:r>
        </a:p>
      </dsp:txBody>
      <dsp:txXfrm>
        <a:off x="862912" y="2063680"/>
        <a:ext cx="4001114" cy="698802"/>
      </dsp:txXfrm>
    </dsp:sp>
    <dsp:sp modelId="{06444FA7-900E-4616-86E6-EE924F072300}">
      <dsp:nvSpPr>
        <dsp:cNvPr id="0" name=""/>
        <dsp:cNvSpPr/>
      </dsp:nvSpPr>
      <dsp:spPr>
        <a:xfrm>
          <a:off x="1264919" y="3068465"/>
          <a:ext cx="5059680" cy="715886"/>
        </a:xfrm>
        <a:prstGeom prst="roundRect">
          <a:avLst>
            <a:gd name="adj" fmla="val 10000"/>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Continued existence</a:t>
          </a:r>
        </a:p>
      </dsp:txBody>
      <dsp:txXfrm>
        <a:off x="1285887" y="3089433"/>
        <a:ext cx="3996335" cy="673950"/>
      </dsp:txXfrm>
    </dsp:sp>
    <dsp:sp modelId="{09924D07-77AB-49A5-8470-5D679C3226B3}">
      <dsp:nvSpPr>
        <dsp:cNvPr id="0" name=""/>
        <dsp:cNvSpPr/>
      </dsp:nvSpPr>
      <dsp:spPr>
        <a:xfrm>
          <a:off x="4462019" y="704235"/>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596493" y="704235"/>
        <a:ext cx="328713" cy="449739"/>
      </dsp:txXfrm>
    </dsp:sp>
    <dsp:sp modelId="{46E2E919-91D0-4F5E-89B9-642581FBA0EB}">
      <dsp:nvSpPr>
        <dsp:cNvPr id="0" name=""/>
        <dsp:cNvSpPr/>
      </dsp:nvSpPr>
      <dsp:spPr>
        <a:xfrm>
          <a:off x="4885767" y="1664246"/>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020241" y="1664246"/>
        <a:ext cx="328713" cy="449739"/>
      </dsp:txXfrm>
    </dsp:sp>
    <dsp:sp modelId="{A9E7D316-D77B-4393-8DEE-3E3737E2B598}">
      <dsp:nvSpPr>
        <dsp:cNvPr id="0" name=""/>
        <dsp:cNvSpPr/>
      </dsp:nvSpPr>
      <dsp:spPr>
        <a:xfrm>
          <a:off x="5303191" y="2690777"/>
          <a:ext cx="597660" cy="597660"/>
        </a:xfrm>
        <a:prstGeom prst="downArrow">
          <a:avLst>
            <a:gd name="adj1" fmla="val 55000"/>
            <a:gd name="adj2" fmla="val 45000"/>
          </a:avLst>
        </a:prstGeom>
        <a:solidFill>
          <a:srgbClr val="00CC99">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437665" y="2690777"/>
        <a:ext cx="328713" cy="4497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636FB6-084B-4E89-B4D5-83DABCBF05BD}">
      <dsp:nvSpPr>
        <dsp:cNvPr id="0" name=""/>
        <dsp:cNvSpPr/>
      </dsp:nvSpPr>
      <dsp:spPr>
        <a:xfrm>
          <a:off x="0" y="112546"/>
          <a:ext cx="4937760" cy="700418"/>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Potential for double taxation</a:t>
          </a:r>
        </a:p>
      </dsp:txBody>
      <dsp:txXfrm>
        <a:off x="20515" y="133061"/>
        <a:ext cx="3874038" cy="659388"/>
      </dsp:txXfrm>
    </dsp:sp>
    <dsp:sp modelId="{211B38AC-3F24-4B1B-8EF8-6AFDB66EAC3A}">
      <dsp:nvSpPr>
        <dsp:cNvPr id="0" name=""/>
        <dsp:cNvSpPr/>
      </dsp:nvSpPr>
      <dsp:spPr>
        <a:xfrm>
          <a:off x="413537" y="1030560"/>
          <a:ext cx="4937760" cy="688812"/>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Loss of founder control</a:t>
          </a:r>
        </a:p>
      </dsp:txBody>
      <dsp:txXfrm>
        <a:off x="433712" y="1050735"/>
        <a:ext cx="3882289" cy="648462"/>
      </dsp:txXfrm>
    </dsp:sp>
    <dsp:sp modelId="{9B2C2E5D-E3B7-4099-8087-B8BA54B944BE}">
      <dsp:nvSpPr>
        <dsp:cNvPr id="0" name=""/>
        <dsp:cNvSpPr/>
      </dsp:nvSpPr>
      <dsp:spPr>
        <a:xfrm>
          <a:off x="820902" y="1973480"/>
          <a:ext cx="4937760" cy="773441"/>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Higher start-up costs</a:t>
          </a:r>
        </a:p>
      </dsp:txBody>
      <dsp:txXfrm>
        <a:off x="843555" y="1996133"/>
        <a:ext cx="3883505" cy="728135"/>
      </dsp:txXfrm>
    </dsp:sp>
    <dsp:sp modelId="{06444FA7-900E-4616-86E6-EE924F072300}">
      <dsp:nvSpPr>
        <dsp:cNvPr id="0" name=""/>
        <dsp:cNvSpPr/>
      </dsp:nvSpPr>
      <dsp:spPr>
        <a:xfrm>
          <a:off x="1234439" y="2969991"/>
          <a:ext cx="4937760" cy="703481"/>
        </a:xfrm>
        <a:prstGeom prst="roundRect">
          <a:avLst>
            <a:gd name="adj" fmla="val 10000"/>
          </a:avLst>
        </a:prstGeom>
        <a:solidFill>
          <a:srgbClr val="00CC99"/>
        </a:solidFill>
        <a:ln>
          <a:solidFill>
            <a:srgbClr val="FF6600"/>
          </a:solid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Greater government regulation.</a:t>
          </a:r>
        </a:p>
      </dsp:txBody>
      <dsp:txXfrm>
        <a:off x="1255043" y="2990595"/>
        <a:ext cx="3881431" cy="662273"/>
      </dsp:txXfrm>
    </dsp:sp>
    <dsp:sp modelId="{09924D07-77AB-49A5-8470-5D679C3226B3}">
      <dsp:nvSpPr>
        <dsp:cNvPr id="0" name=""/>
        <dsp:cNvSpPr/>
      </dsp:nvSpPr>
      <dsp:spPr>
        <a:xfrm>
          <a:off x="4336177" y="708858"/>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471533" y="708858"/>
        <a:ext cx="330870" cy="452690"/>
      </dsp:txXfrm>
    </dsp:sp>
    <dsp:sp modelId="{46E2E919-91D0-4F5E-89B9-642581FBA0EB}">
      <dsp:nvSpPr>
        <dsp:cNvPr id="0" name=""/>
        <dsp:cNvSpPr/>
      </dsp:nvSpPr>
      <dsp:spPr>
        <a:xfrm>
          <a:off x="4749714" y="1610818"/>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4885070" y="1610818"/>
        <a:ext cx="330870" cy="452690"/>
      </dsp:txXfrm>
    </dsp:sp>
    <dsp:sp modelId="{A9E7D316-D77B-4393-8DEE-3E3737E2B598}">
      <dsp:nvSpPr>
        <dsp:cNvPr id="0" name=""/>
        <dsp:cNvSpPr/>
      </dsp:nvSpPr>
      <dsp:spPr>
        <a:xfrm>
          <a:off x="5157079" y="2604947"/>
          <a:ext cx="601582" cy="601582"/>
        </a:xfrm>
        <a:prstGeom prst="downArrow">
          <a:avLst>
            <a:gd name="adj1" fmla="val 55000"/>
            <a:gd name="adj2" fmla="val 45000"/>
          </a:avLst>
        </a:prstGeom>
        <a:solidFill>
          <a:srgbClr val="FF6600">
            <a:alpha val="90000"/>
          </a:srgb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dirty="0"/>
        </a:p>
      </dsp:txBody>
      <dsp:txXfrm>
        <a:off x="5292435" y="2604947"/>
        <a:ext cx="330870" cy="4526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BBFFF-BBBD-4846-83C2-EFADCAC2C87C}">
      <dsp:nvSpPr>
        <dsp:cNvPr id="0" name=""/>
        <dsp:cNvSpPr/>
      </dsp:nvSpPr>
      <dsp:spPr>
        <a:xfrm>
          <a:off x="4200603" y="991495"/>
          <a:ext cx="142796" cy="754292"/>
        </a:xfrm>
        <a:custGeom>
          <a:avLst/>
          <a:gdLst/>
          <a:ahLst/>
          <a:cxnLst/>
          <a:rect l="0" t="0" r="0" b="0"/>
          <a:pathLst>
            <a:path>
              <a:moveTo>
                <a:pt x="142796" y="0"/>
              </a:moveTo>
              <a:lnTo>
                <a:pt x="142796" y="754292"/>
              </a:lnTo>
              <a:lnTo>
                <a:pt x="0" y="754292"/>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AD8065-AD97-4A9C-BBFA-CF22FAB2B03E}">
      <dsp:nvSpPr>
        <dsp:cNvPr id="0" name=""/>
        <dsp:cNvSpPr/>
      </dsp:nvSpPr>
      <dsp:spPr>
        <a:xfrm>
          <a:off x="4343400" y="991495"/>
          <a:ext cx="3496939" cy="1440587"/>
        </a:xfrm>
        <a:custGeom>
          <a:avLst/>
          <a:gdLst/>
          <a:ahLst/>
          <a:cxnLst/>
          <a:rect l="0" t="0" r="0" b="0"/>
          <a:pathLst>
            <a:path>
              <a:moveTo>
                <a:pt x="0" y="0"/>
              </a:moveTo>
              <a:lnTo>
                <a:pt x="0" y="1297791"/>
              </a:lnTo>
              <a:lnTo>
                <a:pt x="3496939" y="1297791"/>
              </a:lnTo>
              <a:lnTo>
                <a:pt x="3496939"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318DC4C-2012-4734-B4AF-6761DFCE1D7E}">
      <dsp:nvSpPr>
        <dsp:cNvPr id="0" name=""/>
        <dsp:cNvSpPr/>
      </dsp:nvSpPr>
      <dsp:spPr>
        <a:xfrm>
          <a:off x="4343400" y="991495"/>
          <a:ext cx="1593263" cy="1440587"/>
        </a:xfrm>
        <a:custGeom>
          <a:avLst/>
          <a:gdLst/>
          <a:ahLst/>
          <a:cxnLst/>
          <a:rect l="0" t="0" r="0" b="0"/>
          <a:pathLst>
            <a:path>
              <a:moveTo>
                <a:pt x="0" y="0"/>
              </a:moveTo>
              <a:lnTo>
                <a:pt x="0" y="1297791"/>
              </a:lnTo>
              <a:lnTo>
                <a:pt x="1593263" y="1297791"/>
              </a:lnTo>
              <a:lnTo>
                <a:pt x="1593263"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E97C895-69EC-46BB-90A3-08C89045A0B6}">
      <dsp:nvSpPr>
        <dsp:cNvPr id="0" name=""/>
        <dsp:cNvSpPr/>
      </dsp:nvSpPr>
      <dsp:spPr>
        <a:xfrm>
          <a:off x="4180240" y="991495"/>
          <a:ext cx="163159" cy="1440587"/>
        </a:xfrm>
        <a:custGeom>
          <a:avLst/>
          <a:gdLst/>
          <a:ahLst/>
          <a:cxnLst/>
          <a:rect l="0" t="0" r="0" b="0"/>
          <a:pathLst>
            <a:path>
              <a:moveTo>
                <a:pt x="163159" y="0"/>
              </a:moveTo>
              <a:lnTo>
                <a:pt x="163159"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E6C1C70-5922-4AFA-945B-A3C9598B8722}">
      <dsp:nvSpPr>
        <dsp:cNvPr id="0" name=""/>
        <dsp:cNvSpPr/>
      </dsp:nvSpPr>
      <dsp:spPr>
        <a:xfrm>
          <a:off x="2432794" y="991495"/>
          <a:ext cx="1910605" cy="1440587"/>
        </a:xfrm>
        <a:custGeom>
          <a:avLst/>
          <a:gdLst/>
          <a:ahLst/>
          <a:cxnLst/>
          <a:rect l="0" t="0" r="0" b="0"/>
          <a:pathLst>
            <a:path>
              <a:moveTo>
                <a:pt x="1910605" y="0"/>
              </a:moveTo>
              <a:lnTo>
                <a:pt x="1910605"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8AF57B-E283-4717-9EFA-7B3A2AA3D440}">
      <dsp:nvSpPr>
        <dsp:cNvPr id="0" name=""/>
        <dsp:cNvSpPr/>
      </dsp:nvSpPr>
      <dsp:spPr>
        <a:xfrm>
          <a:off x="738993" y="991495"/>
          <a:ext cx="3604406" cy="1440587"/>
        </a:xfrm>
        <a:custGeom>
          <a:avLst/>
          <a:gdLst/>
          <a:ahLst/>
          <a:cxnLst/>
          <a:rect l="0" t="0" r="0" b="0"/>
          <a:pathLst>
            <a:path>
              <a:moveTo>
                <a:pt x="3604406" y="0"/>
              </a:moveTo>
              <a:lnTo>
                <a:pt x="3604406" y="1297791"/>
              </a:lnTo>
              <a:lnTo>
                <a:pt x="0" y="1297791"/>
              </a:lnTo>
              <a:lnTo>
                <a:pt x="0" y="1440587"/>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9E26280-6460-43C8-9297-CF0D2F91E613}">
      <dsp:nvSpPr>
        <dsp:cNvPr id="0" name=""/>
        <dsp:cNvSpPr/>
      </dsp:nvSpPr>
      <dsp:spPr>
        <a:xfrm>
          <a:off x="3513753" y="379512"/>
          <a:ext cx="1659293" cy="611983"/>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C corporation</a:t>
          </a:r>
        </a:p>
      </dsp:txBody>
      <dsp:txXfrm>
        <a:off x="3513753" y="379512"/>
        <a:ext cx="1659293" cy="611983"/>
      </dsp:txXfrm>
    </dsp:sp>
    <dsp:sp modelId="{0989769B-ADEF-440F-BA91-1841EF670C74}">
      <dsp:nvSpPr>
        <dsp:cNvPr id="0" name=""/>
        <dsp:cNvSpPr/>
      </dsp:nvSpPr>
      <dsp:spPr>
        <a:xfrm>
          <a:off x="3988802" y="855499"/>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988802" y="855499"/>
        <a:ext cx="1063793" cy="203994"/>
      </dsp:txXfrm>
    </dsp:sp>
    <dsp:sp modelId="{DB669FE0-9B99-4789-96EC-C1DF6B63F383}">
      <dsp:nvSpPr>
        <dsp:cNvPr id="0" name=""/>
        <dsp:cNvSpPr/>
      </dsp:nvSpPr>
      <dsp:spPr>
        <a:xfrm>
          <a:off x="88590" y="2432083"/>
          <a:ext cx="1300806" cy="1233501"/>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86358"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Limited liability company </a:t>
          </a:r>
          <a:r>
            <a:rPr lang="en-US" sz="1600" kern="1200" dirty="0">
              <a:latin typeface="Arial" panose="020B0604020202020204" pitchFamily="34" charset="0"/>
              <a:cs typeface="Arial" panose="020B0604020202020204" pitchFamily="34" charset="0"/>
            </a:rPr>
            <a:t>(LLC)</a:t>
          </a:r>
        </a:p>
      </dsp:txBody>
      <dsp:txXfrm>
        <a:off x="88590" y="2432083"/>
        <a:ext cx="1300806" cy="1233501"/>
      </dsp:txXfrm>
    </dsp:sp>
    <dsp:sp modelId="{D576B9A8-FE18-423F-80C2-1A8C737E74B6}">
      <dsp:nvSpPr>
        <dsp:cNvPr id="0" name=""/>
        <dsp:cNvSpPr/>
      </dsp:nvSpPr>
      <dsp:spPr>
        <a:xfrm>
          <a:off x="384395" y="3502037"/>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84395" y="3502037"/>
        <a:ext cx="1063793" cy="203994"/>
      </dsp:txXfrm>
    </dsp:sp>
    <dsp:sp modelId="{CC5EB842-8B8B-4C9A-8D5F-589250C0EAA5}">
      <dsp:nvSpPr>
        <dsp:cNvPr id="0" name=""/>
        <dsp:cNvSpPr/>
      </dsp:nvSpPr>
      <dsp:spPr>
        <a:xfrm>
          <a:off x="1708073" y="2432083"/>
          <a:ext cx="1449442" cy="1185142"/>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Professional corporation (PC)</a:t>
          </a:r>
        </a:p>
      </dsp:txBody>
      <dsp:txXfrm>
        <a:off x="1708073" y="2432083"/>
        <a:ext cx="1449442" cy="1185142"/>
      </dsp:txXfrm>
    </dsp:sp>
    <dsp:sp modelId="{80C3E636-D48F-4CDE-8CF3-7BA29D1AFD54}">
      <dsp:nvSpPr>
        <dsp:cNvPr id="0" name=""/>
        <dsp:cNvSpPr/>
      </dsp:nvSpPr>
      <dsp:spPr>
        <a:xfrm>
          <a:off x="2103905" y="3467213"/>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2103905" y="3467213"/>
        <a:ext cx="1063793" cy="203994"/>
      </dsp:txXfrm>
    </dsp:sp>
    <dsp:sp modelId="{9BFF0135-B251-4555-873A-AD0A88DEC6AB}">
      <dsp:nvSpPr>
        <dsp:cNvPr id="0" name=""/>
        <dsp:cNvSpPr/>
      </dsp:nvSpPr>
      <dsp:spPr>
        <a:xfrm>
          <a:off x="3508508" y="2432083"/>
          <a:ext cx="1343465" cy="1211727"/>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Nonprofit corporation</a:t>
          </a:r>
        </a:p>
      </dsp:txBody>
      <dsp:txXfrm>
        <a:off x="3508508" y="2432083"/>
        <a:ext cx="1343465" cy="1211727"/>
      </dsp:txXfrm>
    </dsp:sp>
    <dsp:sp modelId="{E48E364B-90CC-4E15-A141-B9FDB4FABDD5}">
      <dsp:nvSpPr>
        <dsp:cNvPr id="0" name=""/>
        <dsp:cNvSpPr/>
      </dsp:nvSpPr>
      <dsp:spPr>
        <a:xfrm>
          <a:off x="3785951" y="3454737"/>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3785951" y="3454737"/>
        <a:ext cx="1063793" cy="203994"/>
      </dsp:txXfrm>
    </dsp:sp>
    <dsp:sp modelId="{644A6718-D805-45E0-B234-A72D21F746D3}">
      <dsp:nvSpPr>
        <dsp:cNvPr id="0" name=""/>
        <dsp:cNvSpPr/>
      </dsp:nvSpPr>
      <dsp:spPr>
        <a:xfrm>
          <a:off x="5105893" y="2432083"/>
          <a:ext cx="1661539" cy="1266628"/>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Public benefit corporation </a:t>
          </a:r>
        </a:p>
        <a:p>
          <a:pPr marL="0" lvl="0" indent="0" algn="ctr" defTabSz="8890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(B corporation)</a:t>
          </a:r>
        </a:p>
      </dsp:txBody>
      <dsp:txXfrm>
        <a:off x="5105893" y="2432083"/>
        <a:ext cx="1661539" cy="1266628"/>
      </dsp:txXfrm>
    </dsp:sp>
    <dsp:sp modelId="{0628CAB0-AF43-4A7C-80C4-AB55E022E903}">
      <dsp:nvSpPr>
        <dsp:cNvPr id="0" name=""/>
        <dsp:cNvSpPr/>
      </dsp:nvSpPr>
      <dsp:spPr>
        <a:xfrm>
          <a:off x="5611509" y="3509161"/>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5611509" y="3509161"/>
        <a:ext cx="1063793" cy="203994"/>
      </dsp:txXfrm>
    </dsp:sp>
    <dsp:sp modelId="{CE01F148-8F64-4019-8B03-C084728D9E7E}">
      <dsp:nvSpPr>
        <dsp:cNvPr id="0" name=""/>
        <dsp:cNvSpPr/>
      </dsp:nvSpPr>
      <dsp:spPr>
        <a:xfrm>
          <a:off x="7082469" y="2432083"/>
          <a:ext cx="1515740" cy="1214310"/>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1430" tIns="11430" rIns="11430" bIns="86358"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Series limited liability company (SLLC)</a:t>
          </a:r>
        </a:p>
      </dsp:txBody>
      <dsp:txXfrm>
        <a:off x="7082469" y="2432083"/>
        <a:ext cx="1515740" cy="1214310"/>
      </dsp:txXfrm>
    </dsp:sp>
    <dsp:sp modelId="{6499B709-6027-4C99-A153-6DDBF458AD08}">
      <dsp:nvSpPr>
        <dsp:cNvPr id="0" name=""/>
        <dsp:cNvSpPr/>
      </dsp:nvSpPr>
      <dsp:spPr>
        <a:xfrm>
          <a:off x="7485741" y="3502604"/>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7485741" y="3502604"/>
        <a:ext cx="1063793" cy="203994"/>
      </dsp:txXfrm>
    </dsp:sp>
    <dsp:sp modelId="{8C3489CE-F455-484B-A252-10E9CDC8CE76}">
      <dsp:nvSpPr>
        <dsp:cNvPr id="0" name=""/>
        <dsp:cNvSpPr/>
      </dsp:nvSpPr>
      <dsp:spPr>
        <a:xfrm>
          <a:off x="2136938" y="1345086"/>
          <a:ext cx="2063665" cy="801404"/>
        </a:xfrm>
        <a:prstGeom prst="rect">
          <a:avLst/>
        </a:prstGeom>
        <a:solidFill>
          <a:srgbClr val="FF6600"/>
        </a:solidFill>
        <a:ln>
          <a:solidFill>
            <a:srgbClr val="00CC99"/>
          </a:solid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86358"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Subchapter S corporation</a:t>
          </a:r>
        </a:p>
      </dsp:txBody>
      <dsp:txXfrm>
        <a:off x="2136938" y="1345086"/>
        <a:ext cx="2063665" cy="801404"/>
      </dsp:txXfrm>
    </dsp:sp>
    <dsp:sp modelId="{366FD941-638E-4149-B301-DCFF9E115139}">
      <dsp:nvSpPr>
        <dsp:cNvPr id="0" name=""/>
        <dsp:cNvSpPr/>
      </dsp:nvSpPr>
      <dsp:spPr>
        <a:xfrm>
          <a:off x="2874415" y="2008132"/>
          <a:ext cx="1063793" cy="203994"/>
        </a:xfrm>
        <a:prstGeom prst="rect">
          <a:avLst/>
        </a:prstGeom>
        <a:solidFill>
          <a:srgbClr val="00CC99">
            <a:alpha val="90000"/>
          </a:srgb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0480" tIns="7620" rIns="30480" bIns="7620" numCol="1" spcCol="1270" anchor="ctr" anchorCtr="0">
          <a:noAutofit/>
        </a:bodyPr>
        <a:lstStyle/>
        <a:p>
          <a:pPr marL="0" lvl="0" indent="0" algn="r" defTabSz="533400">
            <a:lnSpc>
              <a:spcPct val="90000"/>
            </a:lnSpc>
            <a:spcBef>
              <a:spcPct val="0"/>
            </a:spcBef>
            <a:spcAft>
              <a:spcPct val="35000"/>
            </a:spcAft>
            <a:buNone/>
          </a:pPr>
          <a:endParaRPr lang="en-US" sz="1200" kern="1200" dirty="0"/>
        </a:p>
      </dsp:txBody>
      <dsp:txXfrm>
        <a:off x="2874415" y="2008132"/>
        <a:ext cx="1063793" cy="203994"/>
      </dsp:txXfrm>
    </dsp:sp>
  </dsp:spTree>
</dsp:drawing>
</file>

<file path=ppt/diagrams/layout1.xml><?xml version="1.0" encoding="utf-8"?>
<dgm:layoutDef xmlns:dgm="http://schemas.openxmlformats.org/drawingml/2006/diagram" xmlns:a="http://schemas.openxmlformats.org/drawingml/2006/main" uniqueId="urn:microsoft.com/office/officeart/2005/8/layout/chevronAccent+Icon">
  <dgm:title val="Chevron Accent Process"/>
  <dgm:desc val="Use to show sequential steps in a task, process, or workflow, or to emphasize movement or direction. Works best with minimal Level 1 and Level 2 text."/>
  <dgm:catLst>
    <dgm:cat type="process" pri="9500"/>
    <dgm:cat type="officeonline" pri="2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primFontSz" for="des" forName="txNode" op="equ" val="65"/>
      <dgm:constr type="w" for="ch" forName="compositeSpace" refType="w" refFor="ch" refForName="composite" fact="0.02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bgChev"/>
              <dgm:constr type="w" for="ch" forName="bgChev" refType="w" fact="0.9"/>
              <dgm:constr type="t" for="ch" forName="bgChev"/>
              <dgm:constr type="h" for="ch" forName="bgChev" refType="w" refFor="ch" refForName="bgChev" fact="0.386"/>
              <dgm:constr type="l" for="ch" forName="txNode" refType="w" fact="0.24"/>
              <dgm:constr type="w" for="ch" forName="txNode" refType="w" fact="0.76"/>
              <dgm:constr type="t" for="ch" forName="txNode" refType="h" refFor="ch" refForName="bgChev" fact="0.25"/>
              <dgm:constr type="h" for="ch" forName="txNode" refType="h" refFor="ch" refForName="bgChev"/>
            </dgm:constrLst>
          </dgm:if>
          <dgm:else name="Name7">
            <dgm:constrLst>
              <dgm:constr type="l" for="ch" forName="bgChev" refType="w" fact="0.1"/>
              <dgm:constr type="w" for="ch" forName="bgChev" refType="w" fact="0.9"/>
              <dgm:constr type="t" for="ch" forName="bgChev"/>
              <dgm:constr type="h" for="ch" forName="bgChev" refType="w" refFor="ch" refForName="bgChev" fact="0.386"/>
              <dgm:constr type="l" for="ch" forName="txNode"/>
              <dgm:constr type="w" for="ch" forName="txNode" refType="w" fact="0.76"/>
              <dgm:constr type="t" for="ch" forName="txNode" refType="h" refFor="ch" refForName="bgChev" fact="0.25"/>
              <dgm:constr type="h" for="ch" forName="txNode" refType="h" refFor="ch" refForName="bgChev"/>
            </dgm:constrLst>
          </dgm:else>
        </dgm:choose>
        <dgm:ruleLst/>
        <dgm:layoutNode name="bgChev" styleLbl="node1">
          <dgm:alg type="sp"/>
          <dgm:choose name="Name8">
            <dgm:if name="Name9" func="var" arg="dir" op="equ" val="norm">
              <dgm:shape xmlns:r="http://schemas.openxmlformats.org/officeDocument/2006/relationships" type="chevron" r:blip="">
                <dgm:adjLst>
                  <dgm:adj idx="1" val="0.4"/>
                </dgm:adjLst>
              </dgm:shape>
            </dgm:if>
            <dgm:else name="Name10">
              <dgm:shape xmlns:r="http://schemas.openxmlformats.org/officeDocument/2006/relationships" rot="180" type="chevron" r:blip="">
                <dgm:adjLst>
                  <dgm:adj idx="1" val="0.4"/>
                </dgm:adjLst>
              </dgm:shape>
            </dgm:else>
          </dgm:choose>
          <dgm:presOf/>
          <dgm:constrLst/>
        </dgm:layoutNode>
        <dgm:layoutNode name="txNode" styleLbl="fgAcc1">
          <dgm:varLst>
            <dgm:bulletEnabled val="1"/>
          </dgm:varLst>
          <dgm:alg type="tx"/>
          <dgm:shape xmlns:r="http://schemas.openxmlformats.org/officeDocument/2006/relationships" type="roundRect" r:blip="">
            <dgm:adjLst>
              <dgm:adj idx="1" val="0.1"/>
            </dgm:adjLst>
          </dgm:shape>
          <dgm:presOf axis="desOrSelf" ptType="node"/>
          <dgm:ruleLst>
            <dgm:rule type="primFontSz" val="5" fact="NaN" max="NaN"/>
          </dgm:ruleLst>
        </dgm:layoutNode>
      </dgm:layoutNode>
      <dgm:forEach name="Name11" axis="followSib" ptType="sibTrans" cnt="1">
        <dgm:layoutNode name="compositeSpace">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C9EE9C1-9492-46F9-8D81-D702689AF0C5}" type="datetimeFigureOut">
              <a:rPr lang="en-US" smtClean="0"/>
              <a:pPr/>
              <a:t>2/7/2022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A82658B-B819-4A28-B67F-EDDC7966318B}" type="slidenum">
              <a:rPr lang="en-US" smtClean="0"/>
              <a:pPr/>
              <a:t>‹#›</a:t>
            </a:fld>
            <a:endParaRPr lang="en-US"/>
          </a:p>
        </p:txBody>
      </p:sp>
    </p:spTree>
    <p:extLst>
      <p:ext uri="{BB962C8B-B14F-4D97-AF65-F5344CB8AC3E}">
        <p14:creationId xmlns:p14="http://schemas.microsoft.com/office/powerpoint/2010/main" val="1825544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84A858B-AB5F-4461-99EF-18D3CC6F0C69}" type="datetimeFigureOut">
              <a:rPr lang="en-US" smtClean="0"/>
              <a:pPr/>
              <a:t>2/6/2022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9774DA1-48A7-4104-9F43-65059D6B611B}" type="slidenum">
              <a:rPr lang="en-US" smtClean="0"/>
              <a:pPr/>
              <a:t>‹#›</a:t>
            </a:fld>
            <a:endParaRPr lang="en-US"/>
          </a:p>
        </p:txBody>
      </p:sp>
    </p:spTree>
    <p:extLst>
      <p:ext uri="{BB962C8B-B14F-4D97-AF65-F5344CB8AC3E}">
        <p14:creationId xmlns:p14="http://schemas.microsoft.com/office/powerpoint/2010/main" val="2026019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mission statement should capture your passion for the business and your commitment to satisfying your customers.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a:t>
            </a:fld>
            <a:endParaRPr lang="en-US"/>
          </a:p>
        </p:txBody>
      </p:sp>
    </p:spTree>
    <p:extLst>
      <p:ext uri="{BB962C8B-B14F-4D97-AF65-F5344CB8AC3E}">
        <p14:creationId xmlns:p14="http://schemas.microsoft.com/office/powerpoint/2010/main" val="3336360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mission statement should capture your passion for the business and your commitment to satisfying your customers.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3</a:t>
            </a:fld>
            <a:endParaRPr lang="en-US"/>
          </a:p>
        </p:txBody>
      </p:sp>
    </p:spTree>
    <p:extLst>
      <p:ext uri="{BB962C8B-B14F-4D97-AF65-F5344CB8AC3E}">
        <p14:creationId xmlns:p14="http://schemas.microsoft.com/office/powerpoint/2010/main" val="465830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17412" name="Slide Number Placeholder 3"/>
          <p:cNvSpPr>
            <a:spLocks noGrp="1"/>
          </p:cNvSpPr>
          <p:nvPr>
            <p:ph type="sldNum" sz="quarter" idx="5"/>
          </p:nvPr>
        </p:nvSpPr>
        <p:spPr bwMode="auto">
          <a:noFill/>
          <a:ln>
            <a:miter lim="800000"/>
            <a:headEnd/>
            <a:tailEnd/>
          </a:ln>
        </p:spPr>
        <p:txBody>
          <a:bodyPr/>
          <a:lstStyle/>
          <a:p>
            <a:fld id="{33F0ABCA-2EA1-4607-9A53-DBBB848F71E8}" type="slidenum">
              <a:rPr lang="en-GB" altLang="en-US" smtClean="0"/>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The mission statement should capture your passion for the business and your commitment to satisfying your customers.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6</a:t>
            </a:fld>
            <a:endParaRPr lang="en-US"/>
          </a:p>
        </p:txBody>
      </p:sp>
    </p:spTree>
    <p:extLst>
      <p:ext uri="{BB962C8B-B14F-4D97-AF65-F5344CB8AC3E}">
        <p14:creationId xmlns:p14="http://schemas.microsoft.com/office/powerpoint/2010/main" val="3724061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7</a:t>
            </a:fld>
            <a:endParaRPr lang="en-US"/>
          </a:p>
        </p:txBody>
      </p:sp>
    </p:spTree>
    <p:extLst>
      <p:ext uri="{BB962C8B-B14F-4D97-AF65-F5344CB8AC3E}">
        <p14:creationId xmlns:p14="http://schemas.microsoft.com/office/powerpoint/2010/main" val="36048678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9</a:t>
            </a:fld>
            <a:endParaRPr lang="en-US"/>
          </a:p>
        </p:txBody>
      </p:sp>
    </p:spTree>
    <p:extLst>
      <p:ext uri="{BB962C8B-B14F-4D97-AF65-F5344CB8AC3E}">
        <p14:creationId xmlns:p14="http://schemas.microsoft.com/office/powerpoint/2010/main" val="3604867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Most U.S. businesses are sole proprietorships.</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12</a:t>
            </a:fld>
            <a:endParaRPr lang="en-US" dirty="0"/>
          </a:p>
        </p:txBody>
      </p:sp>
    </p:spTree>
    <p:extLst>
      <p:ext uri="{BB962C8B-B14F-4D97-AF65-F5344CB8AC3E}">
        <p14:creationId xmlns:p14="http://schemas.microsoft.com/office/powerpoint/2010/main" val="2340446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 shareholders who own the stock own the corporation in proportion to the number of their shares.</a:t>
            </a:r>
          </a:p>
          <a:p>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17</a:t>
            </a:fld>
            <a:endParaRPr lang="en-US" dirty="0"/>
          </a:p>
        </p:txBody>
      </p:sp>
    </p:spTree>
    <p:extLst>
      <p:ext uri="{BB962C8B-B14F-4D97-AF65-F5344CB8AC3E}">
        <p14:creationId xmlns:p14="http://schemas.microsoft.com/office/powerpoint/2010/main" val="1589404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When you know your customers’ wants and needs and your competitors’ capabilities, you should be able to find a competitive advantage.</a:t>
            </a:r>
            <a:endParaRPr lang="en-US" dirty="0"/>
          </a:p>
        </p:txBody>
      </p:sp>
      <p:sp>
        <p:nvSpPr>
          <p:cNvPr id="4" name="Slide Number Placeholder 3"/>
          <p:cNvSpPr>
            <a:spLocks noGrp="1"/>
          </p:cNvSpPr>
          <p:nvPr>
            <p:ph type="sldNum" sz="quarter" idx="10"/>
          </p:nvPr>
        </p:nvSpPr>
        <p:spPr/>
        <p:txBody>
          <a:bodyPr/>
          <a:lstStyle/>
          <a:p>
            <a:fld id="{79774DA1-48A7-4104-9F43-65059D6B611B}" type="slidenum">
              <a:rPr lang="en-US" smtClean="0"/>
              <a:pPr/>
              <a:t>28</a:t>
            </a:fld>
            <a:endParaRPr lang="en-US"/>
          </a:p>
        </p:txBody>
      </p:sp>
    </p:spTree>
    <p:extLst>
      <p:ext uri="{BB962C8B-B14F-4D97-AF65-F5344CB8AC3E}">
        <p14:creationId xmlns:p14="http://schemas.microsoft.com/office/powerpoint/2010/main" val="25111386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5EE762A1-66F5-4FEC-8438-68D7D57002C2}" type="datetime1">
              <a:rPr lang="en-US" smtClean="0"/>
              <a:pPr/>
              <a:t>2/6/2022</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US"/>
              <a:t>Copyright © 2016 Pearson Education, Inc.</a:t>
            </a:r>
            <a:endParaRPr lang="en-US" dirty="0"/>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746095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A63F649-8A49-4283-A66F-03EC4EFA02CC}" type="datetime1">
              <a:rPr lang="en-US" smtClean="0"/>
              <a:pPr/>
              <a:t>2/6/2022</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US"/>
              <a:t>Copyright © 2016 Pearson Education, Inc.</a:t>
            </a:r>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dirty="0"/>
          </a:p>
        </p:txBody>
      </p:sp>
    </p:spTree>
    <p:extLst>
      <p:ext uri="{BB962C8B-B14F-4D97-AF65-F5344CB8AC3E}">
        <p14:creationId xmlns:p14="http://schemas.microsoft.com/office/powerpoint/2010/main" val="1721128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4A7CED-8CE9-4626-A4D8-1400145BC75C}" type="datetime1">
              <a:rPr lang="en-US" smtClean="0"/>
              <a:pPr/>
              <a:t>2/6/2022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5505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30DDE70-47EA-40CC-B25D-BD2EB7B8DED0}" type="datetime1">
              <a:rPr lang="en-US" smtClean="0"/>
              <a:pPr/>
              <a:t>2/6/2022</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3763968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75174E1-3A2B-45DC-8E7C-1D9ADB525AA1}" type="datetime1">
              <a:rPr lang="en-US" smtClean="0"/>
              <a:pPr/>
              <a:t>2/6/2022</a:t>
            </a:fld>
            <a:endParaRPr lang="en-US"/>
          </a:p>
        </p:txBody>
      </p:sp>
      <p:sp>
        <p:nvSpPr>
          <p:cNvPr id="9" name="Slide Number Placeholder 8"/>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8674293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B7FABD6-37A6-428B-A12A-8BA443F6C591}" type="datetime1">
              <a:rPr lang="en-US" smtClean="0"/>
              <a:pPr/>
              <a:t>2/6/2022</a:t>
            </a:fld>
            <a:endParaRPr lang="en-US"/>
          </a:p>
        </p:txBody>
      </p:sp>
      <p:sp>
        <p:nvSpPr>
          <p:cNvPr id="5" name="Slide Number Placeholder 4"/>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505214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0D1145A-1E73-41F4-9696-369534A6B462}" type="datetime1">
              <a:rPr lang="en-US" smtClean="0"/>
              <a:pPr/>
              <a:t>2/6/2022</a:t>
            </a:fld>
            <a:endParaRPr lang="en-US"/>
          </a:p>
        </p:txBody>
      </p:sp>
      <p:sp>
        <p:nvSpPr>
          <p:cNvPr id="4" name="Slide Number Placeholder 3"/>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016729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27702DD-7AD0-495B-9FDF-8B8E7BB2B1EA}" type="datetime1">
              <a:rPr lang="en-US" smtClean="0"/>
              <a:pPr/>
              <a:t>2/6/2022</a:t>
            </a:fld>
            <a:endParaRPr lang="en-US"/>
          </a:p>
        </p:txBody>
      </p:sp>
      <p:sp>
        <p:nvSpPr>
          <p:cNvPr id="7" name="Slide Number Placeholder 6"/>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719121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25A4E18-0160-470C-A7CF-F509DCD27558}" type="datetime1">
              <a:rPr lang="en-US" smtClean="0"/>
              <a:pPr/>
              <a:t>2/6/2022</a:t>
            </a:fld>
            <a:endParaRPr lang="en-US"/>
          </a:p>
        </p:txBody>
      </p:sp>
      <p:sp>
        <p:nvSpPr>
          <p:cNvPr id="7" name="Slide Number Placeholder 6"/>
          <p:cNvSpPr>
            <a:spLocks noGrp="1"/>
          </p:cNvSpPr>
          <p:nvPr>
            <p:ph type="sldNum" sz="quarter" idx="12"/>
          </p:nvPr>
        </p:nvSpPr>
        <p:spPr/>
        <p:txBody>
          <a:bodyPr/>
          <a:lstStyle/>
          <a:p>
            <a:fld id="{0194015D-26B9-4B93-B1DD-0BCB263F828D}" type="slidenum">
              <a:rPr lang="en-US" smtClean="0"/>
              <a:pPr/>
              <a:t>‹#›</a:t>
            </a:fld>
            <a:endParaRPr lang="en-US"/>
          </a:p>
        </p:txBody>
      </p:sp>
    </p:spTree>
    <p:extLst>
      <p:ext uri="{BB962C8B-B14F-4D97-AF65-F5344CB8AC3E}">
        <p14:creationId xmlns:p14="http://schemas.microsoft.com/office/powerpoint/2010/main" val="799810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D5E3894-1E61-4962-B689-6DF632F84B02}" type="datetime1">
              <a:rPr lang="en-US" smtClean="0"/>
              <a:pPr/>
              <a:t>2/6/2022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10158969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83556CC-FB30-4AFB-A806-300E6283D089}" type="datetime1">
              <a:rPr lang="en-US" smtClean="0"/>
              <a:pPr/>
              <a:t>2/6/2022</a:t>
            </a:fld>
            <a:endParaRPr lang="en-US"/>
          </a:p>
        </p:txBody>
      </p:sp>
      <p:sp>
        <p:nvSpPr>
          <p:cNvPr id="6" name="Slide Number Placeholder 5"/>
          <p:cNvSpPr>
            <a:spLocks noGrp="1"/>
          </p:cNvSpPr>
          <p:nvPr>
            <p:ph type="sldNum" sz="quarter" idx="12"/>
          </p:nvPr>
        </p:nvSpPr>
        <p:spPr/>
        <p:txBody>
          <a:bodyPr/>
          <a:lstStyle/>
          <a:p>
            <a:fld id="{5E6BD83E-D430-4AA5-BD64-86139FC8B479}" type="slidenum">
              <a:rPr lang="en-US" smtClean="0"/>
              <a:pPr/>
              <a:t>‹#›</a:t>
            </a:fld>
            <a:endParaRPr lang="en-US"/>
          </a:p>
        </p:txBody>
      </p:sp>
    </p:spTree>
    <p:extLst>
      <p:ext uri="{BB962C8B-B14F-4D97-AF65-F5344CB8AC3E}">
        <p14:creationId xmlns:p14="http://schemas.microsoft.com/office/powerpoint/2010/main" val="61753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7D1AE242-8DFE-48F5-AF92-B571EED5F7E2}" type="datetime1">
              <a:rPr lang="en-US" smtClean="0"/>
              <a:pPr/>
              <a:t>2/6/2022</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5E6BD83E-D430-4AA5-BD64-86139FC8B479}" type="slidenum">
              <a:rPr lang="en-US" smtClean="0"/>
              <a:pPr/>
              <a:t>‹#›</a:t>
            </a:fld>
            <a:endParaRPr lang="en-US"/>
          </a:p>
        </p:txBody>
      </p:sp>
      <p:sp>
        <p:nvSpPr>
          <p:cNvPr id="7" name="TextBox 6">
            <a:extLst>
              <a:ext uri="{FF2B5EF4-FFF2-40B4-BE49-F238E27FC236}">
                <a16:creationId xmlns:a16="http://schemas.microsoft.com/office/drawing/2014/main" id="{31817716-4600-434D-92DD-E7850D2FB252}"/>
              </a:ext>
            </a:extLst>
          </p:cNvPr>
          <p:cNvSpPr txBox="1"/>
          <p:nvPr userDrawn="1"/>
        </p:nvSpPr>
        <p:spPr>
          <a:xfrm>
            <a:off x="7553195" y="6400800"/>
            <a:ext cx="1209805" cy="369332"/>
          </a:xfrm>
          <a:prstGeom prst="rect">
            <a:avLst/>
          </a:prstGeom>
          <a:noFill/>
        </p:spPr>
        <p:txBody>
          <a:bodyPr wrap="square" rtlCol="0">
            <a:spAutoFit/>
          </a:bodyPr>
          <a:lstStyle/>
          <a:p>
            <a:r>
              <a:rPr lang="en-US" dirty="0"/>
              <a:t>         </a:t>
            </a:r>
            <a:r>
              <a:rPr lang="en-US" sz="1200" dirty="0">
                <a:latin typeface="Arial" panose="020B0604020202020204" pitchFamily="34" charset="0"/>
                <a:cs typeface="Arial" panose="020B0604020202020204" pitchFamily="34" charset="0"/>
              </a:rPr>
              <a:t> 3-</a:t>
            </a:r>
            <a:fld id="{A6E5DDE0-9F6E-4E24-9DA3-BA478DA39C0B}" type="slidenum">
              <a:rPr lang="en-US" sz="1200" smtClean="0">
                <a:latin typeface="Arial" panose="020B0604020202020204" pitchFamily="34" charset="0"/>
                <a:cs typeface="Arial" panose="020B0604020202020204" pitchFamily="34" charset="0"/>
              </a:rPr>
              <a:pPr/>
              <a:t>‹#›</a:t>
            </a:fld>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99866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4C53D48-3C3D-40D1-9D2D-E701EEA6D165}"/>
              </a:ext>
            </a:extLst>
          </p:cNvPr>
          <p:cNvSpPr>
            <a:spLocks noGrp="1"/>
          </p:cNvSpPr>
          <p:nvPr>
            <p:ph type="ctrTitle"/>
          </p:nvPr>
        </p:nvSpPr>
        <p:spPr>
          <a:xfrm>
            <a:off x="609600" y="1219200"/>
            <a:ext cx="7924800" cy="2209800"/>
          </a:xfrm>
        </p:spPr>
        <p:txBody>
          <a:bodyPr>
            <a:noAutofit/>
          </a:bodyPr>
          <a:lstStyle/>
          <a:p>
            <a:br>
              <a:rPr lang="en-GB" sz="4000" b="1" dirty="0"/>
            </a:br>
            <a:r>
              <a:rPr lang="en-GB" sz="4000" b="1" dirty="0"/>
              <a:t>BMSW 4006</a:t>
            </a:r>
            <a:br>
              <a:rPr lang="en-GB" sz="4000" b="1" dirty="0"/>
            </a:br>
            <a:r>
              <a:rPr lang="en-GB" sz="4000" b="1" dirty="0"/>
              <a:t>Managing Enterprise in the 21</a:t>
            </a:r>
            <a:r>
              <a:rPr lang="en-GB" sz="4000" b="1" baseline="30000" dirty="0"/>
              <a:t>st</a:t>
            </a:r>
            <a:r>
              <a:rPr lang="en-GB" sz="4000" b="1" dirty="0"/>
              <a:t> Century</a:t>
            </a:r>
            <a:br>
              <a:rPr lang="en-GB" sz="4000" b="1" dirty="0"/>
            </a:br>
            <a:r>
              <a:rPr lang="en-GB" sz="4000" b="1" dirty="0"/>
              <a:t>Week 3</a:t>
            </a:r>
          </a:p>
        </p:txBody>
      </p:sp>
      <p:sp>
        <p:nvSpPr>
          <p:cNvPr id="6" name="Subtitle 5">
            <a:extLst>
              <a:ext uri="{FF2B5EF4-FFF2-40B4-BE49-F238E27FC236}">
                <a16:creationId xmlns:a16="http://schemas.microsoft.com/office/drawing/2014/main" id="{AFDE73B9-A26C-4629-99BE-F2B3E6CB6CAC}"/>
              </a:ext>
            </a:extLst>
          </p:cNvPr>
          <p:cNvSpPr>
            <a:spLocks noGrp="1"/>
          </p:cNvSpPr>
          <p:nvPr>
            <p:ph type="subTitle" idx="1"/>
          </p:nvPr>
        </p:nvSpPr>
        <p:spPr>
          <a:xfrm>
            <a:off x="2286000" y="4267200"/>
            <a:ext cx="4800600" cy="838200"/>
          </a:xfrm>
        </p:spPr>
        <p:txBody>
          <a:bodyPr>
            <a:noAutofit/>
          </a:bodyPr>
          <a:lstStyle/>
          <a:p>
            <a:r>
              <a:rPr lang="en-GB" sz="4000" b="1" dirty="0">
                <a:solidFill>
                  <a:srgbClr val="FF0000"/>
                </a:solidFill>
                <a:highlight>
                  <a:srgbClr val="FFFF00"/>
                </a:highlight>
              </a:rPr>
              <a:t>Business Overview</a:t>
            </a:r>
          </a:p>
        </p:txBody>
      </p:sp>
    </p:spTree>
    <p:extLst>
      <p:ext uri="{BB962C8B-B14F-4D97-AF65-F5344CB8AC3E}">
        <p14:creationId xmlns:p14="http://schemas.microsoft.com/office/powerpoint/2010/main" val="39998363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762000"/>
          </a:xfrm>
        </p:spPr>
        <p:txBody>
          <a:bodyPr>
            <a:noAutofit/>
          </a:bodyPr>
          <a:lstStyle/>
          <a:p>
            <a:r>
              <a:rPr lang="en-GB" sz="3200" b="1" dirty="0">
                <a:solidFill>
                  <a:srgbClr val="0070C0"/>
                </a:solidFill>
              </a:rPr>
              <a:t>Recap of Last Week Lecture</a:t>
            </a:r>
            <a:endParaRPr lang="en-US" sz="3200" b="1" dirty="0">
              <a:solidFill>
                <a:srgbClr val="0070C0"/>
              </a:solidFill>
            </a:endParaRPr>
          </a:p>
        </p:txBody>
      </p:sp>
      <p:sp>
        <p:nvSpPr>
          <p:cNvPr id="3" name="Content Placeholder 2"/>
          <p:cNvSpPr>
            <a:spLocks noGrp="1"/>
          </p:cNvSpPr>
          <p:nvPr>
            <p:ph idx="1"/>
          </p:nvPr>
        </p:nvSpPr>
        <p:spPr>
          <a:xfrm>
            <a:off x="304800" y="838201"/>
            <a:ext cx="8534400" cy="4800600"/>
          </a:xfrm>
        </p:spPr>
        <p:txBody>
          <a:bodyPr>
            <a:normAutofit/>
          </a:bodyPr>
          <a:lstStyle/>
          <a:p>
            <a:pPr marL="0" indent="0">
              <a:buNone/>
            </a:pPr>
            <a:r>
              <a:rPr lang="en-GB" sz="4000" b="1" dirty="0"/>
              <a:t>Last week we examine:</a:t>
            </a:r>
          </a:p>
          <a:p>
            <a:pPr>
              <a:buFont typeface="Wingdings" pitchFamily="2" charset="2"/>
              <a:buChar char="Ø"/>
            </a:pPr>
            <a:r>
              <a:rPr lang="en-GB" b="1" dirty="0">
                <a:latin typeface="+mj-lt"/>
                <a:cs typeface="Times New Roman" pitchFamily="18" charset="0"/>
              </a:rPr>
              <a:t>Define opportunity</a:t>
            </a:r>
          </a:p>
          <a:p>
            <a:pPr>
              <a:buNone/>
            </a:pPr>
            <a:endParaRPr lang="en-GB" b="1" dirty="0">
              <a:latin typeface="+mj-lt"/>
              <a:cs typeface="Times New Roman" pitchFamily="18" charset="0"/>
            </a:endParaRPr>
          </a:p>
          <a:p>
            <a:pPr>
              <a:buFont typeface="Wingdings" pitchFamily="2" charset="2"/>
              <a:buChar char="Ø"/>
            </a:pPr>
            <a:r>
              <a:rPr lang="en-GB" b="1" dirty="0">
                <a:latin typeface="+mj-lt"/>
                <a:cs typeface="Times New Roman" pitchFamily="18" charset="0"/>
              </a:rPr>
              <a:t>How to identify opportunities and generate a business idea</a:t>
            </a:r>
          </a:p>
          <a:p>
            <a:pPr marL="0" indent="0">
              <a:buNone/>
            </a:pPr>
            <a:endParaRPr lang="en-GB" sz="2400" dirty="0"/>
          </a:p>
        </p:txBody>
      </p:sp>
    </p:spTree>
    <p:extLst>
      <p:ext uri="{BB962C8B-B14F-4D97-AF65-F5344CB8AC3E}">
        <p14:creationId xmlns:p14="http://schemas.microsoft.com/office/powerpoint/2010/main" val="3382476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762000"/>
          </a:xfrm>
        </p:spPr>
        <p:txBody>
          <a:bodyPr>
            <a:noAutofit/>
          </a:bodyPr>
          <a:lstStyle/>
          <a:p>
            <a:r>
              <a:rPr lang="en-GB" sz="4800" b="1" dirty="0">
                <a:solidFill>
                  <a:srgbClr val="0070C0"/>
                </a:solidFill>
              </a:rPr>
              <a:t>Time For Quick Quiz!</a:t>
            </a:r>
            <a:endParaRPr lang="en-US" sz="4800" b="1" dirty="0">
              <a:solidFill>
                <a:srgbClr val="0070C0"/>
              </a:solidFill>
            </a:endParaRPr>
          </a:p>
        </p:txBody>
      </p:sp>
      <p:sp>
        <p:nvSpPr>
          <p:cNvPr id="3" name="Content Placeholder 2"/>
          <p:cNvSpPr>
            <a:spLocks noGrp="1"/>
          </p:cNvSpPr>
          <p:nvPr>
            <p:ph idx="1"/>
          </p:nvPr>
        </p:nvSpPr>
        <p:spPr>
          <a:xfrm>
            <a:off x="76200" y="838201"/>
            <a:ext cx="8763000" cy="4800600"/>
          </a:xfrm>
        </p:spPr>
        <p:txBody>
          <a:bodyPr>
            <a:normAutofit/>
          </a:bodyPr>
          <a:lstStyle/>
          <a:p>
            <a:pPr marL="0" indent="0">
              <a:buNone/>
            </a:pPr>
            <a:r>
              <a:rPr lang="en-GB" sz="4000" b="1" dirty="0"/>
              <a:t>Before starting today’s lecture….</a:t>
            </a:r>
          </a:p>
          <a:p>
            <a:pPr marL="0" indent="0">
              <a:buNone/>
            </a:pPr>
            <a:endParaRPr lang="en-GB" sz="4000" b="1" dirty="0"/>
          </a:p>
          <a:p>
            <a:pPr marL="0" indent="0">
              <a:buNone/>
            </a:pPr>
            <a:r>
              <a:rPr lang="en-GB" sz="4000" b="1" dirty="0"/>
              <a:t>Can you attempt 5 multiple choice question in week 3 folder on the Moodle page?</a:t>
            </a:r>
          </a:p>
          <a:p>
            <a:pPr marL="0" indent="0">
              <a:buNone/>
            </a:pPr>
            <a:endParaRPr lang="en-GB" sz="2400" dirty="0"/>
          </a:p>
        </p:txBody>
      </p:sp>
    </p:spTree>
    <p:extLst>
      <p:ext uri="{BB962C8B-B14F-4D97-AF65-F5344CB8AC3E}">
        <p14:creationId xmlns:p14="http://schemas.microsoft.com/office/powerpoint/2010/main" val="1050674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ormAutofit/>
          </a:bodyPr>
          <a:lstStyle/>
          <a:p>
            <a:pPr algn="ctr"/>
            <a:r>
              <a:rPr lang="en-US" sz="3600" b="1" dirty="0">
                <a:solidFill>
                  <a:srgbClr val="0070C0"/>
                </a:solidFill>
              </a:rPr>
              <a:t>In Today’s Lecture…..</a:t>
            </a:r>
            <a:endParaRPr lang="en-US" sz="3600" b="1" dirty="0">
              <a:solidFill>
                <a:srgbClr val="0070C0"/>
              </a:solidFill>
              <a:latin typeface="Calibri"/>
              <a:cs typeface="Calibri"/>
            </a:endParaRPr>
          </a:p>
        </p:txBody>
      </p:sp>
      <p:sp>
        <p:nvSpPr>
          <p:cNvPr id="5" name="Rectangle 4"/>
          <p:cNvSpPr/>
          <p:nvPr/>
        </p:nvSpPr>
        <p:spPr>
          <a:xfrm>
            <a:off x="304800" y="1447800"/>
            <a:ext cx="7886700" cy="4462760"/>
          </a:xfrm>
          <a:prstGeom prst="rect">
            <a:avLst/>
          </a:prstGeom>
        </p:spPr>
        <p:txBody>
          <a:bodyPr wrap="square">
            <a:spAutoFit/>
          </a:bodyPr>
          <a:lstStyle/>
          <a:p>
            <a:pPr marL="457200" indent="-457200"/>
            <a:r>
              <a:rPr lang="en-US" sz="4400" b="1" dirty="0">
                <a:cs typeface="Arial" panose="020B0604020202020204" pitchFamily="34" charset="0"/>
              </a:rPr>
              <a:t>We will…..</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1. Define your business.</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2. Articulate your, mission, vision and legal   structure.</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3. Examine your products and services </a:t>
            </a:r>
          </a:p>
          <a:p>
            <a:pPr marL="457200" indent="-457200"/>
            <a:endParaRPr lang="en-US" sz="2400" dirty="0">
              <a:cs typeface="Arial" panose="020B0604020202020204" pitchFamily="34" charset="0"/>
            </a:endParaRPr>
          </a:p>
          <a:p>
            <a:pPr marL="457200" indent="-457200"/>
            <a:r>
              <a:rPr lang="en-US" sz="2400" dirty="0">
                <a:cs typeface="Arial" panose="020B0604020202020204" pitchFamily="34" charset="0"/>
              </a:rPr>
              <a:t>4. Examine your competitors.</a:t>
            </a:r>
          </a:p>
          <a:p>
            <a:pPr marL="457200" indent="-457200"/>
            <a:endParaRPr lang="en-US" sz="2400" dirty="0">
              <a:cs typeface="Arial" panose="020B0604020202020204" pitchFamily="34" charset="0"/>
            </a:endParaRPr>
          </a:p>
          <a:p>
            <a:endParaRPr lang="en-US" sz="2400" dirty="0">
              <a:cs typeface="Arial" panose="020B0604020202020204" pitchFamily="34" charset="0"/>
            </a:endParaRPr>
          </a:p>
        </p:txBody>
      </p:sp>
    </p:spTree>
    <p:extLst>
      <p:ext uri="{BB962C8B-B14F-4D97-AF65-F5344CB8AC3E}">
        <p14:creationId xmlns:p14="http://schemas.microsoft.com/office/powerpoint/2010/main" val="1612991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p:cNvSpPr>
            <a:spLocks noGrp="1" noChangeArrowheads="1"/>
          </p:cNvSpPr>
          <p:nvPr>
            <p:ph idx="1"/>
          </p:nvPr>
        </p:nvSpPr>
        <p:spPr>
          <a:xfrm>
            <a:off x="152400" y="381000"/>
            <a:ext cx="8763000" cy="4953000"/>
          </a:xfrm>
        </p:spPr>
        <p:txBody>
          <a:bodyPr/>
          <a:lstStyle/>
          <a:p>
            <a:pPr>
              <a:defRPr/>
            </a:pPr>
            <a:endParaRPr lang="en-GB" sz="2400" dirty="0"/>
          </a:p>
          <a:p>
            <a:pPr>
              <a:buFont typeface="Wingdings 3" pitchFamily="18" charset="2"/>
              <a:buNone/>
              <a:defRPr/>
            </a:pPr>
            <a:r>
              <a:rPr lang="en-GB" sz="2400" i="1" dirty="0"/>
              <a:t>   Business / Company Overview</a:t>
            </a:r>
          </a:p>
          <a:p>
            <a:pPr>
              <a:buFont typeface="Wingdings 3" pitchFamily="18" charset="2"/>
              <a:buNone/>
              <a:defRPr/>
            </a:pPr>
            <a:endParaRPr lang="en-GB" sz="2400" b="1" i="1" dirty="0"/>
          </a:p>
          <a:p>
            <a:pPr>
              <a:buFont typeface="Wingdings 3" pitchFamily="18" charset="2"/>
              <a:buNone/>
              <a:defRPr/>
            </a:pPr>
            <a:r>
              <a:rPr lang="en-GB" sz="2400" dirty="0"/>
              <a:t>The company overview is a brief summary of the company’s: </a:t>
            </a:r>
          </a:p>
          <a:p>
            <a:pPr>
              <a:buFont typeface="Wingdings 3" pitchFamily="18" charset="2"/>
              <a:buNone/>
              <a:defRPr/>
            </a:pPr>
            <a:endParaRPr lang="en-GB" sz="2400" dirty="0"/>
          </a:p>
          <a:p>
            <a:pPr lvl="3">
              <a:defRPr/>
            </a:pPr>
            <a:r>
              <a:rPr lang="en-GB" sz="1800" dirty="0"/>
              <a:t>Legal structure </a:t>
            </a:r>
          </a:p>
          <a:p>
            <a:pPr lvl="3">
              <a:defRPr/>
            </a:pPr>
            <a:r>
              <a:rPr lang="en-GB" sz="1800" dirty="0"/>
              <a:t>Ownership </a:t>
            </a:r>
          </a:p>
          <a:p>
            <a:pPr lvl="3">
              <a:defRPr/>
            </a:pPr>
            <a:r>
              <a:rPr lang="en-GB" sz="1800" dirty="0"/>
              <a:t>History</a:t>
            </a:r>
          </a:p>
          <a:p>
            <a:pPr lvl="3">
              <a:defRPr/>
            </a:pPr>
            <a:r>
              <a:rPr lang="en-GB" sz="1800" dirty="0"/>
              <a:t> Location.</a:t>
            </a:r>
          </a:p>
          <a:p>
            <a:pPr lvl="3">
              <a:defRPr/>
            </a:pPr>
            <a:r>
              <a:rPr lang="en-GB" sz="1800" dirty="0"/>
              <a:t>Mission/vision statement </a:t>
            </a:r>
          </a:p>
          <a:p>
            <a:pPr lvl="3">
              <a:buFont typeface="Wingdings 3" pitchFamily="18" charset="2"/>
              <a:buNone/>
              <a:defRPr/>
            </a:pPr>
            <a:r>
              <a:rPr lang="en-GB" sz="1800" dirty="0"/>
              <a:t> </a:t>
            </a:r>
          </a:p>
          <a:p>
            <a:pPr marL="107950" indent="0" algn="just" eaLnBrk="1" hangingPunct="1">
              <a:buFont typeface="Wingdings 3" pitchFamily="18" charset="2"/>
              <a:buNone/>
              <a:defRPr/>
            </a:pPr>
            <a:endParaRPr lang="en-GB" altLang="en-US" sz="2400" dirty="0">
              <a:solidFill>
                <a:srgbClr val="002060"/>
              </a:solidFill>
            </a:endParaRP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1143000"/>
          </a:xfrm>
        </p:spPr>
        <p:txBody>
          <a:bodyPr>
            <a:noAutofit/>
          </a:bodyPr>
          <a:lstStyle/>
          <a:p>
            <a:r>
              <a:rPr lang="en-US" sz="3200" b="1" dirty="0">
                <a:solidFill>
                  <a:srgbClr val="0070C0"/>
                </a:solidFill>
              </a:rPr>
              <a:t>Your Company’s Mission Is to Satisfy Customers</a:t>
            </a:r>
          </a:p>
        </p:txBody>
      </p:sp>
      <p:sp>
        <p:nvSpPr>
          <p:cNvPr id="3" name="Content Placeholder 2"/>
          <p:cNvSpPr>
            <a:spLocks noGrp="1"/>
          </p:cNvSpPr>
          <p:nvPr>
            <p:ph idx="1"/>
          </p:nvPr>
        </p:nvSpPr>
        <p:spPr>
          <a:xfrm>
            <a:off x="304800" y="1570037"/>
            <a:ext cx="8534400" cy="4068763"/>
          </a:xfrm>
        </p:spPr>
        <p:txBody>
          <a:bodyPr>
            <a:normAutofit lnSpcReduction="10000"/>
          </a:bodyPr>
          <a:lstStyle/>
          <a:p>
            <a:r>
              <a:rPr lang="en-US" sz="2400" dirty="0"/>
              <a:t>The mission of your business, expressed in a </a:t>
            </a:r>
            <a:r>
              <a:rPr lang="en-US" sz="2400" i="1" dirty="0">
                <a:solidFill>
                  <a:srgbClr val="FF6600"/>
                </a:solidFill>
              </a:rPr>
              <a:t>mission statement</a:t>
            </a:r>
            <a:r>
              <a:rPr lang="en-US" sz="2400" dirty="0"/>
              <a:t>, is a concise communication of your purpose, business definition, and values.</a:t>
            </a:r>
          </a:p>
          <a:p>
            <a:pPr marL="0" indent="0">
              <a:buNone/>
            </a:pPr>
            <a:endParaRPr lang="en-US" sz="2400" dirty="0"/>
          </a:p>
          <a:p>
            <a:r>
              <a:rPr lang="en-US" sz="2400" dirty="0"/>
              <a:t>The function of a mission statement is to clarify what the business is trying to do in the present, but it can provide direction and motivation for future action through a clear and compelling message.</a:t>
            </a:r>
          </a:p>
          <a:p>
            <a:endParaRPr lang="en-US" sz="2400" dirty="0"/>
          </a:p>
          <a:p>
            <a:r>
              <a:rPr lang="en-US" sz="2400" dirty="0"/>
              <a:t>A mission statement should be limited to 21 to 40 words to induce clarity in concept and expression.</a:t>
            </a:r>
          </a:p>
        </p:txBody>
      </p:sp>
    </p:spTree>
    <p:extLst>
      <p:ext uri="{BB962C8B-B14F-4D97-AF65-F5344CB8AC3E}">
        <p14:creationId xmlns:p14="http://schemas.microsoft.com/office/powerpoint/2010/main" val="3527951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a:spLocks noGrp="1"/>
          </p:cNvSpPr>
          <p:nvPr>
            <p:ph type="title"/>
          </p:nvPr>
        </p:nvSpPr>
        <p:spPr>
          <a:xfrm>
            <a:off x="0" y="0"/>
            <a:ext cx="9144000" cy="513546"/>
          </a:xfrm>
        </p:spPr>
        <p:txBody>
          <a:bodyPr>
            <a:noAutofit/>
          </a:bodyPr>
          <a:lstStyle/>
          <a:p>
            <a:r>
              <a:rPr lang="en-US" sz="3600" b="1" dirty="0"/>
              <a:t>Your Company’s Mission</a:t>
            </a:r>
            <a:endParaRPr lang="en-US" sz="3600" dirty="0"/>
          </a:p>
        </p:txBody>
      </p:sp>
      <p:sp>
        <p:nvSpPr>
          <p:cNvPr id="3" name="Content Placeholder 2"/>
          <p:cNvSpPr>
            <a:spLocks noGrp="1"/>
          </p:cNvSpPr>
          <p:nvPr>
            <p:ph idx="1"/>
          </p:nvPr>
        </p:nvSpPr>
        <p:spPr>
          <a:xfrm>
            <a:off x="228600" y="1219200"/>
            <a:ext cx="8686800" cy="4419600"/>
          </a:xfrm>
          <a:ln>
            <a:solidFill>
              <a:srgbClr val="FF6600"/>
            </a:solidFill>
          </a:ln>
        </p:spPr>
        <p:txBody>
          <a:bodyPr>
            <a:noAutofit/>
          </a:bodyPr>
          <a:lstStyle/>
          <a:p>
            <a:pPr marL="0" indent="0">
              <a:buNone/>
            </a:pPr>
            <a:r>
              <a:rPr lang="en-US" sz="1800" b="1" i="1" dirty="0"/>
              <a:t>The Dow Chemical Company</a:t>
            </a:r>
            <a:r>
              <a:rPr lang="en-US" sz="1800" i="1" dirty="0"/>
              <a:t>—To constantly improve what is essential to human progress by mastering sciences and technology.</a:t>
            </a:r>
          </a:p>
          <a:p>
            <a:pPr marL="0" indent="0">
              <a:buNone/>
            </a:pPr>
            <a:r>
              <a:rPr lang="en-US" sz="1800" b="1" i="1" dirty="0"/>
              <a:t>Google</a:t>
            </a:r>
            <a:r>
              <a:rPr lang="en-US" sz="1800" i="1" dirty="0"/>
              <a:t>—To organize the world’s information and make it universally accessible and useful.</a:t>
            </a:r>
          </a:p>
          <a:p>
            <a:pPr marL="0" indent="0">
              <a:buNone/>
            </a:pPr>
            <a:r>
              <a:rPr lang="en-US" sz="1800" b="1" i="1" dirty="0"/>
              <a:t>The Hershey Company</a:t>
            </a:r>
            <a:r>
              <a:rPr lang="en-US" sz="1800" i="1" dirty="0"/>
              <a:t>—Undisputed Market Leadership.</a:t>
            </a:r>
          </a:p>
          <a:p>
            <a:pPr marL="0" indent="0">
              <a:buNone/>
            </a:pPr>
            <a:r>
              <a:rPr lang="en-US" sz="1800" b="1" i="1" dirty="0"/>
              <a:t>Krispy Kreme Doughnuts</a:t>
            </a:r>
            <a:r>
              <a:rPr lang="en-US" sz="1800" i="1" dirty="0"/>
              <a:t>—To touch and enhance lives through the joy that is Krispy Kreme.</a:t>
            </a:r>
          </a:p>
          <a:p>
            <a:pPr marL="0" indent="0">
              <a:buNone/>
            </a:pPr>
            <a:r>
              <a:rPr lang="en-US" sz="1800" b="1" i="1" dirty="0"/>
              <a:t>Nike</a:t>
            </a:r>
            <a:r>
              <a:rPr lang="en-US" sz="1800" i="1" dirty="0"/>
              <a:t>—To bring inspiration and innovation to every athlete in the world.</a:t>
            </a:r>
          </a:p>
          <a:p>
            <a:pPr marL="0" indent="0">
              <a:buNone/>
            </a:pPr>
            <a:r>
              <a:rPr lang="en-US" sz="1800" b="1" i="1" dirty="0"/>
              <a:t>Teach for America</a:t>
            </a:r>
            <a:r>
              <a:rPr lang="en-US" sz="1800" i="1" dirty="0"/>
              <a:t>—is growing the movement of leaders who work to ensure that kids growing up in poverty get an excellent education.</a:t>
            </a:r>
          </a:p>
          <a:p>
            <a:pPr marL="0" indent="0">
              <a:buNone/>
            </a:pPr>
            <a:r>
              <a:rPr lang="en-US" sz="1800" b="1" i="1" dirty="0"/>
              <a:t>Walt Disney Company</a:t>
            </a:r>
            <a:r>
              <a:rPr lang="en-US" sz="1800" i="1" dirty="0"/>
              <a:t>—To be one of the world’s leading producers and providers of entertainment  and information, using its portfolio of brands to differentiate its content, services and consumer products.</a:t>
            </a:r>
          </a:p>
          <a:p>
            <a:pPr marL="0" indent="0">
              <a:buNone/>
            </a:pPr>
            <a:r>
              <a:rPr lang="en-US" sz="1800" b="1" i="1" dirty="0"/>
              <a:t>Wounded Warrior Project</a:t>
            </a:r>
            <a:r>
              <a:rPr lang="en-US" sz="1800" i="1" dirty="0"/>
              <a:t>—To honor and empower wounded warriors.</a:t>
            </a:r>
            <a:endParaRPr lang="en-US" sz="1800" b="1" i="1" dirty="0">
              <a:solidFill>
                <a:srgbClr val="00CC99"/>
              </a:solidFill>
            </a:endParaRPr>
          </a:p>
        </p:txBody>
      </p:sp>
      <p:sp>
        <p:nvSpPr>
          <p:cNvPr id="6" name="TextBox 5"/>
          <p:cNvSpPr txBox="1"/>
          <p:nvPr/>
        </p:nvSpPr>
        <p:spPr>
          <a:xfrm>
            <a:off x="228600" y="742146"/>
            <a:ext cx="8686800" cy="477054"/>
          </a:xfrm>
          <a:prstGeom prst="rect">
            <a:avLst/>
          </a:prstGeom>
          <a:solidFill>
            <a:srgbClr val="FF6600"/>
          </a:solidFill>
        </p:spPr>
        <p:txBody>
          <a:bodyPr wrap="square" rtlCol="0">
            <a:spAutoFit/>
          </a:bodyPr>
          <a:lstStyle/>
          <a:p>
            <a:r>
              <a:rPr lang="en-US" sz="2500" i="1" dirty="0">
                <a:solidFill>
                  <a:schemeClr val="bg1"/>
                </a:solidFill>
                <a:latin typeface="Arial" panose="020B0604020202020204" pitchFamily="34" charset="0"/>
                <a:cs typeface="Arial" panose="020B0604020202020204" pitchFamily="34" charset="0"/>
              </a:rPr>
              <a:t>Mission Statements</a:t>
            </a:r>
            <a:endParaRPr lang="en-US" sz="2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6292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6700" y="143488"/>
            <a:ext cx="8610600" cy="1143000"/>
          </a:xfrm>
        </p:spPr>
        <p:txBody>
          <a:bodyPr>
            <a:noAutofit/>
          </a:bodyPr>
          <a:lstStyle/>
          <a:p>
            <a:r>
              <a:rPr lang="en-US" sz="3600" b="1" dirty="0"/>
              <a:t>Your Company’s Vision Is the Broader Perspective</a:t>
            </a:r>
            <a:endParaRPr lang="en-US" sz="3600" dirty="0"/>
          </a:p>
        </p:txBody>
      </p:sp>
      <p:sp>
        <p:nvSpPr>
          <p:cNvPr id="3" name="Content Placeholder 2"/>
          <p:cNvSpPr>
            <a:spLocks noGrp="1"/>
          </p:cNvSpPr>
          <p:nvPr>
            <p:ph idx="1"/>
          </p:nvPr>
        </p:nvSpPr>
        <p:spPr>
          <a:xfrm>
            <a:off x="457200" y="1573442"/>
            <a:ext cx="8229600" cy="3711116"/>
          </a:xfrm>
        </p:spPr>
        <p:txBody>
          <a:bodyPr>
            <a:noAutofit/>
          </a:bodyPr>
          <a:lstStyle/>
          <a:p>
            <a:r>
              <a:rPr lang="en-US" sz="2400" dirty="0"/>
              <a:t>The </a:t>
            </a:r>
            <a:r>
              <a:rPr lang="en-US" sz="2400" i="1" dirty="0">
                <a:solidFill>
                  <a:srgbClr val="FF6600"/>
                </a:solidFill>
              </a:rPr>
              <a:t>vision</a:t>
            </a:r>
            <a:r>
              <a:rPr lang="en-US" sz="2400" i="1" dirty="0"/>
              <a:t> </a:t>
            </a:r>
            <a:r>
              <a:rPr lang="en-US" sz="2400" dirty="0"/>
              <a:t>for your business is broader and more comprehensive than its mission, painting a picture of the overall view of what you want your organization to become in the future, not what it is at the moment.</a:t>
            </a:r>
          </a:p>
          <a:p>
            <a:r>
              <a:rPr lang="en-US" sz="2400" dirty="0"/>
              <a:t>It is built on the core values of the organization.</a:t>
            </a:r>
          </a:p>
          <a:p>
            <a:r>
              <a:rPr lang="en-US" sz="2400" dirty="0"/>
              <a:t>It should energize your people, and they should embrace it with enthusiasm and passion.</a:t>
            </a:r>
          </a:p>
          <a:p>
            <a:r>
              <a:rPr lang="en-US" sz="2400" dirty="0"/>
              <a:t>This means the vision has to be compelling across the organization.</a:t>
            </a:r>
          </a:p>
        </p:txBody>
      </p:sp>
    </p:spTree>
    <p:extLst>
      <p:ext uri="{BB962C8B-B14F-4D97-AF65-F5344CB8AC3E}">
        <p14:creationId xmlns:p14="http://schemas.microsoft.com/office/powerpoint/2010/main" val="8134628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240323" y="198819"/>
            <a:ext cx="8680938" cy="952500"/>
          </a:xfrm>
        </p:spPr>
        <p:txBody>
          <a:bodyPr>
            <a:noAutofit/>
          </a:bodyPr>
          <a:lstStyle/>
          <a:p>
            <a:r>
              <a:rPr lang="en-US" sz="3200" b="1" dirty="0"/>
              <a:t>Your Company’s Vision Is the Broader Perspective</a:t>
            </a:r>
            <a:endParaRPr lang="en-US" sz="3200" dirty="0"/>
          </a:p>
        </p:txBody>
      </p:sp>
      <p:sp>
        <p:nvSpPr>
          <p:cNvPr id="3" name="Content Placeholder 2"/>
          <p:cNvSpPr>
            <a:spLocks noGrp="1"/>
          </p:cNvSpPr>
          <p:nvPr>
            <p:ph idx="1"/>
          </p:nvPr>
        </p:nvSpPr>
        <p:spPr>
          <a:xfrm>
            <a:off x="222738" y="1866900"/>
            <a:ext cx="8686800" cy="3124200"/>
          </a:xfrm>
          <a:ln>
            <a:solidFill>
              <a:srgbClr val="FF6600"/>
            </a:solidFill>
          </a:ln>
        </p:spPr>
        <p:txBody>
          <a:bodyPr>
            <a:noAutofit/>
          </a:bodyPr>
          <a:lstStyle/>
          <a:p>
            <a:pPr marL="0" indent="0">
              <a:buNone/>
            </a:pPr>
            <a:r>
              <a:rPr lang="en-US" sz="1800" b="1" i="1" dirty="0"/>
              <a:t>Amazon</a:t>
            </a:r>
            <a:r>
              <a:rPr lang="en-US" sz="1800" i="1" dirty="0"/>
              <a:t>—Our vision is to be earth’s most customer centric company; to build a place where people can come to find and discover anything they might want to buy online.</a:t>
            </a:r>
            <a:endParaRPr lang="en-US" sz="1800" b="1" i="1" dirty="0"/>
          </a:p>
          <a:p>
            <a:pPr marL="0" indent="0">
              <a:buNone/>
            </a:pPr>
            <a:r>
              <a:rPr lang="en-US" sz="1800" b="1" i="1" dirty="0"/>
              <a:t>DuPont Company</a:t>
            </a:r>
            <a:r>
              <a:rPr lang="en-US" sz="1800" i="1" dirty="0"/>
              <a:t>—Our vision is to be the world’s most dynamic science company, creating sustainable solutions essential to a better, safer, healthier life for people everywhere.</a:t>
            </a:r>
            <a:endParaRPr lang="en-US" sz="1800" b="1" i="1" dirty="0"/>
          </a:p>
          <a:p>
            <a:pPr marL="0" indent="0">
              <a:buNone/>
            </a:pPr>
            <a:r>
              <a:rPr lang="en-US" sz="1800" b="1" i="1" dirty="0"/>
              <a:t>General Motors</a:t>
            </a:r>
            <a:r>
              <a:rPr lang="en-US" sz="1800" i="1" dirty="0"/>
              <a:t>—To design, build and sell the world’s best vehicles.</a:t>
            </a:r>
          </a:p>
          <a:p>
            <a:pPr marL="0" indent="0">
              <a:buNone/>
            </a:pPr>
            <a:r>
              <a:rPr lang="en-US" sz="1800" b="1" i="1" dirty="0"/>
              <a:t>Kiva</a:t>
            </a:r>
            <a:r>
              <a:rPr lang="en-US" sz="1800" i="1" dirty="0"/>
              <a:t>—We envision a world where all people – even in the most remote areas of the globe – hold the power to create opportunities for themselves and others.</a:t>
            </a:r>
          </a:p>
          <a:p>
            <a:pPr marL="0" indent="0">
              <a:buNone/>
            </a:pPr>
            <a:r>
              <a:rPr lang="en-US" sz="1800" b="1" i="1" dirty="0"/>
              <a:t>Krispy Kreme Doughnuts</a:t>
            </a:r>
            <a:r>
              <a:rPr lang="en-US" sz="1800" i="1" dirty="0"/>
              <a:t>—To be the worldwide leader in sharing delicious taste and creating joyful memories.</a:t>
            </a:r>
            <a:endParaRPr lang="en-US" sz="1800" b="1" i="1" dirty="0">
              <a:solidFill>
                <a:srgbClr val="00CC99"/>
              </a:solidFill>
            </a:endParaRPr>
          </a:p>
        </p:txBody>
      </p:sp>
      <p:sp>
        <p:nvSpPr>
          <p:cNvPr id="6" name="TextBox 5"/>
          <p:cNvSpPr txBox="1"/>
          <p:nvPr/>
        </p:nvSpPr>
        <p:spPr>
          <a:xfrm>
            <a:off x="228600" y="1389846"/>
            <a:ext cx="8680938" cy="477054"/>
          </a:xfrm>
          <a:prstGeom prst="rect">
            <a:avLst/>
          </a:prstGeom>
          <a:solidFill>
            <a:srgbClr val="FF6600"/>
          </a:solidFill>
        </p:spPr>
        <p:txBody>
          <a:bodyPr wrap="square" rtlCol="0">
            <a:spAutoFit/>
          </a:bodyPr>
          <a:lstStyle/>
          <a:p>
            <a:r>
              <a:rPr lang="en-US" sz="2500" i="1" dirty="0">
                <a:solidFill>
                  <a:schemeClr val="bg1"/>
                </a:solidFill>
                <a:latin typeface="Arial" panose="020B0604020202020204" pitchFamily="34" charset="0"/>
                <a:cs typeface="Arial" panose="020B0604020202020204" pitchFamily="34" charset="0"/>
              </a:rPr>
              <a:t>Vision Statements</a:t>
            </a:r>
            <a:endParaRPr lang="en-US" sz="25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81748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762000"/>
          </a:xfrm>
        </p:spPr>
        <p:txBody>
          <a:bodyPr>
            <a:normAutofit/>
          </a:bodyPr>
          <a:lstStyle/>
          <a:p>
            <a:r>
              <a:rPr lang="en-US" sz="3600" b="1" dirty="0">
                <a:solidFill>
                  <a:srgbClr val="0070C0"/>
                </a:solidFill>
              </a:rPr>
              <a:t>Business Legal Structures</a:t>
            </a:r>
            <a:endParaRPr lang="en-US" sz="3600" dirty="0">
              <a:solidFill>
                <a:srgbClr val="0070C0"/>
              </a:solidFill>
            </a:endParaRPr>
          </a:p>
        </p:txBody>
      </p:sp>
      <p:sp>
        <p:nvSpPr>
          <p:cNvPr id="3" name="Content Placeholder 2"/>
          <p:cNvSpPr>
            <a:spLocks noGrp="1"/>
          </p:cNvSpPr>
          <p:nvPr>
            <p:ph idx="1"/>
          </p:nvPr>
        </p:nvSpPr>
        <p:spPr>
          <a:xfrm>
            <a:off x="304800" y="1383109"/>
            <a:ext cx="8534400" cy="4091782"/>
          </a:xfrm>
        </p:spPr>
        <p:txBody>
          <a:bodyPr>
            <a:normAutofit/>
          </a:bodyPr>
          <a:lstStyle/>
          <a:p>
            <a:r>
              <a:rPr lang="en-US" sz="2400" dirty="0"/>
              <a:t>Many businesses, no matter how humble their beginnings, have the potential to grow into much larger ventures.</a:t>
            </a:r>
          </a:p>
          <a:p>
            <a:endParaRPr lang="en-US" sz="2400" dirty="0"/>
          </a:p>
          <a:p>
            <a:r>
              <a:rPr lang="en-US" sz="2400" dirty="0"/>
              <a:t>It is important that founders think through every step of the organization’s development as they form it.</a:t>
            </a:r>
          </a:p>
          <a:p>
            <a:endParaRPr lang="en-US" sz="2400" dirty="0"/>
          </a:p>
          <a:p>
            <a:r>
              <a:rPr lang="en-US" sz="2400" dirty="0"/>
              <a:t>How the entrepreneur organizes the company—such as the legal structure chosen, the relationships developed with suppliers, the managers hired—will have vital impact on its ability to grow.</a:t>
            </a:r>
          </a:p>
        </p:txBody>
      </p:sp>
    </p:spTree>
    <p:extLst>
      <p:ext uri="{BB962C8B-B14F-4D97-AF65-F5344CB8AC3E}">
        <p14:creationId xmlns:p14="http://schemas.microsoft.com/office/powerpoint/2010/main" val="1538300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47700"/>
          </a:xfrm>
        </p:spPr>
        <p:txBody>
          <a:bodyPr>
            <a:normAutofit/>
          </a:bodyPr>
          <a:lstStyle/>
          <a:p>
            <a:r>
              <a:rPr lang="en-US" sz="3600" b="1" dirty="0">
                <a:solidFill>
                  <a:schemeClr val="tx2"/>
                </a:solidFill>
              </a:rPr>
              <a:t>Business Legal Structures</a:t>
            </a:r>
            <a:endParaRPr lang="en-US" sz="3600" dirty="0">
              <a:solidFill>
                <a:schemeClr val="tx2"/>
              </a:solidFill>
            </a:endParaRPr>
          </a:p>
        </p:txBody>
      </p:sp>
      <p:sp>
        <p:nvSpPr>
          <p:cNvPr id="5" name="Content Placeholder 4"/>
          <p:cNvSpPr>
            <a:spLocks noGrp="1"/>
          </p:cNvSpPr>
          <p:nvPr>
            <p:ph idx="1"/>
          </p:nvPr>
        </p:nvSpPr>
        <p:spPr>
          <a:xfrm>
            <a:off x="468923" y="1333501"/>
            <a:ext cx="8408377" cy="1828800"/>
          </a:xfrm>
        </p:spPr>
        <p:txBody>
          <a:bodyPr>
            <a:normAutofit/>
          </a:bodyPr>
          <a:lstStyle/>
          <a:p>
            <a:pPr marL="0" indent="0">
              <a:buNone/>
            </a:pPr>
            <a:r>
              <a:rPr lang="en-US" sz="2800" dirty="0"/>
              <a:t>After you pick the kind of business and industry you want to be in and you know where you fit in the production-distribution chain, you will also have to choose one of the three basic legal structures:</a:t>
            </a:r>
          </a:p>
        </p:txBody>
      </p:sp>
      <p:graphicFrame>
        <p:nvGraphicFramePr>
          <p:cNvPr id="6" name="Diagram 5"/>
          <p:cNvGraphicFramePr/>
          <p:nvPr>
            <p:extLst>
              <p:ext uri="{D42A27DB-BD31-4B8C-83A1-F6EECF244321}">
                <p14:modId xmlns:p14="http://schemas.microsoft.com/office/powerpoint/2010/main" val="3327712538"/>
              </p:ext>
            </p:extLst>
          </p:nvPr>
        </p:nvGraphicFramePr>
        <p:xfrm>
          <a:off x="392723" y="3587263"/>
          <a:ext cx="8472854" cy="1828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3612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152400"/>
            <a:ext cx="8229600" cy="609600"/>
          </a:xfrm>
        </p:spPr>
        <p:txBody>
          <a:bodyPr>
            <a:noAutofit/>
          </a:bodyPr>
          <a:lstStyle/>
          <a:p>
            <a:r>
              <a:rPr lang="en-US" sz="3600" b="1" dirty="0">
                <a:solidFill>
                  <a:schemeClr val="tx2"/>
                </a:solidFill>
              </a:rPr>
              <a:t>Business Legal Structures</a:t>
            </a:r>
            <a:endParaRPr lang="en-US" sz="3600" dirty="0">
              <a:solidFill>
                <a:schemeClr val="tx2"/>
              </a:solidFill>
            </a:endParaRPr>
          </a:p>
        </p:txBody>
      </p:sp>
      <p:sp>
        <p:nvSpPr>
          <p:cNvPr id="3" name="Content Placeholder 2"/>
          <p:cNvSpPr>
            <a:spLocks noGrp="1"/>
          </p:cNvSpPr>
          <p:nvPr>
            <p:ph idx="1"/>
          </p:nvPr>
        </p:nvSpPr>
        <p:spPr>
          <a:xfrm>
            <a:off x="304800" y="990601"/>
            <a:ext cx="8534400" cy="4648200"/>
          </a:xfrm>
        </p:spPr>
        <p:txBody>
          <a:bodyPr>
            <a:noAutofit/>
          </a:bodyPr>
          <a:lstStyle/>
          <a:p>
            <a:pPr marL="0" indent="0">
              <a:buNone/>
            </a:pPr>
            <a:r>
              <a:rPr lang="en-US" sz="2400" dirty="0">
                <a:solidFill>
                  <a:srgbClr val="FF6600"/>
                </a:solidFill>
              </a:rPr>
              <a:t>sole proprietorship - </a:t>
            </a:r>
            <a:r>
              <a:rPr lang="en-US" sz="2400" dirty="0"/>
              <a:t>a business owned by one person who has unlimited liability and unlimited rights to profits.</a:t>
            </a:r>
          </a:p>
          <a:p>
            <a:pPr marL="0" indent="0">
              <a:buNone/>
            </a:pPr>
            <a:endParaRPr lang="en-US" sz="2400" dirty="0"/>
          </a:p>
          <a:p>
            <a:r>
              <a:rPr lang="en-US" sz="2400" dirty="0"/>
              <a:t>This owner earns all the profits from the business and is also responsible for all losses.</a:t>
            </a:r>
          </a:p>
          <a:p>
            <a:r>
              <a:rPr lang="en-US" sz="2400" dirty="0"/>
              <a:t>The sole proprietor is personally liable for any lawsuits that arise from accidents, faulty merchandise, unpaid bills, or other business setbacks.     </a:t>
            </a:r>
          </a:p>
          <a:p>
            <a:r>
              <a:rPr lang="en-US" sz="2400" dirty="0"/>
              <a:t>This means a sole proprietor could lose not only business assets in a lawsuit, but could be forced to sell private possessions to satisfy a court judgment.</a:t>
            </a:r>
          </a:p>
        </p:txBody>
      </p:sp>
    </p:spTree>
    <p:extLst>
      <p:ext uri="{BB962C8B-B14F-4D97-AF65-F5344CB8AC3E}">
        <p14:creationId xmlns:p14="http://schemas.microsoft.com/office/powerpoint/2010/main" val="145143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062" y="152400"/>
            <a:ext cx="8229600" cy="685800"/>
          </a:xfrm>
        </p:spPr>
        <p:txBody>
          <a:bodyPr>
            <a:normAutofit/>
          </a:bodyPr>
          <a:lstStyle/>
          <a:p>
            <a:r>
              <a:rPr lang="en-US" sz="3600" b="1" dirty="0">
                <a:solidFill>
                  <a:schemeClr val="tx2"/>
                </a:solidFill>
              </a:rPr>
              <a:t>Advantages of a Sole Proprietorship</a:t>
            </a:r>
            <a:endParaRPr lang="en-US" sz="3600" dirty="0">
              <a:solidFill>
                <a:schemeClr val="tx2"/>
              </a:solidFill>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402191276"/>
              </p:ext>
            </p:extLst>
          </p:nvPr>
        </p:nvGraphicFramePr>
        <p:xfrm>
          <a:off x="457200" y="990600"/>
          <a:ext cx="8229600" cy="4478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9334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534400" cy="762000"/>
          </a:xfrm>
        </p:spPr>
        <p:txBody>
          <a:bodyPr>
            <a:noAutofit/>
          </a:bodyPr>
          <a:lstStyle/>
          <a:p>
            <a:r>
              <a:rPr lang="en-US" sz="3600" b="1" dirty="0"/>
              <a:t>Disadvantages of a Sole Proprietorship</a:t>
            </a:r>
            <a:endParaRPr lang="en-US" sz="36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611038616"/>
              </p:ext>
            </p:extLst>
          </p:nvPr>
        </p:nvGraphicFramePr>
        <p:xfrm>
          <a:off x="457200" y="1107831"/>
          <a:ext cx="8229600" cy="4642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6736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7"/>
            <a:ext cx="8229600" cy="762000"/>
          </a:xfrm>
        </p:spPr>
        <p:txBody>
          <a:bodyPr>
            <a:normAutofit/>
          </a:bodyPr>
          <a:lstStyle/>
          <a:p>
            <a:r>
              <a:rPr lang="en-US" sz="4000" b="1" dirty="0">
                <a:solidFill>
                  <a:schemeClr val="tx2"/>
                </a:solidFill>
              </a:rPr>
              <a:t>Partnership</a:t>
            </a:r>
            <a:endParaRPr lang="en-US" sz="4000" dirty="0">
              <a:solidFill>
                <a:schemeClr val="tx2"/>
              </a:solidFill>
            </a:endParaRPr>
          </a:p>
        </p:txBody>
      </p:sp>
      <p:sp>
        <p:nvSpPr>
          <p:cNvPr id="3" name="Content Placeholder 2"/>
          <p:cNvSpPr>
            <a:spLocks noGrp="1"/>
          </p:cNvSpPr>
          <p:nvPr>
            <p:ph idx="1"/>
          </p:nvPr>
        </p:nvSpPr>
        <p:spPr>
          <a:xfrm>
            <a:off x="457200" y="1371600"/>
            <a:ext cx="8229600" cy="3863182"/>
          </a:xfrm>
        </p:spPr>
        <p:txBody>
          <a:bodyPr>
            <a:normAutofit/>
          </a:bodyPr>
          <a:lstStyle/>
          <a:p>
            <a:pPr marL="0" indent="0">
              <a:buNone/>
            </a:pPr>
            <a:r>
              <a:rPr lang="en-US" sz="2800" dirty="0">
                <a:solidFill>
                  <a:srgbClr val="FF6600"/>
                </a:solidFill>
              </a:rPr>
              <a:t>Partnership -</a:t>
            </a:r>
            <a:r>
              <a:rPr lang="en-US" sz="2800" b="1" dirty="0"/>
              <a:t> </a:t>
            </a:r>
            <a:r>
              <a:rPr lang="en-US" sz="2800" dirty="0"/>
              <a:t>a business with two or more owners that make decisions for the business together and share the profits, losses, assets, and liabilities.</a:t>
            </a:r>
          </a:p>
          <a:p>
            <a:pPr marL="0" indent="0">
              <a:buNone/>
            </a:pPr>
            <a:endParaRPr lang="en-US" sz="2800" dirty="0"/>
          </a:p>
          <a:p>
            <a:pPr marL="0" indent="0">
              <a:buNone/>
            </a:pPr>
            <a:r>
              <a:rPr lang="en-US" sz="2800" dirty="0">
                <a:solidFill>
                  <a:srgbClr val="FF6600"/>
                </a:solidFill>
              </a:rPr>
              <a:t>Limited partnership -</a:t>
            </a:r>
            <a:r>
              <a:rPr lang="en-US" sz="2800" b="1" dirty="0"/>
              <a:t> </a:t>
            </a:r>
            <a:r>
              <a:rPr lang="en-US" sz="2800" dirty="0"/>
              <a:t>business partnership wherein there is a general partner with unlimited liability, and one or more limited partners with no official input in daily operations, and limited liability.</a:t>
            </a:r>
          </a:p>
        </p:txBody>
      </p:sp>
    </p:spTree>
    <p:extLst>
      <p:ext uri="{BB962C8B-B14F-4D97-AF65-F5344CB8AC3E}">
        <p14:creationId xmlns:p14="http://schemas.microsoft.com/office/powerpoint/2010/main" val="5348399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rmAutofit fontScale="90000"/>
          </a:bodyPr>
          <a:lstStyle/>
          <a:p>
            <a:r>
              <a:rPr lang="en-US" b="1" dirty="0">
                <a:solidFill>
                  <a:schemeClr val="tx2"/>
                </a:solidFill>
              </a:rPr>
              <a:t>Partnership</a:t>
            </a:r>
            <a:endParaRPr lang="en-US" dirty="0">
              <a:solidFill>
                <a:schemeClr val="tx2"/>
              </a:solidFill>
            </a:endParaRPr>
          </a:p>
        </p:txBody>
      </p:sp>
      <p:sp>
        <p:nvSpPr>
          <p:cNvPr id="5" name="Content Placeholder 4"/>
          <p:cNvSpPr>
            <a:spLocks noGrp="1"/>
          </p:cNvSpPr>
          <p:nvPr>
            <p:ph idx="1"/>
          </p:nvPr>
        </p:nvSpPr>
        <p:spPr>
          <a:xfrm>
            <a:off x="301388" y="1013460"/>
            <a:ext cx="4495800" cy="4572000"/>
          </a:xfrm>
        </p:spPr>
        <p:txBody>
          <a:bodyPr>
            <a:noAutofit/>
          </a:bodyPr>
          <a:lstStyle/>
          <a:p>
            <a:r>
              <a:rPr lang="en-US" sz="2000" dirty="0"/>
              <a:t>As in a sole proprietorship, partners face unlimited liability in any lawsuits.</a:t>
            </a:r>
          </a:p>
          <a:p>
            <a:r>
              <a:rPr lang="en-US" sz="2000" dirty="0"/>
              <a:t>This means that </a:t>
            </a:r>
            <a:r>
              <a:rPr lang="en-US" sz="2000" i="1" dirty="0"/>
              <a:t>each </a:t>
            </a:r>
            <a:r>
              <a:rPr lang="en-US" sz="2000" dirty="0"/>
              <a:t>partner can be held responsible for paying debts or judgments, even those incurred by other partners without their knowledge or agreement.</a:t>
            </a:r>
          </a:p>
          <a:p>
            <a:r>
              <a:rPr lang="en-US" sz="2000" dirty="0"/>
              <a:t>One or more </a:t>
            </a:r>
            <a:r>
              <a:rPr lang="en-US" sz="2000" i="1" dirty="0"/>
              <a:t>general </a:t>
            </a:r>
            <a:r>
              <a:rPr lang="en-US" sz="2000" dirty="0"/>
              <a:t>partners manage the company and assume legal liability.</a:t>
            </a:r>
          </a:p>
          <a:p>
            <a:r>
              <a:rPr lang="en-US" sz="2000" dirty="0"/>
              <a:t>There must be at least one general partner who will be liable for all partnership debts.</a:t>
            </a: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953000" y="1013460"/>
            <a:ext cx="3889612" cy="4572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403997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85800"/>
          </a:xfrm>
        </p:spPr>
        <p:txBody>
          <a:bodyPr>
            <a:normAutofit/>
          </a:bodyPr>
          <a:lstStyle/>
          <a:p>
            <a:r>
              <a:rPr lang="en-US" sz="3200" b="1" dirty="0"/>
              <a:t>Corporation</a:t>
            </a:r>
            <a:endParaRPr lang="en-US" sz="3200" dirty="0"/>
          </a:p>
        </p:txBody>
      </p:sp>
      <p:sp>
        <p:nvSpPr>
          <p:cNvPr id="3" name="Content Placeholder 2"/>
          <p:cNvSpPr>
            <a:spLocks noGrp="1"/>
          </p:cNvSpPr>
          <p:nvPr>
            <p:ph idx="1"/>
          </p:nvPr>
        </p:nvSpPr>
        <p:spPr>
          <a:xfrm>
            <a:off x="457200" y="1143000"/>
            <a:ext cx="8229600" cy="4495800"/>
          </a:xfrm>
        </p:spPr>
        <p:txBody>
          <a:bodyPr>
            <a:noAutofit/>
          </a:bodyPr>
          <a:lstStyle/>
          <a:p>
            <a:pPr marL="0" indent="0">
              <a:buNone/>
            </a:pPr>
            <a:r>
              <a:rPr lang="en-US" sz="2400" dirty="0">
                <a:solidFill>
                  <a:srgbClr val="FF6600"/>
                </a:solidFill>
              </a:rPr>
              <a:t>Corporation - </a:t>
            </a:r>
            <a:r>
              <a:rPr lang="en-US" sz="2400" dirty="0"/>
              <a:t>a legal entity composed of stockholders under a common name.</a:t>
            </a:r>
          </a:p>
          <a:p>
            <a:pPr marL="0" indent="0">
              <a:buNone/>
            </a:pPr>
            <a:endParaRPr lang="en-US" sz="2400" dirty="0"/>
          </a:p>
          <a:p>
            <a:r>
              <a:rPr lang="en-US" sz="2400" dirty="0"/>
              <a:t>A corporation has rights and responsibilities under the law, and it can buy and sell property, enter into leases and contracts, and be prosecuted.</a:t>
            </a:r>
          </a:p>
          <a:p>
            <a:r>
              <a:rPr lang="en-US" sz="2400" dirty="0"/>
              <a:t>Corporations issue stock that is divided among the founders and sold to investors. </a:t>
            </a:r>
          </a:p>
          <a:p>
            <a:r>
              <a:rPr lang="en-US" sz="2400" dirty="0"/>
              <a:t>These </a:t>
            </a:r>
            <a:r>
              <a:rPr lang="en-US" sz="2400" i="1" dirty="0"/>
              <a:t>shareholders </a:t>
            </a:r>
            <a:r>
              <a:rPr lang="en-US" sz="2400" dirty="0"/>
              <a:t>then elect a board of directors that is responsible for representing their interests in the management of the company.</a:t>
            </a:r>
          </a:p>
        </p:txBody>
      </p:sp>
    </p:spTree>
    <p:extLst>
      <p:ext uri="{BB962C8B-B14F-4D97-AF65-F5344CB8AC3E}">
        <p14:creationId xmlns:p14="http://schemas.microsoft.com/office/powerpoint/2010/main" val="628087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4805"/>
            <a:ext cx="8229600" cy="685800"/>
          </a:xfrm>
        </p:spPr>
        <p:txBody>
          <a:bodyPr>
            <a:normAutofit/>
          </a:bodyPr>
          <a:lstStyle/>
          <a:p>
            <a:r>
              <a:rPr lang="en-US" sz="3600" b="1" dirty="0">
                <a:solidFill>
                  <a:schemeClr val="tx2"/>
                </a:solidFill>
              </a:rPr>
              <a:t>Advantages of a Corporation</a:t>
            </a:r>
            <a:endParaRPr lang="en-US" sz="3600" dirty="0">
              <a:solidFill>
                <a:schemeClr val="tx2"/>
              </a:solidFill>
            </a:endParaRPr>
          </a:p>
        </p:txBody>
      </p:sp>
      <p:sp>
        <p:nvSpPr>
          <p:cNvPr id="3" name="Content Placeholder 2"/>
          <p:cNvSpPr>
            <a:spLocks noGrp="1"/>
          </p:cNvSpPr>
          <p:nvPr>
            <p:ph idx="1"/>
          </p:nvPr>
        </p:nvSpPr>
        <p:spPr>
          <a:xfrm>
            <a:off x="457200" y="914400"/>
            <a:ext cx="8229600" cy="487363"/>
          </a:xfrm>
        </p:spPr>
        <p:txBody>
          <a:bodyPr>
            <a:normAutofit/>
          </a:bodyPr>
          <a:lstStyle/>
          <a:p>
            <a:pPr marL="0" indent="0">
              <a:buNone/>
            </a:pPr>
            <a:r>
              <a:rPr lang="en-US" sz="2400" dirty="0"/>
              <a:t>The corporate legal structure offers key advantages:</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3453564561"/>
              </p:ext>
            </p:extLst>
          </p:nvPr>
        </p:nvGraphicFramePr>
        <p:xfrm>
          <a:off x="1524000" y="1535558"/>
          <a:ext cx="6324600" cy="41794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6445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2237"/>
            <a:ext cx="8229600" cy="685800"/>
          </a:xfrm>
        </p:spPr>
        <p:txBody>
          <a:bodyPr>
            <a:normAutofit/>
          </a:bodyPr>
          <a:lstStyle/>
          <a:p>
            <a:r>
              <a:rPr lang="en-US" sz="3600" b="1" dirty="0">
                <a:solidFill>
                  <a:schemeClr val="tx2"/>
                </a:solidFill>
              </a:rPr>
              <a:t>Disadvantages of a Corporation</a:t>
            </a:r>
            <a:endParaRPr lang="en-US" sz="3600" dirty="0">
              <a:solidFill>
                <a:schemeClr val="tx2"/>
              </a:solidFill>
            </a:endParaRPr>
          </a:p>
        </p:txBody>
      </p:sp>
      <p:sp>
        <p:nvSpPr>
          <p:cNvPr id="3" name="Content Placeholder 2"/>
          <p:cNvSpPr>
            <a:spLocks noGrp="1"/>
          </p:cNvSpPr>
          <p:nvPr>
            <p:ph idx="1"/>
          </p:nvPr>
        </p:nvSpPr>
        <p:spPr>
          <a:xfrm>
            <a:off x="457200" y="914400"/>
            <a:ext cx="8229600" cy="487363"/>
          </a:xfrm>
        </p:spPr>
        <p:txBody>
          <a:bodyPr>
            <a:normAutofit/>
          </a:bodyPr>
          <a:lstStyle/>
          <a:p>
            <a:pPr marL="0" indent="0">
              <a:buNone/>
            </a:pPr>
            <a:r>
              <a:rPr lang="en-US" sz="2400" dirty="0"/>
              <a:t>The corporate legal structure offers key disadvantages:</a:t>
            </a:r>
          </a:p>
          <a:p>
            <a:pPr marL="0" indent="0">
              <a:buNone/>
            </a:pPr>
            <a:endParaRPr lang="en-US" sz="2400" dirty="0"/>
          </a:p>
        </p:txBody>
      </p:sp>
      <p:graphicFrame>
        <p:nvGraphicFramePr>
          <p:cNvPr id="5" name="Diagram 4"/>
          <p:cNvGraphicFramePr/>
          <p:nvPr>
            <p:extLst>
              <p:ext uri="{D42A27DB-BD31-4B8C-83A1-F6EECF244321}">
                <p14:modId xmlns:p14="http://schemas.microsoft.com/office/powerpoint/2010/main" val="1501132531"/>
              </p:ext>
            </p:extLst>
          </p:nvPr>
        </p:nvGraphicFramePr>
        <p:xfrm>
          <a:off x="1600200" y="1584326"/>
          <a:ext cx="6172200" cy="4206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3105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7200" y="950976"/>
            <a:ext cx="8229600" cy="609600"/>
          </a:xfrm>
        </p:spPr>
        <p:txBody>
          <a:bodyPr>
            <a:normAutofit/>
          </a:bodyPr>
          <a:lstStyle/>
          <a:p>
            <a:pPr marL="0" indent="0">
              <a:buNone/>
            </a:pPr>
            <a:r>
              <a:rPr lang="en-US" sz="2800" dirty="0"/>
              <a:t>There are several types of corporations:</a:t>
            </a:r>
          </a:p>
          <a:p>
            <a:pPr marL="0" indent="0">
              <a:buNone/>
            </a:pPr>
            <a:endParaRPr lang="en-US" sz="2800" dirty="0"/>
          </a:p>
        </p:txBody>
      </p:sp>
      <p:graphicFrame>
        <p:nvGraphicFramePr>
          <p:cNvPr id="8" name="Diagram 7"/>
          <p:cNvGraphicFramePr/>
          <p:nvPr>
            <p:extLst>
              <p:ext uri="{D42A27DB-BD31-4B8C-83A1-F6EECF244321}">
                <p14:modId xmlns:p14="http://schemas.microsoft.com/office/powerpoint/2010/main" val="3519162358"/>
              </p:ext>
            </p:extLst>
          </p:nvPr>
        </p:nvGraphicFramePr>
        <p:xfrm>
          <a:off x="228600" y="1560576"/>
          <a:ext cx="8686800" cy="4078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80238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1512" y="1524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1512" y="1371600"/>
            <a:ext cx="8229600" cy="4114800"/>
          </a:xfrm>
        </p:spPr>
        <p:txBody>
          <a:bodyPr>
            <a:normAutofit/>
          </a:bodyPr>
          <a:lstStyle/>
          <a:p>
            <a:pPr marL="0" indent="0">
              <a:buNone/>
            </a:pPr>
            <a:r>
              <a:rPr lang="en-US" sz="2000" dirty="0"/>
              <a:t>There are several types of corporations:</a:t>
            </a:r>
          </a:p>
          <a:p>
            <a:pPr marL="0" indent="0">
              <a:buNone/>
            </a:pPr>
            <a:endParaRPr lang="en-US" sz="2000" dirty="0"/>
          </a:p>
          <a:p>
            <a:r>
              <a:rPr lang="en-US" sz="2000" b="1" dirty="0"/>
              <a:t>C corporation. </a:t>
            </a:r>
            <a:r>
              <a:rPr lang="en-US" sz="2000" dirty="0"/>
              <a:t>Most large companies and many smaller ones are C corporations. They sell ownership as shares of stock.</a:t>
            </a:r>
          </a:p>
          <a:p>
            <a:r>
              <a:rPr lang="en-US" sz="2000" b="1" dirty="0"/>
              <a:t>Subchapter S corporation</a:t>
            </a:r>
            <a:r>
              <a:rPr lang="en-US" sz="2000" b="1" i="1" dirty="0"/>
              <a:t>. </a:t>
            </a:r>
            <a:r>
              <a:rPr lang="en-US" sz="2000" dirty="0"/>
              <a:t>This type of corporation has a limit of 100 stockholders.</a:t>
            </a:r>
          </a:p>
          <a:p>
            <a:r>
              <a:rPr lang="en-US" sz="2000" b="1" dirty="0"/>
              <a:t>Professional corporation (PC). </a:t>
            </a:r>
            <a:r>
              <a:rPr lang="en-US" sz="2000" dirty="0"/>
              <a:t>Medical practices, engineering firms, law firms, accounting firms, and certain other professions can form professional corporations.</a:t>
            </a:r>
          </a:p>
          <a:p>
            <a:r>
              <a:rPr lang="en-US" sz="2000" b="1" i="1" dirty="0"/>
              <a:t>Nonprofit corporation. </a:t>
            </a:r>
            <a:r>
              <a:rPr lang="en-US" sz="2000" dirty="0"/>
              <a:t>A nonprofit corporation is not set up for the purposes of shareholder financial gain, but rather with a specific mission to improve society.</a:t>
            </a:r>
          </a:p>
        </p:txBody>
      </p:sp>
    </p:spTree>
    <p:extLst>
      <p:ext uri="{BB962C8B-B14F-4D97-AF65-F5344CB8AC3E}">
        <p14:creationId xmlns:p14="http://schemas.microsoft.com/office/powerpoint/2010/main" val="948527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609600"/>
          </a:xfrm>
        </p:spPr>
        <p:txBody>
          <a:bodyPr>
            <a:noAutofit/>
          </a:bodyPr>
          <a:lstStyle/>
          <a:p>
            <a:r>
              <a:rPr lang="en-US" sz="3600" b="1" dirty="0">
                <a:solidFill>
                  <a:schemeClr val="tx2"/>
                </a:solidFill>
              </a:rPr>
              <a:t>Corporation</a:t>
            </a:r>
            <a:endParaRPr lang="en-US" sz="3600" dirty="0">
              <a:solidFill>
                <a:schemeClr val="tx2"/>
              </a:solidFill>
            </a:endParaRPr>
          </a:p>
        </p:txBody>
      </p:sp>
      <p:sp>
        <p:nvSpPr>
          <p:cNvPr id="3" name="Content Placeholder 2"/>
          <p:cNvSpPr>
            <a:spLocks noGrp="1"/>
          </p:cNvSpPr>
          <p:nvPr>
            <p:ph idx="1"/>
          </p:nvPr>
        </p:nvSpPr>
        <p:spPr>
          <a:xfrm>
            <a:off x="457200" y="1524000"/>
            <a:ext cx="8229600" cy="3810000"/>
          </a:xfrm>
        </p:spPr>
        <p:txBody>
          <a:bodyPr>
            <a:normAutofit lnSpcReduction="10000"/>
          </a:bodyPr>
          <a:lstStyle/>
          <a:p>
            <a:r>
              <a:rPr lang="en-US" sz="2000" b="1" dirty="0"/>
              <a:t>Public benefit corporation (B corporation). </a:t>
            </a:r>
            <a:r>
              <a:rPr lang="en-US" sz="2000" dirty="0"/>
              <a:t>This form of company explicitly includes a civic or environmental benefit in its charter, in addition to including profitability as a goal.</a:t>
            </a:r>
          </a:p>
          <a:p>
            <a:endParaRPr lang="en-US" sz="2000" dirty="0"/>
          </a:p>
          <a:p>
            <a:r>
              <a:rPr lang="en-US" sz="2000" b="1" dirty="0"/>
              <a:t>Limited liability company (LLC). </a:t>
            </a:r>
            <a:r>
              <a:rPr lang="en-US" sz="2000" dirty="0"/>
              <a:t>The LLC, which combines the best features of partnerships and corporations, can be an excellent choice for small businesses with a small number of owners.</a:t>
            </a:r>
          </a:p>
          <a:p>
            <a:endParaRPr lang="en-US" sz="2000" dirty="0"/>
          </a:p>
          <a:p>
            <a:r>
              <a:rPr lang="en-US" sz="2000" b="1" dirty="0"/>
              <a:t>Series limited liability company (SLLC). </a:t>
            </a:r>
            <a:r>
              <a:rPr lang="en-US" sz="2000" dirty="0"/>
              <a:t>The SLLC is a form of LLC that provides liability protection across “multiple series” (akin to divisions or subsidiaries) while protecting each from the liability of the others.</a:t>
            </a:r>
          </a:p>
          <a:p>
            <a:pPr marL="0" indent="0">
              <a:buNone/>
            </a:pPr>
            <a:endParaRPr lang="en-US" sz="2000" dirty="0"/>
          </a:p>
        </p:txBody>
      </p:sp>
    </p:spTree>
    <p:extLst>
      <p:ext uri="{BB962C8B-B14F-4D97-AF65-F5344CB8AC3E}">
        <p14:creationId xmlns:p14="http://schemas.microsoft.com/office/powerpoint/2010/main" val="29941776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304800"/>
            <a:ext cx="8763000" cy="5212433"/>
          </a:xfrm>
        </p:spPr>
        <p:txBody>
          <a:bodyPr/>
          <a:lstStyle/>
          <a:p>
            <a:pPr algn="ctr">
              <a:buNone/>
            </a:pPr>
            <a:r>
              <a:rPr lang="en-GB" dirty="0"/>
              <a:t> </a:t>
            </a:r>
            <a:r>
              <a:rPr lang="en-GB" sz="6600" dirty="0"/>
              <a:t>Break Time!</a:t>
            </a:r>
            <a:br>
              <a:rPr lang="en-GB" dirty="0"/>
            </a:br>
            <a:endParaRPr lang="en-GB" dirty="0"/>
          </a:p>
          <a:p>
            <a:pPr>
              <a:buNone/>
            </a:pPr>
            <a:r>
              <a:rPr lang="en-GB" dirty="0"/>
              <a:t>    </a:t>
            </a:r>
          </a:p>
        </p:txBody>
      </p:sp>
      <p:sp>
        <p:nvSpPr>
          <p:cNvPr id="4" name="Footer Placeholder 3"/>
          <p:cNvSpPr>
            <a:spLocks noGrp="1"/>
          </p:cNvSpPr>
          <p:nvPr>
            <p:ph type="ftr" sz="quarter" idx="11"/>
          </p:nvPr>
        </p:nvSpPr>
        <p:spPr/>
        <p:txBody>
          <a:bodyPr/>
          <a:lstStyle/>
          <a:p>
            <a:r>
              <a:rPr lang="en-US"/>
              <a:t>Copyright © 2016 Pearson Education, Inc.</a:t>
            </a:r>
          </a:p>
        </p:txBody>
      </p:sp>
      <p:pic>
        <p:nvPicPr>
          <p:cNvPr id="2" name="Picture 1">
            <a:extLst>
              <a:ext uri="{FF2B5EF4-FFF2-40B4-BE49-F238E27FC236}">
                <a16:creationId xmlns:a16="http://schemas.microsoft.com/office/drawing/2014/main" id="{5C778B57-A2A3-4F7F-A8CF-FAAA5B9D93FB}"/>
              </a:ext>
            </a:extLst>
          </p:cNvPr>
          <p:cNvPicPr>
            <a:picLocks noChangeAspect="1"/>
          </p:cNvPicPr>
          <p:nvPr/>
        </p:nvPicPr>
        <p:blipFill>
          <a:blip r:embed="rId2"/>
          <a:stretch>
            <a:fillRect/>
          </a:stretch>
        </p:blipFill>
        <p:spPr>
          <a:xfrm>
            <a:off x="2700366" y="1846951"/>
            <a:ext cx="3743268" cy="316409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Content Placeholder 2"/>
          <p:cNvSpPr>
            <a:spLocks noGrp="1"/>
          </p:cNvSpPr>
          <p:nvPr>
            <p:ph idx="1"/>
          </p:nvPr>
        </p:nvSpPr>
        <p:spPr>
          <a:xfrm>
            <a:off x="533400" y="228600"/>
            <a:ext cx="8305800" cy="4648200"/>
          </a:xfrm>
        </p:spPr>
        <p:txBody>
          <a:bodyPr>
            <a:normAutofit fontScale="77500" lnSpcReduction="20000"/>
          </a:bodyPr>
          <a:lstStyle/>
          <a:p>
            <a:pPr>
              <a:buFont typeface="Wingdings 3" pitchFamily="18" charset="2"/>
              <a:buNone/>
            </a:pPr>
            <a:endParaRPr lang="en-GB" dirty="0"/>
          </a:p>
          <a:p>
            <a:pPr>
              <a:buFont typeface="Wingdings 3" pitchFamily="18" charset="2"/>
              <a:buNone/>
            </a:pPr>
            <a:r>
              <a:rPr lang="en-GB" b="1" i="1" dirty="0"/>
              <a:t>                     </a:t>
            </a:r>
            <a:r>
              <a:rPr lang="en-GB" sz="3600" b="1" i="1" dirty="0">
                <a:solidFill>
                  <a:srgbClr val="FF0000"/>
                </a:solidFill>
              </a:rPr>
              <a:t>Products and Services</a:t>
            </a:r>
          </a:p>
          <a:p>
            <a:pPr>
              <a:buFont typeface="Wingdings 3" pitchFamily="18" charset="2"/>
              <a:buNone/>
            </a:pPr>
            <a:endParaRPr lang="en-GB" b="1" i="1" dirty="0"/>
          </a:p>
          <a:p>
            <a:pPr>
              <a:buFont typeface="Wingdings 3" pitchFamily="18" charset="2"/>
              <a:buNone/>
            </a:pPr>
            <a:endParaRPr lang="en-GB" b="1" i="1" dirty="0"/>
          </a:p>
          <a:p>
            <a:r>
              <a:rPr lang="en-GB" dirty="0"/>
              <a:t>The products and services chapter of your business plan delves into the core of what you are trying to achieve. In this section, you will detail :</a:t>
            </a:r>
          </a:p>
          <a:p>
            <a:pPr>
              <a:buNone/>
            </a:pPr>
            <a:endParaRPr lang="en-GB" dirty="0"/>
          </a:p>
          <a:p>
            <a:r>
              <a:rPr lang="en-GB" dirty="0"/>
              <a:t>The problem you are solving,</a:t>
            </a:r>
          </a:p>
          <a:p>
            <a:r>
              <a:rPr lang="en-GB" dirty="0"/>
              <a:t> How you are solving it </a:t>
            </a:r>
          </a:p>
          <a:p>
            <a:r>
              <a:rPr lang="en-GB" dirty="0"/>
              <a:t>Key factors about the products that you are building now and plan on building in the future.</a:t>
            </a:r>
          </a:p>
          <a:p>
            <a:pPr>
              <a:buFont typeface="Wingdings 3" pitchFamily="18" charset="2"/>
              <a:buNone/>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76200"/>
            <a:ext cx="8229600" cy="457200"/>
          </a:xfrm>
        </p:spPr>
        <p:txBody>
          <a:bodyPr>
            <a:noAutofit/>
          </a:bodyPr>
          <a:lstStyle/>
          <a:p>
            <a:r>
              <a:rPr lang="en-US" sz="3200" b="1" dirty="0">
                <a:solidFill>
                  <a:srgbClr val="00CC99"/>
                </a:solidFill>
                <a:latin typeface="Arial" panose="020B0604020202020204" pitchFamily="34" charset="0"/>
                <a:cs typeface="Arial" panose="020B0604020202020204" pitchFamily="34" charset="0"/>
              </a:rPr>
              <a:t>Products and Services</a:t>
            </a:r>
            <a:endParaRPr lang="en-US" sz="3200" dirty="0">
              <a:solidFill>
                <a:srgbClr val="00CC99"/>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838200"/>
            <a:ext cx="8229600" cy="4800600"/>
          </a:xfrm>
        </p:spPr>
        <p:txBody>
          <a:bodyPr>
            <a:normAutofit/>
          </a:bodyPr>
          <a:lstStyle/>
          <a:p>
            <a:pPr marL="514350" indent="-514350">
              <a:buFont typeface="+mj-lt"/>
              <a:buAutoNum type="arabicPeriod"/>
            </a:pPr>
            <a:r>
              <a:rPr lang="en-US" sz="2000" b="1" dirty="0"/>
              <a:t>The offer. </a:t>
            </a:r>
            <a:r>
              <a:rPr lang="en-US" sz="2000" dirty="0"/>
              <a:t>What will you sell to your customers? That is called your </a:t>
            </a:r>
            <a:r>
              <a:rPr lang="en-US" sz="2000" i="1" dirty="0"/>
              <a:t>offer </a:t>
            </a:r>
            <a:r>
              <a:rPr lang="en-US" sz="2000" dirty="0"/>
              <a:t>and includes the complete bundle of products and services you will be bringing to the marketplace. </a:t>
            </a:r>
            <a:endParaRPr lang="en-US" sz="2000" b="1" dirty="0"/>
          </a:p>
          <a:p>
            <a:pPr marL="514350" indent="-514350">
              <a:buFont typeface="+mj-lt"/>
              <a:buAutoNum type="arabicPeriod"/>
            </a:pPr>
            <a:r>
              <a:rPr lang="en-US" sz="2000" b="1" dirty="0"/>
              <a:t>Production and delivery capability.</a:t>
            </a:r>
            <a:r>
              <a:rPr lang="en-US" sz="2000" b="1" i="1" dirty="0"/>
              <a:t> </a:t>
            </a:r>
            <a:r>
              <a:rPr lang="en-US" sz="2000" dirty="0"/>
              <a:t>How will you provide your offer to your targeted customers?</a:t>
            </a:r>
          </a:p>
          <a:p>
            <a:pPr marL="0" indent="0">
              <a:buNone/>
            </a:pPr>
            <a:r>
              <a:rPr lang="en-US" sz="2000" dirty="0"/>
              <a:t>    This part  includes the primary  activities of: </a:t>
            </a:r>
          </a:p>
          <a:p>
            <a:pPr marL="0" indent="0">
              <a:buNone/>
            </a:pPr>
            <a:r>
              <a:rPr lang="en-US" sz="2000" dirty="0"/>
              <a:t>     • buying, developing, or manufacturing the product;</a:t>
            </a:r>
          </a:p>
          <a:p>
            <a:pPr marL="0" indent="0">
              <a:buNone/>
            </a:pPr>
            <a:r>
              <a:rPr lang="en-US" sz="2000" dirty="0"/>
              <a:t>     • identifying its potential qualified customers and selling the </a:t>
            </a:r>
            <a:br>
              <a:rPr lang="en-US" sz="2000" dirty="0"/>
            </a:br>
            <a:r>
              <a:rPr lang="en-US" sz="2000" dirty="0"/>
              <a:t>       product to them;</a:t>
            </a:r>
          </a:p>
          <a:p>
            <a:pPr marL="0" indent="0">
              <a:buNone/>
            </a:pPr>
            <a:r>
              <a:rPr lang="en-US" sz="2000" dirty="0"/>
              <a:t>     • producing and delivering the product or service; and</a:t>
            </a:r>
          </a:p>
          <a:p>
            <a:pPr marL="0" indent="0">
              <a:buNone/>
            </a:pPr>
            <a:r>
              <a:rPr lang="en-US" sz="2000" dirty="0"/>
              <a:t>     • receiving payment.</a:t>
            </a:r>
          </a:p>
        </p:txBody>
      </p:sp>
    </p:spTree>
    <p:extLst>
      <p:ext uri="{BB962C8B-B14F-4D97-AF65-F5344CB8AC3E}">
        <p14:creationId xmlns:p14="http://schemas.microsoft.com/office/powerpoint/2010/main" val="37283509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9"/>
            <a:ext cx="8229600" cy="4920952"/>
          </a:xfrm>
        </p:spPr>
        <p:txBody>
          <a:bodyPr>
            <a:normAutofit fontScale="62500" lnSpcReduction="20000"/>
          </a:bodyPr>
          <a:lstStyle/>
          <a:p>
            <a:pPr>
              <a:buNone/>
            </a:pPr>
            <a:r>
              <a:rPr lang="en-GB" b="1" dirty="0"/>
              <a:t>                                           Marketing Audit</a:t>
            </a:r>
          </a:p>
          <a:p>
            <a:pPr>
              <a:buNone/>
            </a:pPr>
            <a:endParaRPr lang="en-GB" b="1" dirty="0"/>
          </a:p>
          <a:p>
            <a:pPr>
              <a:buNone/>
            </a:pPr>
            <a:r>
              <a:rPr lang="en-GB" dirty="0"/>
              <a:t>A marketing audit is a way of checking all aspects of the business</a:t>
            </a:r>
          </a:p>
          <a:p>
            <a:pPr>
              <a:buNone/>
            </a:pPr>
            <a:r>
              <a:rPr lang="en-GB" dirty="0"/>
              <a:t>directly related  to the marketing department. </a:t>
            </a:r>
          </a:p>
          <a:p>
            <a:pPr>
              <a:buNone/>
            </a:pPr>
            <a:endParaRPr lang="en-GB" dirty="0"/>
          </a:p>
          <a:p>
            <a:pPr>
              <a:buNone/>
            </a:pPr>
            <a:r>
              <a:rPr lang="en-GB" dirty="0"/>
              <a:t>It allows you to answer the question 'Where are we </a:t>
            </a:r>
          </a:p>
          <a:p>
            <a:pPr>
              <a:buNone/>
            </a:pPr>
            <a:r>
              <a:rPr lang="en-GB" dirty="0"/>
              <a:t>now?' As Baker (2000) says, it is an unbiased review of the companies</a:t>
            </a:r>
          </a:p>
          <a:p>
            <a:pPr>
              <a:buNone/>
            </a:pPr>
            <a:r>
              <a:rPr lang="en-GB" dirty="0"/>
              <a:t>marketing  operations and the environments in which the company </a:t>
            </a:r>
          </a:p>
          <a:p>
            <a:pPr>
              <a:buNone/>
            </a:pPr>
            <a:r>
              <a:rPr lang="en-GB" dirty="0"/>
              <a:t>operates</a:t>
            </a:r>
          </a:p>
          <a:p>
            <a:pPr>
              <a:buNone/>
            </a:pPr>
            <a:endParaRPr lang="en-GB" dirty="0"/>
          </a:p>
          <a:p>
            <a:pPr>
              <a:buNone/>
            </a:pPr>
            <a:r>
              <a:rPr lang="en-GB" dirty="0"/>
              <a:t>Aspects covered in a marketing audit include:</a:t>
            </a:r>
          </a:p>
          <a:p>
            <a:pPr>
              <a:buNone/>
            </a:pPr>
            <a:endParaRPr lang="en-GB" dirty="0"/>
          </a:p>
          <a:p>
            <a:pPr lvl="0"/>
            <a:r>
              <a:rPr lang="en-GB" dirty="0">
                <a:solidFill>
                  <a:srgbClr val="FF0000"/>
                </a:solidFill>
              </a:rPr>
              <a:t>Competitor analysis</a:t>
            </a:r>
          </a:p>
          <a:p>
            <a:r>
              <a:rPr lang="en-GB" dirty="0">
                <a:solidFill>
                  <a:srgbClr val="FF0000"/>
                </a:solidFill>
              </a:rPr>
              <a:t>A SWOT analysis</a:t>
            </a:r>
          </a:p>
          <a:p>
            <a:r>
              <a:rPr lang="en-GB" dirty="0">
                <a:solidFill>
                  <a:srgbClr val="FF0000"/>
                </a:solidFill>
              </a:rPr>
              <a:t>External factors covering a PESTLE analysis</a:t>
            </a:r>
          </a:p>
          <a:p>
            <a:r>
              <a:rPr lang="en-GB" dirty="0"/>
              <a:t>Marketing mix</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52400"/>
            <a:ext cx="8229600" cy="762000"/>
          </a:xfrm>
        </p:spPr>
        <p:txBody>
          <a:bodyPr>
            <a:normAutofit/>
          </a:bodyPr>
          <a:lstStyle/>
          <a:p>
            <a:r>
              <a:rPr lang="en-US" sz="3600" b="1" dirty="0">
                <a:solidFill>
                  <a:srgbClr val="0070C0"/>
                </a:solidFill>
              </a:rPr>
              <a:t>Your Competitive Advantage</a:t>
            </a:r>
            <a:endParaRPr lang="en-US" sz="3600" dirty="0">
              <a:solidFill>
                <a:srgbClr val="0070C0"/>
              </a:solidFill>
            </a:endParaRPr>
          </a:p>
        </p:txBody>
      </p:sp>
      <p:sp>
        <p:nvSpPr>
          <p:cNvPr id="3" name="Content Placeholder 2"/>
          <p:cNvSpPr>
            <a:spLocks noGrp="1"/>
          </p:cNvSpPr>
          <p:nvPr>
            <p:ph idx="1"/>
          </p:nvPr>
        </p:nvSpPr>
        <p:spPr>
          <a:xfrm>
            <a:off x="457200" y="1676400"/>
            <a:ext cx="8229600" cy="3505200"/>
          </a:xfrm>
        </p:spPr>
        <p:txBody>
          <a:bodyPr>
            <a:normAutofit/>
          </a:bodyPr>
          <a:lstStyle/>
          <a:p>
            <a:pPr marL="0" indent="0">
              <a:buNone/>
            </a:pPr>
            <a:r>
              <a:rPr lang="en-US" sz="2400" dirty="0"/>
              <a:t>Your competitive advantage is whatever meaningful benefit you can provide that puts you ahead of the competition.</a:t>
            </a:r>
          </a:p>
          <a:p>
            <a:pPr marL="0" indent="0">
              <a:buNone/>
            </a:pPr>
            <a:endParaRPr lang="en-US" sz="2400" dirty="0"/>
          </a:p>
          <a:p>
            <a:r>
              <a:rPr lang="en-US" sz="2400" dirty="0"/>
              <a:t>Can you attract more customers than your competitors by offering better quality or some special service?</a:t>
            </a:r>
          </a:p>
          <a:p>
            <a:endParaRPr lang="en-US" sz="2400" dirty="0"/>
          </a:p>
          <a:p>
            <a:r>
              <a:rPr lang="en-US" sz="2400" dirty="0"/>
              <a:t>Can you supply your product at a lower price than other businesses serving your market?</a:t>
            </a:r>
          </a:p>
        </p:txBody>
      </p:sp>
    </p:spTree>
    <p:extLst>
      <p:ext uri="{BB962C8B-B14F-4D97-AF65-F5344CB8AC3E}">
        <p14:creationId xmlns:p14="http://schemas.microsoft.com/office/powerpoint/2010/main" val="33578587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458200" cy="1143000"/>
          </a:xfrm>
        </p:spPr>
        <p:txBody>
          <a:bodyPr>
            <a:normAutofit/>
          </a:bodyPr>
          <a:lstStyle/>
          <a:p>
            <a:r>
              <a:rPr lang="en-US" sz="2800" b="1" dirty="0">
                <a:solidFill>
                  <a:srgbClr val="0070C0"/>
                </a:solidFill>
              </a:rPr>
              <a:t>Find Your Competitive Advantage by Determining What Consumers Need and Want</a:t>
            </a:r>
            <a:endParaRPr lang="en-US" sz="2800" dirty="0">
              <a:solidFill>
                <a:srgbClr val="0070C0"/>
              </a:solidFill>
            </a:endParaRPr>
          </a:p>
        </p:txBody>
      </p:sp>
      <p:sp>
        <p:nvSpPr>
          <p:cNvPr id="3" name="Content Placeholder 2"/>
          <p:cNvSpPr>
            <a:spLocks noGrp="1"/>
          </p:cNvSpPr>
          <p:nvPr>
            <p:ph idx="1"/>
          </p:nvPr>
        </p:nvSpPr>
        <p:spPr>
          <a:xfrm>
            <a:off x="152400" y="1619250"/>
            <a:ext cx="8839200" cy="3619500"/>
          </a:xfrm>
        </p:spPr>
        <p:txBody>
          <a:bodyPr>
            <a:noAutofit/>
          </a:bodyPr>
          <a:lstStyle/>
          <a:p>
            <a:r>
              <a:rPr lang="en-US" sz="2000" dirty="0"/>
              <a:t>Bill Gates did not invent computer software, but he did recognize that people were frustrated and intimidated by it.</a:t>
            </a:r>
          </a:p>
          <a:p>
            <a:endParaRPr lang="en-US" sz="2000" dirty="0"/>
          </a:p>
          <a:p>
            <a:r>
              <a:rPr lang="en-US" sz="2000" dirty="0"/>
              <a:t>From there, he supplied operating systems that he purchased from another software company to IBM.</a:t>
            </a:r>
          </a:p>
          <a:p>
            <a:r>
              <a:rPr lang="en-US" sz="2000" dirty="0"/>
              <a:t> </a:t>
            </a:r>
          </a:p>
          <a:p>
            <a:r>
              <a:rPr lang="en-US" sz="2000" dirty="0"/>
              <a:t>He created a user-friendly software applications that consumers wanted, and packaged them attractively with easy-to-read manuals.</a:t>
            </a:r>
          </a:p>
          <a:p>
            <a:endParaRPr lang="en-US" sz="2000" dirty="0"/>
          </a:p>
          <a:p>
            <a:r>
              <a:rPr lang="en-US" sz="2000" dirty="0"/>
              <a:t>That was his competitive advantage over other software companies.</a:t>
            </a:r>
          </a:p>
        </p:txBody>
      </p:sp>
    </p:spTree>
    <p:extLst>
      <p:ext uri="{BB962C8B-B14F-4D97-AF65-F5344CB8AC3E}">
        <p14:creationId xmlns:p14="http://schemas.microsoft.com/office/powerpoint/2010/main" val="12478620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76200"/>
            <a:ext cx="8229600" cy="1143000"/>
          </a:xfrm>
        </p:spPr>
        <p:txBody>
          <a:bodyPr>
            <a:normAutofit/>
          </a:bodyPr>
          <a:lstStyle/>
          <a:p>
            <a:r>
              <a:rPr lang="en-US" sz="3200" b="1" dirty="0">
                <a:solidFill>
                  <a:srgbClr val="0070C0"/>
                </a:solidFill>
              </a:rPr>
              <a:t>You Have Unique Knowledge of Your Market</a:t>
            </a:r>
            <a:endParaRPr lang="en-US" sz="3200" dirty="0">
              <a:solidFill>
                <a:srgbClr val="0070C0"/>
              </a:solidFill>
            </a:endParaRPr>
          </a:p>
        </p:txBody>
      </p:sp>
      <p:sp>
        <p:nvSpPr>
          <p:cNvPr id="3" name="Content Placeholder 2"/>
          <p:cNvSpPr>
            <a:spLocks noGrp="1"/>
          </p:cNvSpPr>
          <p:nvPr>
            <p:ph idx="1"/>
          </p:nvPr>
        </p:nvSpPr>
        <p:spPr>
          <a:xfrm>
            <a:off x="228600" y="1562100"/>
            <a:ext cx="8763000" cy="3733800"/>
          </a:xfrm>
        </p:spPr>
        <p:txBody>
          <a:bodyPr>
            <a:normAutofit/>
          </a:bodyPr>
          <a:lstStyle/>
          <a:p>
            <a:r>
              <a:rPr lang="en-US" sz="2400" dirty="0"/>
              <a:t>You may be wondering: “How do I figure what customers need? I don’t know anything about them.”</a:t>
            </a:r>
          </a:p>
          <a:p>
            <a:endParaRPr lang="en-US" sz="2400" dirty="0"/>
          </a:p>
          <a:p>
            <a:r>
              <a:rPr lang="en-US" sz="2400" dirty="0"/>
              <a:t>Actually, you do. Your market may well be composed of your friends, neighbors, classmates, relatives, and colleagues.</a:t>
            </a:r>
          </a:p>
          <a:p>
            <a:endParaRPr lang="en-US" sz="2400" dirty="0"/>
          </a:p>
          <a:p>
            <a:r>
              <a:rPr lang="en-US" sz="2400" dirty="0"/>
              <a:t>However, be careful to make the distinction between what you are assuming and what is true, so that you will make good decisions.</a:t>
            </a:r>
          </a:p>
        </p:txBody>
      </p:sp>
    </p:spTree>
    <p:extLst>
      <p:ext uri="{BB962C8B-B14F-4D97-AF65-F5344CB8AC3E}">
        <p14:creationId xmlns:p14="http://schemas.microsoft.com/office/powerpoint/2010/main" val="15925886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462" y="152400"/>
            <a:ext cx="8680938" cy="1143000"/>
          </a:xfrm>
        </p:spPr>
        <p:txBody>
          <a:bodyPr>
            <a:normAutofit/>
          </a:bodyPr>
          <a:lstStyle/>
          <a:p>
            <a:r>
              <a:rPr lang="en-US" sz="3200" b="1" dirty="0">
                <a:solidFill>
                  <a:srgbClr val="0070C0"/>
                </a:solidFill>
              </a:rPr>
              <a:t>You Have Unique Knowledge of Your Market</a:t>
            </a:r>
            <a:endParaRPr lang="en-US" sz="3200" dirty="0">
              <a:solidFill>
                <a:srgbClr val="0070C0"/>
              </a:solidFill>
            </a:endParaRPr>
          </a:p>
        </p:txBody>
      </p:sp>
      <p:sp>
        <p:nvSpPr>
          <p:cNvPr id="5" name="Content Placeholder 4"/>
          <p:cNvSpPr>
            <a:spLocks noGrp="1"/>
          </p:cNvSpPr>
          <p:nvPr>
            <p:ph idx="1"/>
          </p:nvPr>
        </p:nvSpPr>
        <p:spPr>
          <a:xfrm>
            <a:off x="228600" y="1447800"/>
            <a:ext cx="8686800" cy="3962400"/>
          </a:xfrm>
        </p:spPr>
        <p:txBody>
          <a:bodyPr>
            <a:normAutofit/>
          </a:bodyPr>
          <a:lstStyle/>
          <a:p>
            <a:r>
              <a:rPr lang="en-US" sz="2000" dirty="0"/>
              <a:t>Sir Richard Branson, the CEO of Virgin Corporation, chose “Virgin” because it reflected his total inexperience in business. </a:t>
            </a:r>
          </a:p>
          <a:p>
            <a:endParaRPr lang="en-US" sz="2000" dirty="0"/>
          </a:p>
          <a:p>
            <a:r>
              <a:rPr lang="en-US" sz="2000" dirty="0"/>
              <a:t>His empire, which includes Virgin Megastores, Virgin Atlantic Airways, and Virgin Mobile, began as a tiny discount mail-order record company, which he started at age 19 after he had dropped out of high school.</a:t>
            </a:r>
          </a:p>
          <a:p>
            <a:r>
              <a:rPr lang="en-US" sz="2000" dirty="0"/>
              <a:t> </a:t>
            </a:r>
          </a:p>
          <a:p>
            <a:r>
              <a:rPr lang="en-US" sz="2000" dirty="0"/>
              <a:t>Branson knew his market—other young people who were into music—very well. </a:t>
            </a:r>
          </a:p>
          <a:p>
            <a:endParaRPr lang="en-US" sz="2000" dirty="0"/>
          </a:p>
          <a:p>
            <a:r>
              <a:rPr lang="en-US" sz="2000" dirty="0"/>
              <a:t>Then, he learned about the other markets before he entered them.</a:t>
            </a:r>
          </a:p>
        </p:txBody>
      </p:sp>
    </p:spTree>
    <p:extLst>
      <p:ext uri="{BB962C8B-B14F-4D97-AF65-F5344CB8AC3E}">
        <p14:creationId xmlns:p14="http://schemas.microsoft.com/office/powerpoint/2010/main" val="6851812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4800"/>
            <a:ext cx="8229600" cy="762000"/>
          </a:xfrm>
        </p:spPr>
        <p:txBody>
          <a:bodyPr>
            <a:normAutofit/>
          </a:bodyPr>
          <a:lstStyle/>
          <a:p>
            <a:r>
              <a:rPr lang="en-US" sz="3200" b="1" dirty="0">
                <a:solidFill>
                  <a:schemeClr val="tx2"/>
                </a:solidFill>
              </a:rPr>
              <a:t>The Six Factors of Competitive Advantage</a:t>
            </a:r>
            <a:endParaRPr lang="en-US" sz="3200" dirty="0">
              <a:solidFill>
                <a:schemeClr val="tx2"/>
              </a:solidFill>
            </a:endParaRPr>
          </a:p>
        </p:txBody>
      </p:sp>
      <p:sp>
        <p:nvSpPr>
          <p:cNvPr id="3" name="Content Placeholder 2"/>
          <p:cNvSpPr>
            <a:spLocks noGrp="1"/>
          </p:cNvSpPr>
          <p:nvPr>
            <p:ph idx="1"/>
          </p:nvPr>
        </p:nvSpPr>
        <p:spPr>
          <a:xfrm>
            <a:off x="304800" y="1371600"/>
            <a:ext cx="8534400" cy="4114800"/>
          </a:xfrm>
        </p:spPr>
        <p:txBody>
          <a:bodyPr>
            <a:normAutofit/>
          </a:bodyPr>
          <a:lstStyle/>
          <a:p>
            <a:pPr marL="0" indent="0">
              <a:buNone/>
            </a:pPr>
            <a:r>
              <a:rPr lang="en-US" sz="2400" dirty="0"/>
              <a:t>Competitive advantage comes from one (or a combination) of six factors:</a:t>
            </a:r>
          </a:p>
          <a:p>
            <a:pPr marL="0" indent="0">
              <a:buNone/>
            </a:pPr>
            <a:endParaRPr lang="en-US" sz="2400" dirty="0"/>
          </a:p>
          <a:p>
            <a:pPr marL="457200" indent="-457200">
              <a:buAutoNum type="arabicPeriod"/>
            </a:pPr>
            <a:r>
              <a:rPr lang="en-US" sz="2400" b="1" dirty="0"/>
              <a:t>Quality.</a:t>
            </a:r>
            <a:r>
              <a:rPr lang="en-US" sz="2400" b="1" i="1" dirty="0"/>
              <a:t> </a:t>
            </a:r>
            <a:r>
              <a:rPr lang="en-US" sz="2400" dirty="0"/>
              <a:t>Can you provide higher quality than competing businesses?</a:t>
            </a:r>
          </a:p>
          <a:p>
            <a:pPr marL="457200" indent="-457200">
              <a:buAutoNum type="arabicPeriod"/>
            </a:pPr>
            <a:r>
              <a:rPr lang="en-US" sz="2400" b="1" dirty="0"/>
              <a:t>Price. </a:t>
            </a:r>
            <a:r>
              <a:rPr lang="en-US" sz="2400" dirty="0"/>
              <a:t>Can you offer a lower price on a sustained basis than your competition, or does your higher price reflect quality and/or uniqueness?</a:t>
            </a:r>
          </a:p>
          <a:p>
            <a:pPr marL="457200" indent="-457200">
              <a:buAutoNum type="arabicPeriod"/>
            </a:pPr>
            <a:r>
              <a:rPr lang="en-US" sz="2400" b="1" dirty="0"/>
              <a:t>Location. </a:t>
            </a:r>
            <a:r>
              <a:rPr lang="en-US" sz="2400" dirty="0"/>
              <a:t>Can you find a more convenient location for customers?</a:t>
            </a:r>
          </a:p>
        </p:txBody>
      </p:sp>
    </p:spTree>
    <p:extLst>
      <p:ext uri="{BB962C8B-B14F-4D97-AF65-F5344CB8AC3E}">
        <p14:creationId xmlns:p14="http://schemas.microsoft.com/office/powerpoint/2010/main" val="14164637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838200"/>
          </a:xfrm>
        </p:spPr>
        <p:txBody>
          <a:bodyPr>
            <a:normAutofit/>
          </a:bodyPr>
          <a:lstStyle/>
          <a:p>
            <a:r>
              <a:rPr lang="en-US" sz="3200" b="1" dirty="0">
                <a:solidFill>
                  <a:schemeClr val="tx2"/>
                </a:solidFill>
              </a:rPr>
              <a:t>The Six Factors of Competitive Advantage</a:t>
            </a:r>
            <a:endParaRPr lang="en-US" sz="3200" dirty="0">
              <a:solidFill>
                <a:schemeClr val="tx2"/>
              </a:solidFill>
            </a:endParaRPr>
          </a:p>
        </p:txBody>
      </p:sp>
      <p:sp>
        <p:nvSpPr>
          <p:cNvPr id="3" name="Content Placeholder 2"/>
          <p:cNvSpPr>
            <a:spLocks noGrp="1"/>
          </p:cNvSpPr>
          <p:nvPr>
            <p:ph idx="1"/>
          </p:nvPr>
        </p:nvSpPr>
        <p:spPr>
          <a:xfrm>
            <a:off x="457200" y="1447800"/>
            <a:ext cx="8229600" cy="3505200"/>
          </a:xfrm>
        </p:spPr>
        <p:txBody>
          <a:bodyPr>
            <a:normAutofit/>
          </a:bodyPr>
          <a:lstStyle/>
          <a:p>
            <a:pPr marL="0" indent="0">
              <a:buNone/>
            </a:pPr>
            <a:r>
              <a:rPr lang="en-US" sz="2400" b="1" dirty="0"/>
              <a:t>4. Selection. </a:t>
            </a:r>
            <a:r>
              <a:rPr lang="en-US" sz="2400" dirty="0"/>
              <a:t>Can you provide a wider range of choices than your competitors can?</a:t>
            </a:r>
          </a:p>
          <a:p>
            <a:pPr marL="0" indent="0">
              <a:buNone/>
            </a:pPr>
            <a:endParaRPr lang="en-US" sz="2400" dirty="0"/>
          </a:p>
          <a:p>
            <a:pPr marL="0" indent="0">
              <a:buNone/>
            </a:pPr>
            <a:r>
              <a:rPr lang="en-US" sz="2400" b="1" dirty="0"/>
              <a:t>5. Service. </a:t>
            </a:r>
            <a:r>
              <a:rPr lang="en-US" sz="2400" dirty="0"/>
              <a:t>Can you provide better, more personalized customer service?</a:t>
            </a:r>
          </a:p>
          <a:p>
            <a:pPr marL="0" indent="0">
              <a:buNone/>
            </a:pPr>
            <a:endParaRPr lang="en-US" sz="2400" dirty="0"/>
          </a:p>
          <a:p>
            <a:pPr marL="0" indent="0">
              <a:buNone/>
            </a:pPr>
            <a:r>
              <a:rPr lang="en-US" sz="2400" b="1" dirty="0"/>
              <a:t>6. Speed/turnaround. </a:t>
            </a:r>
            <a:r>
              <a:rPr lang="en-US" sz="2400" dirty="0"/>
              <a:t>Can you deliver your product/service more quickly than the competition?</a:t>
            </a:r>
          </a:p>
        </p:txBody>
      </p:sp>
    </p:spTree>
    <p:extLst>
      <p:ext uri="{BB962C8B-B14F-4D97-AF65-F5344CB8AC3E}">
        <p14:creationId xmlns:p14="http://schemas.microsoft.com/office/powerpoint/2010/main" val="41626243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332656"/>
            <a:ext cx="8424936" cy="5077544"/>
          </a:xfrm>
        </p:spPr>
        <p:txBody>
          <a:bodyPr>
            <a:normAutofit fontScale="85000" lnSpcReduction="20000"/>
          </a:bodyPr>
          <a:lstStyle/>
          <a:p>
            <a:pPr>
              <a:buNone/>
            </a:pPr>
            <a:r>
              <a:rPr lang="en-GB" sz="2000" b="1" dirty="0"/>
              <a:t>How to Conduct Your Competitive Analysis</a:t>
            </a:r>
          </a:p>
          <a:p>
            <a:pPr>
              <a:buNone/>
            </a:pPr>
            <a:endParaRPr lang="en-GB" sz="2000" dirty="0"/>
          </a:p>
          <a:p>
            <a:pPr>
              <a:buAutoNum type="arabicPeriod"/>
            </a:pPr>
            <a:r>
              <a:rPr lang="en-GB" sz="2000" b="1" dirty="0"/>
              <a:t>Identify Your Top Ten Competitors</a:t>
            </a:r>
          </a:p>
          <a:p>
            <a:pPr>
              <a:buAutoNum type="arabicPeriod"/>
            </a:pPr>
            <a:endParaRPr lang="en-GB" sz="2000" b="1" dirty="0"/>
          </a:p>
          <a:p>
            <a:pPr>
              <a:buFont typeface="Arial" pitchFamily="34" charset="0"/>
              <a:buAutoNum type="arabicPeriod"/>
            </a:pPr>
            <a:r>
              <a:rPr lang="en-GB" sz="2000" b="1" dirty="0"/>
              <a:t>Competitors’ Products/Services</a:t>
            </a:r>
          </a:p>
          <a:p>
            <a:pPr>
              <a:buFont typeface="Wingdings" pitchFamily="2" charset="2"/>
              <a:buChar char="v"/>
            </a:pPr>
            <a:r>
              <a:rPr lang="en-GB" sz="2000" dirty="0"/>
              <a:t>Reach out to your customers and ask them for frank feedback,</a:t>
            </a:r>
          </a:p>
          <a:p>
            <a:pPr>
              <a:buFont typeface="Wingdings" pitchFamily="2" charset="2"/>
              <a:buChar char="v"/>
            </a:pPr>
            <a:r>
              <a:rPr lang="en-GB" sz="2000" dirty="0"/>
              <a:t> In the same theme you shouldn’t forget to include details on how your competitors are marketing and distributing their products.</a:t>
            </a:r>
          </a:p>
          <a:p>
            <a:pPr>
              <a:buFont typeface="Wingdings" pitchFamily="2" charset="2"/>
              <a:buChar char="v"/>
            </a:pPr>
            <a:r>
              <a:rPr lang="en-GB" sz="2000" dirty="0"/>
              <a:t> Include information on product quality</a:t>
            </a:r>
          </a:p>
          <a:p>
            <a:pPr>
              <a:buNone/>
            </a:pPr>
            <a:endParaRPr lang="en-GB" sz="2000" dirty="0"/>
          </a:p>
          <a:p>
            <a:pPr>
              <a:buNone/>
            </a:pPr>
            <a:r>
              <a:rPr lang="en-GB" sz="2000" b="1" dirty="0"/>
              <a:t>3     Analyze and Compare Competitor Content. </a:t>
            </a:r>
          </a:p>
          <a:p>
            <a:pPr>
              <a:buNone/>
            </a:pPr>
            <a:r>
              <a:rPr lang="en-GB" sz="2000" dirty="0"/>
              <a:t>Different types of content can include:</a:t>
            </a:r>
          </a:p>
          <a:p>
            <a:pPr>
              <a:buNone/>
            </a:pPr>
            <a:endParaRPr lang="en-GB" sz="2000" dirty="0"/>
          </a:p>
          <a:p>
            <a:pPr lvl="0" fontAlgn="auto">
              <a:buFont typeface="Wingdings" pitchFamily="2" charset="2"/>
              <a:buChar char="v"/>
            </a:pPr>
            <a:r>
              <a:rPr lang="en-GB" sz="2000" dirty="0"/>
              <a:t>Blog posts, Whitepapers, eBooks, Videos, Webinars, Podcasts, Slides/</a:t>
            </a:r>
            <a:r>
              <a:rPr lang="en-GB" sz="2000" dirty="0" err="1"/>
              <a:t>Powerpoints</a:t>
            </a:r>
            <a:r>
              <a:rPr lang="en-GB" sz="2000" dirty="0"/>
              <a:t>, Visual content, FAQs, Feature articles, Press releases, News, Case studies, Buyer guides</a:t>
            </a:r>
          </a:p>
          <a:p>
            <a:pPr>
              <a:buFont typeface="Wingdings" pitchFamily="2" charset="2"/>
              <a:buChar char="v"/>
            </a:pPr>
            <a:endParaRPr lang="en-GB" sz="2000" dirty="0"/>
          </a:p>
          <a:p>
            <a:pPr>
              <a:buFont typeface="Wingdings" pitchFamily="2" charset="2"/>
              <a:buChar char="v"/>
            </a:pPr>
            <a:r>
              <a:rPr lang="en-GB" sz="2000" dirty="0"/>
              <a:t>Once you know what type of content and the quality of the content your competitors are publishing, it gives you a better perspective of  where you need to put in more effort and resources.</a:t>
            </a:r>
          </a:p>
          <a:p>
            <a:pPr>
              <a:buNone/>
            </a:pPr>
            <a:endParaRPr lang="en-GB" sz="20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88640"/>
            <a:ext cx="8640960" cy="5373960"/>
          </a:xfrm>
        </p:spPr>
        <p:txBody>
          <a:bodyPr>
            <a:normAutofit fontScale="70000" lnSpcReduction="20000"/>
          </a:bodyPr>
          <a:lstStyle/>
          <a:p>
            <a:pPr fontAlgn="base">
              <a:buNone/>
            </a:pPr>
            <a:r>
              <a:rPr lang="en-GB" sz="1600" b="1" dirty="0"/>
              <a:t> </a:t>
            </a:r>
          </a:p>
          <a:p>
            <a:pPr>
              <a:buNone/>
            </a:pPr>
            <a:r>
              <a:rPr lang="en-GB" sz="2000" b="1" dirty="0"/>
              <a:t>3. Look at their Social Media Integration</a:t>
            </a:r>
          </a:p>
          <a:p>
            <a:pPr>
              <a:buFont typeface="Wingdings" pitchFamily="2" charset="2"/>
              <a:buChar char="v"/>
            </a:pPr>
            <a:r>
              <a:rPr lang="en-GB" sz="2000" dirty="0"/>
              <a:t>Social media networks are a great way for companies to interact with users and fans.</a:t>
            </a:r>
          </a:p>
          <a:p>
            <a:pPr>
              <a:buFont typeface="Wingdings" pitchFamily="2" charset="2"/>
              <a:buChar char="v"/>
            </a:pPr>
            <a:r>
              <a:rPr lang="en-GB" sz="2000" dirty="0"/>
              <a:t>Additionally these sites allow you to share your content.</a:t>
            </a:r>
          </a:p>
          <a:p>
            <a:pPr>
              <a:buFont typeface="Wingdings" pitchFamily="2" charset="2"/>
              <a:buChar char="v"/>
            </a:pPr>
            <a:r>
              <a:rPr lang="en-GB" sz="2000" dirty="0"/>
              <a:t>The next step of your competitive analysis should be to determine how your competitors are using social media and integrating it into their marketing.</a:t>
            </a:r>
          </a:p>
          <a:p>
            <a:pPr>
              <a:buFont typeface="Wingdings" pitchFamily="2" charset="2"/>
              <a:buChar char="v"/>
            </a:pPr>
            <a:r>
              <a:rPr lang="en-GB" sz="2000" dirty="0"/>
              <a:t>Do your competitors have awesome social media profiles? If they do, don't just click off the page quickly, learn from what they are doing. Are there things you could utilize and take ideas from to help establish your presence?</a:t>
            </a:r>
          </a:p>
          <a:p>
            <a:pPr>
              <a:buNone/>
            </a:pPr>
            <a:endParaRPr lang="en-GB" sz="2000" dirty="0"/>
          </a:p>
          <a:p>
            <a:pPr fontAlgn="base">
              <a:buNone/>
            </a:pPr>
            <a:r>
              <a:rPr lang="en-GB" sz="2000" b="1" dirty="0"/>
              <a:t>4. Competitors Strengths and Weaknesses</a:t>
            </a:r>
          </a:p>
          <a:p>
            <a:pPr fontAlgn="base">
              <a:buFont typeface="Wingdings" pitchFamily="2" charset="2"/>
              <a:buChar char="v"/>
            </a:pPr>
            <a:r>
              <a:rPr lang="en-GB" sz="2000" dirty="0"/>
              <a:t>Think about their products as if you actually work for the competitor, and discover what makes them so great.</a:t>
            </a:r>
          </a:p>
          <a:p>
            <a:pPr fontAlgn="base">
              <a:buFont typeface="Wingdings" pitchFamily="2" charset="2"/>
              <a:buChar char="v"/>
            </a:pPr>
            <a:r>
              <a:rPr lang="en-GB" sz="2000" dirty="0"/>
              <a:t> Is it the quality, or the cost to manufacture? Are they more user-friendly, or do they have fantastic design?</a:t>
            </a:r>
          </a:p>
          <a:p>
            <a:pPr fontAlgn="base">
              <a:buFont typeface="Wingdings" pitchFamily="2" charset="2"/>
              <a:buChar char="v"/>
            </a:pPr>
            <a:r>
              <a:rPr lang="en-GB" sz="2000" dirty="0"/>
              <a:t> If they’re growing rapidly, is there a particular product or service that’s key to their growth?</a:t>
            </a:r>
          </a:p>
          <a:p>
            <a:pPr fontAlgn="base">
              <a:buNone/>
            </a:pPr>
            <a:endParaRPr lang="en-GB" sz="2000" dirty="0"/>
          </a:p>
          <a:p>
            <a:pPr fontAlgn="base">
              <a:buNone/>
            </a:pPr>
            <a:r>
              <a:rPr lang="en-GB" sz="2000" b="1" dirty="0"/>
              <a:t>5. Strategies Used</a:t>
            </a:r>
          </a:p>
          <a:p>
            <a:pPr fontAlgn="base">
              <a:buFont typeface="Wingdings" pitchFamily="2" charset="2"/>
              <a:buChar char="v"/>
            </a:pPr>
            <a:r>
              <a:rPr lang="en-GB" sz="2000" dirty="0"/>
              <a:t>Consider asking the journalists and consultants what they think about your competitors to get a more complete idea.</a:t>
            </a:r>
          </a:p>
          <a:p>
            <a:pPr fontAlgn="base">
              <a:buFont typeface="Wingdings" pitchFamily="2" charset="2"/>
              <a:buChar char="v"/>
            </a:pPr>
            <a:r>
              <a:rPr lang="en-GB" sz="2000" dirty="0"/>
              <a:t> Reaching out to customers of your competition is a wonderful way to get additional insight if you can get a hold of them. </a:t>
            </a:r>
            <a:endParaRPr lang="en-GB" sz="2000" b="1" dirty="0"/>
          </a:p>
          <a:p>
            <a:pPr>
              <a:buNone/>
            </a:pPr>
            <a:r>
              <a:rPr lang="en-GB" sz="1600" dirty="0"/>
              <a:t> </a:t>
            </a:r>
          </a:p>
          <a:p>
            <a:pPr>
              <a:buNone/>
            </a:pPr>
            <a:endParaRPr lang="en-GB" sz="1600" b="1" dirty="0"/>
          </a:p>
          <a:p>
            <a:pPr>
              <a:buNone/>
            </a:pPr>
            <a:endParaRPr lang="en-GB" sz="16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260648"/>
            <a:ext cx="8229600" cy="6336704"/>
          </a:xfrm>
        </p:spPr>
        <p:txBody>
          <a:bodyPr>
            <a:normAutofit/>
          </a:bodyPr>
          <a:lstStyle/>
          <a:p>
            <a:pPr fontAlgn="base">
              <a:buNone/>
            </a:pPr>
            <a:r>
              <a:rPr lang="en-GB" sz="2000" b="1" dirty="0"/>
              <a:t>6 .</a:t>
            </a:r>
            <a:r>
              <a:rPr lang="en-GB" sz="2000" dirty="0"/>
              <a:t> </a:t>
            </a:r>
            <a:r>
              <a:rPr lang="en-GB" sz="2000" b="1" dirty="0"/>
              <a:t>Distribution </a:t>
            </a:r>
          </a:p>
          <a:p>
            <a:pPr fontAlgn="base">
              <a:buNone/>
            </a:pPr>
            <a:endParaRPr lang="en-GB" sz="2000" b="1" dirty="0"/>
          </a:p>
          <a:p>
            <a:pPr fontAlgn="base">
              <a:buFont typeface="Wingdings" pitchFamily="2" charset="2"/>
              <a:buChar char="v"/>
            </a:pPr>
            <a:r>
              <a:rPr lang="en-GB" sz="2000" dirty="0"/>
              <a:t>Looking at the competitor's distribution strategy. For example, a competitor that doesn't compete in a particular region.</a:t>
            </a:r>
          </a:p>
          <a:p>
            <a:pPr fontAlgn="base">
              <a:buNone/>
            </a:pPr>
            <a:endParaRPr lang="en-GB" sz="2000" b="1" dirty="0"/>
          </a:p>
          <a:p>
            <a:pPr fontAlgn="base">
              <a:buNone/>
            </a:pPr>
            <a:r>
              <a:rPr lang="en-GB" sz="2000" b="1" dirty="0"/>
              <a:t>Identify Areas for Improvement and making a marketing strategy based on competitors analysis</a:t>
            </a:r>
          </a:p>
          <a:p>
            <a:pPr>
              <a:buFont typeface="Wingdings" pitchFamily="2" charset="2"/>
              <a:buChar char="v"/>
            </a:pPr>
            <a:r>
              <a:rPr lang="en-GB" sz="2000" dirty="0"/>
              <a:t>Take all the information you gathered about each competitor and identify particular areas that need improvement. </a:t>
            </a:r>
          </a:p>
          <a:p>
            <a:pPr>
              <a:buFont typeface="Wingdings" pitchFamily="2" charset="2"/>
              <a:buChar char="v"/>
            </a:pPr>
            <a:r>
              <a:rPr lang="en-GB" sz="2000" dirty="0"/>
              <a:t>After looking at your competitors, you cannot say that you didn't find at least one thing you need to improve on.</a:t>
            </a:r>
          </a:p>
          <a:p>
            <a:endParaRPr lang="en-GB" sz="16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458200" cy="4983833"/>
          </a:xfrm>
        </p:spPr>
        <p:txBody>
          <a:bodyPr>
            <a:normAutofit/>
          </a:bodyPr>
          <a:lstStyle/>
          <a:p>
            <a:pPr>
              <a:buNone/>
            </a:pPr>
            <a:r>
              <a:rPr lang="en-GB" dirty="0"/>
              <a:t>                     </a:t>
            </a:r>
            <a:r>
              <a:rPr lang="en-GB" sz="4000" b="1" dirty="0"/>
              <a:t>Any Question….</a:t>
            </a:r>
          </a:p>
        </p:txBody>
      </p:sp>
      <p:sp>
        <p:nvSpPr>
          <p:cNvPr id="4" name="Footer Placeholder 3"/>
          <p:cNvSpPr>
            <a:spLocks noGrp="1"/>
          </p:cNvSpPr>
          <p:nvPr>
            <p:ph type="ftr" sz="quarter" idx="11"/>
          </p:nvPr>
        </p:nvSpPr>
        <p:spPr>
          <a:xfrm>
            <a:off x="3048000" y="5943601"/>
            <a:ext cx="2979440" cy="609600"/>
          </a:xfrm>
        </p:spPr>
        <p:txBody>
          <a:bodyPr/>
          <a:lstStyle/>
          <a:p>
            <a:r>
              <a:rPr lang="en-US" dirty="0"/>
              <a:t>Copyright © 2016 Pearson Education, Inc.</a:t>
            </a:r>
          </a:p>
        </p:txBody>
      </p:sp>
      <p:pic>
        <p:nvPicPr>
          <p:cNvPr id="5" name="Picture 5" descr="Image result for any questions gif">
            <a:extLst>
              <a:ext uri="{FF2B5EF4-FFF2-40B4-BE49-F238E27FC236}">
                <a16:creationId xmlns:a16="http://schemas.microsoft.com/office/drawing/2014/main" id="{9DB17B04-F82C-44A8-A3C9-E92D8DBF4F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1772816"/>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46272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458200" cy="4983833"/>
          </a:xfrm>
        </p:spPr>
        <p:txBody>
          <a:bodyPr>
            <a:normAutofit lnSpcReduction="10000"/>
          </a:bodyPr>
          <a:lstStyle/>
          <a:p>
            <a:pPr>
              <a:buNone/>
            </a:pPr>
            <a:r>
              <a:rPr lang="en-GB" dirty="0"/>
              <a:t>                     </a:t>
            </a:r>
            <a:r>
              <a:rPr lang="en-GB" sz="4400" b="1" dirty="0"/>
              <a:t>In your groups…..</a:t>
            </a:r>
          </a:p>
          <a:p>
            <a:pPr>
              <a:buNone/>
            </a:pPr>
            <a:r>
              <a:rPr lang="en-GB" b="1" dirty="0"/>
              <a:t>Complete:</a:t>
            </a:r>
          </a:p>
          <a:p>
            <a:pPr>
              <a:buFont typeface="Wingdings" panose="05000000000000000000" pitchFamily="2" charset="2"/>
              <a:buChar char="§"/>
            </a:pPr>
            <a:r>
              <a:rPr lang="en-GB" dirty="0"/>
              <a:t>The business overview, Product and Services sections of your group business idea.</a:t>
            </a:r>
          </a:p>
          <a:p>
            <a:pPr>
              <a:buFont typeface="Wingdings" panose="05000000000000000000" pitchFamily="2" charset="2"/>
              <a:buChar char="§"/>
            </a:pPr>
            <a:endParaRPr lang="en-GB" dirty="0"/>
          </a:p>
          <a:p>
            <a:pPr>
              <a:buFont typeface="Wingdings" panose="05000000000000000000" pitchFamily="2" charset="2"/>
              <a:buChar char="§"/>
            </a:pPr>
            <a:r>
              <a:rPr lang="en-GB" dirty="0"/>
              <a:t>Have a look at the competitors analysis</a:t>
            </a:r>
          </a:p>
          <a:p>
            <a:pPr marL="0" indent="0">
              <a:buNone/>
            </a:pPr>
            <a:r>
              <a:rPr lang="en-GB" dirty="0"/>
              <a:t>   template on moodle and then  complete a</a:t>
            </a:r>
          </a:p>
          <a:p>
            <a:pPr marL="0" indent="0">
              <a:buNone/>
            </a:pPr>
            <a:r>
              <a:rPr lang="en-GB" dirty="0"/>
              <a:t>   competitor analysis for your business idea.</a:t>
            </a:r>
          </a:p>
        </p:txBody>
      </p:sp>
      <p:sp>
        <p:nvSpPr>
          <p:cNvPr id="4" name="Footer Placeholder 3"/>
          <p:cNvSpPr>
            <a:spLocks noGrp="1"/>
          </p:cNvSpPr>
          <p:nvPr>
            <p:ph type="ftr" sz="quarter" idx="11"/>
          </p:nvPr>
        </p:nvSpPr>
        <p:spPr>
          <a:xfrm>
            <a:off x="3048000" y="5943601"/>
            <a:ext cx="2979440" cy="609600"/>
          </a:xfrm>
        </p:spPr>
        <p:txBody>
          <a:bodyPr/>
          <a:lstStyle/>
          <a:p>
            <a:r>
              <a:rPr lang="en-US" dirty="0"/>
              <a:t>Copyright © 2016 Pearson Education, Inc.</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Template>
  <TotalTime>5673</TotalTime>
  <Words>2682</Words>
  <Application>Microsoft Office PowerPoint</Application>
  <PresentationFormat>On-screen Show (4:3)</PresentationFormat>
  <Paragraphs>278</Paragraphs>
  <Slides>37</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Myriad Pro</vt:lpstr>
      <vt:lpstr>Wingdings</vt:lpstr>
      <vt:lpstr>Wingdings 3</vt:lpstr>
      <vt:lpstr>20140311PresentationUWTSDTemplate</vt:lpstr>
      <vt:lpstr> BMSW 4006 Managing Enterprise in the 21st Century Week 3</vt:lpstr>
      <vt:lpstr>Recap of Last Week Lecture</vt:lpstr>
      <vt:lpstr>Time For Quick Quiz!</vt:lpstr>
      <vt:lpstr>In Today’s Lecture…..</vt:lpstr>
      <vt:lpstr>PowerPoint Presentation</vt:lpstr>
      <vt:lpstr>Your Company’s Mission Is to Satisfy Customers</vt:lpstr>
      <vt:lpstr>Your Company’s Mission</vt:lpstr>
      <vt:lpstr>Your Company’s Vision Is the Broader Perspective</vt:lpstr>
      <vt:lpstr>Your Company’s Vision Is the Broader Perspective</vt:lpstr>
      <vt:lpstr>Business Legal Structures</vt:lpstr>
      <vt:lpstr>Business Legal Structures</vt:lpstr>
      <vt:lpstr>Business Legal Structures</vt:lpstr>
      <vt:lpstr>Advantages of a Sole Proprietorship</vt:lpstr>
      <vt:lpstr>Disadvantages of a Sole Proprietorship</vt:lpstr>
      <vt:lpstr>Partnership</vt:lpstr>
      <vt:lpstr>Partnership</vt:lpstr>
      <vt:lpstr>Corporation</vt:lpstr>
      <vt:lpstr>Advantages of a Corporation</vt:lpstr>
      <vt:lpstr>Disadvantages of a Corporation</vt:lpstr>
      <vt:lpstr>Corporation</vt:lpstr>
      <vt:lpstr>Corporation</vt:lpstr>
      <vt:lpstr>Corporation</vt:lpstr>
      <vt:lpstr>PowerPoint Presentation</vt:lpstr>
      <vt:lpstr>PowerPoint Presentation</vt:lpstr>
      <vt:lpstr>Products and Services</vt:lpstr>
      <vt:lpstr>PowerPoint Presentation</vt:lpstr>
      <vt:lpstr>Your Competitive Advantage</vt:lpstr>
      <vt:lpstr>Find Your Competitive Advantage by Determining What Consumers Need and Want</vt:lpstr>
      <vt:lpstr>You Have Unique Knowledge of Your Market</vt:lpstr>
      <vt:lpstr>You Have Unique Knowledge of Your Market</vt:lpstr>
      <vt:lpstr>The Six Factors of Competitive Advantage</vt:lpstr>
      <vt:lpstr>The Six Factors of Competitive Advantage</vt:lpstr>
      <vt:lpstr>PowerPoint Presentation</vt:lpstr>
      <vt:lpstr>PowerPoint Presentation</vt:lpstr>
      <vt:lpstr>PowerPoint Presentation</vt:lpstr>
      <vt:lpstr>PowerPoint Presentation</vt:lpstr>
      <vt:lpstr>PowerPoint Presentation</vt:lpstr>
    </vt:vector>
  </TitlesOfParts>
  <Company>Des Moines Area Community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Grantham, Vada</dc:creator>
  <cp:lastModifiedBy>Olu Adegbite</cp:lastModifiedBy>
  <cp:revision>365</cp:revision>
  <dcterms:created xsi:type="dcterms:W3CDTF">2014-09-24T14:15:53Z</dcterms:created>
  <dcterms:modified xsi:type="dcterms:W3CDTF">2022-02-07T02:14:24Z</dcterms:modified>
</cp:coreProperties>
</file>