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 id="258" r:id="rId7"/>
    <p:sldId id="259"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98A3C5-6E74-43F2-9AF5-D2FDB863B54E}" v="9" dt="2025-11-02T16:26:43.3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5" d="100"/>
          <a:sy n="65" d="100"/>
        </p:scale>
        <p:origin x="93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ableStyles" Target="tableStyle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brina Khan (2312075)" userId="4a226c82-a075-4990-aae6-c64cb4910538" providerId="ADAL" clId="{AC094740-5013-4806-8C6B-C06A27EC7199}"/>
    <pc:docChg chg="custSel addSld modSld">
      <pc:chgData name="Sabrina Khan (2312075)" userId="4a226c82-a075-4990-aae6-c64cb4910538" providerId="ADAL" clId="{AC094740-5013-4806-8C6B-C06A27EC7199}" dt="2025-11-02T16:51:43.221" v="5480" actId="20577"/>
      <pc:docMkLst>
        <pc:docMk/>
      </pc:docMkLst>
      <pc:sldChg chg="modSp mod">
        <pc:chgData name="Sabrina Khan (2312075)" userId="4a226c82-a075-4990-aae6-c64cb4910538" providerId="ADAL" clId="{AC094740-5013-4806-8C6B-C06A27EC7199}" dt="2025-11-02T11:22:11.500" v="208" actId="790"/>
        <pc:sldMkLst>
          <pc:docMk/>
          <pc:sldMk cId="678216403" sldId="256"/>
        </pc:sldMkLst>
        <pc:spChg chg="mod">
          <ac:chgData name="Sabrina Khan (2312075)" userId="4a226c82-a075-4990-aae6-c64cb4910538" providerId="ADAL" clId="{AC094740-5013-4806-8C6B-C06A27EC7199}" dt="2025-11-02T11:22:11.500" v="208" actId="790"/>
          <ac:spMkLst>
            <pc:docMk/>
            <pc:sldMk cId="678216403" sldId="256"/>
            <ac:spMk id="2" creationId="{2251399F-8835-A0BC-87BB-F1A8D384BC38}"/>
          </ac:spMkLst>
        </pc:spChg>
      </pc:sldChg>
      <pc:sldChg chg="modSp mod">
        <pc:chgData name="Sabrina Khan (2312075)" userId="4a226c82-a075-4990-aae6-c64cb4910538" providerId="ADAL" clId="{AC094740-5013-4806-8C6B-C06A27EC7199}" dt="2025-11-02T16:51:43.221" v="5480" actId="20577"/>
        <pc:sldMkLst>
          <pc:docMk/>
          <pc:sldMk cId="444064285" sldId="257"/>
        </pc:sldMkLst>
        <pc:spChg chg="mod">
          <ac:chgData name="Sabrina Khan (2312075)" userId="4a226c82-a075-4990-aae6-c64cb4910538" providerId="ADAL" clId="{AC094740-5013-4806-8C6B-C06A27EC7199}" dt="2025-11-02T16:38:39.918" v="5334" actId="1076"/>
          <ac:spMkLst>
            <pc:docMk/>
            <pc:sldMk cId="444064285" sldId="257"/>
            <ac:spMk id="2" creationId="{D4F285CF-8619-7067-219F-A5AFAFA2C338}"/>
          </ac:spMkLst>
        </pc:spChg>
        <pc:spChg chg="mod">
          <ac:chgData name="Sabrina Khan (2312075)" userId="4a226c82-a075-4990-aae6-c64cb4910538" providerId="ADAL" clId="{AC094740-5013-4806-8C6B-C06A27EC7199}" dt="2025-11-02T11:22:11.500" v="208" actId="790"/>
          <ac:spMkLst>
            <pc:docMk/>
            <pc:sldMk cId="444064285" sldId="257"/>
            <ac:spMk id="3" creationId="{A0095925-6677-638E-D8C8-5A9E0A737F44}"/>
          </ac:spMkLst>
        </pc:spChg>
        <pc:spChg chg="mod">
          <ac:chgData name="Sabrina Khan (2312075)" userId="4a226c82-a075-4990-aae6-c64cb4910538" providerId="ADAL" clId="{AC094740-5013-4806-8C6B-C06A27EC7199}" dt="2025-11-02T16:37:57.425" v="5327" actId="255"/>
          <ac:spMkLst>
            <pc:docMk/>
            <pc:sldMk cId="444064285" sldId="257"/>
            <ac:spMk id="4" creationId="{F16DBB11-5A52-2E17-F6D7-D9B04184CF5B}"/>
          </ac:spMkLst>
        </pc:spChg>
        <pc:spChg chg="mod">
          <ac:chgData name="Sabrina Khan (2312075)" userId="4a226c82-a075-4990-aae6-c64cb4910538" providerId="ADAL" clId="{AC094740-5013-4806-8C6B-C06A27EC7199}" dt="2025-11-02T16:38:44.484" v="5335" actId="1076"/>
          <ac:spMkLst>
            <pc:docMk/>
            <pc:sldMk cId="444064285" sldId="257"/>
            <ac:spMk id="5" creationId="{448F8994-9ABD-2843-013A-15C8A5478A7F}"/>
          </ac:spMkLst>
        </pc:spChg>
        <pc:spChg chg="mod">
          <ac:chgData name="Sabrina Khan (2312075)" userId="4a226c82-a075-4990-aae6-c64cb4910538" providerId="ADAL" clId="{AC094740-5013-4806-8C6B-C06A27EC7199}" dt="2025-11-02T16:39:34.569" v="5344" actId="27636"/>
          <ac:spMkLst>
            <pc:docMk/>
            <pc:sldMk cId="444064285" sldId="257"/>
            <ac:spMk id="6" creationId="{A7A3607D-A30D-8A42-3163-2C3CFF328812}"/>
          </ac:spMkLst>
        </pc:spChg>
        <pc:spChg chg="mod">
          <ac:chgData name="Sabrina Khan (2312075)" userId="4a226c82-a075-4990-aae6-c64cb4910538" providerId="ADAL" clId="{AC094740-5013-4806-8C6B-C06A27EC7199}" dt="2025-11-02T16:48:26.052" v="5378" actId="1076"/>
          <ac:spMkLst>
            <pc:docMk/>
            <pc:sldMk cId="444064285" sldId="257"/>
            <ac:spMk id="7" creationId="{2F1E7551-3B22-4164-771C-E97B3BDD127C}"/>
          </ac:spMkLst>
        </pc:spChg>
        <pc:spChg chg="mod">
          <ac:chgData name="Sabrina Khan (2312075)" userId="4a226c82-a075-4990-aae6-c64cb4910538" providerId="ADAL" clId="{AC094740-5013-4806-8C6B-C06A27EC7199}" dt="2025-11-02T16:51:43.221" v="5480" actId="20577"/>
          <ac:spMkLst>
            <pc:docMk/>
            <pc:sldMk cId="444064285" sldId="257"/>
            <ac:spMk id="8" creationId="{EC93FCD9-4C72-F9E4-8B0A-FD9FB586B4D8}"/>
          </ac:spMkLst>
        </pc:spChg>
      </pc:sldChg>
      <pc:sldChg chg="addSp delSp modSp new mod">
        <pc:chgData name="Sabrina Khan (2312075)" userId="4a226c82-a075-4990-aae6-c64cb4910538" providerId="ADAL" clId="{AC094740-5013-4806-8C6B-C06A27EC7199}" dt="2025-11-02T16:40:15.007" v="5347" actId="20577"/>
        <pc:sldMkLst>
          <pc:docMk/>
          <pc:sldMk cId="829404535" sldId="258"/>
        </pc:sldMkLst>
        <pc:spChg chg="del">
          <ac:chgData name="Sabrina Khan (2312075)" userId="4a226c82-a075-4990-aae6-c64cb4910538" providerId="ADAL" clId="{AC094740-5013-4806-8C6B-C06A27EC7199}" dt="2025-11-02T10:54:50.466" v="9" actId="478"/>
          <ac:spMkLst>
            <pc:docMk/>
            <pc:sldMk cId="829404535" sldId="258"/>
            <ac:spMk id="2" creationId="{0FF59B89-8918-6F1E-DD8E-CD65A878BB87}"/>
          </ac:spMkLst>
        </pc:spChg>
        <pc:spChg chg="mod">
          <ac:chgData name="Sabrina Khan (2312075)" userId="4a226c82-a075-4990-aae6-c64cb4910538" providerId="ADAL" clId="{AC094740-5013-4806-8C6B-C06A27EC7199}" dt="2025-11-02T16:36:41.026" v="5320" actId="255"/>
          <ac:spMkLst>
            <pc:docMk/>
            <pc:sldMk cId="829404535" sldId="258"/>
            <ac:spMk id="3" creationId="{F07FA484-3190-D51C-E7AF-E6E291F447FF}"/>
          </ac:spMkLst>
        </pc:spChg>
        <pc:spChg chg="mod">
          <ac:chgData name="Sabrina Khan (2312075)" userId="4a226c82-a075-4990-aae6-c64cb4910538" providerId="ADAL" clId="{AC094740-5013-4806-8C6B-C06A27EC7199}" dt="2025-11-02T16:25:47.445" v="4768" actId="1076"/>
          <ac:spMkLst>
            <pc:docMk/>
            <pc:sldMk cId="829404535" sldId="258"/>
            <ac:spMk id="4" creationId="{4F4415DA-79FA-BFC7-2C59-49C09F00C0EE}"/>
          </ac:spMkLst>
        </pc:spChg>
        <pc:spChg chg="mod">
          <ac:chgData name="Sabrina Khan (2312075)" userId="4a226c82-a075-4990-aae6-c64cb4910538" providerId="ADAL" clId="{AC094740-5013-4806-8C6B-C06A27EC7199}" dt="2025-11-02T16:36:32.783" v="5319" actId="255"/>
          <ac:spMkLst>
            <pc:docMk/>
            <pc:sldMk cId="829404535" sldId="258"/>
            <ac:spMk id="5" creationId="{DD8AA644-B260-6071-BE94-685960E354F9}"/>
          </ac:spMkLst>
        </pc:spChg>
        <pc:spChg chg="mod">
          <ac:chgData name="Sabrina Khan (2312075)" userId="4a226c82-a075-4990-aae6-c64cb4910538" providerId="ADAL" clId="{AC094740-5013-4806-8C6B-C06A27EC7199}" dt="2025-11-02T16:37:02.624" v="5324" actId="14100"/>
          <ac:spMkLst>
            <pc:docMk/>
            <pc:sldMk cId="829404535" sldId="258"/>
            <ac:spMk id="6" creationId="{5CDAD212-DA58-3C9C-DB26-02CA0D28F3D5}"/>
          </ac:spMkLst>
        </pc:spChg>
        <pc:spChg chg="mod">
          <ac:chgData name="Sabrina Khan (2312075)" userId="4a226c82-a075-4990-aae6-c64cb4910538" providerId="ADAL" clId="{AC094740-5013-4806-8C6B-C06A27EC7199}" dt="2025-11-02T16:36:16.590" v="5316" actId="14100"/>
          <ac:spMkLst>
            <pc:docMk/>
            <pc:sldMk cId="829404535" sldId="258"/>
            <ac:spMk id="7" creationId="{C8A2BD29-6E9D-3A33-BF2D-4C6CB6B78121}"/>
          </ac:spMkLst>
        </pc:spChg>
        <pc:spChg chg="mod">
          <ac:chgData name="Sabrina Khan (2312075)" userId="4a226c82-a075-4990-aae6-c64cb4910538" providerId="ADAL" clId="{AC094740-5013-4806-8C6B-C06A27EC7199}" dt="2025-11-02T16:37:32.827" v="5326" actId="27636"/>
          <ac:spMkLst>
            <pc:docMk/>
            <pc:sldMk cId="829404535" sldId="258"/>
            <ac:spMk id="8" creationId="{A14707EF-4CB7-FFBA-4619-6A80A79C2FE4}"/>
          </ac:spMkLst>
        </pc:spChg>
        <pc:spChg chg="add mod">
          <ac:chgData name="Sabrina Khan (2312075)" userId="4a226c82-a075-4990-aae6-c64cb4910538" providerId="ADAL" clId="{AC094740-5013-4806-8C6B-C06A27EC7199}" dt="2025-11-02T16:40:15.007" v="5347" actId="20577"/>
          <ac:spMkLst>
            <pc:docMk/>
            <pc:sldMk cId="829404535" sldId="258"/>
            <ac:spMk id="9" creationId="{EF3088C4-A20E-CD1D-7943-D3BB9805776B}"/>
          </ac:spMkLst>
        </pc:spChg>
      </pc:sldChg>
      <pc:sldChg chg="delSp modSp new mod">
        <pc:chgData name="Sabrina Khan (2312075)" userId="4a226c82-a075-4990-aae6-c64cb4910538" providerId="ADAL" clId="{AC094740-5013-4806-8C6B-C06A27EC7199}" dt="2025-11-02T16:51:00.686" v="5466" actId="27636"/>
        <pc:sldMkLst>
          <pc:docMk/>
          <pc:sldMk cId="2125367723" sldId="259"/>
        </pc:sldMkLst>
        <pc:spChg chg="mod">
          <ac:chgData name="Sabrina Khan (2312075)" userId="4a226c82-a075-4990-aae6-c64cb4910538" providerId="ADAL" clId="{AC094740-5013-4806-8C6B-C06A27EC7199}" dt="2025-11-02T11:37:40.366" v="501" actId="14100"/>
          <ac:spMkLst>
            <pc:docMk/>
            <pc:sldMk cId="2125367723" sldId="259"/>
            <ac:spMk id="2" creationId="{F4335318-C3E2-3F4F-4A8E-614FE204CDF8}"/>
          </ac:spMkLst>
        </pc:spChg>
        <pc:spChg chg="del">
          <ac:chgData name="Sabrina Khan (2312075)" userId="4a226c82-a075-4990-aae6-c64cb4910538" providerId="ADAL" clId="{AC094740-5013-4806-8C6B-C06A27EC7199}" dt="2025-11-02T11:36:53.211" v="488" actId="478"/>
          <ac:spMkLst>
            <pc:docMk/>
            <pc:sldMk cId="2125367723" sldId="259"/>
            <ac:spMk id="3" creationId="{3DDD756B-D85B-9446-D171-FDF89BF0BE6E}"/>
          </ac:spMkLst>
        </pc:spChg>
        <pc:spChg chg="mod">
          <ac:chgData name="Sabrina Khan (2312075)" userId="4a226c82-a075-4990-aae6-c64cb4910538" providerId="ADAL" clId="{AC094740-5013-4806-8C6B-C06A27EC7199}" dt="2025-11-02T16:51:00.686" v="5466" actId="27636"/>
          <ac:spMkLst>
            <pc:docMk/>
            <pc:sldMk cId="2125367723" sldId="259"/>
            <ac:spMk id="4" creationId="{52EE1A7E-DF9F-C6BF-E11E-A1808CADD5C5}"/>
          </ac:spMkLst>
        </pc:spChg>
        <pc:spChg chg="del">
          <ac:chgData name="Sabrina Khan (2312075)" userId="4a226c82-a075-4990-aae6-c64cb4910538" providerId="ADAL" clId="{AC094740-5013-4806-8C6B-C06A27EC7199}" dt="2025-11-02T11:36:55.884" v="489" actId="478"/>
          <ac:spMkLst>
            <pc:docMk/>
            <pc:sldMk cId="2125367723" sldId="259"/>
            <ac:spMk id="5" creationId="{1CF39509-8636-4B08-BAEF-434B3D4C9D1E}"/>
          </ac:spMkLst>
        </pc:spChg>
        <pc:spChg chg="del">
          <ac:chgData name="Sabrina Khan (2312075)" userId="4a226c82-a075-4990-aae6-c64cb4910538" providerId="ADAL" clId="{AC094740-5013-4806-8C6B-C06A27EC7199}" dt="2025-11-02T11:37:06.966" v="492" actId="478"/>
          <ac:spMkLst>
            <pc:docMk/>
            <pc:sldMk cId="2125367723" sldId="259"/>
            <ac:spMk id="6" creationId="{5A1B9F14-3695-92F3-B97D-FAC4F2995B39}"/>
          </ac:spMkLst>
        </pc:spChg>
        <pc:spChg chg="del">
          <ac:chgData name="Sabrina Khan (2312075)" userId="4a226c82-a075-4990-aae6-c64cb4910538" providerId="ADAL" clId="{AC094740-5013-4806-8C6B-C06A27EC7199}" dt="2025-11-02T11:36:58.810" v="490" actId="478"/>
          <ac:spMkLst>
            <pc:docMk/>
            <pc:sldMk cId="2125367723" sldId="259"/>
            <ac:spMk id="7" creationId="{07D38927-D674-4813-8FE4-89A0C8B69CF9}"/>
          </ac:spMkLst>
        </pc:spChg>
        <pc:spChg chg="del">
          <ac:chgData name="Sabrina Khan (2312075)" userId="4a226c82-a075-4990-aae6-c64cb4910538" providerId="ADAL" clId="{AC094740-5013-4806-8C6B-C06A27EC7199}" dt="2025-11-02T11:37:01.559" v="491" actId="478"/>
          <ac:spMkLst>
            <pc:docMk/>
            <pc:sldMk cId="2125367723" sldId="259"/>
            <ac:spMk id="8" creationId="{94417D02-0EE0-CCC4-D8A6-A34CE2D5EA6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67CF02C-1E70-4497-9A3E-7D5EED6AA7AD}" type="datetimeFigureOut">
              <a:rPr lang="en-GB" smtClean="0"/>
              <a:t>02/11/2025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632CE1-5063-4DAE-AEFF-A2D8EB709F0B}" type="slidenum">
              <a:rPr lang="en-GB" smtClean="0"/>
              <a:t>‹#›</a:t>
            </a:fld>
            <a:endParaRPr lang="en-GB"/>
          </a:p>
        </p:txBody>
      </p:sp>
    </p:spTree>
    <p:extLst>
      <p:ext uri="{BB962C8B-B14F-4D97-AF65-F5344CB8AC3E}">
        <p14:creationId xmlns:p14="http://schemas.microsoft.com/office/powerpoint/2010/main" val="9555391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7CF02C-1E70-4497-9A3E-7D5EED6AA7AD}" type="datetimeFigureOut">
              <a:rPr lang="en-GB" smtClean="0"/>
              <a:t>02/11/2025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632CE1-5063-4DAE-AEFF-A2D8EB709F0B}" type="slidenum">
              <a:rPr lang="en-GB" smtClean="0"/>
              <a:t>‹#›</a:t>
            </a:fld>
            <a:endParaRPr lang="en-GB"/>
          </a:p>
        </p:txBody>
      </p:sp>
    </p:spTree>
    <p:extLst>
      <p:ext uri="{BB962C8B-B14F-4D97-AF65-F5344CB8AC3E}">
        <p14:creationId xmlns:p14="http://schemas.microsoft.com/office/powerpoint/2010/main" val="16224037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7CF02C-1E70-4497-9A3E-7D5EED6AA7AD}" type="datetimeFigureOut">
              <a:rPr lang="en-GB" smtClean="0"/>
              <a:t>02/11/2025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632CE1-5063-4DAE-AEFF-A2D8EB709F0B}" type="slidenum">
              <a:rPr lang="en-GB" smtClean="0"/>
              <a:t>‹#›</a:t>
            </a:fld>
            <a:endParaRPr lang="en-GB"/>
          </a:p>
        </p:txBody>
      </p:sp>
    </p:spTree>
    <p:extLst>
      <p:ext uri="{BB962C8B-B14F-4D97-AF65-F5344CB8AC3E}">
        <p14:creationId xmlns:p14="http://schemas.microsoft.com/office/powerpoint/2010/main" val="2755306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67CF02C-1E70-4497-9A3E-7D5EED6AA7AD}" type="datetimeFigureOut">
              <a:rPr lang="en-GB" smtClean="0"/>
              <a:t>02/11/2025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632CE1-5063-4DAE-AEFF-A2D8EB709F0B}" type="slidenum">
              <a:rPr lang="en-GB" smtClean="0"/>
              <a:t>‹#›</a:t>
            </a:fld>
            <a:endParaRPr lang="en-GB"/>
          </a:p>
        </p:txBody>
      </p:sp>
    </p:spTree>
    <p:extLst>
      <p:ext uri="{BB962C8B-B14F-4D97-AF65-F5344CB8AC3E}">
        <p14:creationId xmlns:p14="http://schemas.microsoft.com/office/powerpoint/2010/main" val="39322546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67CF02C-1E70-4497-9A3E-7D5EED6AA7AD}" type="datetimeFigureOut">
              <a:rPr lang="en-GB" smtClean="0"/>
              <a:t>02/11/2025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2632CE1-5063-4DAE-AEFF-A2D8EB709F0B}" type="slidenum">
              <a:rPr lang="en-GB" smtClean="0"/>
              <a:t>‹#›</a:t>
            </a:fld>
            <a:endParaRPr lang="en-GB"/>
          </a:p>
        </p:txBody>
      </p:sp>
    </p:spTree>
    <p:extLst>
      <p:ext uri="{BB962C8B-B14F-4D97-AF65-F5344CB8AC3E}">
        <p14:creationId xmlns:p14="http://schemas.microsoft.com/office/powerpoint/2010/main" val="25124898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67CF02C-1E70-4497-9A3E-7D5EED6AA7AD}" type="datetimeFigureOut">
              <a:rPr lang="en-GB" smtClean="0"/>
              <a:t>02/11/2025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2632CE1-5063-4DAE-AEFF-A2D8EB709F0B}" type="slidenum">
              <a:rPr lang="en-GB" smtClean="0"/>
              <a:t>‹#›</a:t>
            </a:fld>
            <a:endParaRPr lang="en-GB"/>
          </a:p>
        </p:txBody>
      </p:sp>
    </p:spTree>
    <p:extLst>
      <p:ext uri="{BB962C8B-B14F-4D97-AF65-F5344CB8AC3E}">
        <p14:creationId xmlns:p14="http://schemas.microsoft.com/office/powerpoint/2010/main" val="670492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67CF02C-1E70-4497-9A3E-7D5EED6AA7AD}" type="datetimeFigureOut">
              <a:rPr lang="en-GB" smtClean="0"/>
              <a:t>02/11/2025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2632CE1-5063-4DAE-AEFF-A2D8EB709F0B}" type="slidenum">
              <a:rPr lang="en-GB" smtClean="0"/>
              <a:t>‹#›</a:t>
            </a:fld>
            <a:endParaRPr lang="en-GB"/>
          </a:p>
        </p:txBody>
      </p:sp>
    </p:spTree>
    <p:extLst>
      <p:ext uri="{BB962C8B-B14F-4D97-AF65-F5344CB8AC3E}">
        <p14:creationId xmlns:p14="http://schemas.microsoft.com/office/powerpoint/2010/main" val="3133056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67CF02C-1E70-4497-9A3E-7D5EED6AA7AD}" type="datetimeFigureOut">
              <a:rPr lang="en-GB" smtClean="0"/>
              <a:t>02/11/2025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632CE1-5063-4DAE-AEFF-A2D8EB709F0B}" type="slidenum">
              <a:rPr lang="en-GB" smtClean="0"/>
              <a:t>‹#›</a:t>
            </a:fld>
            <a:endParaRPr lang="en-GB"/>
          </a:p>
        </p:txBody>
      </p:sp>
    </p:spTree>
    <p:extLst>
      <p:ext uri="{BB962C8B-B14F-4D97-AF65-F5344CB8AC3E}">
        <p14:creationId xmlns:p14="http://schemas.microsoft.com/office/powerpoint/2010/main" val="4376973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67CF02C-1E70-4497-9A3E-7D5EED6AA7AD}" type="datetimeFigureOut">
              <a:rPr lang="en-GB" smtClean="0"/>
              <a:t>02/11/2025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632CE1-5063-4DAE-AEFF-A2D8EB709F0B}" type="slidenum">
              <a:rPr lang="en-GB" smtClean="0"/>
              <a:t>‹#›</a:t>
            </a:fld>
            <a:endParaRPr lang="en-GB"/>
          </a:p>
        </p:txBody>
      </p:sp>
    </p:spTree>
    <p:extLst>
      <p:ext uri="{BB962C8B-B14F-4D97-AF65-F5344CB8AC3E}">
        <p14:creationId xmlns:p14="http://schemas.microsoft.com/office/powerpoint/2010/main" val="24207678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67CF02C-1E70-4497-9A3E-7D5EED6AA7AD}" type="datetimeFigureOut">
              <a:rPr lang="en-GB" smtClean="0"/>
              <a:t>02/11/2025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632CE1-5063-4DAE-AEFF-A2D8EB709F0B}" type="slidenum">
              <a:rPr lang="en-GB" smtClean="0"/>
              <a:t>‹#›</a:t>
            </a:fld>
            <a:endParaRPr lang="en-GB"/>
          </a:p>
        </p:txBody>
      </p:sp>
    </p:spTree>
    <p:extLst>
      <p:ext uri="{BB962C8B-B14F-4D97-AF65-F5344CB8AC3E}">
        <p14:creationId xmlns:p14="http://schemas.microsoft.com/office/powerpoint/2010/main" val="38111840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67CF02C-1E70-4497-9A3E-7D5EED6AA7AD}" type="datetimeFigureOut">
              <a:rPr lang="en-GB" smtClean="0"/>
              <a:t>02/11/2025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632CE1-5063-4DAE-AEFF-A2D8EB709F0B}" type="slidenum">
              <a:rPr lang="en-GB" smtClean="0"/>
              <a:t>‹#›</a:t>
            </a:fld>
            <a:endParaRPr lang="en-GB"/>
          </a:p>
        </p:txBody>
      </p:sp>
    </p:spTree>
    <p:extLst>
      <p:ext uri="{BB962C8B-B14F-4D97-AF65-F5344CB8AC3E}">
        <p14:creationId xmlns:p14="http://schemas.microsoft.com/office/powerpoint/2010/main" val="35225461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67CF02C-1E70-4497-9A3E-7D5EED6AA7AD}" type="datetimeFigureOut">
              <a:rPr lang="en-GB" smtClean="0"/>
              <a:t>02/11/2025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632CE1-5063-4DAE-AEFF-A2D8EB709F0B}" type="slidenum">
              <a:rPr lang="en-GB" smtClean="0"/>
              <a:t>‹#›</a:t>
            </a:fld>
            <a:endParaRPr lang="en-GB"/>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9048211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67CF02C-1E70-4497-9A3E-7D5EED6AA7AD}" type="datetimeFigureOut">
              <a:rPr lang="en-GB" smtClean="0"/>
              <a:t>02/11/2025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632CE1-5063-4DAE-AEFF-A2D8EB709F0B}" type="slidenum">
              <a:rPr lang="en-GB" smtClean="0"/>
              <a:t>‹#›</a:t>
            </a:fld>
            <a:endParaRPr lang="en-GB"/>
          </a:p>
        </p:txBody>
      </p:sp>
    </p:spTree>
    <p:extLst>
      <p:ext uri="{BB962C8B-B14F-4D97-AF65-F5344CB8AC3E}">
        <p14:creationId xmlns:p14="http://schemas.microsoft.com/office/powerpoint/2010/main" val="24497117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67CF02C-1E70-4497-9A3E-7D5EED6AA7AD}" type="datetimeFigureOut">
              <a:rPr lang="en-GB" smtClean="0"/>
              <a:t>02/11/2025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2632CE1-5063-4DAE-AEFF-A2D8EB709F0B}" type="slidenum">
              <a:rPr lang="en-GB" smtClean="0"/>
              <a:t>‹#›</a:t>
            </a:fld>
            <a:endParaRPr lang="en-GB"/>
          </a:p>
        </p:txBody>
      </p:sp>
    </p:spTree>
    <p:extLst>
      <p:ext uri="{BB962C8B-B14F-4D97-AF65-F5344CB8AC3E}">
        <p14:creationId xmlns:p14="http://schemas.microsoft.com/office/powerpoint/2010/main" val="27801044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67CF02C-1E70-4497-9A3E-7D5EED6AA7AD}" type="datetimeFigureOut">
              <a:rPr lang="en-GB" smtClean="0"/>
              <a:t>02/11/2025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2632CE1-5063-4DAE-AEFF-A2D8EB709F0B}" type="slidenum">
              <a:rPr lang="en-GB" smtClean="0"/>
              <a:t>‹#›</a:t>
            </a:fld>
            <a:endParaRPr lang="en-GB"/>
          </a:p>
        </p:txBody>
      </p:sp>
    </p:spTree>
    <p:extLst>
      <p:ext uri="{BB962C8B-B14F-4D97-AF65-F5344CB8AC3E}">
        <p14:creationId xmlns:p14="http://schemas.microsoft.com/office/powerpoint/2010/main" val="26664431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7CF02C-1E70-4497-9A3E-7D5EED6AA7AD}" type="datetimeFigureOut">
              <a:rPr lang="en-GB" smtClean="0"/>
              <a:t>02/11/2025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632CE1-5063-4DAE-AEFF-A2D8EB709F0B}" type="slidenum">
              <a:rPr lang="en-GB" smtClean="0"/>
              <a:t>‹#›</a:t>
            </a:fld>
            <a:endParaRPr lang="en-GB"/>
          </a:p>
        </p:txBody>
      </p:sp>
    </p:spTree>
    <p:extLst>
      <p:ext uri="{BB962C8B-B14F-4D97-AF65-F5344CB8AC3E}">
        <p14:creationId xmlns:p14="http://schemas.microsoft.com/office/powerpoint/2010/main" val="40232963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7CF02C-1E70-4497-9A3E-7D5EED6AA7AD}" type="datetimeFigureOut">
              <a:rPr lang="en-GB" smtClean="0"/>
              <a:t>02/11/2025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632CE1-5063-4DAE-AEFF-A2D8EB709F0B}" type="slidenum">
              <a:rPr lang="en-GB" smtClean="0"/>
              <a:t>‹#›</a:t>
            </a:fld>
            <a:endParaRPr lang="en-GB"/>
          </a:p>
        </p:txBody>
      </p:sp>
    </p:spTree>
    <p:extLst>
      <p:ext uri="{BB962C8B-B14F-4D97-AF65-F5344CB8AC3E}">
        <p14:creationId xmlns:p14="http://schemas.microsoft.com/office/powerpoint/2010/main" val="11937885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767CF02C-1E70-4497-9A3E-7D5EED6AA7AD}" type="datetimeFigureOut">
              <a:rPr lang="en-GB" smtClean="0"/>
              <a:t>02/11/2025</a:t>
            </a:fld>
            <a:endParaRPr lang="en-GB"/>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62632CE1-5063-4DAE-AEFF-A2D8EB709F0B}" type="slidenum">
              <a:rPr lang="en-GB" smtClean="0"/>
              <a:t>‹#›</a:t>
            </a:fld>
            <a:endParaRPr lang="en-GB"/>
          </a:p>
        </p:txBody>
      </p:sp>
    </p:spTree>
    <p:extLst>
      <p:ext uri="{BB962C8B-B14F-4D97-AF65-F5344CB8AC3E}">
        <p14:creationId xmlns:p14="http://schemas.microsoft.com/office/powerpoint/2010/main" val="2588952115"/>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scvo.info/do-you-want-to-be-a-voice-for-issues-that-matter/" TargetMode="External"/><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8" Type="http://schemas.openxmlformats.org/officeDocument/2006/relationships/hyperlink" Target="https://media.samaritans.org/documents/Samaritans_-_Suicide_Stats_England_2023.pdf" TargetMode="External"/><Relationship Id="rId3" Type="http://schemas.openxmlformats.org/officeDocument/2006/relationships/hyperlink" Target="https://assets.publishing.service.gov.uk/media/5a7f5e07ed915d74e33f5fed/Reference_Guide.pdf" TargetMode="External"/><Relationship Id="rId7" Type="http://schemas.openxmlformats.org/officeDocument/2006/relationships/hyperlink" Target="https://doi.org/10.7759/cureus.45171" TargetMode="External"/><Relationship Id="rId2" Type="http://schemas.openxmlformats.org/officeDocument/2006/relationships/hyperlink" Target="https://www.ebsco.com/research-starters/social-sciences-and-humanities/biopsychosocial-model" TargetMode="External"/><Relationship Id="rId1" Type="http://schemas.openxmlformats.org/officeDocument/2006/relationships/slideLayout" Target="../slideLayouts/slideLayout14.xml"/><Relationship Id="rId6" Type="http://schemas.openxmlformats.org/officeDocument/2006/relationships/hyperlink" Target="https://doi.org/10.3389/fpsyg.2015.00081" TargetMode="External"/><Relationship Id="rId11" Type="http://schemas.openxmlformats.org/officeDocument/2006/relationships/hyperlink" Target="https://www.who.int/health-topics/depression#tab=tab_2" TargetMode="External"/><Relationship Id="rId5" Type="http://schemas.openxmlformats.org/officeDocument/2006/relationships/hyperlink" Target="https://webarchive.nationalarchives.gov.uk/ukgwa/20230418155402/https:/www.longtermplan.nhs.uk/publication/nhs-long-term-plan/" TargetMode="External"/><Relationship Id="rId10" Type="http://schemas.openxmlformats.org/officeDocument/2006/relationships/hyperlink" Target="https://www.who.int/news-room/fact-sheets/detail/depression" TargetMode="External"/><Relationship Id="rId4" Type="http://schemas.openxmlformats.org/officeDocument/2006/relationships/hyperlink" Target="https://www.gov.uk/guidance/equality-act-2010-guidance" TargetMode="External"/><Relationship Id="rId9" Type="http://schemas.openxmlformats.org/officeDocument/2006/relationships/hyperlink" Target="https://www.longtermplan.nhs.uk/blog/a-new-framework-to-deliver-on-the-mental-health-commitments-in-the-nhs-long-term-pla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1399F-8835-A0BC-87BB-F1A8D384BC38}"/>
              </a:ext>
            </a:extLst>
          </p:cNvPr>
          <p:cNvSpPr>
            <a:spLocks noGrp="1"/>
          </p:cNvSpPr>
          <p:nvPr>
            <p:ph type="ctrTitle"/>
          </p:nvPr>
        </p:nvSpPr>
        <p:spPr>
          <a:xfrm>
            <a:off x="1595269" y="2625213"/>
            <a:ext cx="9001462" cy="3023419"/>
          </a:xfrm>
        </p:spPr>
        <p:txBody>
          <a:bodyPr>
            <a:normAutofit/>
          </a:bodyPr>
          <a:lstStyle/>
          <a:p>
            <a:r>
              <a:rPr lang="en-GB" sz="2000" noProof="0" dirty="0">
                <a:latin typeface="Arial" panose="020B0604020202020204" pitchFamily="34" charset="0"/>
                <a:cs typeface="Arial" panose="020B0604020202020204" pitchFamily="34" charset="0"/>
              </a:rPr>
              <a:t>Student name: sabrina khan</a:t>
            </a:r>
            <a:br>
              <a:rPr lang="en-GB" sz="2000" noProof="0" dirty="0">
                <a:latin typeface="Arial" panose="020B0604020202020204" pitchFamily="34" charset="0"/>
                <a:cs typeface="Arial" panose="020B0604020202020204" pitchFamily="34" charset="0"/>
              </a:rPr>
            </a:br>
            <a:r>
              <a:rPr lang="en-GB" sz="2000" noProof="0" dirty="0">
                <a:latin typeface="Arial" panose="020B0604020202020204" pitchFamily="34" charset="0"/>
                <a:cs typeface="Arial" panose="020B0604020202020204" pitchFamily="34" charset="0"/>
              </a:rPr>
              <a:t>student number:2312075</a:t>
            </a:r>
            <a:br>
              <a:rPr lang="en-GB" sz="2000" noProof="0" dirty="0">
                <a:latin typeface="Arial" panose="020B0604020202020204" pitchFamily="34" charset="0"/>
                <a:cs typeface="Arial" panose="020B0604020202020204" pitchFamily="34" charset="0"/>
              </a:rPr>
            </a:br>
            <a:r>
              <a:rPr lang="en-GB" sz="2000" noProof="0" dirty="0">
                <a:latin typeface="Arial" panose="020B0604020202020204" pitchFamily="34" charset="0"/>
                <a:cs typeface="Arial" panose="020B0604020202020204" pitchFamily="34" charset="0"/>
              </a:rPr>
              <a:t>module: psychopathological classifications and provisions</a:t>
            </a:r>
            <a:br>
              <a:rPr lang="en-GB" sz="2000" noProof="0" dirty="0">
                <a:latin typeface="Arial" panose="020B0604020202020204" pitchFamily="34" charset="0"/>
                <a:cs typeface="Arial" panose="020B0604020202020204" pitchFamily="34" charset="0"/>
              </a:rPr>
            </a:br>
            <a:r>
              <a:rPr lang="en-GB" sz="2000" noProof="0" dirty="0">
                <a:latin typeface="Arial" panose="020B0604020202020204" pitchFamily="34" charset="0"/>
                <a:cs typeface="Arial" panose="020B0604020202020204" pitchFamily="34" charset="0"/>
              </a:rPr>
              <a:t>module code: bmhp6029</a:t>
            </a:r>
            <a:br>
              <a:rPr lang="en-GB" sz="2000" noProof="0" dirty="0">
                <a:latin typeface="Arial" panose="020B0604020202020204" pitchFamily="34" charset="0"/>
                <a:cs typeface="Arial" panose="020B0604020202020204" pitchFamily="34" charset="0"/>
              </a:rPr>
            </a:br>
            <a:r>
              <a:rPr lang="en-GB" sz="2000" noProof="0" dirty="0">
                <a:latin typeface="Arial" panose="020B0604020202020204" pitchFamily="34" charset="0"/>
                <a:cs typeface="Arial" panose="020B0604020202020204" pitchFamily="34" charset="0"/>
              </a:rPr>
              <a:t>assignment title: component 1-presentation: depression- icd-11 (6a70-6a71)</a:t>
            </a:r>
            <a:br>
              <a:rPr lang="en-GB" sz="2000" noProof="0" dirty="0">
                <a:latin typeface="Arial" panose="020B0604020202020204" pitchFamily="34" charset="0"/>
                <a:cs typeface="Arial" panose="020B0604020202020204" pitchFamily="34" charset="0"/>
              </a:rPr>
            </a:br>
            <a:r>
              <a:rPr lang="en-GB" sz="2000" noProof="0" dirty="0">
                <a:latin typeface="Arial" panose="020B0604020202020204" pitchFamily="34" charset="0"/>
                <a:cs typeface="Arial" panose="020B0604020202020204" pitchFamily="34" charset="0"/>
              </a:rPr>
              <a:t>lecturer’s name: </a:t>
            </a:r>
            <a:r>
              <a:rPr lang="en-GB" sz="2000" noProof="0" dirty="0" err="1">
                <a:latin typeface="Arial" panose="020B0604020202020204" pitchFamily="34" charset="0"/>
                <a:cs typeface="Arial" panose="020B0604020202020204" pitchFamily="34" charset="0"/>
              </a:rPr>
              <a:t>neale</a:t>
            </a:r>
            <a:r>
              <a:rPr lang="en-GB" sz="2000" noProof="0" dirty="0">
                <a:latin typeface="Arial" panose="020B0604020202020204" pitchFamily="34" charset="0"/>
                <a:cs typeface="Arial" panose="020B0604020202020204" pitchFamily="34" charset="0"/>
              </a:rPr>
              <a:t> </a:t>
            </a:r>
            <a:r>
              <a:rPr lang="en-GB" sz="2000" noProof="0" dirty="0" err="1">
                <a:latin typeface="Arial" panose="020B0604020202020204" pitchFamily="34" charset="0"/>
                <a:cs typeface="Arial" panose="020B0604020202020204" pitchFamily="34" charset="0"/>
              </a:rPr>
              <a:t>haddon</a:t>
            </a:r>
            <a:br>
              <a:rPr lang="en-GB" sz="1400" noProof="0" dirty="0">
                <a:latin typeface="Arial" panose="020B0604020202020204" pitchFamily="34" charset="0"/>
                <a:cs typeface="Arial" panose="020B0604020202020204" pitchFamily="34" charset="0"/>
              </a:rPr>
            </a:br>
            <a:endParaRPr lang="en-GB" sz="1400" noProof="0" dirty="0">
              <a:latin typeface="Arial" panose="020B0604020202020204" pitchFamily="34" charset="0"/>
              <a:cs typeface="Arial" panose="020B0604020202020204" pitchFamily="34" charset="0"/>
            </a:endParaRPr>
          </a:p>
        </p:txBody>
      </p:sp>
      <p:pic>
        <p:nvPicPr>
          <p:cNvPr id="7" name="Picture 6" descr="A black background with white text">
            <a:extLst>
              <a:ext uri="{FF2B5EF4-FFF2-40B4-BE49-F238E27FC236}">
                <a16:creationId xmlns:a16="http://schemas.microsoft.com/office/drawing/2014/main" id="{17991CB9-3F68-ACC5-6E08-1C730CC9350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405968" y="222135"/>
            <a:ext cx="5738032" cy="1647825"/>
          </a:xfrm>
          <a:prstGeom prst="rect">
            <a:avLst/>
          </a:prstGeom>
          <a:solidFill>
            <a:schemeClr val="tx1"/>
          </a:solidFill>
        </p:spPr>
      </p:pic>
    </p:spTree>
    <p:extLst>
      <p:ext uri="{BB962C8B-B14F-4D97-AF65-F5344CB8AC3E}">
        <p14:creationId xmlns:p14="http://schemas.microsoft.com/office/powerpoint/2010/main" val="6782164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F285CF-8619-7067-219F-A5AFAFA2C338}"/>
              </a:ext>
            </a:extLst>
          </p:cNvPr>
          <p:cNvSpPr>
            <a:spLocks noGrp="1"/>
          </p:cNvSpPr>
          <p:nvPr>
            <p:ph type="title"/>
          </p:nvPr>
        </p:nvSpPr>
        <p:spPr>
          <a:xfrm>
            <a:off x="919119" y="213371"/>
            <a:ext cx="10353762" cy="599768"/>
          </a:xfrm>
        </p:spPr>
        <p:txBody>
          <a:bodyPr>
            <a:normAutofit/>
          </a:bodyPr>
          <a:lstStyle/>
          <a:p>
            <a:r>
              <a:rPr lang="en-GB" sz="2000" noProof="0" dirty="0"/>
              <a:t>Depressive disorder: icd-11 (6a70-6a71)</a:t>
            </a:r>
          </a:p>
        </p:txBody>
      </p:sp>
      <p:sp>
        <p:nvSpPr>
          <p:cNvPr id="3" name="Text Placeholder 2">
            <a:extLst>
              <a:ext uri="{FF2B5EF4-FFF2-40B4-BE49-F238E27FC236}">
                <a16:creationId xmlns:a16="http://schemas.microsoft.com/office/drawing/2014/main" id="{A0095925-6677-638E-D8C8-5A9E0A737F44}"/>
              </a:ext>
            </a:extLst>
          </p:cNvPr>
          <p:cNvSpPr>
            <a:spLocks noGrp="1"/>
          </p:cNvSpPr>
          <p:nvPr>
            <p:ph type="body" idx="1"/>
          </p:nvPr>
        </p:nvSpPr>
        <p:spPr>
          <a:xfrm>
            <a:off x="574581" y="1401107"/>
            <a:ext cx="3298956" cy="300920"/>
          </a:xfrm>
        </p:spPr>
        <p:txBody>
          <a:bodyPr/>
          <a:lstStyle/>
          <a:p>
            <a:r>
              <a:rPr lang="en-GB" sz="1800" noProof="0" dirty="0"/>
              <a:t>What is depressive disorder?</a:t>
            </a:r>
          </a:p>
        </p:txBody>
      </p:sp>
      <p:sp>
        <p:nvSpPr>
          <p:cNvPr id="4" name="Text Placeholder 3">
            <a:extLst>
              <a:ext uri="{FF2B5EF4-FFF2-40B4-BE49-F238E27FC236}">
                <a16:creationId xmlns:a16="http://schemas.microsoft.com/office/drawing/2014/main" id="{F16DBB11-5A52-2E17-F6D7-D9B04184CF5B}"/>
              </a:ext>
            </a:extLst>
          </p:cNvPr>
          <p:cNvSpPr>
            <a:spLocks noGrp="1"/>
          </p:cNvSpPr>
          <p:nvPr>
            <p:ph type="body" sz="half" idx="15"/>
          </p:nvPr>
        </p:nvSpPr>
        <p:spPr>
          <a:xfrm>
            <a:off x="412349" y="2109260"/>
            <a:ext cx="3298956" cy="2879576"/>
          </a:xfrm>
        </p:spPr>
        <p:txBody>
          <a:bodyPr>
            <a:noAutofit/>
          </a:bodyPr>
          <a:lstStyle/>
          <a:p>
            <a:r>
              <a:rPr lang="en-GB" sz="1600" noProof="0" dirty="0">
                <a:latin typeface="Arial" panose="020B0604020202020204" pitchFamily="34" charset="0"/>
                <a:cs typeface="Arial" panose="020B0604020202020204" pitchFamily="34" charset="0"/>
              </a:rPr>
              <a:t>Depressive disorder: ICD-11 (6A70-6A71) according to World health organization (WHO,2025) is a common mental disorder which is defined by low mood, low energy and loss of interest which lasts over 2 weeks and affects everyday life. Depression can affect all ages, gender and social backgrounds although the prevalence is higher in women than men. “</a:t>
            </a:r>
            <a:r>
              <a:rPr lang="en-US" sz="1600" noProof="0" dirty="0">
                <a:latin typeface="Arial" panose="020B0604020202020204" pitchFamily="34" charset="0"/>
                <a:cs typeface="Arial" panose="020B0604020202020204" pitchFamily="34" charset="0"/>
              </a:rPr>
              <a:t>In 2019, an estimated 280 million people, including 5% of all adults, experienced depression” (WHO,2025).</a:t>
            </a:r>
            <a:endParaRPr lang="en-GB" sz="1600" noProof="0" dirty="0">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448F8994-9ABD-2843-013A-15C8A5478A7F}"/>
              </a:ext>
            </a:extLst>
          </p:cNvPr>
          <p:cNvSpPr>
            <a:spLocks noGrp="1"/>
          </p:cNvSpPr>
          <p:nvPr>
            <p:ph type="body" sz="quarter" idx="3"/>
          </p:nvPr>
        </p:nvSpPr>
        <p:spPr>
          <a:xfrm>
            <a:off x="4311902" y="957066"/>
            <a:ext cx="3298558" cy="336089"/>
          </a:xfrm>
        </p:spPr>
        <p:txBody>
          <a:bodyPr/>
          <a:lstStyle/>
          <a:p>
            <a:r>
              <a:rPr lang="en-GB" sz="1800" noProof="0" dirty="0"/>
              <a:t>Historical understanding</a:t>
            </a:r>
          </a:p>
        </p:txBody>
      </p:sp>
      <p:sp>
        <p:nvSpPr>
          <p:cNvPr id="6" name="Text Placeholder 5">
            <a:extLst>
              <a:ext uri="{FF2B5EF4-FFF2-40B4-BE49-F238E27FC236}">
                <a16:creationId xmlns:a16="http://schemas.microsoft.com/office/drawing/2014/main" id="{A7A3607D-A30D-8A42-3163-2C3CFF328812}"/>
              </a:ext>
            </a:extLst>
          </p:cNvPr>
          <p:cNvSpPr>
            <a:spLocks noGrp="1"/>
          </p:cNvSpPr>
          <p:nvPr>
            <p:ph type="body" sz="half" idx="16"/>
          </p:nvPr>
        </p:nvSpPr>
        <p:spPr>
          <a:xfrm>
            <a:off x="3979681" y="1551567"/>
            <a:ext cx="4070407" cy="5093062"/>
          </a:xfrm>
        </p:spPr>
        <p:txBody>
          <a:bodyPr>
            <a:normAutofit fontScale="47500" lnSpcReduction="20000"/>
          </a:bodyPr>
          <a:lstStyle/>
          <a:p>
            <a:pPr marL="285750" indent="-285750" algn="l">
              <a:buFont typeface="Wingdings" panose="05000000000000000000" pitchFamily="2" charset="2"/>
              <a:buChar char="v"/>
            </a:pPr>
            <a:r>
              <a:rPr lang="en-US" sz="2900" noProof="0" dirty="0">
                <a:latin typeface="Arial" panose="020B0604020202020204" pitchFamily="34" charset="0"/>
                <a:cs typeface="Arial" panose="020B0604020202020204" pitchFamily="34" charset="0"/>
              </a:rPr>
              <a:t>In the ancient times, by the Hippocrates, </a:t>
            </a:r>
            <a:r>
              <a:rPr lang="en-US" sz="2900" dirty="0">
                <a:latin typeface="Arial" panose="020B0604020202020204" pitchFamily="34" charset="0"/>
                <a:cs typeface="Arial" panose="020B0604020202020204" pitchFamily="34" charset="0"/>
              </a:rPr>
              <a:t>depression was known as Melancholia- was believed to be caused by the imbalance of ‘Black Bile’. (Telles-Correia and Marques, 2015).  Resting, vigorous exercise and dieting were focused on.</a:t>
            </a:r>
          </a:p>
          <a:p>
            <a:pPr marL="285750" indent="-285750" algn="l">
              <a:buFont typeface="Wingdings" panose="05000000000000000000" pitchFamily="2" charset="2"/>
              <a:buChar char="v"/>
            </a:pPr>
            <a:r>
              <a:rPr lang="en-US" sz="2900" dirty="0">
                <a:latin typeface="Arial" panose="020B0604020202020204" pitchFamily="34" charset="0"/>
                <a:cs typeface="Arial" panose="020B0604020202020204" pitchFamily="34" charset="0"/>
              </a:rPr>
              <a:t>In the 18</a:t>
            </a:r>
            <a:r>
              <a:rPr lang="en-US" sz="2900" baseline="30000" dirty="0">
                <a:effectLst/>
                <a:latin typeface="Arial" panose="020B0604020202020204" pitchFamily="34" charset="0"/>
                <a:cs typeface="Arial" panose="020B0604020202020204" pitchFamily="34" charset="0"/>
              </a:rPr>
              <a:t>/</a:t>
            </a:r>
            <a:r>
              <a:rPr lang="en-US" sz="2900" dirty="0">
                <a:latin typeface="Arial" panose="020B0604020202020204" pitchFamily="34" charset="0"/>
                <a:cs typeface="Arial" panose="020B0604020202020204" pitchFamily="34" charset="0"/>
              </a:rPr>
              <a:t> </a:t>
            </a:r>
            <a:r>
              <a:rPr lang="en-US" sz="2900" dirty="0">
                <a:effectLst/>
                <a:latin typeface="Arial" panose="020B0604020202020204" pitchFamily="34" charset="0"/>
                <a:cs typeface="Arial" panose="020B0604020202020204" pitchFamily="34" charset="0"/>
              </a:rPr>
              <a:t>19</a:t>
            </a:r>
            <a:r>
              <a:rPr lang="en-US" sz="2900" baseline="30000" dirty="0">
                <a:effectLst/>
                <a:latin typeface="Arial" panose="020B0604020202020204" pitchFamily="34" charset="0"/>
                <a:cs typeface="Arial" panose="020B0604020202020204" pitchFamily="34" charset="0"/>
              </a:rPr>
              <a:t>th</a:t>
            </a:r>
            <a:r>
              <a:rPr lang="en-US" sz="2900" dirty="0">
                <a:effectLst/>
                <a:latin typeface="Arial" panose="020B0604020202020204" pitchFamily="34" charset="0"/>
                <a:cs typeface="Arial" panose="020B0604020202020204" pitchFamily="34" charset="0"/>
              </a:rPr>
              <a:t> century depression was seen as a moral weakness, mostly in women and treatments were held in institutional care </a:t>
            </a:r>
            <a:r>
              <a:rPr lang="en-US" sz="2900" dirty="0" err="1">
                <a:effectLst/>
                <a:latin typeface="Arial" panose="020B0604020202020204" pitchFamily="34" charset="0"/>
                <a:cs typeface="Arial" panose="020B0604020202020204" pitchFamily="34" charset="0"/>
              </a:rPr>
              <a:t>centres</a:t>
            </a:r>
            <a:r>
              <a:rPr lang="en-US" sz="2900" dirty="0">
                <a:effectLst/>
                <a:latin typeface="Arial" panose="020B0604020202020204" pitchFamily="34" charset="0"/>
                <a:cs typeface="Arial" panose="020B0604020202020204" pitchFamily="34" charset="0"/>
              </a:rPr>
              <a:t> and were often inhumane and lacked compassion as stated by Showalter (1987).</a:t>
            </a:r>
          </a:p>
          <a:p>
            <a:pPr marL="285750" indent="-285750" algn="l">
              <a:buFont typeface="Wingdings" panose="05000000000000000000" pitchFamily="2" charset="2"/>
              <a:buChar char="v"/>
            </a:pPr>
            <a:r>
              <a:rPr lang="en-US" sz="2900" dirty="0">
                <a:effectLst/>
                <a:latin typeface="Arial" panose="020B0604020202020204" pitchFamily="34" charset="0"/>
                <a:cs typeface="Arial" panose="020B0604020202020204" pitchFamily="34" charset="0"/>
              </a:rPr>
              <a:t>In early 20</a:t>
            </a:r>
            <a:r>
              <a:rPr lang="en-US" sz="2900" baseline="30000" dirty="0">
                <a:effectLst/>
                <a:latin typeface="Arial" panose="020B0604020202020204" pitchFamily="34" charset="0"/>
                <a:cs typeface="Arial" panose="020B0604020202020204" pitchFamily="34" charset="0"/>
              </a:rPr>
              <a:t>th</a:t>
            </a:r>
            <a:r>
              <a:rPr lang="en-US" sz="2900" dirty="0">
                <a:effectLst/>
                <a:latin typeface="Arial" panose="020B0604020202020204" pitchFamily="34" charset="0"/>
                <a:cs typeface="Arial" panose="020B0604020202020204" pitchFamily="34" charset="0"/>
              </a:rPr>
              <a:t> century, </a:t>
            </a:r>
            <a:r>
              <a:rPr lang="en-US" sz="2900" dirty="0" err="1">
                <a:effectLst/>
                <a:latin typeface="Arial" panose="020B0604020202020204" pitchFamily="34" charset="0"/>
                <a:cs typeface="Arial" panose="020B0604020202020204" pitchFamily="34" charset="0"/>
              </a:rPr>
              <a:t>Freud,s</a:t>
            </a:r>
            <a:r>
              <a:rPr lang="en-US" sz="2900" dirty="0">
                <a:effectLst/>
                <a:latin typeface="Arial" panose="020B0604020202020204" pitchFamily="34" charset="0"/>
                <a:cs typeface="Arial" panose="020B0604020202020204" pitchFamily="34" charset="0"/>
              </a:rPr>
              <a:t> concept of Psychoanalytic was on the rise where he was solely focused on experimenting and explaining anomalies of human mind according to Tarzian et al (2023).</a:t>
            </a:r>
          </a:p>
          <a:p>
            <a:pPr marL="285750" indent="-285750" algn="l">
              <a:buFont typeface="Wingdings" panose="05000000000000000000" pitchFamily="2" charset="2"/>
              <a:buChar char="v"/>
            </a:pPr>
            <a:r>
              <a:rPr lang="en-US" sz="2900" dirty="0">
                <a:effectLst/>
                <a:latin typeface="Arial" panose="020B0604020202020204" pitchFamily="34" charset="0"/>
                <a:cs typeface="Arial" panose="020B0604020202020204" pitchFamily="34" charset="0"/>
              </a:rPr>
              <a:t>In late 20</a:t>
            </a:r>
            <a:r>
              <a:rPr lang="en-US" sz="2900" baseline="30000" dirty="0">
                <a:effectLst/>
                <a:latin typeface="Arial" panose="020B0604020202020204" pitchFamily="34" charset="0"/>
                <a:cs typeface="Arial" panose="020B0604020202020204" pitchFamily="34" charset="0"/>
              </a:rPr>
              <a:t>th</a:t>
            </a:r>
            <a:r>
              <a:rPr lang="en-US" sz="2900" dirty="0">
                <a:effectLst/>
                <a:latin typeface="Arial" panose="020B0604020202020204" pitchFamily="34" charset="0"/>
                <a:cs typeface="Arial" panose="020B0604020202020204" pitchFamily="34" charset="0"/>
              </a:rPr>
              <a:t> century, major developments came in place and  patient’s were getting out of the barbaric places that were used under the treatment concept as stated by </a:t>
            </a:r>
            <a:r>
              <a:rPr lang="en-US" sz="2900" dirty="0" err="1">
                <a:effectLst/>
                <a:latin typeface="Arial" panose="020B0604020202020204" pitchFamily="34" charset="0"/>
                <a:cs typeface="Arial" panose="020B0604020202020204" pitchFamily="34" charset="0"/>
              </a:rPr>
              <a:t>Grench</a:t>
            </a:r>
            <a:r>
              <a:rPr lang="en-US" sz="2900" dirty="0">
                <a:effectLst/>
                <a:latin typeface="Arial" panose="020B0604020202020204" pitchFamily="34" charset="0"/>
                <a:cs typeface="Arial" panose="020B0604020202020204" pitchFamily="34" charset="0"/>
              </a:rPr>
              <a:t> and </a:t>
            </a:r>
            <a:r>
              <a:rPr lang="en-US" sz="2900" dirty="0" err="1">
                <a:effectLst/>
                <a:latin typeface="Arial" panose="020B0604020202020204" pitchFamily="34" charset="0"/>
                <a:cs typeface="Arial" panose="020B0604020202020204" pitchFamily="34" charset="0"/>
              </a:rPr>
              <a:t>Grench</a:t>
            </a:r>
            <a:r>
              <a:rPr lang="en-US" sz="2900" dirty="0">
                <a:effectLst/>
                <a:latin typeface="Arial" panose="020B0604020202020204" pitchFamily="34" charset="0"/>
                <a:cs typeface="Arial" panose="020B0604020202020204" pitchFamily="34" charset="0"/>
              </a:rPr>
              <a:t> (2021).</a:t>
            </a:r>
          </a:p>
          <a:p>
            <a:pPr marL="285750" indent="-285750" algn="l">
              <a:buFont typeface="Wingdings" panose="05000000000000000000" pitchFamily="2" charset="2"/>
              <a:buChar char="v"/>
            </a:pPr>
            <a:endParaRPr lang="en-GB" noProof="0" dirty="0">
              <a:latin typeface="Arial" panose="020B0604020202020204" pitchFamily="34" charset="0"/>
              <a:cs typeface="Arial" panose="020B0604020202020204" pitchFamily="34" charset="0"/>
            </a:endParaRPr>
          </a:p>
        </p:txBody>
      </p:sp>
      <p:sp>
        <p:nvSpPr>
          <p:cNvPr id="7" name="Text Placeholder 6">
            <a:extLst>
              <a:ext uri="{FF2B5EF4-FFF2-40B4-BE49-F238E27FC236}">
                <a16:creationId xmlns:a16="http://schemas.microsoft.com/office/drawing/2014/main" id="{2F1E7551-3B22-4164-771C-E97B3BDD127C}"/>
              </a:ext>
            </a:extLst>
          </p:cNvPr>
          <p:cNvSpPr>
            <a:spLocks noGrp="1"/>
          </p:cNvSpPr>
          <p:nvPr>
            <p:ph type="body" sz="quarter" idx="13"/>
          </p:nvPr>
        </p:nvSpPr>
        <p:spPr>
          <a:xfrm>
            <a:off x="8212320" y="825226"/>
            <a:ext cx="2949092" cy="599768"/>
          </a:xfrm>
        </p:spPr>
        <p:txBody>
          <a:bodyPr/>
          <a:lstStyle/>
          <a:p>
            <a:r>
              <a:rPr lang="en-GB" sz="1800" noProof="0" dirty="0"/>
              <a:t>Contemporary  understanding </a:t>
            </a:r>
          </a:p>
        </p:txBody>
      </p:sp>
      <p:sp>
        <p:nvSpPr>
          <p:cNvPr id="8" name="Text Placeholder 7">
            <a:extLst>
              <a:ext uri="{FF2B5EF4-FFF2-40B4-BE49-F238E27FC236}">
                <a16:creationId xmlns:a16="http://schemas.microsoft.com/office/drawing/2014/main" id="{EC93FCD9-4C72-F9E4-8B0A-FD9FB586B4D8}"/>
              </a:ext>
            </a:extLst>
          </p:cNvPr>
          <p:cNvSpPr>
            <a:spLocks noGrp="1"/>
          </p:cNvSpPr>
          <p:nvPr>
            <p:ph type="body" sz="half" idx="17"/>
          </p:nvPr>
        </p:nvSpPr>
        <p:spPr>
          <a:xfrm>
            <a:off x="8156232" y="1398484"/>
            <a:ext cx="3461187" cy="4908227"/>
          </a:xfrm>
        </p:spPr>
        <p:txBody>
          <a:bodyPr>
            <a:noAutofit/>
          </a:bodyPr>
          <a:lstStyle/>
          <a:p>
            <a:r>
              <a:rPr lang="en-US" dirty="0"/>
              <a:t>In the present, the Biopsychosocial model is highly recognized </a:t>
            </a:r>
            <a:r>
              <a:rPr lang="en-US" dirty="0" err="1"/>
              <a:t>emphasising</a:t>
            </a:r>
            <a:r>
              <a:rPr lang="en-US" dirty="0"/>
              <a:t> on patient-centered care and more holistic approach.(EBSCO,2025).</a:t>
            </a:r>
          </a:p>
          <a:p>
            <a:r>
              <a:rPr lang="en-US" noProof="0" dirty="0"/>
              <a:t>Currently many medicines are available such as anti depressants alongside psychological therapies as well as new innovations such as digital mental health apps all working in align with relevant medical framework. “important emphasis on ensuring that inpatient care, when required, is world class” (Murdoch,2019). The DSM-IV, “The “Four D’s” consisting of deviance, dysfunction, distress, and danger can be a valuable tool” (Davies,2009) with </a:t>
            </a:r>
            <a:r>
              <a:rPr lang="en-US" dirty="0"/>
              <a:t>the ICD-11 is useful when trying to help the patient </a:t>
            </a:r>
            <a:r>
              <a:rPr lang="en-US"/>
              <a:t>or diagnose.</a:t>
            </a:r>
            <a:endParaRPr lang="en-GB" noProof="0" dirty="0"/>
          </a:p>
        </p:txBody>
      </p:sp>
    </p:spTree>
    <p:extLst>
      <p:ext uri="{BB962C8B-B14F-4D97-AF65-F5344CB8AC3E}">
        <p14:creationId xmlns:p14="http://schemas.microsoft.com/office/powerpoint/2010/main" val="4440642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F07FA484-3190-D51C-E7AF-E6E291F447FF}"/>
              </a:ext>
            </a:extLst>
          </p:cNvPr>
          <p:cNvSpPr>
            <a:spLocks noGrp="1"/>
          </p:cNvSpPr>
          <p:nvPr>
            <p:ph type="body" idx="1"/>
          </p:nvPr>
        </p:nvSpPr>
        <p:spPr>
          <a:xfrm>
            <a:off x="589329" y="267041"/>
            <a:ext cx="3298956" cy="823305"/>
          </a:xfrm>
        </p:spPr>
        <p:txBody>
          <a:bodyPr/>
          <a:lstStyle/>
          <a:p>
            <a:r>
              <a:rPr lang="en-GB" sz="2000" noProof="0" dirty="0"/>
              <a:t>Social, cultural and political context</a:t>
            </a:r>
          </a:p>
        </p:txBody>
      </p:sp>
      <p:sp>
        <p:nvSpPr>
          <p:cNvPr id="4" name="Text Placeholder 3">
            <a:extLst>
              <a:ext uri="{FF2B5EF4-FFF2-40B4-BE49-F238E27FC236}">
                <a16:creationId xmlns:a16="http://schemas.microsoft.com/office/drawing/2014/main" id="{4F4415DA-79FA-BFC7-2C59-49C09F00C0EE}"/>
              </a:ext>
            </a:extLst>
          </p:cNvPr>
          <p:cNvSpPr>
            <a:spLocks noGrp="1"/>
          </p:cNvSpPr>
          <p:nvPr>
            <p:ph type="body" sz="half" idx="15"/>
          </p:nvPr>
        </p:nvSpPr>
        <p:spPr>
          <a:xfrm>
            <a:off x="589329" y="1215559"/>
            <a:ext cx="3298956" cy="4183626"/>
          </a:xfrm>
        </p:spPr>
        <p:txBody>
          <a:bodyPr>
            <a:normAutofit lnSpcReduction="10000"/>
          </a:bodyPr>
          <a:lstStyle/>
          <a:p>
            <a:r>
              <a:rPr lang="en-US" noProof="0" dirty="0"/>
              <a:t>Stigma is a huge part of mental health disorders despite how far medical has progressed. Socially and culturally,  it is seen as a weakness</a:t>
            </a:r>
            <a:r>
              <a:rPr lang="en-US" dirty="0"/>
              <a:t>, an incapable person rather than an illness which requires medical attention. A study done by Corrigan and Watson (2002) states that people that are subjected to stigma or discrimination avoid getting help which leads to mental health getting more worse and socially excluding themselves. Also ,leads them to self doubt themselves more. Politically, it is often portrayed that people with depression are not safe. So continuedly , discouraging people to seek help. </a:t>
            </a:r>
            <a:endParaRPr lang="en-GB" noProof="0" dirty="0"/>
          </a:p>
        </p:txBody>
      </p:sp>
      <p:sp>
        <p:nvSpPr>
          <p:cNvPr id="5" name="Text Placeholder 4">
            <a:extLst>
              <a:ext uri="{FF2B5EF4-FFF2-40B4-BE49-F238E27FC236}">
                <a16:creationId xmlns:a16="http://schemas.microsoft.com/office/drawing/2014/main" id="{DD8AA644-B260-6071-BE94-685960E354F9}"/>
              </a:ext>
            </a:extLst>
          </p:cNvPr>
          <p:cNvSpPr>
            <a:spLocks noGrp="1"/>
          </p:cNvSpPr>
          <p:nvPr>
            <p:ph type="body" sz="quarter" idx="3"/>
          </p:nvPr>
        </p:nvSpPr>
        <p:spPr>
          <a:xfrm>
            <a:off x="4444878" y="267041"/>
            <a:ext cx="3298558" cy="823305"/>
          </a:xfrm>
        </p:spPr>
        <p:txBody>
          <a:bodyPr/>
          <a:lstStyle/>
          <a:p>
            <a:r>
              <a:rPr lang="en-US" sz="2000" noProof="0" dirty="0"/>
              <a:t>Inequalities in accessing care</a:t>
            </a:r>
            <a:endParaRPr lang="en-GB" sz="2000" noProof="0" dirty="0"/>
          </a:p>
        </p:txBody>
      </p:sp>
      <p:sp>
        <p:nvSpPr>
          <p:cNvPr id="6" name="Text Placeholder 5">
            <a:extLst>
              <a:ext uri="{FF2B5EF4-FFF2-40B4-BE49-F238E27FC236}">
                <a16:creationId xmlns:a16="http://schemas.microsoft.com/office/drawing/2014/main" id="{5CDAD212-DA58-3C9C-DB26-02CA0D28F3D5}"/>
              </a:ext>
            </a:extLst>
          </p:cNvPr>
          <p:cNvSpPr>
            <a:spLocks noGrp="1"/>
          </p:cNvSpPr>
          <p:nvPr>
            <p:ph type="body" sz="half" idx="16"/>
          </p:nvPr>
        </p:nvSpPr>
        <p:spPr>
          <a:xfrm>
            <a:off x="4188542" y="1215558"/>
            <a:ext cx="3406877" cy="4492067"/>
          </a:xfrm>
        </p:spPr>
        <p:txBody>
          <a:bodyPr/>
          <a:lstStyle/>
          <a:p>
            <a:r>
              <a:rPr lang="en-US" dirty="0"/>
              <a:t>Gender inequalities are another factor as culturally and socially men are shown strong so accessing mental health facilities would show weakness. “Males are 3 times more likely to die by suicide in England than females” (Samaritans,2023). Yet woman get diagnosed more than men.</a:t>
            </a:r>
          </a:p>
          <a:p>
            <a:r>
              <a:rPr lang="en-US" dirty="0"/>
              <a:t>Other </a:t>
            </a:r>
            <a:r>
              <a:rPr lang="en-US" noProof="0" dirty="0"/>
              <a:t>factors would be ethnical and socioeconomical- certain backgrounds can find it hard to get access to certain services due to financial issues, language barriers, location, digital barriers and many more.   </a:t>
            </a:r>
            <a:endParaRPr lang="en-GB" noProof="0" dirty="0"/>
          </a:p>
        </p:txBody>
      </p:sp>
      <p:sp>
        <p:nvSpPr>
          <p:cNvPr id="7" name="Text Placeholder 6">
            <a:extLst>
              <a:ext uri="{FF2B5EF4-FFF2-40B4-BE49-F238E27FC236}">
                <a16:creationId xmlns:a16="http://schemas.microsoft.com/office/drawing/2014/main" id="{C8A2BD29-6E9D-3A33-BF2D-4C6CB6B78121}"/>
              </a:ext>
            </a:extLst>
          </p:cNvPr>
          <p:cNvSpPr>
            <a:spLocks noGrp="1"/>
          </p:cNvSpPr>
          <p:nvPr>
            <p:ph type="body" sz="quarter" idx="13"/>
          </p:nvPr>
        </p:nvSpPr>
        <p:spPr>
          <a:xfrm>
            <a:off x="7976345" y="267042"/>
            <a:ext cx="3291211" cy="426132"/>
          </a:xfrm>
        </p:spPr>
        <p:txBody>
          <a:bodyPr/>
          <a:lstStyle/>
          <a:p>
            <a:r>
              <a:rPr lang="en-US" sz="2000" noProof="0" dirty="0"/>
              <a:t>Policies and legislations</a:t>
            </a:r>
            <a:endParaRPr lang="en-GB" sz="2000" noProof="0" dirty="0"/>
          </a:p>
        </p:txBody>
      </p:sp>
      <p:sp>
        <p:nvSpPr>
          <p:cNvPr id="8" name="Text Placeholder 7">
            <a:extLst>
              <a:ext uri="{FF2B5EF4-FFF2-40B4-BE49-F238E27FC236}">
                <a16:creationId xmlns:a16="http://schemas.microsoft.com/office/drawing/2014/main" id="{A14707EF-4CB7-FFBA-4619-6A80A79C2FE4}"/>
              </a:ext>
            </a:extLst>
          </p:cNvPr>
          <p:cNvSpPr>
            <a:spLocks noGrp="1"/>
          </p:cNvSpPr>
          <p:nvPr>
            <p:ph type="body" sz="half" idx="17"/>
          </p:nvPr>
        </p:nvSpPr>
        <p:spPr>
          <a:xfrm>
            <a:off x="7743436" y="914401"/>
            <a:ext cx="3859235" cy="2514600"/>
          </a:xfrm>
        </p:spPr>
        <p:txBody>
          <a:bodyPr>
            <a:normAutofit fontScale="92500" lnSpcReduction="20000"/>
          </a:bodyPr>
          <a:lstStyle/>
          <a:p>
            <a:pPr marL="285750" indent="-285750">
              <a:buFont typeface="Wingdings" panose="05000000000000000000" pitchFamily="2" charset="2"/>
              <a:buChar char="v"/>
            </a:pPr>
            <a:r>
              <a:rPr lang="en-US" sz="1500" noProof="0" dirty="0"/>
              <a:t>Mental health act (1983) – ensures the patients rights are protected and they have a right to care. </a:t>
            </a:r>
          </a:p>
          <a:p>
            <a:pPr marL="285750" indent="-285750">
              <a:buFont typeface="Wingdings" panose="05000000000000000000" pitchFamily="2" charset="2"/>
              <a:buChar char="v"/>
            </a:pPr>
            <a:r>
              <a:rPr lang="en-US" sz="1500" dirty="0"/>
              <a:t>Equality Act (2010)- “legally protects people from discrimination in the workplace and in wider society” (Gov.UK,2015).</a:t>
            </a:r>
          </a:p>
          <a:p>
            <a:pPr marL="285750" indent="-285750">
              <a:buFont typeface="Wingdings" panose="05000000000000000000" pitchFamily="2" charset="2"/>
              <a:buChar char="v"/>
            </a:pPr>
            <a:r>
              <a:rPr lang="en-US" sz="1500" dirty="0"/>
              <a:t>The NHS long term plan (2019)- plays a key role in integrating all services, making them accessible for all.</a:t>
            </a:r>
          </a:p>
          <a:p>
            <a:pPr marL="285750" indent="-285750">
              <a:buFont typeface="Wingdings" panose="05000000000000000000" pitchFamily="2" charset="2"/>
              <a:buChar char="v"/>
            </a:pPr>
            <a:endParaRPr lang="en-US" noProof="0" dirty="0"/>
          </a:p>
          <a:p>
            <a:endParaRPr lang="en-GB" noProof="0" dirty="0"/>
          </a:p>
        </p:txBody>
      </p:sp>
      <p:sp>
        <p:nvSpPr>
          <p:cNvPr id="9" name="TextBox 8">
            <a:extLst>
              <a:ext uri="{FF2B5EF4-FFF2-40B4-BE49-F238E27FC236}">
                <a16:creationId xmlns:a16="http://schemas.microsoft.com/office/drawing/2014/main" id="{EF3088C4-A20E-CD1D-7943-D3BB9805776B}"/>
              </a:ext>
            </a:extLst>
          </p:cNvPr>
          <p:cNvSpPr txBox="1"/>
          <p:nvPr/>
        </p:nvSpPr>
        <p:spPr>
          <a:xfrm>
            <a:off x="7743436" y="3554213"/>
            <a:ext cx="3859235" cy="3046988"/>
          </a:xfrm>
          <a:prstGeom prst="rect">
            <a:avLst/>
          </a:prstGeom>
          <a:noFill/>
        </p:spPr>
        <p:txBody>
          <a:bodyPr wrap="square" rtlCol="0">
            <a:spAutoFit/>
          </a:bodyPr>
          <a:lstStyle/>
          <a:p>
            <a:r>
              <a:rPr lang="en-US" sz="1600" dirty="0"/>
              <a:t>By focusing on the social determinants such as employment, by providing training and educating people more on cultural and political views can minimize stigma whilst building awareness. Also, by integrating the policies. Views on depression has changed from being weak no a part of a complex Biopsychosocial framework so by providing a patient centered care and a more holistic approach can only improve future care.</a:t>
            </a:r>
            <a:endParaRPr lang="en-GB" sz="1600" dirty="0"/>
          </a:p>
        </p:txBody>
      </p:sp>
    </p:spTree>
    <p:extLst>
      <p:ext uri="{BB962C8B-B14F-4D97-AF65-F5344CB8AC3E}">
        <p14:creationId xmlns:p14="http://schemas.microsoft.com/office/powerpoint/2010/main" val="8294045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335318-C3E2-3F4F-4A8E-614FE204CDF8}"/>
              </a:ext>
            </a:extLst>
          </p:cNvPr>
          <p:cNvSpPr>
            <a:spLocks noGrp="1"/>
          </p:cNvSpPr>
          <p:nvPr>
            <p:ph type="title"/>
          </p:nvPr>
        </p:nvSpPr>
        <p:spPr>
          <a:xfrm>
            <a:off x="913794" y="117988"/>
            <a:ext cx="10353762" cy="604683"/>
          </a:xfrm>
        </p:spPr>
        <p:txBody>
          <a:bodyPr>
            <a:normAutofit/>
          </a:bodyPr>
          <a:lstStyle/>
          <a:p>
            <a:r>
              <a:rPr lang="en-US" dirty="0"/>
              <a:t>References</a:t>
            </a:r>
            <a:endParaRPr lang="en-GB" dirty="0"/>
          </a:p>
        </p:txBody>
      </p:sp>
      <p:sp>
        <p:nvSpPr>
          <p:cNvPr id="4" name="Text Placeholder 3">
            <a:extLst>
              <a:ext uri="{FF2B5EF4-FFF2-40B4-BE49-F238E27FC236}">
                <a16:creationId xmlns:a16="http://schemas.microsoft.com/office/drawing/2014/main" id="{52EE1A7E-DF9F-C6BF-E11E-A1808CADD5C5}"/>
              </a:ext>
            </a:extLst>
          </p:cNvPr>
          <p:cNvSpPr>
            <a:spLocks noGrp="1"/>
          </p:cNvSpPr>
          <p:nvPr>
            <p:ph type="body" sz="half" idx="15"/>
          </p:nvPr>
        </p:nvSpPr>
        <p:spPr>
          <a:xfrm>
            <a:off x="678031" y="604684"/>
            <a:ext cx="10796213" cy="6002594"/>
          </a:xfrm>
        </p:spPr>
        <p:txBody>
          <a:bodyPr>
            <a:normAutofit fontScale="85000" lnSpcReduction="10000"/>
          </a:bodyPr>
          <a:lstStyle/>
          <a:p>
            <a:pPr algn="l"/>
            <a:r>
              <a:rPr lang="en-US" dirty="0">
                <a:effectLst/>
              </a:rPr>
              <a:t>EBSCO (2025) Biopsychosocial model. Available at:</a:t>
            </a:r>
            <a:r>
              <a:rPr lang="en-US" dirty="0">
                <a:hlinkClick r:id="rId2"/>
              </a:rPr>
              <a:t> Biopsychosocial model | Research Starters | EBSCO Research</a:t>
            </a:r>
            <a:r>
              <a:rPr lang="en-US" dirty="0"/>
              <a:t> (Accessed: 15 October 2025).</a:t>
            </a:r>
          </a:p>
          <a:p>
            <a:pPr algn="l"/>
            <a:r>
              <a:rPr lang="en-US" b="0" i="0" dirty="0">
                <a:effectLst/>
                <a:latin typeface="Roboto Mono Web"/>
              </a:rPr>
              <a:t>Corrigan, P. W., and Watson, A. C. (2002</a:t>
            </a:r>
            <a:r>
              <a:rPr lang="en-US" b="0" i="1" dirty="0">
                <a:effectLst/>
                <a:latin typeface="Roboto Mono Web"/>
              </a:rPr>
              <a:t>). </a:t>
            </a:r>
            <a:r>
              <a:rPr lang="en-US" i="1" dirty="0">
                <a:effectLst/>
                <a:latin typeface="Roboto Mono Web"/>
              </a:rPr>
              <a:t>‘</a:t>
            </a:r>
            <a:r>
              <a:rPr lang="en-US" b="0" i="1" dirty="0">
                <a:effectLst/>
                <a:latin typeface="Roboto Mono Web"/>
              </a:rPr>
              <a:t>Understanding the impact of stigma on people with mental illness</a:t>
            </a:r>
            <a:r>
              <a:rPr lang="en-US" b="0" dirty="0">
                <a:effectLst/>
                <a:latin typeface="Roboto Mono Web"/>
              </a:rPr>
              <a:t>’</a:t>
            </a:r>
            <a:r>
              <a:rPr lang="en-US" b="0" i="0" dirty="0">
                <a:effectLst/>
                <a:latin typeface="Roboto Mono Web"/>
              </a:rPr>
              <a:t>. </a:t>
            </a:r>
            <a:r>
              <a:rPr lang="en-US" b="0" i="1" dirty="0">
                <a:effectLst/>
                <a:latin typeface="Roboto Mono Web"/>
              </a:rPr>
              <a:t>World psychiatry : official journal of the World Psychiatric Association (WPA)</a:t>
            </a:r>
            <a:r>
              <a:rPr lang="en-US" b="0" i="0" dirty="0">
                <a:effectLst/>
                <a:latin typeface="Roboto Mono Web"/>
              </a:rPr>
              <a:t>, </a:t>
            </a:r>
            <a:r>
              <a:rPr lang="en-US" b="0" i="1" dirty="0">
                <a:effectLst/>
                <a:latin typeface="Roboto Mono Web"/>
              </a:rPr>
              <a:t>1</a:t>
            </a:r>
            <a:r>
              <a:rPr lang="en-US" b="0" i="0" dirty="0">
                <a:effectLst/>
                <a:latin typeface="Roboto Mono Web"/>
              </a:rPr>
              <a:t>(1), 16–20</a:t>
            </a:r>
            <a:r>
              <a:rPr lang="en-US" dirty="0">
                <a:solidFill>
                  <a:srgbClr val="1B1B1B"/>
                </a:solidFill>
                <a:effectLst/>
                <a:latin typeface="Roboto Mono Web"/>
              </a:rPr>
              <a:t>.</a:t>
            </a:r>
          </a:p>
          <a:p>
            <a:pPr algn="l"/>
            <a:r>
              <a:rPr lang="en-US" dirty="0">
                <a:effectLst/>
              </a:rPr>
              <a:t>Department of Health (no date) </a:t>
            </a:r>
            <a:r>
              <a:rPr lang="en-US" i="1" dirty="0">
                <a:effectLst/>
              </a:rPr>
              <a:t>Reference guide to the Mental Health Act 1983</a:t>
            </a:r>
            <a:r>
              <a:rPr lang="en-US" dirty="0">
                <a:effectLst/>
              </a:rPr>
              <a:t> Available at:</a:t>
            </a:r>
            <a:r>
              <a:rPr lang="en-US" dirty="0">
                <a:hlinkClick r:id="rId3"/>
              </a:rPr>
              <a:t> Microsoft Word - with covers </a:t>
            </a:r>
            <a:r>
              <a:rPr lang="en-US" dirty="0" err="1">
                <a:hlinkClick r:id="rId3"/>
              </a:rPr>
              <a:t>etc</a:t>
            </a:r>
            <a:r>
              <a:rPr lang="en-US" dirty="0">
                <a:hlinkClick r:id="rId3"/>
              </a:rPr>
              <a:t> - Complete reference guide 23 March - JRA.docx</a:t>
            </a:r>
            <a:r>
              <a:rPr lang="en-US" dirty="0"/>
              <a:t> (Accessed: 1 November 2025).</a:t>
            </a:r>
            <a:r>
              <a:rPr lang="en-US" dirty="0">
                <a:effectLst/>
              </a:rPr>
              <a:t> </a:t>
            </a:r>
          </a:p>
          <a:p>
            <a:pPr algn="l"/>
            <a:r>
              <a:rPr lang="en-US" dirty="0">
                <a:effectLst/>
              </a:rPr>
              <a:t>Gov.UK (2015) Equality Act 2010: Guidance Available at: </a:t>
            </a:r>
            <a:r>
              <a:rPr lang="en-US" dirty="0">
                <a:hlinkClick r:id="rId4"/>
              </a:rPr>
              <a:t>Equality Act 2010: guidance - GOV.UK</a:t>
            </a:r>
            <a:r>
              <a:rPr lang="en-US" dirty="0"/>
              <a:t> (Accessed:2 November 2025).</a:t>
            </a:r>
          </a:p>
          <a:p>
            <a:pPr algn="l"/>
            <a:r>
              <a:rPr lang="en-US" dirty="0"/>
              <a:t>NHS (2019</a:t>
            </a:r>
            <a:r>
              <a:rPr lang="en-US" i="1" dirty="0"/>
              <a:t>) The NHS Long Term Plan</a:t>
            </a:r>
            <a:r>
              <a:rPr lang="en-US" dirty="0"/>
              <a:t>. Available at:</a:t>
            </a:r>
            <a:r>
              <a:rPr lang="en-GB" dirty="0">
                <a:hlinkClick r:id="rId5"/>
              </a:rPr>
              <a:t> [ARCHIVED CONTENT]</a:t>
            </a:r>
            <a:r>
              <a:rPr lang="en-GB" dirty="0"/>
              <a:t> (Accessed:2 November 2025).</a:t>
            </a:r>
            <a:endParaRPr lang="en-US" dirty="0"/>
          </a:p>
          <a:p>
            <a:pPr algn="l"/>
            <a:r>
              <a:rPr lang="en-US" dirty="0">
                <a:effectLst/>
              </a:rPr>
              <a:t>Telles-Correia, D. and Marques, J.G. (2015) </a:t>
            </a:r>
            <a:r>
              <a:rPr lang="en-US" i="1" dirty="0">
                <a:effectLst/>
              </a:rPr>
              <a:t>‘Melancholia before the twentieth century: fear and sorrow or partial insanity?’, Frontiers in psychology</a:t>
            </a:r>
            <a:r>
              <a:rPr lang="en-US" dirty="0">
                <a:effectLst/>
              </a:rPr>
              <a:t>, 6, p. 81. Available at: </a:t>
            </a:r>
            <a:r>
              <a:rPr lang="en-US" dirty="0">
                <a:effectLst/>
                <a:hlinkClick r:id="rId6"/>
              </a:rPr>
              <a:t>https://doi.org/10.3389/fpsyg.2015.00081</a:t>
            </a:r>
            <a:r>
              <a:rPr lang="en-US" dirty="0">
                <a:effectLst/>
              </a:rPr>
              <a:t>. </a:t>
            </a:r>
          </a:p>
          <a:p>
            <a:pPr algn="l"/>
            <a:r>
              <a:rPr lang="en-GB" b="0" i="0" dirty="0">
                <a:effectLst/>
                <a:latin typeface="Source Sans Pro" panose="020B0503030403020204" pitchFamily="34" charset="0"/>
              </a:rPr>
              <a:t>Tarzian, M., </a:t>
            </a:r>
            <a:r>
              <a:rPr lang="en-GB" b="0" i="0" dirty="0" err="1">
                <a:effectLst/>
                <a:latin typeface="Source Sans Pro" panose="020B0503030403020204" pitchFamily="34" charset="0"/>
              </a:rPr>
              <a:t>Ndrio</a:t>
            </a:r>
            <a:r>
              <a:rPr lang="en-GB" b="0" i="0" dirty="0">
                <a:effectLst/>
                <a:latin typeface="Source Sans Pro" panose="020B0503030403020204" pitchFamily="34" charset="0"/>
              </a:rPr>
              <a:t>, M. and </a:t>
            </a:r>
            <a:r>
              <a:rPr lang="en-GB" b="0" i="0" dirty="0" err="1">
                <a:effectLst/>
                <a:latin typeface="Source Sans Pro" panose="020B0503030403020204" pitchFamily="34" charset="0"/>
              </a:rPr>
              <a:t>Fakoya</a:t>
            </a:r>
            <a:r>
              <a:rPr lang="en-GB" b="0" i="0" dirty="0">
                <a:effectLst/>
                <a:latin typeface="Source Sans Pro" panose="020B0503030403020204" pitchFamily="34" charset="0"/>
              </a:rPr>
              <a:t>, A.O. (2023</a:t>
            </a:r>
            <a:r>
              <a:rPr lang="en-GB" b="0" i="1" dirty="0">
                <a:effectLst/>
                <a:latin typeface="Source Sans Pro" panose="020B0503030403020204" pitchFamily="34" charset="0"/>
              </a:rPr>
              <a:t>) ‘An Introduction and Brief Overview of Psychoanalysis</a:t>
            </a:r>
            <a:r>
              <a:rPr lang="en-GB" b="0" i="0" dirty="0">
                <a:effectLst/>
                <a:latin typeface="Source Sans Pro" panose="020B0503030403020204" pitchFamily="34" charset="0"/>
              </a:rPr>
              <a:t>’, </a:t>
            </a:r>
            <a:r>
              <a:rPr lang="en-GB" b="0" i="1" dirty="0" err="1">
                <a:effectLst/>
                <a:latin typeface="Source Sans Pro" panose="020B0503030403020204" pitchFamily="34" charset="0"/>
              </a:rPr>
              <a:t>Curēus</a:t>
            </a:r>
            <a:r>
              <a:rPr lang="en-GB" b="0" i="1" dirty="0">
                <a:effectLst/>
                <a:latin typeface="Source Sans Pro" panose="020B0503030403020204" pitchFamily="34" charset="0"/>
              </a:rPr>
              <a:t> (Palo Alto, CA)</a:t>
            </a:r>
            <a:r>
              <a:rPr lang="en-GB" b="0" i="0" dirty="0">
                <a:effectLst/>
                <a:latin typeface="Source Sans Pro" panose="020B0503030403020204" pitchFamily="34" charset="0"/>
              </a:rPr>
              <a:t>, 15(9), p. e45171. Available at: </a:t>
            </a:r>
            <a:r>
              <a:rPr lang="en-GB" b="0" i="0" dirty="0">
                <a:solidFill>
                  <a:srgbClr val="3A3A3A"/>
                </a:solidFill>
                <a:effectLst/>
                <a:latin typeface="Source Sans Pro" panose="020B0503030403020204" pitchFamily="34" charset="0"/>
                <a:hlinkClick r:id="rId7"/>
              </a:rPr>
              <a:t>https://doi.org/10.7759/cureus.45171</a:t>
            </a:r>
            <a:r>
              <a:rPr lang="en-GB" b="0" i="0" dirty="0">
                <a:solidFill>
                  <a:srgbClr val="3A3A3A"/>
                </a:solidFill>
                <a:effectLst/>
                <a:latin typeface="Source Sans Pro" panose="020B0503030403020204" pitchFamily="34" charset="0"/>
              </a:rPr>
              <a:t> </a:t>
            </a:r>
            <a:endParaRPr lang="en-US" dirty="0">
              <a:effectLst/>
            </a:endParaRPr>
          </a:p>
          <a:p>
            <a:pPr algn="l"/>
            <a:r>
              <a:rPr lang="en-US" b="0" i="0" dirty="0">
                <a:effectLst/>
                <a:latin typeface="Source Sans Pro" panose="020B0503030403020204" pitchFamily="34" charset="0"/>
              </a:rPr>
              <a:t>Showalter, E. (1987) </a:t>
            </a:r>
            <a:r>
              <a:rPr lang="en-US" b="0" i="1" dirty="0">
                <a:effectLst/>
                <a:latin typeface="Source Sans Pro" panose="020B0503030403020204" pitchFamily="34" charset="0"/>
              </a:rPr>
              <a:t>The female malady : women, madness, and English culture, 1830-1980</a:t>
            </a:r>
            <a:r>
              <a:rPr lang="en-US" b="0" i="0" dirty="0">
                <a:effectLst/>
                <a:latin typeface="Source Sans Pro" panose="020B0503030403020204" pitchFamily="34" charset="0"/>
              </a:rPr>
              <a:t>. London: Virago.</a:t>
            </a:r>
          </a:p>
          <a:p>
            <a:pPr algn="l"/>
            <a:r>
              <a:rPr lang="en-US" b="0" i="0" dirty="0">
                <a:effectLst/>
                <a:latin typeface="Source Sans Pro" panose="020B0503030403020204" pitchFamily="34" charset="0"/>
              </a:rPr>
              <a:t>Samaritans (2023</a:t>
            </a:r>
            <a:r>
              <a:rPr lang="en-US" b="0" i="1" dirty="0">
                <a:effectLst/>
                <a:latin typeface="Source Sans Pro" panose="020B0503030403020204" pitchFamily="34" charset="0"/>
              </a:rPr>
              <a:t>) Suicides in England</a:t>
            </a:r>
            <a:r>
              <a:rPr lang="en-US" b="0" i="0" dirty="0">
                <a:effectLst/>
                <a:latin typeface="Source Sans Pro" panose="020B0503030403020204" pitchFamily="34" charset="0"/>
              </a:rPr>
              <a:t>. Available at: </a:t>
            </a:r>
            <a:r>
              <a:rPr lang="en-GB" dirty="0">
                <a:hlinkClick r:id="rId8"/>
              </a:rPr>
              <a:t>Suicides in England 2023</a:t>
            </a:r>
            <a:r>
              <a:rPr lang="en-GB" dirty="0"/>
              <a:t> (Accessed:30 October 2025).</a:t>
            </a:r>
            <a:endParaRPr lang="en-US" b="0" i="0" dirty="0">
              <a:effectLst/>
              <a:latin typeface="Source Sans Pro" panose="020B0503030403020204" pitchFamily="34" charset="0"/>
            </a:endParaRPr>
          </a:p>
          <a:p>
            <a:pPr algn="l"/>
            <a:r>
              <a:rPr lang="en-US" b="0" i="0" dirty="0">
                <a:effectLst/>
                <a:latin typeface="Source Sans Pro" panose="020B0503030403020204" pitchFamily="34" charset="0"/>
              </a:rPr>
              <a:t> Grech, P. </a:t>
            </a:r>
            <a:r>
              <a:rPr lang="en-US" dirty="0">
                <a:effectLst/>
                <a:latin typeface="Source Sans Pro" panose="020B0503030403020204" pitchFamily="34" charset="0"/>
              </a:rPr>
              <a:t>and</a:t>
            </a:r>
            <a:r>
              <a:rPr lang="en-US" b="0" i="0" dirty="0">
                <a:effectLst/>
                <a:latin typeface="Source Sans Pro" panose="020B0503030403020204" pitchFamily="34" charset="0"/>
              </a:rPr>
              <a:t> Grech, R. (2021). </a:t>
            </a:r>
            <a:r>
              <a:rPr lang="en-US" b="0" i="1" dirty="0">
                <a:effectLst/>
                <a:latin typeface="Source Sans Pro" panose="020B0503030403020204" pitchFamily="34" charset="0"/>
              </a:rPr>
              <a:t>Mental Illness and Psychiatry: The 20th and Early 21st Centuries. Humanities and Social Science Research</a:t>
            </a:r>
            <a:r>
              <a:rPr lang="en-US" b="0" i="0" dirty="0">
                <a:effectLst/>
                <a:latin typeface="Source Sans Pro" panose="020B0503030403020204" pitchFamily="34" charset="0"/>
              </a:rPr>
              <a:t>. 4. p57. 10.30560/hssr.v4n3p57. </a:t>
            </a:r>
          </a:p>
          <a:p>
            <a:pPr algn="l"/>
            <a:r>
              <a:rPr lang="en-US" dirty="0" err="1">
                <a:effectLst/>
                <a:latin typeface="Source Sans Pro" panose="020B0503030403020204" pitchFamily="34" charset="0"/>
              </a:rPr>
              <a:t>Murdoch,C</a:t>
            </a:r>
            <a:r>
              <a:rPr lang="en-US" dirty="0">
                <a:effectLst/>
                <a:latin typeface="Source Sans Pro" panose="020B0503030403020204" pitchFamily="34" charset="0"/>
              </a:rPr>
              <a:t>. (2019</a:t>
            </a:r>
            <a:r>
              <a:rPr lang="en-US" i="1" dirty="0">
                <a:effectLst/>
                <a:latin typeface="Source Sans Pro" panose="020B0503030403020204" pitchFamily="34" charset="0"/>
              </a:rPr>
              <a:t>) A new framework to deliver on the mental health commitments in the NHS Long Term Plan</a:t>
            </a:r>
            <a:r>
              <a:rPr lang="en-US" dirty="0">
                <a:effectLst/>
                <a:latin typeface="Source Sans Pro" panose="020B0503030403020204" pitchFamily="34" charset="0"/>
              </a:rPr>
              <a:t>. Available at:</a:t>
            </a:r>
            <a:r>
              <a:rPr lang="en-US" dirty="0">
                <a:hlinkClick r:id="rId9"/>
              </a:rPr>
              <a:t> NHS Long Term Plan » A new framework to deliver on the mental health commitments in the NHS Long Term Plan</a:t>
            </a:r>
            <a:r>
              <a:rPr lang="en-US" dirty="0"/>
              <a:t> (Accessed: 16 October 2025).</a:t>
            </a:r>
            <a:r>
              <a:rPr lang="en-US" dirty="0">
                <a:effectLst/>
                <a:latin typeface="Source Sans Pro" panose="020B0503030403020204" pitchFamily="34" charset="0"/>
              </a:rPr>
              <a:t> </a:t>
            </a:r>
            <a:endParaRPr lang="en-US" dirty="0"/>
          </a:p>
          <a:p>
            <a:pPr algn="l"/>
            <a:r>
              <a:rPr lang="en-US" dirty="0"/>
              <a:t>World Health </a:t>
            </a:r>
            <a:r>
              <a:rPr lang="en-US" dirty="0" err="1"/>
              <a:t>Organisation</a:t>
            </a:r>
            <a:r>
              <a:rPr lang="en-US" dirty="0"/>
              <a:t> (2025</a:t>
            </a:r>
            <a:r>
              <a:rPr lang="en-US" i="1" dirty="0"/>
              <a:t>) Depressive disorder (Depression). Available at: </a:t>
            </a:r>
            <a:r>
              <a:rPr lang="en-GB" dirty="0">
                <a:hlinkClick r:id="rId10"/>
              </a:rPr>
              <a:t>Depressive disorder (depression)</a:t>
            </a:r>
            <a:r>
              <a:rPr lang="en-GB" dirty="0"/>
              <a:t>. (Accessed: 10 October 2025).</a:t>
            </a:r>
          </a:p>
          <a:p>
            <a:pPr algn="l"/>
            <a:r>
              <a:rPr lang="en-GB" dirty="0"/>
              <a:t>World Health Organisation (2025</a:t>
            </a:r>
            <a:r>
              <a:rPr lang="en-GB" i="1" dirty="0"/>
              <a:t>) Depression</a:t>
            </a:r>
            <a:r>
              <a:rPr lang="en-GB" dirty="0"/>
              <a:t>. Available at: </a:t>
            </a:r>
            <a:r>
              <a:rPr lang="en-GB" dirty="0">
                <a:hlinkClick r:id="rId11"/>
              </a:rPr>
              <a:t>Depression</a:t>
            </a:r>
            <a:r>
              <a:rPr lang="en-GB" dirty="0"/>
              <a:t>  (Accessed: 10 October 2025).</a:t>
            </a:r>
          </a:p>
          <a:p>
            <a:pPr algn="l"/>
            <a:r>
              <a:rPr lang="en-US" dirty="0"/>
              <a:t>Davis, T. (2009) Conceptualizing Psychiatric Disorders Using “Four D’s” of Diagnoses. The Internet Journal of Psychiatry, 1 (1), pp. 1-5.</a:t>
            </a:r>
            <a:endParaRPr lang="en-GB" dirty="0"/>
          </a:p>
          <a:p>
            <a:endParaRPr lang="en-GB" i="1" dirty="0"/>
          </a:p>
        </p:txBody>
      </p:sp>
    </p:spTree>
    <p:extLst>
      <p:ext uri="{BB962C8B-B14F-4D97-AF65-F5344CB8AC3E}">
        <p14:creationId xmlns:p14="http://schemas.microsoft.com/office/powerpoint/2010/main" val="212536772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6C48B67E562FF45ADD1FE43E2BC7706" ma:contentTypeVersion="13" ma:contentTypeDescription="Create a new document." ma:contentTypeScope="" ma:versionID="4e61adb5a39ab6c563409ec594fcc39e">
  <xsd:schema xmlns:xsd="http://www.w3.org/2001/XMLSchema" xmlns:xs="http://www.w3.org/2001/XMLSchema" xmlns:p="http://schemas.microsoft.com/office/2006/metadata/properties" xmlns:ns3="ad7316b1-23f1-480c-8fa6-cbf037f4db9c" xmlns:ns4="bd2b2a82-bc2e-4fcc-b8ad-fd63686c78d2" targetNamespace="http://schemas.microsoft.com/office/2006/metadata/properties" ma:root="true" ma:fieldsID="fffac46490c077023ea289b91ba14e99" ns3:_="" ns4:_="">
    <xsd:import namespace="ad7316b1-23f1-480c-8fa6-cbf037f4db9c"/>
    <xsd:import namespace="bd2b2a82-bc2e-4fcc-b8ad-fd63686c78d2"/>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GenerationTime" minOccurs="0"/>
                <xsd:element ref="ns3:MediaServiceEventHashCode" minOccurs="0"/>
                <xsd:element ref="ns3:MediaServiceAutoTags" minOccurs="0"/>
                <xsd:element ref="ns3:MediaLengthInSeconds"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d7316b1-23f1-480c-8fa6-cbf037f4db9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Tags" ma:index="18" nillable="true" ma:displayName="Tags" ma:internalName="MediaServiceAutoTags"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DateTaken" ma:index="20"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d2b2a82-bc2e-4fcc-b8ad-fd63686c78d2"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ad7316b1-23f1-480c-8fa6-cbf037f4db9c" xsi:nil="true"/>
  </documentManagement>
</p:properties>
</file>

<file path=customXml/itemProps1.xml><?xml version="1.0" encoding="utf-8"?>
<ds:datastoreItem xmlns:ds="http://schemas.openxmlformats.org/officeDocument/2006/customXml" ds:itemID="{96E852D6-F252-4544-93B5-0381D10627B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d7316b1-23f1-480c-8fa6-cbf037f4db9c"/>
    <ds:schemaRef ds:uri="bd2b2a82-bc2e-4fcc-b8ad-fd63686c78d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76ABFFE-6EDE-4195-A99E-4F238F10B178}">
  <ds:schemaRefs>
    <ds:schemaRef ds:uri="http://schemas.microsoft.com/sharepoint/v3/contenttype/forms"/>
  </ds:schemaRefs>
</ds:datastoreItem>
</file>

<file path=customXml/itemProps3.xml><?xml version="1.0" encoding="utf-8"?>
<ds:datastoreItem xmlns:ds="http://schemas.openxmlformats.org/officeDocument/2006/customXml" ds:itemID="{9FF7F59E-5616-40BA-970D-DFC4A126A522}">
  <ds:schemaRefs>
    <ds:schemaRef ds:uri="http://schemas.microsoft.com/office/infopath/2007/PartnerControls"/>
    <ds:schemaRef ds:uri="http://purl.org/dc/terms/"/>
    <ds:schemaRef ds:uri="http://schemas.openxmlformats.org/package/2006/metadata/core-properties"/>
    <ds:schemaRef ds:uri="http://purl.org/dc/elements/1.1/"/>
    <ds:schemaRef ds:uri="http://www.w3.org/XML/1998/namespace"/>
    <ds:schemaRef ds:uri="http://purl.org/dc/dcmitype/"/>
    <ds:schemaRef ds:uri="http://schemas.microsoft.com/office/2006/metadata/properties"/>
    <ds:schemaRef ds:uri="http://schemas.microsoft.com/office/2006/documentManagement/types"/>
    <ds:schemaRef ds:uri="bd2b2a82-bc2e-4fcc-b8ad-fd63686c78d2"/>
    <ds:schemaRef ds:uri="ad7316b1-23f1-480c-8fa6-cbf037f4db9c"/>
  </ds:schemaRefs>
</ds:datastoreItem>
</file>

<file path=docProps/app.xml><?xml version="1.0" encoding="utf-8"?>
<Properties xmlns="http://schemas.openxmlformats.org/officeDocument/2006/extended-properties" xmlns:vt="http://schemas.openxmlformats.org/officeDocument/2006/docPropsVTypes">
  <Template>TM04033921[[fn=Damask]]</Template>
  <TotalTime>402</TotalTime>
  <Words>1261</Words>
  <Application>Microsoft Office PowerPoint</Application>
  <PresentationFormat>Widescreen</PresentationFormat>
  <Paragraphs>37</Paragraphs>
  <Slides>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vt:i4>
      </vt:variant>
    </vt:vector>
  </HeadingPairs>
  <TitlesOfParts>
    <vt:vector size="11" baseType="lpstr">
      <vt:lpstr>Arial</vt:lpstr>
      <vt:lpstr>Bookman Old Style</vt:lpstr>
      <vt:lpstr>Roboto Mono Web</vt:lpstr>
      <vt:lpstr>Rockwell</vt:lpstr>
      <vt:lpstr>Source Sans Pro</vt:lpstr>
      <vt:lpstr>Wingdings</vt:lpstr>
      <vt:lpstr>Damask</vt:lpstr>
      <vt:lpstr>Student name: sabrina khan student number:2312075 module: psychopathological classifications and provisions module code: bmhp6029 assignment title: component 1-presentation: depression- icd-11 (6a70-6a71) lecturer’s name: neale haddon </vt:lpstr>
      <vt:lpstr>Depressive disorder: icd-11 (6a70-6a71)</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Sabrina Khan (2312075)</dc:creator>
  <cp:lastModifiedBy>Sabrina Khan (2312075)</cp:lastModifiedBy>
  <cp:revision>1</cp:revision>
  <dcterms:created xsi:type="dcterms:W3CDTF">2025-11-02T10:09:34Z</dcterms:created>
  <dcterms:modified xsi:type="dcterms:W3CDTF">2025-11-02T16:51:44Z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0x01010096C48B67E562FF45ADD1FE43E2BC7706</vt:lpwstr>
  </property>
</Properties>
</file>