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3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5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CDF751-508C-4DEF-8089-DDA3339F02E8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A54C3-3972-4B32-BB50-EF7145190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23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A54C3-3972-4B32-BB50-EF714519088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227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7605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143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8085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320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790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248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324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367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863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609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290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855FBF1-7608-4DDC-9CDA-D58B10FFB82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08E7EB5-D21F-42FA-8D50-30F43A79FD82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986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807830/No_Longer_Optional_Employer_Demand_for_Digital_Skills.pdf" TargetMode="External"/><Relationship Id="rId2" Type="http://schemas.openxmlformats.org/officeDocument/2006/relationships/hyperlink" Target="https://doi.org/10.1080/14623940903138258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bbc.com/worklife/article/20220923-why-digital-literacy-is-now-a-workplace-non-negotiable#:~:text=By%202019%2C%20a%20UK%20government,up%20the%20workforce%27s%20skill%20requirements." TargetMode="External"/><Relationship Id="rId4" Type="http://schemas.openxmlformats.org/officeDocument/2006/relationships/hyperlink" Target="https://zenefits.com/workest/active-listening-in-the-workplac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0051" y="2142837"/>
            <a:ext cx="10058400" cy="2041236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GB" sz="8800" dirty="0" smtClean="0"/>
              <a:t/>
            </a:r>
            <a:br>
              <a:rPr lang="en-GB" sz="8800" dirty="0" smtClean="0"/>
            </a:br>
            <a:r>
              <a:rPr lang="en-GB" sz="6000" b="1" dirty="0" smtClean="0">
                <a:solidFill>
                  <a:schemeClr val="bg2">
                    <a:lumMod val="50000"/>
                  </a:schemeClr>
                </a:solidFill>
              </a:rPr>
              <a:t>&amp;</a:t>
            </a:r>
            <a:br>
              <a:rPr lang="en-GB" sz="6000" b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en-GB" sz="6000" b="1" dirty="0" smtClean="0">
                <a:solidFill>
                  <a:schemeClr val="bg2">
                    <a:lumMod val="50000"/>
                  </a:schemeClr>
                </a:solidFill>
              </a:rPr>
              <a:t>THEIR APPLICATION IN YOUTH WORK</a:t>
            </a:r>
            <a:r>
              <a:rPr lang="en-GB" sz="6000" b="1" dirty="0" smtClean="0"/>
              <a:t/>
            </a:r>
            <a:br>
              <a:rPr lang="en-GB" sz="6000" b="1" dirty="0" smtClean="0"/>
            </a:b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9584"/>
            <a:ext cx="10058400" cy="1143000"/>
          </a:xfrm>
        </p:spPr>
        <p:txBody>
          <a:bodyPr anchor="b">
            <a:normAutofit fontScale="85000" lnSpcReduction="20000"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BA: </a:t>
            </a:r>
            <a:r>
              <a:rPr lang="en-GB" dirty="0" err="1" smtClean="0">
                <a:solidFill>
                  <a:schemeClr val="tx1"/>
                </a:solidFill>
              </a:rPr>
              <a:t>YOUth</a:t>
            </a:r>
            <a:r>
              <a:rPr lang="en-GB" dirty="0" smtClean="0">
                <a:solidFill>
                  <a:schemeClr val="tx1"/>
                </a:solidFill>
              </a:rPr>
              <a:t> work and social education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Module</a:t>
            </a:r>
            <a:r>
              <a:rPr lang="en-GB" dirty="0">
                <a:solidFill>
                  <a:schemeClr val="tx1"/>
                </a:solidFill>
              </a:rPr>
              <a:t>: </a:t>
            </a:r>
            <a:r>
              <a:rPr lang="en-GB" dirty="0" smtClean="0">
                <a:solidFill>
                  <a:schemeClr val="tx1"/>
                </a:solidFill>
              </a:rPr>
              <a:t>ECGE4003Q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James Askill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11428" y="340422"/>
            <a:ext cx="703564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STUDY SKILLS</a:t>
            </a:r>
            <a:endParaRPr lang="en-US" sz="9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928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17512"/>
            <a:ext cx="10058400" cy="1450757"/>
          </a:xfrm>
        </p:spPr>
        <p:txBody>
          <a:bodyPr anchor="t">
            <a:normAutofit/>
          </a:bodyPr>
          <a:lstStyle/>
          <a:p>
            <a:pPr algn="ctr"/>
            <a:r>
              <a:rPr lang="en-GB" sz="7200" b="1" dirty="0" smtClean="0">
                <a:solidFill>
                  <a:schemeClr val="bg2">
                    <a:lumMod val="50000"/>
                  </a:schemeClr>
                </a:solidFill>
              </a:rPr>
              <a:t>OBJECTIVES &amp; OUTCOMES</a:t>
            </a:r>
            <a:endParaRPr lang="en-GB" sz="7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807" y="1681019"/>
            <a:ext cx="10603346" cy="494145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GB" sz="4000" dirty="0" smtClean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3000" dirty="0"/>
              <a:t> </a:t>
            </a:r>
            <a:r>
              <a:rPr lang="en-GB" sz="3000" dirty="0" smtClean="0"/>
              <a:t> Identify and outline three Academic Study Skills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3000" dirty="0" smtClean="0"/>
              <a:t>  Explore how these skills may be utilised in a workplace setting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3000" dirty="0" smtClean="0"/>
              <a:t>  Examine the relevance/application of these skills within Youth Work 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en-GB" sz="4300" dirty="0" smtClean="0">
                <a:solidFill>
                  <a:schemeClr val="bg2">
                    <a:lumMod val="50000"/>
                  </a:schemeClr>
                </a:solidFill>
              </a:rPr>
              <a:t>Self-Evaluation</a:t>
            </a:r>
            <a:endParaRPr lang="en-GB" sz="4300" dirty="0" smtClean="0"/>
          </a:p>
        </p:txBody>
      </p:sp>
    </p:spTree>
    <p:extLst>
      <p:ext uri="{BB962C8B-B14F-4D97-AF65-F5344CB8AC3E}">
        <p14:creationId xmlns:p14="http://schemas.microsoft.com/office/powerpoint/2010/main" val="121806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8764" y="1706072"/>
            <a:ext cx="5828145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What are Study Skills?</a:t>
            </a:r>
            <a:endParaRPr lang="en-US" sz="8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76943" y="350797"/>
            <a:ext cx="3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Academic Reading</a:t>
            </a:r>
            <a:endParaRPr lang="en-U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10791" y="995070"/>
            <a:ext cx="44262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/>
                <a:solidFill>
                  <a:schemeClr val="accent3"/>
                </a:solidFill>
              </a:rPr>
              <a:t>Digital Literacy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1556" y="3931786"/>
            <a:ext cx="57075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Time Management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126" y="3033836"/>
            <a:ext cx="303038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Writing</a:t>
            </a:r>
            <a:endParaRPr lang="en-US" sz="7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6609" y="860642"/>
            <a:ext cx="5816227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Critical Thinking</a:t>
            </a:r>
            <a:endParaRPr lang="en-US" sz="66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83901" y="3906674"/>
            <a:ext cx="712045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Problem Solving</a:t>
            </a:r>
            <a:endParaRPr lang="en-US" sz="7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406621" y="1698596"/>
            <a:ext cx="313938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Referencing</a:t>
            </a:r>
            <a:endParaRPr lang="en-US" sz="4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4818" y="4496847"/>
            <a:ext cx="631283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8000" b="1" cap="none" spc="0" dirty="0" smtClean="0">
                <a:ln/>
                <a:solidFill>
                  <a:schemeClr val="accent3"/>
                </a:solidFill>
                <a:effectLst/>
              </a:rPr>
              <a:t>Group Work</a:t>
            </a:r>
            <a:endParaRPr lang="en-US" sz="8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994169" y="2298589"/>
            <a:ext cx="396429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Note Taking</a:t>
            </a:r>
            <a:endParaRPr lang="en-US" sz="6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507754" y="-55948"/>
            <a:ext cx="62222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Presenting </a:t>
            </a:r>
            <a:endParaRPr lang="en-US" sz="8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45883" y="4763393"/>
            <a:ext cx="300409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Researching</a:t>
            </a:r>
            <a:endParaRPr lang="en-US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386881" y="4947650"/>
            <a:ext cx="185018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Planning</a:t>
            </a:r>
            <a:endParaRPr 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86096" y="2380662"/>
            <a:ext cx="348255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Multi-tasking</a:t>
            </a:r>
            <a:endParaRPr lang="en-US" sz="4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348507" y="5369685"/>
            <a:ext cx="5582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Meeting Deadlines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947366" y="536428"/>
            <a:ext cx="284988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Active Listening</a:t>
            </a:r>
            <a:endParaRPr lang="en-US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826695" y="5532834"/>
            <a:ext cx="29078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/>
              </a:rPr>
              <a:t>Organisation</a:t>
            </a:r>
            <a:endParaRPr lang="en-US" sz="4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78274" y="1887369"/>
            <a:ext cx="31902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</a:rPr>
              <a:t>Self-Discipline</a:t>
            </a:r>
            <a:endParaRPr lang="en-US" sz="4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603671" y="3172335"/>
            <a:ext cx="30885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/>
              </a:rPr>
              <a:t>Reflection</a:t>
            </a:r>
            <a:endParaRPr lang="en-U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67358" y="6445966"/>
            <a:ext cx="8580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(McMillan and Weyers, 2021)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36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04063" y="150244"/>
            <a:ext cx="64666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Digital Literacy</a:t>
            </a:r>
            <a:endParaRPr lang="en-US" sz="8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8763" y="2041111"/>
            <a:ext cx="3521363" cy="39395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Study Skills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endParaRPr lang="en-GB" sz="140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‘</a:t>
            </a:r>
            <a:r>
              <a:rPr lang="en-GB" sz="2000" i="1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As never before, technology has become a vital tool for university learning.’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McMillan and Weyers,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2021, p54)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050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Required throughout Higher </a:t>
            </a:r>
            <a:r>
              <a:rPr lang="en-GB" sz="2000" dirty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E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ducation - to access learning materials, submit assignments, communicate with lecturers and fellow students through VLE.</a:t>
            </a:r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30254" y="2041111"/>
            <a:ext cx="3592945" cy="39395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Employability</a:t>
            </a:r>
          </a:p>
          <a:p>
            <a:pPr algn="ctr"/>
            <a:endParaRPr lang="en-GB" sz="1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Listed as a </a:t>
            </a:r>
            <a:r>
              <a:rPr lang="en-GB" sz="2000" b="1" i="1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required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skill in over 80% of advertised job vacancies online. (DCSM, 2019)</a:t>
            </a:r>
          </a:p>
          <a:p>
            <a:endParaRPr lang="en-GB" sz="28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Notable increase of remote and hybrid work following the pandemic, with nearly 50% of the workforce engaging in regular remote work. (Zhou, 2022)</a:t>
            </a:r>
            <a:endParaRPr lang="en-GB" sz="1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033327" y="2041110"/>
            <a:ext cx="3567546" cy="39395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Youth Work</a:t>
            </a:r>
          </a:p>
          <a:p>
            <a:pPr algn="ctr"/>
            <a:endParaRPr lang="en-GB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Allows us to provide the best possible service through relevant data, rapid communication, signposting etc.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800" dirty="0" smtClean="0">
              <a:ln w="0"/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Through our own development we are better suited to support Young People as technology continues to advance at an exponential rate. (</a:t>
            </a:r>
            <a:r>
              <a:rPr lang="en-GB" sz="2000" dirty="0" err="1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Octobre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, 2020)</a:t>
            </a:r>
          </a:p>
          <a:p>
            <a:pPr algn="ctr"/>
            <a:endParaRPr lang="en-GB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979055" y="947348"/>
            <a:ext cx="10280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b="1" dirty="0">
              <a:latin typeface="Arial Narrow" panose="020B0606020202030204" pitchFamily="34" charset="0"/>
            </a:endParaRPr>
          </a:p>
          <a:p>
            <a:pPr algn="ctr"/>
            <a:r>
              <a:rPr lang="en-GB" sz="2400" b="1" dirty="0" smtClean="0">
                <a:latin typeface="Arial Narrow" panose="020B0606020202030204" pitchFamily="34" charset="0"/>
              </a:rPr>
              <a:t> </a:t>
            </a:r>
            <a:r>
              <a:rPr lang="en-GB" sz="2000" b="1" i="1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The ability to utilise a variety of technologies to find, develop, analyse, and communicate information</a:t>
            </a:r>
            <a:endParaRPr lang="en-GB" sz="2000" b="1" i="1" dirty="0">
              <a:solidFill>
                <a:schemeClr val="bg2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01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3143" y="150244"/>
            <a:ext cx="684847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Active Listening</a:t>
            </a:r>
            <a:endParaRPr lang="en-US" sz="8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8763" y="2041110"/>
            <a:ext cx="3521363" cy="404565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Study Skills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endParaRPr lang="en-GB" sz="80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Cottrell (2019, p.36) states that between 50-60% of what students hear in lectures is forgotten.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050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Active Listening, like any skill, takes practice and preparation - Taking notes, paying attention to inflection and tone and even analysing what is </a:t>
            </a:r>
            <a:r>
              <a:rPr lang="en-GB" sz="2000" i="1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not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said are all important aspects of AL.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30254" y="2041111"/>
            <a:ext cx="3592945" cy="40456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Employability</a:t>
            </a:r>
          </a:p>
          <a:p>
            <a:pPr algn="ctr"/>
            <a:endParaRPr lang="en-GB" sz="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Managers report that Active Listeners tend to be better communicators and are typically more adept at conflict resolution.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000" dirty="0">
              <a:ln w="0"/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E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mployers actively seek candidates with developed AL skills, particularly when hiring for person-facing roles. </a:t>
            </a:r>
          </a:p>
          <a:p>
            <a:endParaRPr lang="en-GB" sz="800" dirty="0" smtClean="0">
              <a:ln w="0"/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algn="ctr"/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  (Jean et al, 2022) </a:t>
            </a:r>
            <a:endParaRPr lang="en-GB" sz="2000" dirty="0">
              <a:ln w="0"/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28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033327" y="2041110"/>
            <a:ext cx="3567546" cy="404565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Youth Work</a:t>
            </a:r>
          </a:p>
          <a:p>
            <a:pPr algn="ctr"/>
            <a:endParaRPr lang="en-GB" sz="8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Consider how often we ‘read between the lines’ when speaking to Young People, particularly when they are making a disclosure or are experiencing distress.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800" dirty="0" smtClean="0">
              <a:ln w="0"/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AL 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aims to ensure 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that 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we 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truly </a:t>
            </a:r>
            <a:r>
              <a:rPr lang="en-GB" sz="2000" i="1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understand 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what 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Young People are saying and minimises the risk of miscommunication.</a:t>
            </a:r>
          </a:p>
          <a:p>
            <a:pPr algn="ctr"/>
            <a:endParaRPr lang="en-GB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835890" y="926399"/>
            <a:ext cx="10603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b="1" dirty="0">
              <a:latin typeface="Arial Narrow" panose="020B0606020202030204" pitchFamily="34" charset="0"/>
            </a:endParaRPr>
          </a:p>
          <a:p>
            <a:pPr algn="ctr"/>
            <a:r>
              <a:rPr lang="en-GB" sz="2400" b="1" dirty="0" smtClean="0">
                <a:latin typeface="Arial Narrow" panose="020B0606020202030204" pitchFamily="34" charset="0"/>
              </a:rPr>
              <a:t> </a:t>
            </a:r>
            <a:r>
              <a:rPr lang="en-GB" sz="2000" b="1" i="1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The practice of not only </a:t>
            </a:r>
            <a:r>
              <a:rPr lang="en-GB" sz="2000" b="1" i="1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hearing </a:t>
            </a:r>
            <a:r>
              <a:rPr lang="en-GB" sz="2000" b="1" i="1" dirty="0" smtClean="0">
                <a:ln w="0"/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what is being said, but </a:t>
            </a:r>
            <a:r>
              <a:rPr lang="en-GB" sz="2000" b="1" i="1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understanding</a:t>
            </a:r>
            <a:r>
              <a:rPr lang="en-GB" sz="2000" b="1" i="1" dirty="0" smtClean="0">
                <a:ln w="0"/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 what is being communicated</a:t>
            </a:r>
            <a:endParaRPr lang="en-GB" sz="2000" b="1" i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371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42574" y="150244"/>
            <a:ext cx="798962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Reflective Practice</a:t>
            </a:r>
            <a:endParaRPr lang="en-US" sz="8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8763" y="1895690"/>
            <a:ext cx="3521363" cy="43203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Study Skills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endParaRPr lang="en-GB" sz="80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A key component of successful study – without the ability to reflect and evaluate it is almost impossible to learn. </a:t>
            </a:r>
            <a:endParaRPr lang="en-GB" dirty="0" smtClean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050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Cottrell (2019, p.100) encourages utilising multiple models of reflection at every stage of higher education, focusing on both personal and professional growth.</a:t>
            </a:r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30254" y="1895689"/>
            <a:ext cx="3592945" cy="43203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Employability</a:t>
            </a:r>
          </a:p>
          <a:p>
            <a:pPr algn="ctr"/>
            <a:endParaRPr lang="en-GB" sz="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Hargreaves and Page (2013, p.168) highlight how reflective practice benefits the </a:t>
            </a:r>
            <a:r>
              <a:rPr lang="en-GB" sz="2000" i="1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entire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workforce, encouraging and supporting employees to learn and grow regardless of their position or level of experience.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Contemporary research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suggests that ‘</a:t>
            </a:r>
            <a:r>
              <a:rPr lang="en-GB" sz="2000" dirty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p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rofessionalism’ is strongly associated with reflective skills. (Smith </a:t>
            </a:r>
            <a:r>
              <a:rPr lang="en-GB" sz="2000" dirty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and 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Martin, 2014</a:t>
            </a:r>
            <a:r>
              <a:rPr lang="en-GB" sz="2000" dirty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, p.295) </a:t>
            </a:r>
            <a:endParaRPr lang="en-GB" sz="2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048424" y="1895690"/>
            <a:ext cx="3567546" cy="43203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Youth Work</a:t>
            </a:r>
            <a:endParaRPr lang="en-GB" sz="2000" dirty="0" smtClean="0">
              <a:ln w="0"/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800" dirty="0" smtClean="0">
              <a:ln w="0"/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Reflective Practice provides us with the ability to make meaningful decisions and achieve positive outcomes when dealing with the potential ‘unpredictability’ and ‘disorder’ inherent to a Youth Work setting. (</a:t>
            </a:r>
            <a:r>
              <a:rPr lang="en-GB" sz="2000" dirty="0" err="1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Emslie</a:t>
            </a: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, 2009, p.417-427)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800" dirty="0" smtClean="0">
              <a:ln w="0"/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>
                <a:ln w="0"/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The various models of RP encourage a holistic approach that suits value-based work.    </a:t>
            </a:r>
            <a:endParaRPr lang="en-GB" sz="2000" dirty="0">
              <a:ln w="0"/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2000" dirty="0" smtClean="0">
              <a:ln w="0"/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algn="ctr"/>
            <a:endParaRPr lang="en-GB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979055" y="947348"/>
            <a:ext cx="10280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b="1" dirty="0">
              <a:latin typeface="Arial Narrow" panose="020B0606020202030204" pitchFamily="34" charset="0"/>
            </a:endParaRPr>
          </a:p>
          <a:p>
            <a:pPr algn="ctr"/>
            <a:r>
              <a:rPr lang="en-GB" sz="2400" b="1" dirty="0" smtClean="0">
                <a:latin typeface="Arial Narrow" panose="020B0606020202030204" pitchFamily="34" charset="0"/>
              </a:rPr>
              <a:t> </a:t>
            </a:r>
            <a:r>
              <a:rPr lang="en-GB" sz="2000" b="1" i="1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A continuous process of reflection on one’s experiences in order to develop, learn, and grow</a:t>
            </a:r>
            <a:r>
              <a:rPr lang="en-GB" sz="20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  <a:endParaRPr lang="en-GB" sz="2000" b="1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76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49657"/>
            <a:ext cx="10058400" cy="1450757"/>
          </a:xfrm>
        </p:spPr>
        <p:txBody>
          <a:bodyPr>
            <a:normAutofit/>
          </a:bodyPr>
          <a:lstStyle/>
          <a:p>
            <a:pPr algn="ctr"/>
            <a:r>
              <a:rPr lang="en-GB" sz="9600" b="1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Evaluation</a:t>
            </a:r>
            <a:endParaRPr lang="en-GB" sz="9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Current Skill level</a:t>
            </a:r>
            <a:endParaRPr lang="en-GB" b="1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52290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>
              <a:buFont typeface="Wingdings" panose="05000000000000000000" pitchFamily="2" charset="2"/>
              <a:buChar char="q"/>
            </a:pPr>
            <a:endParaRPr lang="en-GB" sz="800" dirty="0" smtClean="0"/>
          </a:p>
          <a:p>
            <a:pPr algn="ctr">
              <a:buFont typeface="Wingdings" panose="05000000000000000000" pitchFamily="2" charset="2"/>
              <a:buChar char="q"/>
            </a:pPr>
            <a:r>
              <a:rPr lang="en-GB" dirty="0" smtClean="0"/>
              <a:t>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DIGITAL LITERACY </a:t>
            </a:r>
          </a:p>
          <a:p>
            <a:pPr marL="0" indent="0" algn="ctr">
              <a:buNone/>
            </a:pPr>
            <a:r>
              <a:rPr lang="en-GB" sz="1400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Typically comfortable with most applications and interfaces – if not familiar am usually able to gain an understanding through self-led learning.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ACTIVE LISTENING</a:t>
            </a:r>
          </a:p>
          <a:p>
            <a:pPr marL="0" indent="0" algn="ctr">
              <a:buNone/>
            </a:pPr>
            <a:r>
              <a:rPr lang="en-GB" sz="1400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Able to interpret body language, tone and meaning in most cases. Occasionally struggle with wanting to discuss a point or query something before the speaker has fully finished, particularly when interested.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REFLECTIVE PRACTICE</a:t>
            </a:r>
          </a:p>
          <a:p>
            <a:pPr marL="0" indent="0" algn="ctr">
              <a:buNone/>
            </a:pP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GB" sz="1400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Familiar with most reflective models and how to utilise them but not always able to dedicate the time necessary to fully work through the process.</a:t>
            </a:r>
            <a:endParaRPr lang="en-GB" sz="1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Areas for Development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522902"/>
          </a:xfrm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pPr lvl="0" algn="ctr">
              <a:buClr>
                <a:srgbClr val="E48312"/>
              </a:buClr>
              <a:buFont typeface="Wingdings" panose="05000000000000000000" pitchFamily="2" charset="2"/>
              <a:buChar char="q"/>
            </a:pPr>
            <a:endParaRPr lang="en-GB" sz="800" dirty="0" smtClean="0">
              <a:solidFill>
                <a:srgbClr val="000000">
                  <a:lumMod val="75000"/>
                  <a:lumOff val="25000"/>
                </a:srgbClr>
              </a:solidFill>
            </a:endParaRPr>
          </a:p>
          <a:p>
            <a:pPr lvl="0" algn="ctr">
              <a:buClr>
                <a:schemeClr val="bg1"/>
              </a:buClr>
              <a:buFont typeface="Wingdings" panose="05000000000000000000" pitchFamily="2" charset="2"/>
              <a:buChar char="q"/>
            </a:pPr>
            <a:r>
              <a:rPr lang="en-GB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GB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DIGITAL LITERACY </a:t>
            </a:r>
          </a:p>
          <a:p>
            <a:pPr marL="0" lvl="0" indent="0" algn="ctr">
              <a:buClr>
                <a:schemeClr val="bg1"/>
              </a:buClr>
              <a:buNone/>
            </a:pPr>
            <a:r>
              <a:rPr lang="en-GB" sz="1400" dirty="0" smtClean="0"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         Ensure that I keep up to date with newer software, particularly anything that is popular with Young People.</a:t>
            </a:r>
            <a:endParaRPr lang="en-GB" sz="1400" dirty="0"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  <a:p>
            <a:pPr lvl="0" algn="ctr">
              <a:buClr>
                <a:schemeClr val="bg1"/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GB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ACTIVE LISTENING</a:t>
            </a:r>
          </a:p>
          <a:p>
            <a:pPr marL="0" lvl="0" indent="0" algn="ctr">
              <a:buClr>
                <a:schemeClr val="bg1"/>
              </a:buClr>
              <a:buNone/>
            </a:pPr>
            <a:r>
              <a:rPr lang="en-GB" sz="1400" dirty="0" smtClean="0"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Focus on maintaining concentration, particularly when the subject/area of discussion is not immediately engaging. Additionally, work on holding back questions or talking points until the speaker has concluded.</a:t>
            </a:r>
            <a:endParaRPr lang="en-GB" sz="1400" dirty="0"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  <a:p>
            <a:pPr lvl="0" algn="ctr">
              <a:buClr>
                <a:schemeClr val="bg1"/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GB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REFLECTIVE PRACTICE</a:t>
            </a:r>
          </a:p>
          <a:p>
            <a:pPr marL="0" lvl="0" indent="0" algn="ctr">
              <a:buClr>
                <a:schemeClr val="bg1"/>
              </a:buClr>
              <a:buNone/>
            </a:pPr>
            <a:r>
              <a:rPr lang="en-GB" sz="1600" dirty="0"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GB" sz="1400" dirty="0" smtClean="0"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Ensure that sufficient time is dedicated to reflection and focus on revisiting previous reflective work to track progress, development and action plans.  </a:t>
            </a:r>
            <a:endParaRPr lang="en-GB" sz="14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286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uiExpand="1" build="p" animBg="1"/>
      <p:bldP spid="5" grpId="0" uiExpand="1" build="p" animBg="1"/>
      <p:bldP spid="6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17654" y="0"/>
            <a:ext cx="575349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Conclusion</a:t>
            </a:r>
            <a:endParaRPr lang="en-US" sz="9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94693" y="1308050"/>
            <a:ext cx="9199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What have we learned?</a:t>
            </a:r>
            <a:endParaRPr lang="en-GB" sz="2400" b="1" i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46545" y="1769715"/>
            <a:ext cx="11055928" cy="3913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lvl="0" indent="-91440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q"/>
            </a:pPr>
            <a:r>
              <a:rPr lang="en-GB" sz="3000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GB" sz="2400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Gained a better understanding of some key Study Skills, namely Digital Literacy,      Active Listening and Reflective Practice.</a:t>
            </a:r>
            <a:endParaRPr lang="en-GB" sz="2400" dirty="0">
              <a:solidFill>
                <a:srgbClr val="000000">
                  <a:lumMod val="75000"/>
                  <a:lumOff val="25000"/>
                </a:srgbClr>
              </a:solidFill>
            </a:endParaRPr>
          </a:p>
          <a:p>
            <a:pPr marL="91440" lvl="0" indent="-91440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rgbClr val="000000">
                    <a:lumMod val="75000"/>
                    <a:lumOff val="25000"/>
                  </a:srgbClr>
                </a:solidFill>
              </a:rPr>
              <a:t>  </a:t>
            </a:r>
            <a:r>
              <a:rPr lang="en-GB" sz="2400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Examined how </a:t>
            </a:r>
            <a:r>
              <a:rPr lang="en-GB" sz="2400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the </a:t>
            </a:r>
            <a:r>
              <a:rPr lang="en-GB" sz="2400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development of these skills may be beneficial for future employability as well as their use and relevance in a Youth Work setting.</a:t>
            </a:r>
            <a:endParaRPr lang="en-GB" sz="2400" dirty="0">
              <a:solidFill>
                <a:srgbClr val="000000">
                  <a:lumMod val="75000"/>
                  <a:lumOff val="25000"/>
                </a:srgbClr>
              </a:solidFill>
            </a:endParaRPr>
          </a:p>
          <a:p>
            <a:pPr marL="91440" lvl="0" indent="-91440" defTabSz="914400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rgbClr val="000000">
                    <a:lumMod val="75000"/>
                    <a:lumOff val="25000"/>
                  </a:srgbClr>
                </a:solidFill>
              </a:rPr>
              <a:t>  </a:t>
            </a:r>
            <a:r>
              <a:rPr lang="en-GB" sz="2400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Evaluated my current level of ability with each skill and identified areas for further development, both academically and professionally.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03871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939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280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34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462" y="471331"/>
            <a:ext cx="10058400" cy="1071142"/>
          </a:xfrm>
        </p:spPr>
        <p:txBody>
          <a:bodyPr>
            <a:normAutofit/>
          </a:bodyPr>
          <a:lstStyle/>
          <a:p>
            <a:pPr algn="ctr"/>
            <a:r>
              <a:rPr lang="en-GB" sz="7200" dirty="0" smtClean="0">
                <a:solidFill>
                  <a:schemeClr val="bg2">
                    <a:lumMod val="50000"/>
                  </a:schemeClr>
                </a:solidFill>
              </a:rPr>
              <a:t>REFERENCES</a:t>
            </a:r>
            <a:endParaRPr lang="en-GB" sz="7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9527" y="1690255"/>
            <a:ext cx="1152698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Cottrell, S. (2019), </a:t>
            </a:r>
            <a:r>
              <a:rPr lang="en-GB" i="1" dirty="0" smtClean="0"/>
              <a:t>The Study Skills Handbook, </a:t>
            </a:r>
            <a:r>
              <a:rPr lang="en-GB" dirty="0" smtClean="0"/>
              <a:t>Bloomsbury Publishing Plc, London.</a:t>
            </a:r>
          </a:p>
          <a:p>
            <a:r>
              <a:rPr lang="en-GB" dirty="0" err="1" smtClean="0"/>
              <a:t>Emslie</a:t>
            </a:r>
            <a:r>
              <a:rPr lang="en-GB" dirty="0" smtClean="0"/>
              <a:t>, M. (2009), ‘Researching reflective practice: a case study of youth work education,’ </a:t>
            </a:r>
            <a:r>
              <a:rPr lang="en-GB" i="1" dirty="0" smtClean="0"/>
              <a:t>Reflective Practice, </a:t>
            </a:r>
            <a:r>
              <a:rPr lang="en-GB" dirty="0" smtClean="0"/>
              <a:t>10(4), pp.417-427. </a:t>
            </a:r>
            <a:r>
              <a:rPr lang="en-GB" dirty="0" smtClean="0">
                <a:hlinkClick r:id="rId2"/>
              </a:rPr>
              <a:t>https://doi.org/10.1080/14623940903138258</a:t>
            </a:r>
            <a:r>
              <a:rPr lang="en-GB" dirty="0" smtClean="0"/>
              <a:t>.</a:t>
            </a:r>
          </a:p>
          <a:p>
            <a:r>
              <a:rPr lang="en-GB" dirty="0" smtClean="0"/>
              <a:t>Great Britain. Department for Digital, Culture, Media </a:t>
            </a:r>
            <a:r>
              <a:rPr lang="en-GB" dirty="0"/>
              <a:t>and Sport (2019</a:t>
            </a:r>
            <a:r>
              <a:rPr lang="en-GB" dirty="0" smtClean="0"/>
              <a:t>), </a:t>
            </a:r>
            <a:r>
              <a:rPr lang="en-GB" i="1" dirty="0"/>
              <a:t>No Longer Optional: Employer Demand for Digital </a:t>
            </a:r>
            <a:r>
              <a:rPr lang="en-GB" i="1" dirty="0" smtClean="0"/>
              <a:t>Skills, </a:t>
            </a:r>
            <a:r>
              <a:rPr lang="en-GB" dirty="0" smtClean="0"/>
              <a:t>Available at: </a:t>
            </a:r>
            <a:r>
              <a:rPr lang="en-GB" dirty="0">
                <a:hlinkClick r:id="rId3"/>
              </a:rPr>
              <a:t>No Longer Optional: Employer Demand for Digital Skills (publishing.service.gov.uk</a:t>
            </a:r>
            <a:r>
              <a:rPr lang="en-GB" dirty="0" smtClean="0">
                <a:hlinkClick r:id="rId3"/>
              </a:rPr>
              <a:t>)</a:t>
            </a:r>
            <a:r>
              <a:rPr lang="en-GB" dirty="0" smtClean="0"/>
              <a:t> (Accessed: 12</a:t>
            </a:r>
            <a:r>
              <a:rPr lang="en-GB" baseline="30000" dirty="0" smtClean="0"/>
              <a:t>th</a:t>
            </a:r>
            <a:r>
              <a:rPr lang="en-GB" dirty="0" smtClean="0"/>
              <a:t> November 2023)</a:t>
            </a:r>
          </a:p>
          <a:p>
            <a:r>
              <a:rPr lang="en-GB" dirty="0" smtClean="0"/>
              <a:t>Hargreaves, J. and Page, L. (2013), </a:t>
            </a:r>
            <a:r>
              <a:rPr lang="en-GB" i="1" dirty="0" smtClean="0"/>
              <a:t>Reflective Practice</a:t>
            </a:r>
            <a:r>
              <a:rPr lang="en-GB" dirty="0" smtClean="0"/>
              <a:t>, Polity Press, Cambridge.</a:t>
            </a:r>
          </a:p>
          <a:p>
            <a:r>
              <a:rPr lang="en-GB" dirty="0" smtClean="0"/>
              <a:t>Jean et al.(2022), </a:t>
            </a:r>
            <a:r>
              <a:rPr lang="en-GB" i="1" dirty="0" smtClean="0"/>
              <a:t>Active listening in the workplace: How its worth its weight in gold, </a:t>
            </a:r>
            <a:r>
              <a:rPr lang="en-GB" dirty="0" smtClean="0"/>
              <a:t>Available at: </a:t>
            </a:r>
            <a:r>
              <a:rPr lang="en-GB" dirty="0" smtClean="0">
                <a:hlinkClick r:id="rId4"/>
              </a:rPr>
              <a:t>https://zenefits.com/workest/active-listening-in-the-workplace/</a:t>
            </a:r>
            <a:r>
              <a:rPr lang="en-GB" dirty="0" smtClean="0"/>
              <a:t> (Accessed: 11</a:t>
            </a:r>
            <a:r>
              <a:rPr lang="en-GB" baseline="30000" dirty="0" smtClean="0"/>
              <a:t>th</a:t>
            </a:r>
            <a:r>
              <a:rPr lang="en-GB" dirty="0" smtClean="0"/>
              <a:t> November 2023) </a:t>
            </a:r>
          </a:p>
          <a:p>
            <a:r>
              <a:rPr lang="en-GB" dirty="0" smtClean="0"/>
              <a:t>McMillan, K. and Weyers, J. (2021), </a:t>
            </a:r>
            <a:r>
              <a:rPr lang="en-GB" i="1" dirty="0" smtClean="0"/>
              <a:t>The Study Skills Book, </a:t>
            </a:r>
            <a:r>
              <a:rPr lang="en-GB" dirty="0" smtClean="0"/>
              <a:t>Pearson Education Ltd, Harlow.</a:t>
            </a:r>
          </a:p>
          <a:p>
            <a:r>
              <a:rPr lang="en-GB" dirty="0" err="1" smtClean="0"/>
              <a:t>Octobre</a:t>
            </a:r>
            <a:r>
              <a:rPr lang="en-GB" dirty="0" smtClean="0"/>
              <a:t>, S, (2020) </a:t>
            </a:r>
            <a:r>
              <a:rPr lang="en-GB" i="1" dirty="0" smtClean="0"/>
              <a:t>Youth </a:t>
            </a:r>
            <a:r>
              <a:rPr lang="en-GB" i="1" dirty="0" err="1" smtClean="0"/>
              <a:t>Technoculture</a:t>
            </a:r>
            <a:r>
              <a:rPr lang="en-GB" i="1" dirty="0" smtClean="0"/>
              <a:t>: From Aesthetics to Politics, </a:t>
            </a:r>
            <a:r>
              <a:rPr lang="en-GB" dirty="0" smtClean="0"/>
              <a:t>BRILL, Leiden.</a:t>
            </a:r>
          </a:p>
          <a:p>
            <a:r>
              <a:rPr lang="en-GB" dirty="0" smtClean="0"/>
              <a:t>Smith, S. and Martin, J. (2014), ‘Practitioner capability: supporting critical reflection during </a:t>
            </a:r>
            <a:r>
              <a:rPr lang="en-GB" dirty="0" err="1" smtClean="0"/>
              <a:t>workbased</a:t>
            </a:r>
            <a:r>
              <a:rPr lang="en-GB" dirty="0" smtClean="0"/>
              <a:t> [sic] placement – a pilot study’, </a:t>
            </a:r>
            <a:r>
              <a:rPr lang="en-GB" i="1" dirty="0" smtClean="0"/>
              <a:t>Higher Education Skills and Work-Based Learning, </a:t>
            </a:r>
            <a:r>
              <a:rPr lang="en-GB" dirty="0" smtClean="0"/>
              <a:t>4(3), pp.284-300</a:t>
            </a:r>
          </a:p>
          <a:p>
            <a:r>
              <a:rPr lang="en-GB" dirty="0" smtClean="0"/>
              <a:t>Zhou, Y. (2022) in Interview with Christian, A. ‘Why ‘digital literacy’ is now a workplace non-negotiable,’ </a:t>
            </a:r>
            <a:r>
              <a:rPr lang="en-GB" i="1" dirty="0" smtClean="0"/>
              <a:t>BBC </a:t>
            </a:r>
            <a:r>
              <a:rPr lang="en-GB" i="1" dirty="0" err="1" smtClean="0"/>
              <a:t>Worklife</a:t>
            </a:r>
            <a:r>
              <a:rPr lang="en-GB" i="1" dirty="0" smtClean="0"/>
              <a:t>, </a:t>
            </a:r>
            <a:r>
              <a:rPr lang="en-GB" dirty="0" smtClean="0"/>
              <a:t>26 September, Available at: </a:t>
            </a:r>
            <a:r>
              <a:rPr lang="en-GB" dirty="0" smtClean="0">
                <a:hlinkClick r:id="rId5"/>
              </a:rPr>
              <a:t>Why </a:t>
            </a:r>
            <a:r>
              <a:rPr lang="en-GB" dirty="0">
                <a:hlinkClick r:id="rId5"/>
              </a:rPr>
              <a:t>‘digital literacy’ is now a workplace non-negotiable - BBC </a:t>
            </a:r>
            <a:r>
              <a:rPr lang="en-GB" dirty="0" err="1" smtClean="0">
                <a:hlinkClick r:id="rId5"/>
              </a:rPr>
              <a:t>Worklife</a:t>
            </a:r>
            <a:r>
              <a:rPr lang="en-GB" dirty="0" smtClean="0"/>
              <a:t> (Accessed 18</a:t>
            </a:r>
            <a:r>
              <a:rPr lang="en-GB" baseline="30000" dirty="0" smtClean="0"/>
              <a:t>th</a:t>
            </a:r>
            <a:r>
              <a:rPr lang="en-GB" dirty="0" smtClean="0"/>
              <a:t> November 2023)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176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TM02900769[[fn=Retrospect]]</Template>
  <TotalTime>1107</TotalTime>
  <Words>1171</Words>
  <Application>Microsoft Office PowerPoint</Application>
  <PresentationFormat>Widescreen</PresentationFormat>
  <Paragraphs>134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Arial Narrow</vt:lpstr>
      <vt:lpstr>Calibri</vt:lpstr>
      <vt:lpstr>Calibri Light</vt:lpstr>
      <vt:lpstr>Wingdings</vt:lpstr>
      <vt:lpstr>Retrospect</vt:lpstr>
      <vt:lpstr> &amp; THEIR APPLICATION IN YOUTH WORK   </vt:lpstr>
      <vt:lpstr>OBJECTIVES &amp; OUTCOMES</vt:lpstr>
      <vt:lpstr>PowerPoint Presentation</vt:lpstr>
      <vt:lpstr>PowerPoint Presentation</vt:lpstr>
      <vt:lpstr>PowerPoint Presentation</vt:lpstr>
      <vt:lpstr>PowerPoint Presentation</vt:lpstr>
      <vt:lpstr>Evaluation</vt:lpstr>
      <vt:lpstr>PowerPoint Presentation</vt:lpstr>
      <vt:lpstr>PowerPoint Presentation</vt:lpstr>
      <vt:lpstr>REFERENCES</vt:lpstr>
    </vt:vector>
  </TitlesOfParts>
  <Company>City &amp; County of Swansea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Askill</dc:creator>
  <cp:lastModifiedBy>James Askill</cp:lastModifiedBy>
  <cp:revision>67</cp:revision>
  <dcterms:created xsi:type="dcterms:W3CDTF">2023-12-06T16:37:41Z</dcterms:created>
  <dcterms:modified xsi:type="dcterms:W3CDTF">2023-12-07T11:11:31Z</dcterms:modified>
</cp:coreProperties>
</file>