
<file path=[Content_Types].xml><?xml version="1.0" encoding="utf-8"?>
<Types xmlns="http://schemas.openxmlformats.org/package/2006/content-types">
  <Default ContentType="application/xml" Extension="xml"/>
  <Default ContentType="image/jpeg" Extension="jpeg"/>
  <Default ContentType="image/png" Extension="png"/>
  <Default ContentType="image/jpeg" Extension="jpg"/>
  <Default ContentType="image/x-emf" Extension="emf"/>
  <Default ContentType="image/gif" Extension="gif"/>
  <Default ContentType="application/octet-stream" Extension="svg"/>
  <Default ContentType="application/vnd.openxmlformats-officedocument.presentationml.printerSettings" Extension="bin"/>
  <Default ContentType="application/vnd.openxmlformats-package.relationships+xml" Extension="rels"/>
  <Override ContentType="application/vnd.openxmlformats-officedocument.presentationml.presentation.main+xml" PartName="/ppt/presentation.xml"/>
  <Override ContentType="application/vnd.openxmlformats-officedocument.presentationml.slideMaster+xml" PartName="/ppt/slideMasters/slideMaster1.xml"/>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Override ContentType="application/vnd.openxmlformats-officedocument.presentationml.tableStyles+xml" PartName="/ppt/tableStyles.xml"/>
  <Override ContentType="application/vnd.openxmlformats-package.core-properties+xml" PartName="/docProps/core.xml"/>
  <Override ContentType="application/vnd.openxmlformats-officedocument.extended-properties+xml" PartName="/docProps/app.xml"/>
  <Override ContentType="application/vnd.openxmlformats-officedocument.theme+xml" PartName="/ppt/theme/noteTheme.xml"/>
  <Override ContentType="application/vnd.openxmlformats-officedocument.theme+xml" PartName="/ppt/theme/slideTheme.xml"/>
  <Override ContentType="application/vnd.openxmlformats-officedocument.presentationml.slideLayout+xml" PartName="/ppt/slideLayouts/slideLayout1.xml"/>
  <Override ContentType="application/vnd.openxmlformats-officedocument.presentationml.slide+xml" PartName="/ppt/slides/slide1.xml"/>
  <Override ContentType="application/vnd.openxmlformats-officedocument.presentationml.slideLayout+xml" PartName="/ppt/slideLayouts/slideLayout2.xml"/>
  <Override ContentType="application/vnd.openxmlformats-officedocument.presentationml.slide+xml" PartName="/ppt/slides/slide2.xml"/>
  <Override ContentType="application/vnd.openxmlformats-officedocument.presentationml.slideLayout+xml" PartName="/ppt/slideLayouts/slideLayout3.xml"/>
  <Override ContentType="application/vnd.openxmlformats-officedocument.presentationml.slide+xml" PartName="/ppt/slides/slide3.xml"/>
  <Override ContentType="application/vnd.openxmlformats-officedocument.presentationml.slideLayout+xml" PartName="/ppt/slideLayouts/slideLayout4.xml"/>
  <Override ContentType="application/vnd.openxmlformats-officedocument.presentationml.slide+xml" PartName="/ppt/slides/slide4.xml"/>
  <Override ContentType="application/vnd.openxmlformats-officedocument.presentationml.slideLayout+xml" PartName="/ppt/slideLayouts/slideLayout5.xml"/>
  <Override ContentType="application/vnd.openxmlformats-officedocument.presentationml.slide+xml" PartName="/ppt/slides/slide5.xml"/>
  <Override ContentType="application/vnd.openxmlformats-officedocument.presentationml.slideLayout+xml" PartName="/ppt/slideLayouts/slideLayout6.xml"/>
  <Override ContentType="application/vnd.openxmlformats-officedocument.presentationml.slide+xml" PartName="/ppt/slides/slide6.xml"/>
  <Override ContentType="application/vnd.openxmlformats-officedocument.presentationml.slideLayout+xml" PartName="/ppt/slideLayouts/slideLayout7.xml"/>
  <Override ContentType="application/vnd.openxmlformats-officedocument.presentationml.slide+xml" PartName="/ppt/slides/slide7.xml"/>
  <Override ContentType="application/vnd.openxmlformats-officedocument.presentationml.slideLayout+xml" PartName="/ppt/slideLayouts/slideLayout8.xml"/>
  <Override ContentType="application/vnd.openxmlformats-officedocument.presentationml.slide+xml" PartName="/ppt/slides/slide8.xml"/>
  <Override ContentType="application/vnd.openxmlformats-officedocument.presentationml.slideLayout+xml" PartName="/ppt/slideLayouts/slideLayout9.xml"/>
  <Override ContentType="application/vnd.openxmlformats-officedocument.presentationml.slide+xml" PartName="/ppt/slides/slide9.xml"/>
  <Override ContentType="application/vnd.openxmlformats-officedocument.presentationml.slideLayout+xml" PartName="/ppt/slideLayouts/slideLayout10.xml"/>
  <Override ContentType="application/vnd.openxmlformats-officedocument.presentationml.slide+xml" PartName="/ppt/slides/slide10.xml"/>
  <Override ContentType="application/vnd.openxmlformats-officedocument.presentationml.slideLayout+xml" PartName="/ppt/slideLayouts/slideLayout11.xml"/>
  <Override ContentType="application/vnd.openxmlformats-officedocument.presentationml.slide+xml" PartName="/ppt/slides/slide11.xml"/>
  <Override ContentType="application/vnd.openxmlformats-officedocument.presentationml.slideLayout+xml" PartName="/ppt/slideLayouts/slideLayout12.xml"/>
  <Override ContentType="application/vnd.openxmlformats-officedocument.presentationml.slide+xml" PartName="/ppt/slides/slide12.xml"/>
  <Override ContentType="application/vnd.openxmlformats-officedocument.presentationml.slideLayout+xml" PartName="/ppt/slideLayouts/slideLayout13.xml"/>
  <Override ContentType="application/vnd.openxmlformats-officedocument.presentationml.slide+xml" PartName="/ppt/slides/slide13.xml"/>
  <Override ContentType="application/vnd.openxmlformats-officedocument.presentationml.slideLayout+xml" PartName="/ppt/slideLayouts/slideLayout14.xml"/>
  <Override ContentType="application/vnd.openxmlformats-officedocument.presentationml.slide+xml" PartName="/ppt/slides/slide14.xml"/>
  <Override ContentType="application/vnd.openxmlformats-officedocument.presentationml.slideLayout+xml" PartName="/ppt/slideLayouts/slideLayout15.xml"/>
  <Override ContentType="application/vnd.openxmlformats-officedocument.presentationml.slide+xml" PartName="/ppt/slides/slide15.xml"/>
  <Override ContentType="application/vnd.openxmlformats-officedocument.presentationml.slideLayout+xml" PartName="/ppt/slideLayouts/slideLayout16.xml"/>
  <Override ContentType="application/vnd.openxmlformats-officedocument.presentationml.slide+xml" PartName="/ppt/slides/slide16.xml"/>
  <Override ContentType="application/vnd.openxmlformats-officedocument.presentationml.slideLayout+xml" PartName="/ppt/slideLayouts/slideLayout17.xml"/>
  <Override ContentType="application/vnd.openxmlformats-officedocument.presentationml.slide+xml" PartName="/ppt/slides/slide17.xml"/>
  <Override ContentType="application/vnd.openxmlformats-officedocument.presentationml.slideLayout+xml" PartName="/ppt/slideLayouts/slideLayout18.xml"/>
  <Override ContentType="application/vnd.openxmlformats-officedocument.presentationml.slide+xml" PartName="/ppt/slides/slide18.xml"/>
  <Override ContentType="application/vnd.openxmlformats-officedocument.presentationml.slideLayout+xml" PartName="/ppt/slideLayouts/slideLayout19.xml"/>
  <Override ContentType="application/vnd.openxmlformats-officedocument.presentationml.slide+xml" PartName="/ppt/slides/slide19.xml"/>
</Types>
</file>

<file path=_rels/.rels><?xml version="1.0" encoding="UTF-8" standalone="yes"?>
<Relationships xmlns="http://schemas.openxmlformats.org/package/2006/relationships">
  <Relationship Id="rId1" Target="ppt/presentation.xml" Type="http://schemas.openxmlformats.org/officeDocument/2006/relationships/officeDocument"/>
  <Relationship Id="rId2" Target="docProps/core.xml" Type="http://schemas.openxmlformats.org/package/2006/relationships/metadata/core-properties"/>
  <Relationship Id="rId3" Target="docProps/app.xml" Type="http://schemas.openxmlformats.org/officeDocument/2006/relationships/extended-properties"/>
</Relationships>
</file>

<file path=ppt/presentation.xml><?xml version="1.0" encoding="utf-8"?>
<p:presentation xmlns:a="http://schemas.openxmlformats.org/drawingml/2006/main" xmlns:p="http://schemas.openxmlformats.org/presentationml/2006/main" xmlns:r="http://schemas.openxmlformats.org/officeDocument/2006/relationships" autoCompressPictures="0" saveSubsetFonts="1">
  <p:sldMasterIdLst>
    <p:sldMasterId id="2147483648" r:id="rId1"/>
  </p:sldMasterIdLst>
  <p:notesMasterIdLst>
    <p:notesMasterId r:id="rId3"/>
  </p:notesMasterIdLst>
  <p:sldIdLst>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Lst>
  <p:sldSz cx="9144000" cy="6858000" type="screen4x3"/>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p="http://schemas.openxmlformats.org/presentationml/2006/main" xmlns:r="http://schemas.openxmlformats.org/officeDocument/2006/relationships">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p="http://schemas.openxmlformats.org/presentationml/2006/main" xmlns:r="http://schemas.openxmlformats.org/officeDocument/2006/relationships">
  <p:normalViewPr>
    <p:restoredLeft autoAdjust="0" sz="15564"/>
    <p:restoredTop autoAdjust="0" sz="94671"/>
  </p:normalViewPr>
  <p:slideViewPr>
    <p:cSldViewPr snapToGrid="0" snapToObjects="1">
      <p:cViewPr varScale="1">
        <p:scale>
          <a:sx d="100" n="72"/>
          <a:sy d="100" n="72"/>
        </p:scale>
        <p:origin x="-1520" y="-104"/>
      </p:cViewPr>
      <p:guideLst>
        <p:guide orient="horz" pos="2160"/>
        <p:guide pos="2880"/>
      </p:guideLst>
    </p:cSldViewPr>
  </p:slideViewPr>
  <p:outlineViewPr>
    <p:cViewPr>
      <p:scale>
        <a:sx d="100" n="33"/>
        <a:sy d="100" n="33"/>
      </p:scale>
      <p:origin x="0" y="0"/>
    </p:cViewPr>
  </p:outlin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
  <Relationship Id="rId1" Target="slideMasters/slideMaster1.xml" Type="http://schemas.openxmlformats.org/officeDocument/2006/relationships/slideMaster"/>
  <Relationship Id="rId2" Target="printerSettings/printerSettings1.bin" Type="http://schemas.openxmlformats.org/officeDocument/2006/relationships/printerSettings"/>
  <Relationship Id="rId3" Target="notesMasters/notesMaster1.xml" Type="http://schemas.openxmlformats.org/officeDocument/2006/relationships/notesMaster"/>
  <Relationship Id="rId4" Target="presProps.xml" Type="http://schemas.openxmlformats.org/officeDocument/2006/relationships/presProps"/>
  <Relationship Id="rId5" Target="viewProps.xml" Type="http://schemas.openxmlformats.org/officeDocument/2006/relationships/viewProps"/>
  <Relationship Id="rId6" Target="tableStyles.xml" Type="http://schemas.openxmlformats.org/officeDocument/2006/relationships/tableStyles"/>
  <Relationship Id="rId7" Target="theme/slideTheme.xml" Type="http://schemas.openxmlformats.org/officeDocument/2006/relationships/theme"/>
<Relationship Id="rId8" Target="slides/slide1.xml" Type="http://schemas.openxmlformats.org/officeDocument/2006/relationships/slide"/><Relationship Id="rId9" Target="slides/slide2.xml" Type="http://schemas.openxmlformats.org/officeDocument/2006/relationships/slide"/><Relationship Id="rId10" Target="slides/slide3.xml" Type="http://schemas.openxmlformats.org/officeDocument/2006/relationships/slide"/><Relationship Id="rId11" Target="slides/slide4.xml" Type="http://schemas.openxmlformats.org/officeDocument/2006/relationships/slide"/><Relationship Id="rId12" Target="slides/slide5.xml" Type="http://schemas.openxmlformats.org/officeDocument/2006/relationships/slide"/><Relationship Id="rId13" Target="slides/slide6.xml" Type="http://schemas.openxmlformats.org/officeDocument/2006/relationships/slide"/><Relationship Id="rId14" Target="slides/slide7.xml" Type="http://schemas.openxmlformats.org/officeDocument/2006/relationships/slide"/><Relationship Id="rId15" Target="slides/slide8.xml" Type="http://schemas.openxmlformats.org/officeDocument/2006/relationships/slide"/><Relationship Id="rId16" Target="slides/slide9.xml" Type="http://schemas.openxmlformats.org/officeDocument/2006/relationships/slide"/><Relationship Id="rId17" Target="slides/slide10.xml" Type="http://schemas.openxmlformats.org/officeDocument/2006/relationships/slide"/><Relationship Id="rId18" Target="slides/slide11.xml" Type="http://schemas.openxmlformats.org/officeDocument/2006/relationships/slide"/><Relationship Id="rId19" Target="slides/slide12.xml" Type="http://schemas.openxmlformats.org/officeDocument/2006/relationships/slide"/><Relationship Id="rId20" Target="slides/slide13.xml" Type="http://schemas.openxmlformats.org/officeDocument/2006/relationships/slide"/><Relationship Id="rId21" Target="slides/slide14.xml" Type="http://schemas.openxmlformats.org/officeDocument/2006/relationships/slide"/><Relationship Id="rId22" Target="slides/slide15.xml" Type="http://schemas.openxmlformats.org/officeDocument/2006/relationships/slide"/><Relationship Id="rId23" Target="slides/slide16.xml" Type="http://schemas.openxmlformats.org/officeDocument/2006/relationships/slide"/><Relationship Id="rId24" Target="slides/slide17.xml" Type="http://schemas.openxmlformats.org/officeDocument/2006/relationships/slide"/><Relationship Id="rId25" Target="slides/slide18.xml" Type="http://schemas.openxmlformats.org/officeDocument/2006/relationships/slide"/><Relationship Id="rId26" Target="slides/slide19.xml" Type="http://schemas.openxmlformats.org/officeDocument/2006/relationships/slide"/></Relationships>

</file>

<file path=ppt/notesMasters/_rels/notesMaster1.xml.rels><?xml version="1.0" encoding="UTF-8" standalone="yes"?>
<Relationships xmlns="http://schemas.openxmlformats.org/package/2006/relationships">
  <Relationship Id="rId1" Target="../theme/noteTheme.xml" Type="http://schemas.openxmlformats.org/officeDocument/2006/relationships/theme"/>
</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rIns="91440" rtlCol="0" tIns="45720" vert="horz"/>
          <a:lstStyle>
            <a:lvl1pPr algn="r">
              <a:defRPr sz="1200"/>
            </a:lvl1pPr>
          </a:lstStyle>
          <a:p>
            <a:fld id="{5A3F0FA6-DD01-074D-9B83-F351BC58F837}" type="datetimeFigureOut">
              <a:rPr lang="en-US" smtClean="0"/>
              <a:t>11/20/13</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rIns="91440" rtlCol="0" tIns="45720"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rIns="91440" rtlCol="0" tIns="45720" vert="horz"/>
          <a:lstStyle>
            <a:lvl1pPr algn="r">
              <a:defRPr sz="1200"/>
            </a:lvl1pPr>
          </a:lstStyle>
          <a:p>
            <a:fld id="{9B044979-84E1-504C-B1EE-E22D39373971}" type="slidenum">
              <a:rPr lang="en-US" smtClean="0"/>
              <a:t>‹#›</a:t>
            </a:fld>
            <a:endParaRPr lang="en-US"/>
          </a:p>
        </p:txBody>
      </p:sp>
    </p:spTree>
    <p:extLst>
      <p:ext uri="{BB962C8B-B14F-4D97-AF65-F5344CB8AC3E}">
        <p14:creationId xmlns:p14="http://schemas.microsoft.com/office/powerpoint/2010/main" val="2056911298"/>
      </p:ext>
    </p:extLst>
  </p:cSld>
  <p:clrMap accent1="accent1" accent2="accent2" accent3="accent3" accent4="accent4" accent5="accent5" accent6="accent6" bg1="lt1" bg2="lt2" folHlink="folHlink" hlink="hlink" tx1="dk1" tx2="dk2"/>
  <p:notesStyle>
    <a:lvl1pPr algn="l" defTabSz="457200" eaLnBrk="1" hangingPunct="1" latinLnBrk="0" marL="0" rtl="0">
      <a:defRPr kern="1200" sz="1200">
        <a:solidFill>
          <a:schemeClr val="tx1"/>
        </a:solidFill>
        <a:latin typeface="+mn-lt"/>
        <a:ea typeface="+mn-ea"/>
        <a:cs typeface="+mn-cs"/>
      </a:defRPr>
    </a:lvl1pPr>
    <a:lvl2pPr algn="l" defTabSz="457200" eaLnBrk="1" hangingPunct="1" latinLnBrk="0" marL="457200" rtl="0">
      <a:defRPr kern="1200" sz="1200">
        <a:solidFill>
          <a:schemeClr val="tx1"/>
        </a:solidFill>
        <a:latin typeface="+mn-lt"/>
        <a:ea typeface="+mn-ea"/>
        <a:cs typeface="+mn-cs"/>
      </a:defRPr>
    </a:lvl2pPr>
    <a:lvl3pPr algn="l" defTabSz="457200" eaLnBrk="1" hangingPunct="1" latinLnBrk="0" marL="914400" rtl="0">
      <a:defRPr kern="1200" sz="1200">
        <a:solidFill>
          <a:schemeClr val="tx1"/>
        </a:solidFill>
        <a:latin typeface="+mn-lt"/>
        <a:ea typeface="+mn-ea"/>
        <a:cs typeface="+mn-cs"/>
      </a:defRPr>
    </a:lvl3pPr>
    <a:lvl4pPr algn="l" defTabSz="457200" eaLnBrk="1" hangingPunct="1" latinLnBrk="0" marL="1371600" rtl="0">
      <a:defRPr kern="1200" sz="1200">
        <a:solidFill>
          <a:schemeClr val="tx1"/>
        </a:solidFill>
        <a:latin typeface="+mn-lt"/>
        <a:ea typeface="+mn-ea"/>
        <a:cs typeface="+mn-cs"/>
      </a:defRPr>
    </a:lvl4pPr>
    <a:lvl5pPr algn="l" defTabSz="457200" eaLnBrk="1" hangingPunct="1" latinLnBrk="0" marL="1828800" rtl="0">
      <a:defRPr kern="1200" sz="1200">
        <a:solidFill>
          <a:schemeClr val="tx1"/>
        </a:solidFill>
        <a:latin typeface="+mn-lt"/>
        <a:ea typeface="+mn-ea"/>
        <a:cs typeface="+mn-cs"/>
      </a:defRPr>
    </a:lvl5pPr>
    <a:lvl6pPr algn="l" defTabSz="457200" eaLnBrk="1" hangingPunct="1" latinLnBrk="0" marL="2286000" rtl="0">
      <a:defRPr kern="1200" sz="1200">
        <a:solidFill>
          <a:schemeClr val="tx1"/>
        </a:solidFill>
        <a:latin typeface="+mn-lt"/>
        <a:ea typeface="+mn-ea"/>
        <a:cs typeface="+mn-cs"/>
      </a:defRPr>
    </a:lvl6pPr>
    <a:lvl7pPr algn="l" defTabSz="457200" eaLnBrk="1" hangingPunct="1" latinLnBrk="0" marL="2743200" rtl="0">
      <a:defRPr kern="1200" sz="1200">
        <a:solidFill>
          <a:schemeClr val="tx1"/>
        </a:solidFill>
        <a:latin typeface="+mn-lt"/>
        <a:ea typeface="+mn-ea"/>
        <a:cs typeface="+mn-cs"/>
      </a:defRPr>
    </a:lvl7pPr>
    <a:lvl8pPr algn="l" defTabSz="457200" eaLnBrk="1" hangingPunct="1" latinLnBrk="0" marL="3200400" rtl="0">
      <a:defRPr kern="1200" sz="1200">
        <a:solidFill>
          <a:schemeClr val="tx1"/>
        </a:solidFill>
        <a:latin typeface="+mn-lt"/>
        <a:ea typeface="+mn-ea"/>
        <a:cs typeface="+mn-cs"/>
      </a:defRPr>
    </a:lvl8pPr>
    <a:lvl9pPr algn="l" defTabSz="457200" eaLnBrk="1" hangingPunct="1" latinLnBrk="0" marL="3657600" rtl="0">
      <a:defRPr kern="1200" sz="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19200" y="4724400"/>
            <a:ext cx="3581400" cy="381000"/>
          </a:xfrm>
          <a:prstGeom prst="rect">
            <a:avLst/>
          </a:prstGeom>
        </p:spPr>
        <p:txBody>
          <a:bodyPr vert="horz" lIns="0" tIns="0" rIns="0" bIns="0"/>
          <a:lstStyle>
            <a:lvl1pPr>
              <a:defRPr sz="2000" b="0">
                <a:solidFill>
                  <a:schemeClr val="bg2"/>
                </a:solidFill>
              </a:defRPr>
            </a:lvl1pPr>
          </a:lstStyle>
          <a:p>
            <a:r>
              <a:rPr lang="en-US" dirty="0" smtClean="0"/>
              <a:t>Boundless Lecture Slides</a:t>
            </a:r>
            <a:endParaRPr lang="en-US" dirty="0"/>
          </a:p>
        </p:txBody>
      </p:sp>
    </p:spTree>
    <p:extLst>
      <p:ext uri="{BB962C8B-B14F-4D97-AF65-F5344CB8AC3E}">
        <p14:creationId xmlns:p14="http://schemas.microsoft.com/office/powerpoint/2010/main" val="2772372691"/>
      </p:ext>
    </p:extLst>
  </p:cSld>
  <p:clrMapOvr>
    <a:masterClrMapping/>
  </p:clrMapOvr>
  <p:transition xmlns:p14="http://schemas.microsoft.com/office/powerpoint/2010/mai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_platform">
    <p:spTree>
      <p:nvGrpSpPr>
        <p:cNvPr id="1" name=""/>
        <p:cNvGrpSpPr/>
        <p:nvPr/>
      </p:nvGrpSpPr>
      <p:grpSpPr>
        <a:xfrm>
          <a:off x="0" y="0"/>
          <a:ext cx="0" cy="0"/>
          <a:chOff x="0" y="0"/>
          <a:chExt cx="0" cy="0"/>
        </a:xfrm>
      </p:grpSpPr>
      <p:sp>
        <p:nvSpPr>
          <p:cNvPr id="7" name="Title 6"/>
          <p:cNvSpPr>
            <a:spLocks noGrp="1"/>
          </p:cNvSpPr>
          <p:nvPr>
            <p:ph type="title"/>
          </p:nvPr>
        </p:nvSpPr>
        <p:spPr>
          <a:xfrm>
            <a:off x="3429000" y="274638"/>
            <a:ext cx="5410200" cy="5635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
        <p:nvSpPr>
          <p:cNvPr id="3" name="Text Placeholder 2"/>
          <p:cNvSpPr>
            <a:spLocks noGrp="1"/>
          </p:cNvSpPr>
          <p:nvPr>
            <p:ph type="body" sz="quarter" idx="10"/>
          </p:nvPr>
        </p:nvSpPr>
        <p:spPr>
          <a:xfrm>
            <a:off x="6019800" y="1219200"/>
            <a:ext cx="2819400" cy="5029200"/>
          </a:xfrm>
          <a:prstGeom prst="rect">
            <a:avLst/>
          </a:prstGeom>
        </p:spPr>
        <p:txBody>
          <a:bodyPr vert="horz" lIns="0" tIns="0" rIns="0" bIns="0"/>
          <a:lstStyle>
            <a:lvl1pPr algn="l">
              <a:defRPr>
                <a:solidFill>
                  <a:schemeClr val="tx2"/>
                </a:solidFill>
              </a:defRPr>
            </a:lvl1pPr>
            <a:lvl2pPr marL="0" indent="0" algn="l">
              <a:lnSpc>
                <a:spcPct val="110000"/>
              </a:lnSpc>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351683757"/>
      </p:ext>
    </p:extLst>
  </p:cSld>
  <p:clrMapOvr>
    <a:masterClrMapping/>
  </p:clrMapOvr>
  <p:transition xmlns:p14="http://schemas.microsoft.com/office/powerpoint/2010/mai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_boundles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429000" y="990600"/>
            <a:ext cx="5410200" cy="5410200"/>
          </a:xfrm>
          <a:prstGeom prst="rect">
            <a:avLst/>
          </a:prstGeom>
        </p:spPr>
        <p:txBody>
          <a:bodyPr vert="horz" lIns="0" tIns="0" rIns="0" bIns="0"/>
          <a:lstStyle>
            <a:lvl1pPr marL="0" indent="0">
              <a:defRPr sz="1000">
                <a:solidFill>
                  <a:srgbClr val="808080"/>
                </a:solidFill>
              </a:defRPr>
            </a:lvl1pPr>
            <a:lvl2pPr marL="0" indent="0">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3429000" y="274638"/>
            <a:ext cx="5410200" cy="7159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87038126"/>
      </p:ext>
    </p:extLst>
  </p:cSld>
  <p:clrMapOvr>
    <a:masterClrMapping/>
  </p:clrMapOvr>
  <p:transition xmlns:p14="http://schemas.microsoft.com/office/powerpoint/2010/mai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231005" y="1477846"/>
            <a:ext cx="5664901" cy="4770554"/>
          </a:xfrm>
          <a:prstGeom prst="rect">
            <a:avLst/>
          </a:prstGeom>
        </p:spPr>
        <p:txBody>
          <a:bodyPr vert="horz" lIns="0" tIns="0" rIns="0" bIns="0"/>
          <a:lstStyle>
            <a:lvl1pPr marL="0" indent="114300">
              <a:lnSpc>
                <a:spcPct val="120000"/>
              </a:lnSpc>
              <a:spcBef>
                <a:spcPts val="400"/>
              </a:spcBef>
              <a:buClr>
                <a:srgbClr val="828282"/>
              </a:buClr>
              <a:buSzPct val="100000"/>
              <a:buFont typeface="Arial" charset="0"/>
              <a:buChar char="•"/>
              <a:defRPr sz="14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CONCEPTITLE</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152400" y="381000"/>
            <a:ext cx="8686800" cy="715962"/>
          </a:xfrm>
          <a:prstGeom prst="rect">
            <a:avLst/>
          </a:prstGeom>
        </p:spPr>
        <p:txBody>
          <a:bodyPr vert="horz" lIns="0" tIns="0" rIns="0" bIns="0" anchor="b"/>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417018886"/>
      </p:ext>
    </p:extLst>
  </p:cSld>
  <p:clrMapOvr>
    <a:masterClrMapping/>
  </p:clrMapOvr>
  <p:transition xmlns:p14="http://schemas.microsoft.com/office/powerpoint/2010/mai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appendix_header">
    <p:spTree>
      <p:nvGrpSpPr>
        <p:cNvPr id="1" name=""/>
        <p:cNvGrpSpPr/>
        <p:nvPr/>
      </p:nvGrpSpPr>
      <p:grpSpPr>
        <a:xfrm>
          <a:off x="0" y="0"/>
          <a:ext cx="0" cy="0"/>
          <a:chOff x="0" y="0"/>
          <a:chExt cx="0" cy="0"/>
        </a:xfrm>
      </p:grpSpPr>
      <p:sp>
        <p:nvSpPr>
          <p:cNvPr id="5" name="Line 5"/>
          <p:cNvSpPr>
            <a:spLocks noChangeShapeType="1"/>
          </p:cNvSpPr>
          <p:nvPr userDrawn="1"/>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userDrawn="1"/>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userDrawn="1"/>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2" name="Title 1"/>
          <p:cNvSpPr>
            <a:spLocks noGrp="1"/>
          </p:cNvSpPr>
          <p:nvPr>
            <p:ph type="title"/>
          </p:nvPr>
        </p:nvSpPr>
        <p:spPr>
          <a:xfrm>
            <a:off x="457200" y="5029200"/>
            <a:ext cx="8229600" cy="1143000"/>
          </a:xfrm>
          <a:prstGeom prst="rect">
            <a:avLst/>
          </a:prstGeom>
        </p:spPr>
        <p:txBody>
          <a:bodyPr vert="horz"/>
          <a:lstStyle>
            <a:lvl1pPr>
              <a:defRPr sz="48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793456275"/>
      </p:ext>
    </p:extLst>
  </p:cSld>
  <p:clrMapOvr>
    <a:masterClrMapping/>
  </p:clrMapOvr>
  <p:transition xmlns:p14="http://schemas.microsoft.com/office/powerpoint/2010/mai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
  <Relationship Id="rId1" Target="../theme/slideTheme.xml" Type="http://schemas.openxmlformats.org/officeDocument/2006/relationships/theme"/>
<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s>

</file>

<file path=ppt/slideMasters/slideMaster1.xml><?xml version="1.0" encoding="utf-8"?>
<p:sldMaster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a:xfrm>
          <a:off x="0" y="0"/>
          <a:ext cx="0" cy="0"/>
          <a:chOff x="0" y="0"/>
          <a:chExt cx="0" cy="0"/>
        </a:xfrm>
      </p:grpSpPr>
    </p:spTree>
  </p:cSld>
  <p:clrMap accent1="accent1" accent2="accent2" accent3="accent3" accent4="accent4" accent5="accent5" accent6="accent6" bg1="lt1" bg2="lt2" folHlink="folHlink" hlink="hlink" tx1="dk1" tx2="dk2"/>
  <p:sldLayoutIdLst>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ransition xmlns:p14="http://schemas.microsoft.com/office/powerpoint/2010/main"/>
  <p:txStyles>
    <p:titleStyle>
      <a:lvl1pPr algn="l" eaLnBrk="1" fontAlgn="base" hangingPunct="1" rtl="0">
        <a:spcBef>
          <a:spcPct val="0"/>
        </a:spcBef>
        <a:spcAft>
          <a:spcPct val="0"/>
        </a:spcAft>
        <a:defRPr b="1" sz="3000">
          <a:solidFill>
            <a:srgbClr val="FFFFFF"/>
          </a:solidFill>
          <a:latin typeface="+mj-lt"/>
          <a:ea typeface="+mj-ea"/>
          <a:cs typeface="+mj-cs"/>
          <a:sym charset="0" typeface="Helvetica Neue"/>
        </a:defRPr>
      </a:lvl1pPr>
      <a:lvl2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2pPr>
      <a:lvl3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3pPr>
      <a:lvl4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4pPr>
      <a:lvl5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5pPr>
      <a:lvl6pPr algn="l" eaLnBrk="1" fontAlgn="base" hangingPunct="1" marL="4572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6pPr>
      <a:lvl7pPr algn="l" eaLnBrk="1" fontAlgn="base" hangingPunct="1" marL="9144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7pPr>
      <a:lvl8pPr algn="l" eaLnBrk="1" fontAlgn="base" hangingPunct="1" marL="13716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8pPr>
      <a:lvl9pPr algn="l" eaLnBrk="1" fontAlgn="base" hangingPunct="1" marL="18288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9pPr>
    </p:titleStyle>
    <p:bodyStyle>
      <a:lvl1pPr algn="l" eaLnBrk="1" fontAlgn="base" hangingPunct="1" indent="-342900" marL="342900" rtl="0">
        <a:spcBef>
          <a:spcPts val="800"/>
        </a:spcBef>
        <a:spcAft>
          <a:spcPct val="0"/>
        </a:spcAft>
        <a:defRPr sz="1400">
          <a:solidFill>
            <a:schemeClr val="tx1"/>
          </a:solidFill>
          <a:latin typeface="+mn-lt"/>
          <a:ea typeface="+mn-ea"/>
          <a:cs typeface="+mn-cs"/>
          <a:sym charset="0" typeface="Helvetica Neue"/>
        </a:defRPr>
      </a:lvl1pPr>
      <a:lvl2pPr algn="l" eaLnBrk="1" fontAlgn="base" hangingPunct="1" indent="-127000" marL="127000" rtl="0">
        <a:spcBef>
          <a:spcPts val="400"/>
        </a:spcBef>
        <a:spcAft>
          <a:spcPct val="0"/>
        </a:spcAft>
        <a:buClr>
          <a:srgbClr val="828282"/>
        </a:buClr>
        <a:buSzPct val="100000"/>
        <a:buFont charset="0" typeface="Arial"/>
        <a:buChar char="•"/>
        <a:defRPr sz="1200">
          <a:solidFill>
            <a:srgbClr val="828282"/>
          </a:solidFill>
          <a:latin charset="0" typeface="Arial"/>
          <a:ea typeface="+mn-ea"/>
          <a:cs typeface="+mn-cs"/>
          <a:sym charset="0" typeface="Arial"/>
        </a:defRPr>
      </a:lvl2pPr>
      <a:lvl3pPr algn="l" eaLnBrk="1" fontAlgn="base" hangingPunct="1" indent="-127000" marL="393700" rtl="0">
        <a:spcBef>
          <a:spcPts val="600"/>
        </a:spcBef>
        <a:spcAft>
          <a:spcPct val="0"/>
        </a:spcAft>
        <a:buClr>
          <a:srgbClr val="828282"/>
        </a:buClr>
        <a:buSzPct val="100000"/>
        <a:buFont charset="0" typeface="Helvetica Neue"/>
        <a:buChar char="-"/>
        <a:defRPr sz="1200">
          <a:solidFill>
            <a:srgbClr val="828282"/>
          </a:solidFill>
          <a:latin typeface="+mn-lt"/>
          <a:ea typeface="+mn-ea"/>
          <a:cs typeface="+mn-cs"/>
          <a:sym charset="0" typeface="Helvetica Neue"/>
        </a:defRPr>
      </a:lvl3pPr>
      <a:lvl4pPr algn="l" eaLnBrk="1" fontAlgn="base" hangingPunct="1" indent="-228600" marL="1562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4pPr>
      <a:lvl5pPr algn="l" eaLnBrk="1" fontAlgn="base" hangingPunct="1" indent="-228600" marL="20193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5pPr>
      <a:lvl6pPr algn="l" eaLnBrk="1" fontAlgn="base" hangingPunct="1" indent="-228600" marL="24765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6pPr>
      <a:lvl7pPr algn="l" eaLnBrk="1" fontAlgn="base" hangingPunct="1" indent="-228600" marL="29337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7pPr>
      <a:lvl8pPr algn="l" eaLnBrk="1" fontAlgn="base" hangingPunct="1" indent="-228600" marL="33909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8pPr>
      <a:lvl9pPr algn="l" eaLnBrk="1" fontAlgn="base" hangingPunct="1" indent="-228600" marL="3848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image2.png"/>
<Relationship Id="rId3" Type="http://schemas.openxmlformats.org/officeDocument/2006/relationships/image" Target="../media/image1.png"/>
</Relationships>

</file>

<file path=ppt/slides/_rels/slide2.xml.rels><?xml version="1.0" encoding="UTF-8" standalone="yes"?>
<Relationships xmlns="http://schemas.openxmlformats.org/package/2006/relationships">
<Relationship Id="rId3" Type="http://schemas.openxmlformats.org/officeDocument/2006/relationships/image" Target="../media/image3.png"/>
<Relationship Id="rId4" Type="http://schemas.openxmlformats.org/officeDocument/2006/relationships/image" Target="../media/image2.png"/>
<Relationship Id="rId5" Type="http://schemas.openxmlformats.org/officeDocument/2006/relationships/image" Target="../media/image5.png"/>
<Relationship Id="rId6" Type="http://schemas.openxmlformats.org/officeDocument/2006/relationships/hyperlink" Target="mailto:educators@boundless.com" TargetMode="External"/>
<Relationship Id="rId7" Type="http://schemas.openxmlformats.org/officeDocument/2006/relationships/hyperlink" Target="http://boundless.com/teaching-platform" TargetMode="External"/>
<Relationship Id="rId1" Type="http://schemas.openxmlformats.org/officeDocument/2006/relationships/slideLayout" Target="../slideLayouts/slideLayout2.xml"/>
<Relationship Id="rId2" Type="http://schemas.openxmlformats.org/officeDocument/2006/relationships/image" Target="../media/image4.png"/>
</Relationships>

</file>

<file path=ppt/slides/_rels/slide3.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image" Target="../media/image2.png"/>
<Relationship Id="rId5" Type="http://schemas.openxmlformats.org/officeDocument/2006/relationships/image" Target="../media/image5.png"/>
<Relationship Id="rId1" Type="http://schemas.openxmlformats.org/officeDocument/2006/relationships/slideLayout" Target="../slideLayouts/slideLayout3.xml"/>
<Relationship Id="rId2" Type="http://schemas.openxmlformats.org/officeDocument/2006/relationships/image" Target="../media/image6.jpg"/>
</Relationships>

</file>

<file path=ppt/slides/_rels/slide4.xml.rels><?xml version="1.0" encoding="UTF-8" standalone="yes"?>
<Relationships xmlns="http://schemas.openxmlformats.org/package/2006/relationships">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hyperlink" Target="http://www.www/boundless.com/economics?campaign_content=book_1515_section_127&amp;campaign_term=Economics&amp;utm_campaign=powerpoint&amp;utm_medium=direct&amp;utm_source=boundless" TargetMode="External"/>
<Relationship Id="rId1" Type="http://schemas.openxmlformats.org/officeDocument/2006/relationships/slideLayout" Target="../slideLayouts/slideLayout4.xml"/>
<Relationship Id="rId2" Type="http://schemas.openxmlformats.org/officeDocument/2006/relationships/image" Target="../media/image7.jpg"/>
<Relationship Id="rId6" Target="../media/image8.jpg" Type="http://schemas.openxmlformats.org/officeDocument/2006/relationships/image"/>
</Relationships>

</file>

<file path=ppt/slides/_rels/slide5.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barriers-to-trade-127/tariffs-501-12597?campaign_content=book_1515_section_127&amp;campaign_term=Economics&amp;utm_campaign=powerpoint&amp;utm_medium=direct&amp;utm_source=boundless" TargetMode="External"/>
<Relationship Id="rId5" Type="http://schemas.openxmlformats.org/officeDocument/2006/relationships/hyperlink" Target="www/boundless.com/image/effects-of-a-tariff?campaign_content=book_1515_section_127&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5.xml"/>
<Relationship Id="rId2" Type="http://schemas.openxmlformats.org/officeDocument/2006/relationships/image" Target="../media/image5.png"/>
<Relationship Id="rId7" Target="../media/image8.jpg" Type="http://schemas.openxmlformats.org/officeDocument/2006/relationships/image"/>
</Relationships>

</file>

<file path=ppt/slides/_rels/slide6.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barriers-to-trade-127/quotas-502-12598?campaign_content=book_1515_section_127&amp;campaign_term=Economics&amp;utm_campaign=powerpoint&amp;utm_medium=direct&amp;utm_source=boundless" TargetMode="External"/>
<Relationship Id="rId5" Type="http://schemas.openxmlformats.org/officeDocument/2006/relationships/hyperlink" Target="www/boundless.com/image/sugar-tariff-rate-barriers?campaign_content=book_1515_section_127&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6.xml"/>
<Relationship Id="rId2" Type="http://schemas.openxmlformats.org/officeDocument/2006/relationships/image" Target="../media/image5.png"/>
<Relationship Id="rId7" Target="../media/image10.jpg" Type="http://schemas.openxmlformats.org/officeDocument/2006/relationships/image"/>
</Relationships>

</file>

<file path=ppt/slides/_rels/slide7.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barriers-to-trade-127/other-barriers-503-12599?campaign_content=book_1515_section_127&amp;campaign_term=Economics&amp;utm_campaign=powerpoint&amp;utm_medium=direct&amp;utm_source=boundless" TargetMode="External"/>
<Relationship Id="rId5" Type="http://schemas.openxmlformats.org/officeDocument/2006/relationships/hyperlink" Target="www/boundless.com?campaign_content=book_1515_section_127&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7.xml"/>
<Relationship Id="rId2" Type="http://schemas.openxmlformats.org/officeDocument/2006/relationships/image" Target="../media/image5.pn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8.xml"/>
<Relationship Id="rId2" Type="http://schemas.openxmlformats.org/officeDocument/2006/relationships/image" Target="../media/image2.png"/>
<Relationship Id="rId3" Type="http://schemas.openxmlformats.org/officeDocument/2006/relationships/image" Target="../media/image5.pn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9.xml"/>
<Relationship Id="rId2" Type="http://schemas.openxmlformats.org/officeDocument/2006/relationships/image" Target="../media/image2.png"/>
<Relationship Id="rId3" Type="http://schemas.openxmlformats.org/officeDocument/2006/relationships/image" Target="../media/image5.png"/>
</Relationships>

</file>

<file path=ppt/slides/_rels/slide10.xml.rels><?xml version="1.0" encoding="UTF-8" standalone="yes"?>
<Relationships xmlns="http://schemas.openxmlformats.org/package/2006/relationships">
<Relationship Id="rId3" Type="http://schemas.openxmlformats.org/officeDocument/2006/relationships/hyperlink" Target="https://en.wikipedia.org/wiki/Public_domain" TargetMode="External"/>
<Relationship Id="rId4" Type="http://schemas.openxmlformats.org/officeDocument/2006/relationships/hyperlink" Target="http://en.wikipedia.org/wiki/File:Tariff.JPG" TargetMode="External"/>
<Relationship Id="rId5" Type="http://schemas.openxmlformats.org/officeDocument/2006/relationships/hyperlink" Target="www/boundless.com/image/effects-of-a-tariff?campaign_content=book_1515_section_127&amp;campaign_term=Economics&amp;utm_campaign=powerpoint&amp;utm_medium=direct&amp;utm_source=boundless" TargetMode="External"/>
<Relationship Id="rId6" Type="http://schemas.openxmlformats.org/officeDocument/2006/relationships/image" Target="../media/image11.jpg"/>
<Relationship Id="rId1" Type="http://schemas.openxmlformats.org/officeDocument/2006/relationships/slideLayout" Target="../slideLayouts/slideLayout10.xml"/>
<Relationship Id="rId2" Type="http://schemas.openxmlformats.org/officeDocument/2006/relationships/image" Target="../media/image5.png"/>
<Relationship Id="rId7" Target="../media/image8.jpg" Type="http://schemas.openxmlformats.org/officeDocument/2006/relationships/image"/>
</Relationships>

</file>

<file path=ppt/slides/_rels/slide11.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commons.wikimedia.org/wiki/File:Raw_cane_sugar_light.JPG" TargetMode="External"/>
<Relationship Id="rId5" Type="http://schemas.openxmlformats.org/officeDocument/2006/relationships/hyperlink" Target="www/boundless.com/image/sugar-tariff-rate-barriers?campaign_content=book_1515_section_127&amp;campaign_term=Economics&amp;utm_campaign=powerpoint&amp;utm_medium=direct&amp;utm_source=boundless" TargetMode="External"/>
<Relationship Id="rId6" Type="http://schemas.openxmlformats.org/officeDocument/2006/relationships/image" Target="../media/image11.jpg"/>
<Relationship Id="rId1" Type="http://schemas.openxmlformats.org/officeDocument/2006/relationships/slideLayout" Target="../slideLayouts/slideLayout11.xml"/>
<Relationship Id="rId2" Type="http://schemas.openxmlformats.org/officeDocument/2006/relationships/image" Target="../media/image5.png"/>
<Relationship Id="rId7" Target="../media/image10.jpg" Type="http://schemas.openxmlformats.org/officeDocument/2006/relationships/image"/>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5.png"/>
</Relationships>

</file>

<file path=ppt/slides/_rels/slide13.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xml version="1.0" encoding="UTF-8" standalone="yes"?>
<Relationships xmlns="http://schemas.openxmlformats.org/package/2006/relationships">
<Relationship Id="rId1" Type="http://schemas.openxmlformats.org/officeDocument/2006/relationships/slideLayout" Target="../slideLayouts/slideLayout14.xml"/>
<Relationship Id="rId2" Type="http://schemas.openxmlformats.org/officeDocument/2006/relationships/image" Target="../media/image2.png"/>
<Relationship Id="rId3" Type="http://schemas.openxmlformats.org/officeDocument/2006/relationships/image" Target="../media/image5.png"/>
</Relationships>

</file>

<file path=ppt/slides/_rels/slide15.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5.xml"/>
<Relationship Id="rId2" Type="http://schemas.openxmlformats.org/officeDocument/2006/relationships/image" Target="../media/image5.png"/>
</Relationships>

</file>

<file path=ppt/slides/_rels/slide16.xml.rels><?xml version="1.0" encoding="UTF-8" standalone="yes"?>
<Relationships xmlns="http://schemas.openxmlformats.org/package/2006/relationships">
<Relationship Id="rId1" Type="http://schemas.openxmlformats.org/officeDocument/2006/relationships/slideLayout" Target="../slideLayouts/slideLayout16.xml"/>
<Relationship Id="rId2" Type="http://schemas.openxmlformats.org/officeDocument/2006/relationships/image" Target="../media/image2.png"/>
<Relationship Id="rId3" Type="http://schemas.openxmlformats.org/officeDocument/2006/relationships/image" Target="../media/image5.png"/>
</Relationships>

</file>

<file path=ppt/slides/_rels/slide17.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7.xml"/>
<Relationship Id="rId2" Type="http://schemas.openxmlformats.org/officeDocument/2006/relationships/image" Target="../media/image5.png"/>
</Relationships>

</file>

<file path=ppt/slides/_rels/slide18.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en.wikipedia.org/wiki/absolute%20quota"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en.wikipedia.org/wiki/Countervailing_duty"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en.wikipedia.org/wiki/Government_procurement" TargetMode="External"/>
<Relationship Id="rId26" Type="http://schemas.openxmlformats.org/officeDocument/2006/relationships/hyperlink" Target="http://creativecommons.org/licenses/by-sa/3.0/" TargetMode="External"/>
<Relationship Id="rId27" Type="http://schemas.openxmlformats.org/officeDocument/2006/relationships/hyperlink" Target="http://en.wikipedia.org/wiki/Dumping_(pricing_policy)" TargetMode="External"/>
<Relationship Id="rId28" Type="http://schemas.openxmlformats.org/officeDocument/2006/relationships/hyperlink" Target="http://creativecommons.org/licenses/by-sa/3.0/" TargetMode="External"/>
<Relationship Id="rId29" Type="http://schemas.openxmlformats.org/officeDocument/2006/relationships/hyperlink" Target="http://en.wikipedia.org/wiki/Non-tariff_barriers_to_trade#Quotas" TargetMode="External"/>
<Relationship Id="rId1" Type="http://schemas.openxmlformats.org/officeDocument/2006/relationships/slideLayout" Target="../slideLayouts/slideLayout18.xml"/>
<Relationship Id="rId2" Type="http://schemas.openxmlformats.org/officeDocument/2006/relationships/hyperlink" Target="http://creativecommons.org/licenses/by-sa/3.0/" TargetMode="External"/>
<Relationship Id="rId3" Type="http://schemas.openxmlformats.org/officeDocument/2006/relationships/hyperlink" Target="http://en.wikipedia.org/wiki/Tariff" TargetMode="External"/>
<Relationship Id="rId4" Type="http://schemas.openxmlformats.org/officeDocument/2006/relationships/hyperlink" Target="http://creativecommons.org/licenses/by-sa/3.0/" TargetMode="External"/>
<Relationship Id="rId5" Type="http://schemas.openxmlformats.org/officeDocument/2006/relationships/hyperlink" Target="http://mchenry.wikispaces.com/International+Trade" TargetMode="External"/>
<Relationship Id="rId30" Type="http://schemas.openxmlformats.org/officeDocument/2006/relationships/hyperlink" Target="http://creativecommons.org/licenses/by-sa/3.0/" TargetMode="External"/>
<Relationship Id="rId31" Type="http://schemas.openxmlformats.org/officeDocument/2006/relationships/hyperlink" Target="http://en.wiktionary.org/wiki/Dumping" TargetMode="External"/>
<Relationship Id="rId32" Type="http://schemas.openxmlformats.org/officeDocument/2006/relationships/hyperlink" Target="http://en.wiktionary.org/wiki/embargo" TargetMode="External"/>
<Relationship Id="rId9" Type="http://schemas.openxmlformats.org/officeDocument/2006/relationships/hyperlink" Target="http://resourcesforhistoryteachers.wikispaces.com/E.7.3+Define+trade+barriers,+such+as+quotas+and+tariffs" TargetMode="External"/>
<Relationship Id="rId6" Type="http://schemas.openxmlformats.org/officeDocument/2006/relationships/hyperlink" Target="http://creativecommons.org/licenses/by-sa/3.0/" TargetMode="External"/>
<Relationship Id="rId7" Type="http://schemas.openxmlformats.org/officeDocument/2006/relationships/hyperlink" Target="http://en.wiktionary.org/wiki/tariff" TargetMode="External"/>
<Relationship Id="rId8" Type="http://schemas.openxmlformats.org/officeDocument/2006/relationships/hyperlink" Target="http://creativecommons.org/licenses/by-sa/3.0/" TargetMode="External"/>
<Relationship Id="rId33" Type="http://schemas.openxmlformats.org/officeDocument/2006/relationships/hyperlink" Target="http://creativecommons.org/licenses/by-sa/3.0/" TargetMode="External"/>
<Relationship Id="rId34" Type="http://schemas.openxmlformats.org/officeDocument/2006/relationships/hyperlink" Target="http://en.wiktionary.org/wiki/countervailing+duty" TargetMode="External"/>
<Relationship Id="rId35" Type="http://schemas.openxmlformats.org/officeDocument/2006/relationships/image" Target="../media/image2.png"/>
<Relationship Id="rId36" Type="http://schemas.openxmlformats.org/officeDocument/2006/relationships/image" Target="../media/image5.png"/>
<Relationship Id="rId10" Type="http://schemas.openxmlformats.org/officeDocument/2006/relationships/hyperlink" Target="http://creativecommons.org/licenses/by-sa/3.0/" TargetMode="External"/>
<Relationship Id="rId11" Type="http://schemas.openxmlformats.org/officeDocument/2006/relationships/hyperlink" Target="http://en.wikipedia.org/wiki/Tariff-rate_quota"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en.wikipedia.org/wiki/Import_quota"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en.wikipedia.org/wiki/Non-tariff_barriers_to_trade#Quotas"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en.wiktionary.org/wiki/quota"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en.wikipedia.org/wiki/tariff-rate%20quota" TargetMode="External"/>
</Relationships>

</file>

<file path=ppt/slides/_rels/slide19.xml.rels><?xml version="1.0" encoding="UTF-8" standalone="yes"?>
<Relationships xmlns="http://schemas.openxmlformats.org/package/2006/relationships">
<Relationship Id="rId20" Type="http://schemas.openxmlformats.org/officeDocument/2006/relationships/hyperlink" Target="http://attribution.license.10" TargetMode="External"/>
<Relationship Id="rId21" Type="http://schemas.openxmlformats.org/officeDocument/2006/relationships/hyperlink" Target="http://attribution.url.10" TargetMode="External"/>
<Relationship Id="rId22" Type="http://schemas.openxmlformats.org/officeDocument/2006/relationships/hyperlink" Target="http://attribution.license.11" TargetMode="External"/>
<Relationship Id="rId23" Type="http://schemas.openxmlformats.org/officeDocument/2006/relationships/hyperlink" Target="http://attribution.url.11" TargetMode="External"/>
<Relationship Id="rId24" Type="http://schemas.openxmlformats.org/officeDocument/2006/relationships/hyperlink" Target="http://attribution.license.12" TargetMode="External"/>
<Relationship Id="rId25" Type="http://schemas.openxmlformats.org/officeDocument/2006/relationships/hyperlink" Target="http://attribution.url.12" TargetMode="External"/>
<Relationship Id="rId26" Type="http://schemas.openxmlformats.org/officeDocument/2006/relationships/hyperlink" Target="http://attribution.license.13" TargetMode="External"/>
<Relationship Id="rId27" Type="http://schemas.openxmlformats.org/officeDocument/2006/relationships/hyperlink" Target="http://attribution.url.13" TargetMode="External"/>
<Relationship Id="rId28" Type="http://schemas.openxmlformats.org/officeDocument/2006/relationships/hyperlink" Target="http://attribution.license.14" TargetMode="External"/>
<Relationship Id="rId29" Type="http://schemas.openxmlformats.org/officeDocument/2006/relationships/hyperlink" Target="http://attribution.url.14" TargetMode="External"/>
<Relationship Id="rId1" Type="http://schemas.openxmlformats.org/officeDocument/2006/relationships/slideLayout" Target="../slideLayouts/slideLayout19.xml"/>
<Relationship Id="rId2" Type="http://schemas.openxmlformats.org/officeDocument/2006/relationships/hyperlink" Target="http://creativecommons.org/licenses/by-sa/3.0/" TargetMode="External"/>
<Relationship Id="rId3" Type="http://schemas.openxmlformats.org/officeDocument/2006/relationships/hyperlink" Target="http://en.wikipedia.org/wiki/Technical_barriers_to_trade" TargetMode="External"/>
<Relationship Id="rId4" Type="http://schemas.openxmlformats.org/officeDocument/2006/relationships/hyperlink" Target="http://attribution.license.2" TargetMode="External"/>
<Relationship Id="rId5" Type="http://schemas.openxmlformats.org/officeDocument/2006/relationships/hyperlink" Target="http://attribution.url.2" TargetMode="External"/>
<Relationship Id="rId30" Type="http://schemas.openxmlformats.org/officeDocument/2006/relationships/hyperlink" Target="http://attribution.license.16" TargetMode="External"/>
<Relationship Id="rId31" Type="http://schemas.openxmlformats.org/officeDocument/2006/relationships/hyperlink" Target="http://attribution.url.15" TargetMode="External"/>
<Relationship Id="rId32" Type="http://schemas.openxmlformats.org/officeDocument/2006/relationships/hyperlink" Target="http://attribution.url.16" TargetMode="External"/>
<Relationship Id="rId9" Type="http://schemas.openxmlformats.org/officeDocument/2006/relationships/hyperlink" Target="http://attribution.url.4" TargetMode="External"/>
<Relationship Id="rId6" Type="http://schemas.openxmlformats.org/officeDocument/2006/relationships/hyperlink" Target="http://attribution.license.3" TargetMode="External"/>
<Relationship Id="rId7" Type="http://schemas.openxmlformats.org/officeDocument/2006/relationships/hyperlink" Target="http://attribution.url.3" TargetMode="External"/>
<Relationship Id="rId8" Type="http://schemas.openxmlformats.org/officeDocument/2006/relationships/hyperlink" Target="http://attribution.license.4" TargetMode="External"/>
<Relationship Id="rId33" Type="http://schemas.openxmlformats.org/officeDocument/2006/relationships/hyperlink" Target="http://attribution.license.17" TargetMode="External"/>
<Relationship Id="rId34" Type="http://schemas.openxmlformats.org/officeDocument/2006/relationships/hyperlink" Target="http://attribution.url.17" TargetMode="External"/>
<Relationship Id="rId35" Type="http://schemas.openxmlformats.org/officeDocument/2006/relationships/hyperlink" Target="http://attribution.license.18" TargetMode="External"/>
<Relationship Id="rId36" Type="http://schemas.openxmlformats.org/officeDocument/2006/relationships/hyperlink" Target="http://attribution.url.18" TargetMode="External"/>
<Relationship Id="rId10" Type="http://schemas.openxmlformats.org/officeDocument/2006/relationships/hyperlink" Target="http://attribution.license.5" TargetMode="External"/>
<Relationship Id="rId11" Type="http://schemas.openxmlformats.org/officeDocument/2006/relationships/hyperlink" Target="http://attribution.url.5" TargetMode="External"/>
<Relationship Id="rId12" Type="http://schemas.openxmlformats.org/officeDocument/2006/relationships/hyperlink" Target="http://attribution.license.6" TargetMode="External"/>
<Relationship Id="rId13" Type="http://schemas.openxmlformats.org/officeDocument/2006/relationships/hyperlink" Target="http://attribution.url.6" TargetMode="External"/>
<Relationship Id="rId14" Type="http://schemas.openxmlformats.org/officeDocument/2006/relationships/hyperlink" Target="http://attribution.license.7" TargetMode="External"/>
<Relationship Id="rId15" Type="http://schemas.openxmlformats.org/officeDocument/2006/relationships/hyperlink" Target="http://attribution.url.7" TargetMode="External"/>
<Relationship Id="rId16" Type="http://schemas.openxmlformats.org/officeDocument/2006/relationships/hyperlink" Target="http://attribution.license.8" TargetMode="External"/>
<Relationship Id="rId17" Type="http://schemas.openxmlformats.org/officeDocument/2006/relationships/hyperlink" Target="http://attribution.url.8" TargetMode="External"/>
<Relationship Id="rId18" Type="http://schemas.openxmlformats.org/officeDocument/2006/relationships/hyperlink" Target="http://attribution.license.9" TargetMode="External"/>
<Relationship Id="rId19" Type="http://schemas.openxmlformats.org/officeDocument/2006/relationships/hyperlink" Target="http://attribution.url.9" TargetMode="External"/>
<Relationship Id="rId37" Type="http://schemas.openxmlformats.org/officeDocument/2006/relationships/hyperlink" Target="http://attribution.license.19" TargetMode="External"/>
<Relationship Id="rId38" Type="http://schemas.openxmlformats.org/officeDocument/2006/relationships/hyperlink" Target="http://attribution.url.19" TargetMode="External"/>
<Relationship Id="rId39" Type="http://schemas.openxmlformats.org/officeDocument/2006/relationships/image" Target="../media/image2.png"/>
<Relationship Id="rId40"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4800600"/>
            <a:ext cx="3581400" cy="381000"/>
          </a:xfrm>
        </p:spPr>
        <p:txBody>
          <a:bodyPr/>
          <a:lstStyle/>
          <a:p>
            <a:r>
              <a:rPr lang="en-US" dirty="0" smtClean="0"/>
              <a:t>Boundless Lecture Slides</a:t>
            </a:r>
            <a:endParaRPr lang="en-US" dirty="0"/>
          </a:p>
        </p:txBody>
      </p:sp>
      <p:sp>
        <p:nvSpPr>
          <p:cNvPr id="4"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5"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4572000" y="6578600"/>
            <a:ext cx="3708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7"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Rectangle 8"/>
          <p:cNvSpPr>
            <a:spLocks/>
          </p:cNvSpPr>
          <p:nvPr/>
        </p:nvSpPr>
        <p:spPr bwMode="auto">
          <a:xfrm>
            <a:off x="304800" y="65532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l"/>
            <a:r>
              <a:rPr lang="en-US" sz="1200" dirty="0" smtClean="0">
                <a:solidFill>
                  <a:srgbClr val="828282"/>
                </a:solidFill>
                <a:latin typeface="Arial" charset="0"/>
                <a:ea typeface="ＭＳ Ｐゴシック" charset="0"/>
                <a:sym typeface="Helvetica Neue" charset="0"/>
              </a:rPr>
              <a:t>Available on the Boundless Teaching Platform</a:t>
            </a:r>
            <a:endParaRPr lang="en-US" sz="1200" dirty="0">
              <a:solidFill>
                <a:srgbClr val="828282"/>
              </a:solidFill>
              <a:latin typeface="Arial" charset="0"/>
              <a:ea typeface="ＭＳ Ｐゴシック" charset="0"/>
              <a:sym typeface="Helvetica Neue" charset="0"/>
            </a:endParaRPr>
          </a:p>
        </p:txBody>
      </p:sp>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5106988"/>
            <a:ext cx="4648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425312893"/>
      </p:ext>
    </p:extLst>
  </p:cSld>
  <p:clrMapOvr>
    <a:masterClrMapping/>
  </p:clrMapOvr>
  <p:transition xmlns:p14="http://schemas.microsoft.com/office/powerpoint/2010/mai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AutoShape 1"/>
          <p:cNvSpPr>
            <a:spLocks/>
          </p:cNvSpPr>
          <p:nvPr/>
        </p:nvSpPr>
        <p:spPr bwMode="auto">
          <a:xfrm>
            <a:off x="0" y="0"/>
            <a:ext cx="3048000" cy="6858000"/>
          </a:xfrm>
          <a:prstGeom prst="roundRect">
            <a:avLst>
              <a:gd name="adj" fmla="val 755"/>
            </a:avLst>
          </a:prstGeom>
          <a:solidFill>
            <a:schemeClr val="accent1"/>
          </a:solidFill>
          <a:ln w="6350">
            <a:solidFill>
              <a:srgbClr val="C5C5C5"/>
            </a:solidFill>
            <a:miter lim="800000"/>
            <a:headEnd/>
            <a:tailEnd/>
          </a:ln>
        </p:spPr>
        <p:txBody>
          <a:bodyPr lIns="0" tIns="0" rIns="0" bIns="0"/>
          <a:lstStyle/>
          <a:p>
            <a:endParaRPr lang="en-US" dirty="0"/>
          </a:p>
        </p:txBody>
      </p:sp>
      <p:sp>
        <p:nvSpPr>
          <p:cNvPr id="2" name="Title 1"/>
          <p:cNvSpPr>
            <a:spLocks noGrp="1"/>
          </p:cNvSpPr>
          <p:nvPr>
            <p:ph type="title"/>
          </p:nvPr>
        </p:nvSpPr>
        <p:spPr/>
        <p:txBody>
          <a:bodyPr/>
          <a:lstStyle/>
          <a:p>
            <a:r>
              <a:rPr lang="en-US" smtClean="0"/>
              <a:t>Using Boundless Presentations</a:t>
            </a:r>
            <a:endParaRPr lang="en-US" dirty="0"/>
          </a:p>
        </p:txBody>
      </p:sp>
      <p:sp>
        <p:nvSpPr>
          <p:cNvPr id="23" name="Text Placeholder 22"/>
          <p:cNvSpPr>
            <a:spLocks noGrp="1"/>
          </p:cNvSpPr>
          <p:nvPr>
            <p:ph type="body" sz="quarter" idx="10"/>
          </p:nvPr>
        </p:nvSpPr>
        <p:spPr/>
        <p:txBody>
          <a:bodyPr/>
          <a:lstStyle/>
          <a:p>
            <a:r>
              <a:rPr lang="en-US" dirty="0" smtClean="0"/>
              <a:t>The Appendix</a:t>
            </a:r>
          </a:p>
          <a:p>
            <a:pPr lvl="1"/>
            <a:r>
              <a:rPr lang="en-US" dirty="0" smtClean="0"/>
              <a:t>The appendix is for you to use to add depth and breadth to your lectures. You can simply drag and drop slides from the appendix into the main presentation to make for a richer lecture experience.</a:t>
            </a:r>
            <a:endParaRPr lang="en-US" dirty="0"/>
          </a:p>
        </p:txBody>
      </p:sp>
      <p:sp>
        <p:nvSpPr>
          <p:cNvPr id="4"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5"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pic>
        <p:nvPicPr>
          <p:cNvPr id="7" name="Picture 8"/>
          <p:cNvPicPr>
            <a:picLocks noChangeAspect="1" noChangeArrowheads="1"/>
          </p:cNvPicPr>
          <p:nvPr/>
        </p:nvPicPr>
        <p:blipFill>
          <a:blip r:embed="rId2">
            <a:extLst>
              <a:ext uri="{28A0092B-C50C-407E-A947-70E740481C1C}">
                <a14:useLocalDpi xmlns:a14="http://schemas.microsoft.com/office/drawing/2010/main" val="0"/>
              </a:ext>
            </a:extLst>
          </a:blip>
          <a:srcRect t="598" r="246" b="369"/>
          <a:stretch>
            <a:fillRect/>
          </a:stretch>
        </p:blipFill>
        <p:spPr bwMode="auto">
          <a:xfrm>
            <a:off x="3267075" y="3544887"/>
            <a:ext cx="2571750"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 name="Picture 9"/>
          <p:cNvPicPr>
            <a:picLocks noChangeAspect="1" noChangeArrowheads="1"/>
          </p:cNvPicPr>
          <p:nvPr/>
        </p:nvPicPr>
        <p:blipFill>
          <a:blip r:embed="rId3">
            <a:extLst>
              <a:ext uri="{28A0092B-C50C-407E-A947-70E740481C1C}">
                <a14:useLocalDpi xmlns:a14="http://schemas.microsoft.com/office/drawing/2010/main" val="0"/>
              </a:ext>
            </a:extLst>
          </a:blip>
          <a:srcRect b="1579"/>
          <a:stretch>
            <a:fillRect/>
          </a:stretch>
        </p:blipFill>
        <p:spPr bwMode="auto">
          <a:xfrm>
            <a:off x="3429000" y="1219200"/>
            <a:ext cx="2401888"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2" name="Text Placeholder 10"/>
          <p:cNvSpPr txBox="1">
            <a:spLocks/>
          </p:cNvSpPr>
          <p:nvPr/>
        </p:nvSpPr>
        <p:spPr>
          <a:xfrm>
            <a:off x="6019800" y="3581400"/>
            <a:ext cx="2819400" cy="1828800"/>
          </a:xfrm>
          <a:prstGeom prst="rect">
            <a:avLst/>
          </a:prstGeom>
        </p:spPr>
        <p:txBody>
          <a:bodyPr vert="horz" lIns="0" tIns="0" rIns="0" bIns="0"/>
          <a:lstStyle>
            <a:lvl1pPr marL="342900" indent="-342900" algn="l" rtl="0" eaLnBrk="1" fontAlgn="base" hangingPunct="1">
              <a:spcBef>
                <a:spcPts val="800"/>
              </a:spcBef>
              <a:spcAft>
                <a:spcPct val="0"/>
              </a:spcAft>
              <a:defRPr sz="1400">
                <a:solidFill>
                  <a:schemeClr val="tx2"/>
                </a:solidFill>
                <a:latin typeface="+mn-lt"/>
                <a:ea typeface="+mn-ea"/>
                <a:cs typeface="+mn-cs"/>
                <a:sym typeface="Helvetica Neue" charset="0"/>
              </a:defRPr>
            </a:lvl1pPr>
            <a:lvl2pPr marL="0" indent="0" algn="l" rtl="0" eaLnBrk="1" fontAlgn="base" hangingPunct="1">
              <a:spcBef>
                <a:spcPts val="400"/>
              </a:spcBef>
              <a:spcAft>
                <a:spcPct val="0"/>
              </a:spcAft>
              <a:buClr>
                <a:srgbClr val="828282"/>
              </a:buClr>
              <a:buSzPct val="100000"/>
              <a:buFont typeface="Arial" charset="0"/>
              <a:buNone/>
              <a:defRPr sz="1000">
                <a:solidFill>
                  <a:srgbClr val="828282"/>
                </a:solidFill>
                <a:latin typeface="Arial" charset="0"/>
                <a:ea typeface="+mn-ea"/>
                <a:cs typeface="+mn-cs"/>
                <a:sym typeface="Arial" charset="0"/>
              </a:defRPr>
            </a:lvl2pPr>
            <a:lvl3pPr marL="393700" indent="-127000" algn="l" rtl="0" eaLnBrk="1" fontAlgn="base" hangingPunct="1">
              <a:spcBef>
                <a:spcPts val="600"/>
              </a:spcBef>
              <a:spcAft>
                <a:spcPct val="0"/>
              </a:spcAft>
              <a:buClr>
                <a:srgbClr val="828282"/>
              </a:buClr>
              <a:buSzPct val="100000"/>
              <a:buFont typeface="Helvetica Neue" charset="0"/>
              <a:buChar char="-"/>
              <a:defRPr sz="1200">
                <a:solidFill>
                  <a:srgbClr val="828282"/>
                </a:solidFill>
                <a:latin typeface="+mn-lt"/>
                <a:ea typeface="+mn-ea"/>
                <a:cs typeface="+mn-cs"/>
                <a:sym typeface="Helvetica Neue" charset="0"/>
              </a:defRPr>
            </a:lvl3pPr>
            <a:lvl4pPr marL="1562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4pPr>
            <a:lvl5pPr marL="20193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5pPr>
            <a:lvl6pPr marL="24765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6pPr>
            <a:lvl7pPr marL="29337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7pPr>
            <a:lvl8pPr marL="33909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8pPr>
            <a:lvl9pPr marL="3848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9pPr>
          </a:lstStyle>
          <a:p>
            <a:r>
              <a:rPr lang="en-US" dirty="0" smtClean="0"/>
              <a:t>Free to edit, share, and copy</a:t>
            </a:r>
          </a:p>
          <a:p>
            <a:pPr lvl="1">
              <a:lnSpc>
                <a:spcPct val="110000"/>
              </a:lnSpc>
            </a:pPr>
            <a:r>
              <a:rPr lang="en-US" dirty="0" smtClean="0"/>
              <a:t>Feel free to edit, share, and make as many copies of the Boundless presentations as you like. We encourage you to take these presentations and make them your own.</a:t>
            </a:r>
            <a:endParaRPr lang="en-US" dirty="0"/>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extBox 16"/>
          <p:cNvSpPr txBox="1"/>
          <p:nvPr/>
        </p:nvSpPr>
        <p:spPr>
          <a:xfrm>
            <a:off x="228600" y="304800"/>
            <a:ext cx="2590800" cy="2784353"/>
          </a:xfrm>
          <a:prstGeom prst="rect">
            <a:avLst/>
          </a:prstGeom>
          <a:noFill/>
        </p:spPr>
        <p:txBody>
          <a:bodyPr wrap="square" lIns="0" tIns="0" rIns="0" bIns="0" rtlCol="0">
            <a:spAutoFit/>
          </a:bodyPr>
          <a:lstStyle/>
          <a:p>
            <a:pPr algn="l"/>
            <a:r>
              <a:rPr lang="en-US" sz="1800" dirty="0" smtClean="0">
                <a:solidFill>
                  <a:schemeClr val="bg1"/>
                </a:solidFill>
                <a:latin typeface="Arial"/>
                <a:cs typeface="Arial"/>
              </a:rPr>
              <a:t>Boundless Teaching Platform</a:t>
            </a:r>
          </a:p>
          <a:p>
            <a:pPr algn="l">
              <a:lnSpc>
                <a:spcPct val="110000"/>
              </a:lnSpc>
              <a:spcBef>
                <a:spcPts val="800"/>
              </a:spcBef>
            </a:pPr>
            <a:r>
              <a:rPr lang="en-US" sz="800" dirty="0">
                <a:solidFill>
                  <a:srgbClr val="FFFFFF"/>
                </a:solidFill>
                <a:latin typeface="Arial" charset="0"/>
                <a:ea typeface="ＭＳ Ｐゴシック" charset="0"/>
                <a:sym typeface="Helvetica Neue" charset="0"/>
              </a:rPr>
              <a:t>Boundless empowers educators to engage their students with affordable, customizable textbooks and intuitive teaching tools. The free Boundless Teaching Platform gives educators the ability to customize textbooks in more than 20 subjects that align to hundreds of popular titles. Get started by using high quality Boundless books, or make switching to our platform easier by building from Boundless content pre-organized to match the assigned textbook. This platform gives educators the tools they need to assign readings and assessments, monitor student activity, and lead their classes with pre-made teaching resources.</a:t>
            </a:r>
          </a:p>
          <a:p>
            <a:pPr algn="l">
              <a:spcBef>
                <a:spcPts val="800"/>
              </a:spcBef>
            </a:pPr>
            <a:r>
              <a:rPr lang="en-US" sz="800" dirty="0">
                <a:solidFill>
                  <a:srgbClr val="FFFFFF"/>
                </a:solidFill>
                <a:latin typeface="Helvetica Neue" charset="0"/>
                <a:ea typeface="ＭＳ Ｐゴシック" charset="0"/>
                <a:sym typeface="Helvetica Neue" charset="0"/>
              </a:rPr>
              <a:t>Get started now at:</a:t>
            </a:r>
          </a:p>
          <a:p>
            <a:pPr algn="l"/>
            <a:endParaRPr lang="en-US" sz="1800" dirty="0">
              <a:solidFill>
                <a:schemeClr val="bg1"/>
              </a:solidFill>
              <a:latin typeface="Arial"/>
              <a:cs typeface="Arial"/>
            </a:endParaRPr>
          </a:p>
        </p:txBody>
      </p:sp>
      <p:sp>
        <p:nvSpPr>
          <p:cNvPr id="19" name="TextBox 18"/>
          <p:cNvSpPr txBox="1"/>
          <p:nvPr/>
        </p:nvSpPr>
        <p:spPr>
          <a:xfrm>
            <a:off x="228600" y="5867400"/>
            <a:ext cx="2590800" cy="340606"/>
          </a:xfrm>
          <a:prstGeom prst="rect">
            <a:avLst/>
          </a:prstGeom>
          <a:noFill/>
        </p:spPr>
        <p:txBody>
          <a:bodyPr wrap="square" lIns="0" tIns="0" rIns="0" bIns="0" rtlCol="0">
            <a:spAutoFit/>
          </a:bodyPr>
          <a:lstStyle/>
          <a:p>
            <a:pPr algn="l">
              <a:lnSpc>
                <a:spcPct val="110000"/>
              </a:lnSpc>
              <a:spcBef>
                <a:spcPts val="800"/>
              </a:spcBef>
            </a:pPr>
            <a:r>
              <a:rPr lang="en-US" sz="800" dirty="0" smtClean="0">
                <a:solidFill>
                  <a:srgbClr val="FFFFFF"/>
                </a:solidFill>
                <a:latin typeface="Arial" charset="0"/>
                <a:ea typeface="ＭＳ Ｐゴシック" charset="0"/>
                <a:sym typeface="Helvetica Neue" charset="0"/>
              </a:rPr>
              <a:t>If you have any questions or problems please email:</a:t>
            </a:r>
          </a:p>
          <a:p>
            <a:pPr algn="l">
              <a:lnSpc>
                <a:spcPct val="80000"/>
              </a:lnSpc>
              <a:spcBef>
                <a:spcPts val="800"/>
              </a:spcBef>
            </a:pPr>
            <a:r>
              <a:rPr lang="en-US" sz="800" dirty="0" err="1" smtClean="0">
                <a:solidFill>
                  <a:srgbClr val="FFFFFF"/>
                </a:solidFill>
                <a:latin typeface="Arial" charset="0"/>
                <a:ea typeface="ＭＳ Ｐゴシック" charset="0"/>
                <a:cs typeface="Arial"/>
                <a:sym typeface="Helvetica Neue" charset="0"/>
                <a:hlinkClick r:id="rId6"/>
              </a:rPr>
              <a:t>educators@boundless.com</a:t>
            </a:r>
            <a:endParaRPr lang="en-US" sz="1800" dirty="0">
              <a:solidFill>
                <a:schemeClr val="bg1"/>
              </a:solidFill>
              <a:latin typeface="Arial"/>
              <a:cs typeface="Arial"/>
            </a:endParaRPr>
          </a:p>
        </p:txBody>
      </p:sp>
      <p:sp>
        <p:nvSpPr>
          <p:cNvPr id="3" name="TextBox 2"/>
          <p:cNvSpPr txBox="1"/>
          <p:nvPr/>
        </p:nvSpPr>
        <p:spPr>
          <a:xfrm>
            <a:off x="228600" y="2819400"/>
            <a:ext cx="2590800" cy="123111"/>
          </a:xfrm>
          <a:prstGeom prst="rect">
            <a:avLst/>
          </a:prstGeom>
          <a:noFill/>
        </p:spPr>
        <p:txBody>
          <a:bodyPr wrap="square" lIns="0" tIns="0" rIns="0" bIns="0" rtlCol="0">
            <a:spAutoFit/>
          </a:bodyPr>
          <a:lstStyle/>
          <a:p>
            <a:pPr algn="l"/>
            <a:r>
              <a:rPr lang="en-US" sz="800" dirty="0" smtClean="0">
                <a:latin typeface="Arial"/>
                <a:cs typeface="Arial"/>
                <a:hlinkClick r:id="rId7"/>
              </a:rPr>
              <a:t>http://</a:t>
            </a:r>
            <a:r>
              <a:rPr lang="en-US" sz="800" dirty="0" err="1" smtClean="0">
                <a:latin typeface="Arial"/>
                <a:cs typeface="Arial"/>
                <a:hlinkClick r:id="rId7"/>
              </a:rPr>
              <a:t>boundless.com</a:t>
            </a:r>
            <a:r>
              <a:rPr lang="en-US" sz="800" dirty="0" smtClean="0">
                <a:latin typeface="Arial"/>
                <a:cs typeface="Arial"/>
                <a:hlinkClick r:id="rId7"/>
              </a:rPr>
              <a:t>/teaching-platform</a:t>
            </a:r>
            <a:endParaRPr lang="en-US" sz="800" dirty="0">
              <a:latin typeface="Arial"/>
              <a:cs typeface="Arial"/>
            </a:endParaRPr>
          </a:p>
        </p:txBody>
      </p:sp>
    </p:spTree>
    <p:extLst>
      <p:ext uri="{BB962C8B-B14F-4D97-AF65-F5344CB8AC3E}">
        <p14:creationId xmlns:p14="http://schemas.microsoft.com/office/powerpoint/2010/main" val="3377858826"/>
      </p:ext>
    </p:extLst>
  </p:cSld>
  <p:clrMapOvr>
    <a:masterClrMapping/>
  </p:clrMapOvr>
  <p:transition xmlns:p14="http://schemas.microsoft.com/office/powerpoint/2010/mai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BoundlessHQ_sm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48000" cy="6464300"/>
          </a:xfrm>
          <a:prstGeom prst="rect">
            <a:avLst/>
          </a:prstGeom>
        </p:spPr>
      </p:pic>
      <p:sp>
        <p:nvSpPr>
          <p:cNvPr id="16" name="Text Placeholder 15"/>
          <p:cNvSpPr>
            <a:spLocks noGrp="1"/>
          </p:cNvSpPr>
          <p:nvPr>
            <p:ph type="body" sz="quarter" idx="10"/>
          </p:nvPr>
        </p:nvSpPr>
        <p:spPr/>
        <p:txBody>
          <a:bodyPr/>
          <a:lstStyle/>
          <a:p>
            <a:pPr>
              <a:lnSpc>
                <a:spcPct val="110000"/>
              </a:lnSpc>
            </a:pPr>
            <a:r>
              <a:rPr lang="en-US" dirty="0" smtClean="0"/>
              <a:t>Boundless is an innovative technology company making education more affordable and accessible for students everywhere. The company creates the world’s best open educational content in 20+ subjects that align to more than 1,000 popular college textbooks. Boundless integrates learning technology into all its premium books to help students study more efficiently at a fraction of the cost of traditional textbooks. The company also empowers educators to engage their students more effectively through customizable books and intuitive teaching tools as part of the Boundless Teaching Platform. More than 2 million learners access Boundless free and premium content each month across the company’s wide distribution platforms, including its website, </a:t>
            </a:r>
            <a:r>
              <a:rPr lang="en-US" dirty="0" err="1" smtClean="0"/>
              <a:t>iOS</a:t>
            </a:r>
            <a:r>
              <a:rPr lang="en-US" dirty="0" smtClean="0"/>
              <a:t> apps, Kindle books, and </a:t>
            </a:r>
            <a:r>
              <a:rPr lang="en-US" dirty="0" err="1" smtClean="0"/>
              <a:t>iBooks</a:t>
            </a:r>
            <a:r>
              <a:rPr lang="en-US" dirty="0" smtClean="0"/>
              <a:t>. To get started learning or teaching with Boundless, visit </a:t>
            </a:r>
            <a:r>
              <a:rPr lang="en-US" dirty="0" smtClean="0">
                <a:hlinkClick r:id="rId3"/>
              </a:rPr>
              <a:t>boundless.com</a:t>
            </a:r>
            <a:r>
              <a:rPr lang="en-US" dirty="0" smtClean="0"/>
              <a:t>.</a:t>
            </a:r>
            <a:endParaRPr lang="en-US" dirty="0"/>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0" name="Rectangle 9"/>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2"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itle 16"/>
          <p:cNvSpPr>
            <a:spLocks noGrp="1"/>
          </p:cNvSpPr>
          <p:nvPr>
            <p:ph type="title"/>
          </p:nvPr>
        </p:nvSpPr>
        <p:spPr/>
        <p:txBody>
          <a:bodyPr/>
          <a:lstStyle/>
          <a:p>
            <a:r>
              <a:rPr lang="en-US" dirty="0" smtClean="0"/>
              <a:t>About Boundless</a:t>
            </a:r>
            <a:endParaRPr lang="en-US" dirty="0"/>
          </a:p>
        </p:txBody>
      </p:sp>
    </p:spTree>
    <p:extLst>
      <p:ext uri="{BB962C8B-B14F-4D97-AF65-F5344CB8AC3E}">
        <p14:creationId xmlns:p14="http://schemas.microsoft.com/office/powerpoint/2010/main" val="1703359636"/>
      </p:ext>
    </p:extLst>
  </p:cSld>
  <p:clrMapOvr>
    <a:masterClrMapping/>
  </p:clrMapOvr>
  <p:transition xmlns:p14="http://schemas.microsoft.com/office/powerpoint/2010/mai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ctionimage.jpg"/>
          <p:cNvPicPr>
            <a:picLocks noChangeAspect="1"/>
          </p:cNvPicPr>
          <p:nvPr/>
        </p:nvPicPr>
        <p:blipFill>
          <a:blip r:embed="rId6">
            <a:extLst>
              <a:ext uri="{8f3fb60f61c1ff493858adb8ca3afe75}">
                <a14:useLocalDpi xmlns:a14="http://schemas.microsoft.com/office/drawing/2010/main" val="0"/>
              </a:ext>
            </a:extLst>
          </a:blip>
          <a:stretch>
            <a:fillRect/>
          </a:stretch>
        </p:blipFill>
        <p:spPr>
          <a:xfrm>
            <a:off x="152400" y="1447800"/>
            <a:ext cx="2768600" cy="2589015"/>
          </a:xfrm>
          <a:prstGeom prst="rect">
            <a:avLst/>
          </a:prstGeom>
        </p:spPr>
      </p:pic>
      <p:sp>
        <p:nvSpPr>
          <p:cNvPr id="22" name="Text Placeholder 21"/>
          <p:cNvSpPr>
            <a:spLocks noGrp="1"/>
          </p:cNvSpPr>
          <p:nvPr>
            <p:ph type="body" sz="quarter" idx="10"/>
          </p:nvPr>
        </p:nvSpPr>
        <p:spPr>
          <a:xfrm>
            <a:off x="3231005" y="1371600"/>
            <a:ext cx="5664901" cy="4800600"/>
          </a:xfrm>
        </p:spPr>
        <p:txBody>
          <a:bodyPr/>
          <a:lstStyle/>
          <a:p>
            <a:pPr marL="115888" indent="-115888"/>
            <a:r>
              <a:rPr lang="en-US" dirty="0" smtClean="0"/>
              <a:t>Tariffs</a:t>
            </a:r>
          </a:p>
          <a:p>
            <a:pPr marL="115888" indent="-115888"/>
            <a:r>
              <a:rPr lang="en-US" dirty="0" smtClean="0"/>
              <a:t>Quotas</a:t>
            </a:r>
          </a:p>
          <a:p>
            <a:pPr marL="115888" indent="-115888"/>
            <a:r>
              <a:rPr lang="en-US" dirty="0"/>
              <a:t/>
            </a:r>
            <a:r>
              <a:rPr lang="en-US" dirty="0"/>
              <a:t>Other Barriers</a:t>
            </a:r>
            <a:r>
              <a:rPr lang="en-US" dirty="0"/>
              <a:t> </a:t>
            </a:r>
            <a:endParaRPr lang="en-US" dirty="0" smtClean="0"/>
          </a:p>
        </p:txBody>
      </p:sp>
      <p:sp>
        <p:nvSpPr>
          <p:cNvPr id="21" name="Title 20"/>
          <p:cNvSpPr>
            <a:spLocks noGrp="1"/>
          </p:cNvSpPr>
          <p:nvPr>
            <p:ph type="title"/>
          </p:nvPr>
        </p:nvSpPr>
        <p:spPr>
          <a:xfrm>
            <a:off x="152400" y="381000"/>
            <a:ext cx="8686800" cy="685800"/>
          </a:xfrm>
        </p:spPr>
        <p:txBody>
          <a:bodyPr/>
          <a:lstStyle/>
          <a:p>
            <a:r>
              <a:rPr lang="en-US" dirty="0" smtClean="0"/>
              <a:t>Barriers to Trade</a:t>
            </a:r>
            <a:endParaRPr lang="en-US" dirty="0"/>
          </a:p>
        </p:txBody>
      </p:sp>
      <p:sp>
        <p:nvSpPr>
          <p:cNvPr id="5"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Barriers to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
        <p:nvSpPr>
          <p:cNvPr id="7" name="Line 6"/>
          <p:cNvSpPr>
            <a:spLocks noChangeShapeType="1"/>
          </p:cNvSpPr>
          <p:nvPr/>
        </p:nvSpPr>
        <p:spPr bwMode="auto">
          <a:xfrm>
            <a:off x="152400" y="1143000"/>
            <a:ext cx="87709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1"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2"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0"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5"/>
              </a:rPr>
              <a:t>www.www/boundless.com/economics?campaign_content=book_1515_section_127&amp;campaign_term=Economics&amp;utm_campaign=powerpoint&amp;utm_medium=direct&amp;utm_source=boundless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Tree>
    <p:extLst>
      <p:ext uri="{BB962C8B-B14F-4D97-AF65-F5344CB8AC3E}">
        <p14:creationId xmlns:p14="http://schemas.microsoft.com/office/powerpoint/2010/main" val="37228575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Tariffs can be levied on goods being imported in a country (import tariff), or exported from a country (export tariff). They may be levied in order to protect domestic producers (protective tariff), or to raise revenue for the government (revenue tariff).</a:t>
            </a:r>
          </a:p>
          <a:p>
            <a:pPr marL="115888" indent="-115888"/>
            <a:r>
              <a:rPr lang="en-US" sz="1200" dirty="0" smtClean="0"/>
              <a:t>Specific tariffs levy a fixed duty on a good. Ad valorem tariffs are based on a percentage of the good's value. Compound tariffs are a combination of specific and ad valorem tariffs.</a:t>
            </a:r>
          </a:p>
          <a:p>
            <a:pPr marL="115888" indent="-115888"/>
            <a:r>
              <a:rPr lang="en-US" sz="1200" dirty="0" smtClean="0"/>
              <a:t>Tariffs often increase domestic producer surplus and the quantity of a good supplied domestically, but hurt domestic consumer surplus.</a:t>
            </a:r>
          </a:p>
        </p:txBody>
      </p:sp>
      <p:sp>
        <p:nvSpPr>
          <p:cNvPr id="4" name="Title 3"/>
          <p:cNvSpPr>
            <a:spLocks noGrp="1"/>
          </p:cNvSpPr>
          <p:nvPr>
            <p:ph type="title"/>
          </p:nvPr>
        </p:nvSpPr>
        <p:spPr/>
        <p:txBody>
          <a:bodyPr/>
          <a:lstStyle/>
          <a:p>
            <a:r>
              <a:rPr lang="en-US" dirty="0" smtClean="0"/>
              <a:t>Tariffs</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www.www/boundless.com/economics/textbooks/boundless-economics-textbook/international-trade-31/barriers-to-trade-127/tariffs-501-12597?campaign_content=book_1515_section_127&amp;campaign_term=Economics&amp;utm_campaign=powerpoint&amp;utm_medium=direct&amp;utm_source=boundless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Effects of a Tariff</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Barriers to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8f3fb60f61c1ff493858adb8ca3afe75}">
                <a14:useLocalDpi xmlns:a14="http://schemas.microsoft.com/office/drawing/2010/main" val="0"/>
              </a:ext>
            </a:extLst>
          </a:blip>
          <a:stretch>
            <a:fillRect/>
          </a:stretch>
        </p:blipFill>
        <p:spPr>
          <a:xfrm>
            <a:off x="6146800" y="1447800"/>
            <a:ext cx="2213690"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There are two types of quotas: absolute and tariff-rate. Absolute quotas are quotas that limit the amount of a specific good that may enter a country. Tariff-rate quotas allow a quantity of a good to be imported under a lower duty rate; any amount above this is subject to a higher duty.</a:t>
            </a:r>
          </a:p>
          <a:p>
            <a:pPr marL="115888" indent="-115888"/>
            <a:r>
              <a:rPr lang="en-US" sz="1200" dirty="0" smtClean="0"/>
              <a:t>Justifications for the use of quotas include protection for domestic employment and infant industries, protection against unfair foreign trade practices, and protection of national security.</a:t>
            </a:r>
          </a:p>
          <a:p>
            <a:pPr marL="115888" indent="-115888"/>
            <a:r>
              <a:rPr lang="en-US" sz="1200" dirty="0" smtClean="0"/>
              <a:t>Quotas often hurt domestic consumers and benefit domestic producers. Quotas may also provide incentives for administrative corruption and smuggling.</a:t>
            </a:r>
          </a:p>
        </p:txBody>
      </p:sp>
      <p:sp>
        <p:nvSpPr>
          <p:cNvPr id="4" name="Title 3"/>
          <p:cNvSpPr>
            <a:spLocks noGrp="1"/>
          </p:cNvSpPr>
          <p:nvPr>
            <p:ph type="title"/>
          </p:nvPr>
        </p:nvSpPr>
        <p:spPr/>
        <p:txBody>
          <a:bodyPr/>
          <a:lstStyle/>
          <a:p>
            <a:r>
              <a:rPr lang="en-US" dirty="0" smtClean="0"/>
              <a:t>Quotas</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www.www/boundless.com/economics/textbooks/boundless-economics-textbook/international-trade-31/barriers-to-trade-127/quotas-502-12598?campaign_content=book_1515_section_127&amp;campaign_term=Economics&amp;utm_campaign=powerpoint&amp;utm_medium=direct&amp;utm_source=boundless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Sugar: Tariff-Rate Barriers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Barriers to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235559c078b62ddcf04e55a56fe0e7f2}">
                <a14:useLocalDpi xmlns:a14="http://schemas.microsoft.com/office/drawing/2010/main" val="0"/>
              </a:ext>
            </a:extLst>
          </a:blip>
          <a:stretch>
            <a:fillRect/>
          </a:stretch>
        </p:blipFill>
        <p:spPr>
          <a:xfrm>
            <a:off x="6146800" y="1447800"/>
            <a:ext cx="2768600" cy="1846634"/>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Specific limitations to trade barriers include local content requirements and embargoes. This category of barriers comes from trade regulations.</a:t>
            </a:r>
          </a:p>
          <a:p>
            <a:pPr marL="115888" indent="-115888"/>
            <a:r>
              <a:rPr lang="en-US" sz="1200" dirty="0" smtClean="0"/>
              <a:t>Customs and administrative procedure barriers include bureaucratic red tape and anti-dumping practices. This category of barriers comes from government procedures.</a:t>
            </a:r>
          </a:p>
          <a:p>
            <a:pPr marL="115888" indent="-115888"/>
            <a:r>
              <a:rPr lang="en-US" sz="1200" dirty="0" smtClean="0"/>
              <a:t>Governmental participation barriers include government procurement programs, export subsidies, and countervailing duties. This category of barriers involves the direct participation of government in trade.</a:t>
            </a:r>
          </a:p>
          <a:p>
            <a:pPr marL="115888" indent="-115888"/>
            <a:r>
              <a:rPr lang="en-US" sz="1200" dirty="0" smtClean="0"/>
              <a:t>Technical barriers to trade include sanitary regulations, measurement and labeling standards, and ingredient standards. This category of barriers involves health, safety, and measurement standards.</a:t>
            </a:r>
          </a:p>
        </p:txBody>
      </p:sp>
      <p:sp>
        <p:nvSpPr>
          <p:cNvPr id="4" name="Title 3"/>
          <p:cNvSpPr>
            <a:spLocks noGrp="1"/>
          </p:cNvSpPr>
          <p:nvPr>
            <p:ph type="title"/>
          </p:nvPr>
        </p:nvSpPr>
        <p:spPr/>
        <p:txBody>
          <a:bodyPr/>
          <a:lstStyle/>
          <a:p>
            <a:r>
              <a:rPr lang="en-US" dirty="0" smtClean="0"/>
              <a:t>Other Barriers</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barriers-to-trade-127/other-barriers-503-12599?campaign_content=book_1515_section_127&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Barriers to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46800" y="1447800"/>
            <a:ext cx="2768600"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2" name="Title 1"/>
          <p:cNvSpPr>
            <a:spLocks noGrp="1"/>
          </p:cNvSpPr>
          <p:nvPr>
            <p:ph type="title"/>
          </p:nvPr>
        </p:nvSpPr>
        <p:spPr/>
        <p:txBody>
          <a:bodyPr/>
          <a:lstStyle/>
          <a:p>
            <a:r>
              <a:rPr lang="en-US" smtClean="0"/>
              <a:t>Appendix</a:t>
            </a:r>
            <a:endParaRPr lang="en-US" dirty="0"/>
          </a:p>
        </p:txBody>
      </p:sp>
    </p:spTree>
    <p:extLst>
      <p:ext uri="{BB962C8B-B14F-4D97-AF65-F5344CB8AC3E}">
        <p14:creationId xmlns:p14="http://schemas.microsoft.com/office/powerpoint/2010/main" val="1737923768"/>
      </p:ext>
    </p:extLst>
  </p:cSld>
  <p:clrMapOvr>
    <a:masterClrMapping/>
  </p:clrMapOvr>
  <p:transition xmlns:p14="http://schemas.microsoft.com/office/powerpoint/2010/mai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Key terms</a:t>
            </a:r>
            <a:endParaRPr lang="en-US" dirty="0"/>
          </a:p>
        </p:txBody>
      </p:sp>
      <p:sp>
        <p:nvSpPr>
          <p:cNvPr id="10" name="Text Placeholder 9"/>
          <p:cNvSpPr>
            <a:spLocks noGrp="1"/>
          </p:cNvSpPr>
          <p:nvPr>
            <p:ph type="body" sz="quarter" idx="10"/>
          </p:nvPr>
        </p:nvSpPr>
        <p:spPr/>
        <p:txBody>
          <a:bodyPr/>
          <a:lstStyle/>
          <a:p>
            <a:r>
              <a:rPr lang="en-US" sz="1200" dirty="0" smtClean="0"/>
              <a:t/>
            </a:r>
            <a:r>
              <a:rPr lang="en-US" sz="1200" dirty="0" smtClean="0"/>
              <a:t>absolute quota</a:t>
            </a:r>
            <a:r>
              <a:rPr lang="en-US" sz="1200" dirty="0" smtClean="0"/>
              <a:t> </a:t>
            </a:r>
            <a:r>
              <a:rPr lang="en-US" sz="1200" dirty="0" smtClean="0">
                <a:solidFill>
                  <a:schemeClr val="bg2"/>
                </a:solidFill>
              </a:rPr>
              <a:t>A limitation of the quantity of certain goods that may enter commerce during a specific period.</a:t>
            </a:r>
          </a:p>
          <a:p>
            <a:r>
              <a:rPr lang="en-US" sz="1200" dirty="0" smtClean="0"/>
              <a:t/>
            </a:r>
            <a:r>
              <a:rPr lang="en-US" sz="1200" dirty="0" smtClean="0"/>
              <a:t>countervailing duty</a:t>
            </a:r>
            <a:r>
              <a:rPr lang="en-US" sz="1200" dirty="0" smtClean="0"/>
              <a:t> </a:t>
            </a:r>
            <a:r>
              <a:rPr lang="en-US" sz="1200" dirty="0" smtClean="0">
                <a:solidFill>
                  <a:schemeClr val="bg2"/>
                </a:solidFill>
              </a:rPr>
              <a:t>A tax levied on an imported article to offset the unfair price advantage it holds due to a subsidy paid to producers or exporters by the government of the exporting country if such imports cause or threaten injury to a domestic industry.</a:t>
            </a:r>
          </a:p>
          <a:p>
            <a:r>
              <a:rPr lang="en-US" sz="1200" dirty="0" smtClean="0"/>
              <a:t/>
            </a:r>
            <a:r>
              <a:rPr lang="en-US" sz="1200" dirty="0" smtClean="0"/>
              <a:t>Dumping</a:t>
            </a:r>
            <a:r>
              <a:rPr lang="en-US" sz="1200" dirty="0" smtClean="0"/>
              <a:t> </a:t>
            </a:r>
            <a:r>
              <a:rPr lang="en-US" sz="1200" dirty="0">
                <a:solidFill>
                  <a:schemeClr val="bg2"/>
                </a:solidFill>
              </a:rPr>
              <a:t>Selling goods at less than their normal price, especially in the export market.</a:t>
            </a:r>
          </a:p>
          <a:p>
            <a:r>
              <a:rPr lang="en-US" sz="1200" dirty="0"/>
              <a:t/>
            </a:r>
            <a:r>
              <a:rPr lang="en-US" sz="1200" dirty="0"/>
              <a:t>embargo</a:t>
            </a:r>
            <a:r>
              <a:rPr lang="en-US" sz="1200" dirty="0"/>
              <a:t> </a:t>
            </a:r>
            <a:r>
              <a:rPr lang="en-US" sz="1200" dirty="0">
                <a:solidFill>
                  <a:schemeClr val="bg2"/>
                </a:solidFill>
              </a:rPr>
              <a:t>A ban on trade with another country.</a:t>
            </a:r>
          </a:p>
          <a:p>
            <a:r>
              <a:rPr lang="en-US" sz="1200" dirty="0"/>
              <a:t/>
            </a:r>
            <a:r>
              <a:rPr lang="en-US" sz="1200" dirty="0"/>
              <a:t>quota</a:t>
            </a:r>
            <a:r>
              <a:rPr lang="en-US" sz="1200" dirty="0"/>
              <a:t> </a:t>
            </a:r>
            <a:r>
              <a:rPr lang="en-US" sz="1200" dirty="0">
                <a:solidFill>
                  <a:schemeClr val="bg2"/>
                </a:solidFill>
              </a:rPr>
              <a:t>A restriction on the import of something to a specific quantity.</a:t>
            </a:r>
          </a:p>
          <a:p>
            <a:r>
              <a:rPr lang="en-US" sz="1200" dirty="0"/>
              <a:t/>
            </a:r>
            <a:r>
              <a:rPr lang="en-US" sz="1200" dirty="0"/>
              <a:t>tariff</a:t>
            </a:r>
            <a:r>
              <a:rPr lang="en-US" sz="1200" dirty="0"/>
              <a:t> </a:t>
            </a:r>
            <a:r>
              <a:rPr lang="en-US" sz="1200" dirty="0">
                <a:solidFill>
                  <a:schemeClr val="bg2"/>
                </a:solidFill>
              </a:rPr>
              <a:t>A system of government-imposed duties levied on imported or exported goods; a list of such duties, or the duties themselves.</a:t>
            </a:r>
          </a:p>
          <a:p>
            <a:r>
              <a:rPr lang="en-US" sz="1200" dirty="0"/>
              <a:t/>
            </a:r>
            <a:r>
              <a:rPr lang="en-US" sz="1200" dirty="0"/>
              <a:t>tariff-rate quota</a:t>
            </a:r>
            <a:r>
              <a:rPr lang="en-US" sz="1200" dirty="0"/>
              <a:t> </a:t>
            </a:r>
            <a:r>
              <a:rPr lang="en-US" sz="1200" dirty="0">
                <a:solidFill>
                  <a:schemeClr val="bg2"/>
                </a:solidFill>
              </a:rPr>
              <a:t>Allows a specified quantity of imported goods to be entered at a reduced rate of duty during the quota period, with quantities entered in excess of the quota limit subject to a higher duty rate.</a:t>
            </a: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Effects of a Tariff</a:t>
            </a:r>
          </a:p>
          <a:p>
            <a:pPr lvl="1"/>
            <a:r>
              <a:rPr lang="en-US" dirty="0" smtClean="0"/>
              <a:t>When a tariff is levied on imported goods, the domestic price of the good rises. This benefits domestic producers by increasing producer surplus, but domestic consumers see a small consumer surplus.</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Wikipedia.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"Tariff."</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Public domain</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http://en.wikipedia.org/wiki/File:Tariff.JPG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8f3fb60f61c1ff493858adb8ca3afe75}">
                <a14:useLocalDpi xmlns:a14="http://schemas.microsoft.com/office/drawing/2010/main" val="0"/>
              </a:ext>
            </a:extLst>
          </a:blip>
          <a:stretch>
            <a:fillRect/>
          </a:stretch>
        </p:blipFill>
        <p:spPr>
          <a:xfrm>
            <a:off x="2249662" y="533400"/>
            <a:ext cx="4644676"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Sugar: Tariff-Rate Barriers</a:t>
            </a:r>
          </a:p>
          <a:p>
            <a:pPr lvl="1"/>
            <a:r>
              <a:rPr lang="en-US" dirty="0" smtClean="0"/>
              <a:t>In the US, the import of sugar is regulated by tariff-rate barriers. In 2012, the US allowed over 150,000 tons of raw cane sugar to be imported from Brazil at a reduced tariff rate.</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"Raw cane sugar light."</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http://commons.wikimedia.org/wiki/File:Raw_cane_sugar_light.JPG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235559c078b62ddcf04e55a56fe0e7f2}">
                <a14:useLocalDpi xmlns:a14="http://schemas.microsoft.com/office/drawing/2010/main" val="0"/>
              </a:ext>
            </a:extLst>
          </a:blip>
          <a:stretch>
            <a:fillRect/>
          </a:stretch>
        </p:blipFill>
        <p:spPr>
          <a:xfrm>
            <a:off x="1316040" y="533400"/>
            <a:ext cx="6511920"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group benefits from the introduction of a tariff?</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Domestic consumers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Foreign exporters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Foreign importers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Domestic producers</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1905000" y="6477000"/>
            <a:ext cx="713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51302196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group benefits from the introduction of a tariff?</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Domestic consumers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Foreign exporters</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Foreign importers</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1"/>
                          </a:solidFill>
                          <a:effectLst/>
                          <a:sym typeface="Helvetica Neue" charset="0"/>
                        </a:rPr>
                        <a:t>D) </a:t>
                      </a:r>
                      <a:r>
                        <a:rPr kumimoji="0" lang="en-US" sz="1800" u="none" strike="noStrike" cap="none" normalizeH="0" baseline="0" dirty="0" smtClean="0">
                          <a:ln>
                            <a:noFill/>
                          </a:ln>
                          <a:solidFill>
                            <a:schemeClr val="bg1"/>
                          </a:solidFill>
                          <a:effectLst/>
                          <a:sym typeface="Helvetica Neue" charset="0"/>
                        </a:rPr>
                        <a:t>Domestic producers</a:t>
                      </a:r>
                    </a:p>
                  </a:txBody>
                  <a:tcPr anchor="ctr">
                    <a:solidFill>
                      <a:schemeClr val="accent2"/>
                    </a:solidFill>
                  </a:tcPr>
                </a:tc>
              </a:tr>
            </a:tbl>
          </a:graphicData>
        </a:graphic>
      </p:graphicFrame>
    </p:spTree>
    <p:extLst>
      <p:ext uri="{BB962C8B-B14F-4D97-AF65-F5344CB8AC3E}">
        <p14:creationId xmlns:p14="http://schemas.microsoft.com/office/powerpoint/2010/main" val="3765199557"/>
      </p:ext>
    </p:extLst>
  </p:cSld>
  <p:clrMapOvr>
    <a:masterClrMapping/>
  </p:clrMapOvr>
  <p:transition xmlns:p14="http://schemas.microsoft.com/office/powerpoint/2010/mai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In generally, the effect of a quota on the domestic economy is a(n) ____________.</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increase in producer surplus, decrease in consumer surplus, and increase in total surplus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decrease in producer surplus, increase in consumer surplus, and decrease in total surplus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decrease in producer surplus, increase in consumer surplus, and increase in total surplus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increase in producer surplus, decrease in consumer surplus, and decrease in total surplus</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1905000" y="6477000"/>
            <a:ext cx="713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51302196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In generally, the effect of a quota on the domestic economy is a(n) ____________.</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increase in producer surplus, decrease in consumer surplus, and increase in total surplus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decrease in producer surplus, increase in consumer surplus, and decrease in total surplus</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decrease in producer surplus, increase in consumer surplus, and increase in total surplus</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1"/>
                          </a:solidFill>
                          <a:effectLst/>
                          <a:sym typeface="Helvetica Neue" charset="0"/>
                        </a:rPr>
                        <a:t>D) </a:t>
                      </a:r>
                      <a:r>
                        <a:rPr kumimoji="0" lang="en-US" sz="1800" u="none" strike="noStrike" cap="none" normalizeH="0" baseline="0" dirty="0" smtClean="0">
                          <a:ln>
                            <a:noFill/>
                          </a:ln>
                          <a:solidFill>
                            <a:schemeClr val="bg1"/>
                          </a:solidFill>
                          <a:effectLst/>
                          <a:sym typeface="Helvetica Neue" charset="0"/>
                        </a:rPr>
                        <a:t>increase in producer surplus, decrease in consumer surplus, and decrease in total surplus</a:t>
                      </a:r>
                    </a:p>
                  </a:txBody>
                  <a:tcPr anchor="ctr">
                    <a:solidFill>
                      <a:schemeClr val="accent2"/>
                    </a:solidFill>
                  </a:tcPr>
                </a:tc>
              </a:tr>
            </a:tbl>
          </a:graphicData>
        </a:graphic>
      </p:graphicFrame>
    </p:spTree>
    <p:extLst>
      <p:ext uri="{BB962C8B-B14F-4D97-AF65-F5344CB8AC3E}">
        <p14:creationId xmlns:p14="http://schemas.microsoft.com/office/powerpoint/2010/main" val="3765199557"/>
      </p:ext>
    </p:extLst>
  </p:cSld>
  <p:clrMapOvr>
    <a:masterClrMapping/>
  </p:clrMapOvr>
  <p:transition xmlns:p14="http://schemas.microsoft.com/office/powerpoint/2010/mai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A certain breed of bananas is not allowed to be imported in a country due to the high probability the bananas will harbor an invasive species of spider. This represents which of the following types of trade barriers?</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Bureaucratic delays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Labeling standards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Phytosanitary measures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Anti-dumping duties</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A certain breed of bananas is not allowed to be imported in a country due to the high probability the bananas will harbor an invasive species of spider. This represents which of the following types of trade barriers?</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Bureaucratic delays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Labeling standards</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Phytosanitary measures</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Anti-dumping duties</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a:t>
            </a:r>
            <a:endParaRPr lang="en-US" dirty="0"/>
          </a:p>
        </p:txBody>
      </p:sp>
      <p:sp>
        <p:nvSpPr>
          <p:cNvPr id="10" name="Text Placeholder 9"/>
          <p:cNvSpPr>
            <a:spLocks noGrp="1"/>
          </p:cNvSpPr>
          <p:nvPr>
            <p:ph type="body" sz="quarter" idx="10"/>
          </p:nvPr>
        </p:nvSpPr>
        <p:spPr/>
        <p:txBody>
          <a:bodyPr/>
          <a:lstStyle/>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"Tariff."</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
              </a:rPr>
              <a:t>http://en.wikipedia.org/wiki/Tariff</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"McHenry's AP Wiki - 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http://mchenry.wikispaces.com/International+Trade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"tariff."</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http://en.wiktionary.org/wiki/tariff</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"resourcesforhistoryteachers - E.7.3 Define trade barriers, such as quotas and tariffs."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http://resourcesforhistoryteachers.wikispaces.com/E.7.3+Define+trade+barriers,+such+as+quotas+and+tariffs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"Tariff-rate quota."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http://en.wikipedia.org/wiki/Tariff-rate_quota</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"Import quota."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http://en.wikipedia.org/wiki/Import_quota</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"Non-tariff barriers to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http://en.wikipedia.org/wiki/Non-tariff_barriers_to_trade#Quotas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"quota."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http://en.wiktionary.org/wiki/quota</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"tariff-rate quota."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http://en.wikipedia.org/wiki/tariff-rate%20quota</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"absolute quota."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http://en.wikipedia.org/wiki/absolute%20quota</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"Countervailing duty."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3"/>
              </a:rPr>
              <a:t>http://en.wikipedia.org/wiki/Countervailing_duty</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"Government procurement."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http://en.wikipedia.org/wiki/Government_procurement</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"Dumping (pricing policy)."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7"/>
              </a:rPr>
              <a:t>http://en.wikipedia.org/wiki/Dumping_(pricing_policy)</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"Non-tariff barriers to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9"/>
              </a:rPr>
              <a:t>http://en.wikipedia.org/wiki/Non-tariff_barriers_to_trade#Quotas</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"Dumping."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1"/>
              </a:rPr>
              <a:t>http://en.wiktionary.org/wiki/Dumping</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"embargo."</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2"/>
              </a:rPr>
              <a:t>http://en.wiktionary.org/wiki/embargo</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"countervailing duty."</a:t>
            </a:r>
            <a:r>
              <a:rPr lang="en-US" sz="1200" dirty="0">
                <a:solidFill>
                  <a:schemeClr val="accent1"/>
                </a:solidFill>
                <a:latin typeface="Arial" charset="0"/>
                <a:ea typeface="ＭＳ Ｐゴシック" charset="0"/>
              </a:rPr>
              <a:t> </a:t>
            </a:r>
            <a:r>
              <a:rPr lang="en-US" sz="1200">
                <a:solidFill>
                  <a:schemeClr val="accent1"/>
                </a:solidFill>
                <a:latin typeface="Arial" charset="0"/>
                <a:ea typeface="ＭＳ Ｐゴシック" charset="0"/>
                <a:hlinkClick r:id="rId33"/>
              </a:rPr>
              <a:t>CC BY-SA 3.0</a:t>
            </a:r>
            <a:r>
              <a:rPr lang="en-US" sz="1200">
                <a:solidFill>
                  <a:schemeClr val="accent1"/>
                </a:solidFill>
                <a:latin typeface="Arial" charset="0"/>
                <a:ea typeface="ＭＳ Ｐゴシック" charset="0"/>
              </a:rPr>
              <a:t> </a:t>
            </a:r>
            <a:r>
              <a:rPr lang="en-US" sz="1200" smtClean="0">
                <a:solidFill>
                  <a:schemeClr val="accent1"/>
                </a:solidFill>
                <a:latin typeface="Arial" charset="0"/>
                <a:ea typeface="ＭＳ Ｐゴシック" charset="0"/>
                <a:hlinkClick r:id="rId34"/>
              </a:rPr>
              <a:t>http://en.wiktionary.org/wiki/countervailing+duty</a:t>
            </a:r>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0"/>
          </p:nvPr>
        </p:nvSpPr>
        <p:spPr>
          <a:xfrm>
            <a:off x="228600" y="533400"/>
            <a:ext cx="8686800" cy="5715000"/>
          </a:xfrm>
        </p:spPr>
        <p:txBody>
          <a:bodyPr/>
          <a:lstStyle/>
          <a:p>
            <a:r>
              <a:rPr lang="en-US" sz="1200" i="1" dirty="0" smtClean="0">
                <a:solidFill>
                  <a:schemeClr val="accent1"/>
                </a:solidFill>
                <a:latin typeface="Arial" charset="0"/>
                <a:ea typeface="ＭＳ Ｐゴシック" charset="0"/>
              </a:rPr>
              <a:t>Wikipedia.</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rPr>
              <a:t>"Technical barriers to trade."</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
              </a:rPr>
              <a:t>CC BY-SA 3.0</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3"/>
              </a:rPr>
              <a:t>http://en.wikipedia.org/wiki/Technical_barriers_to_trade</a:t>
            </a:r>
            <a:endParaRPr lang="en-US" sz="1200" dirty="0" smtClean="0">
              <a:solidFill>
                <a:schemeClr val="accent1"/>
              </a:solidFill>
              <a:latin typeface="Arial" charset="0"/>
              <a:ea typeface="ＭＳ Ｐゴシック" charset="0"/>
            </a:endParaRPr>
          </a:p>
          <a:p>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theme/noteTheme.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slideTheme.xml><?xml version="1.0" encoding="utf-8"?>
<a:theme xmlns:a="http://schemas.openxmlformats.org/drawingml/2006/main" name="Boundless_Theme">
  <a:themeElements>
    <a:clrScheme name="Boundless">
      <a:dk1>
        <a:srgbClr val="FFFFFF"/>
      </a:dk1>
      <a:lt1>
        <a:srgbClr val="FFFFFF"/>
      </a:lt1>
      <a:dk2>
        <a:srgbClr val="000000"/>
      </a:dk2>
      <a:lt2>
        <a:srgbClr val="808080"/>
      </a:lt2>
      <a:accent1>
        <a:srgbClr val="2E2E2E"/>
      </a:accent1>
      <a:accent2>
        <a:srgbClr val="7BBB45"/>
      </a:accent2>
      <a:accent3>
        <a:srgbClr val="353535"/>
      </a:accent3>
      <a:accent4>
        <a:srgbClr val="2C2C2C"/>
      </a:accent4>
      <a:accent5>
        <a:srgbClr val="ADADAD"/>
      </a:accent5>
      <a:accent6>
        <a:srgbClr val="FEB720"/>
      </a:accent6>
      <a:hlink>
        <a:srgbClr val="228DBC"/>
      </a:hlink>
      <a:folHlink>
        <a:srgbClr val="228DBC"/>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spDef>
    <a:ln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lnDef>
  </a:objectDefaults>
  <a:extraClrSchemeLst>
    <a:extraClrScheme>
      <a:clrScheme name="Chapter Pag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accent1="accent1" accent2="accent2" accent3="accent3" accent4="accent4" accent5="accent5" accent6="accent6" bg1="lt1" bg2="lt2" folHlink="folHlink" hlink="hlink" tx1="dk1" tx2="dk2"/>
    </a:extraClrScheme>
  </a:extraClrSchemeLst>
</a:theme>
</file>

<file path=docProps/app.xml><?xml version="1.0" encoding="utf-8"?>
<Properties xmlns="http://schemas.openxmlformats.org/officeDocument/2006/extended-properties" xmlns:vt="http://schemas.openxmlformats.org/officeDocument/2006/docPropsVTypes">
  <TotalTime>1464</TotalTime>
  <Words>0</Words>
  <Application>Microsoft Macintosh PowerPoint</Application>
  <PresentationFormat>On-screen Show (4:3)</PresentationFormat>
  <Paragraphs>0</Paragraphs>
  <Slides>1</Slides>
  <Notes>0</Notes>
  <HiddenSlides>0</HiddenSlides>
  <MMClips>0</MMClips>
  <ScaleCrop>false</ScaleCrop>
  <HeadingPairs>
    <vt:vector baseType="variant" size="4">
      <vt:variant>
        <vt:lpstr>Theme</vt:lpstr>
      </vt:variant>
      <vt:variant>
        <vt:i4>1</vt:i4>
      </vt:variant>
      <vt:variant>
        <vt:lpstr>Slide Titles</vt:lpstr>
      </vt:variant>
      <vt:variant>
        <vt:i4>1</vt:i4>
      </vt:variant>
    </vt:vector>
  </HeadingPairs>
  <TitlesOfParts>
    <vt:vector baseType="lpstr" size="2">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mitype="http://purl.org/dc/dcmitype/" xmlns:dcterms="http://purl.org/dc/terms/" xmlns:xsi="http://www.w3.org/2001/XMLSchema-instance">
  <dc:title>Boundless Study Slides</dc:title>
  <dc:creator>Boundless</dc:creator>
  <cp:lastModifiedBy>Boundless</cp:lastModifiedBy>
  <cp:revision>1</cp:revision>
  <dcterms:created xsi:type="dcterms:W3CDTF">2013-10-07T14:37:03Z</dcterms:created>
  <dcterms:modified xsi:type="dcterms:W3CDTF">2013-11-19T21:58:14Z</dcterms:modified>
</cp:coreProperties>
</file>