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803E1D-7BE7-4E66-BDD2-B4F4843CC4D0}">
          <p14:sldIdLst>
            <p14:sldId id="256"/>
            <p14:sldId id="269"/>
            <p14:sldId id="257"/>
            <p14:sldId id="258"/>
            <p14:sldId id="259"/>
            <p14:sldId id="260"/>
          </p14:sldIdLst>
        </p14:section>
        <p14:section name="A mind map" id="{3B4549AE-041E-48E8-A550-2E951FB814A1}">
          <p14:sldIdLst>
            <p14:sldId id="261"/>
            <p14:sldId id="262"/>
          </p14:sldIdLst>
        </p14:section>
        <p14:section name="A two-minute video presentation" id="{43B8CDE6-BC2B-4647-9BCB-15A98731EF09}">
          <p14:sldIdLst>
            <p14:sldId id="263"/>
          </p14:sldIdLst>
        </p14:section>
        <p14:section name="Borton’s reflective tool" id="{7C01A245-CEEE-455E-B63B-B86A2288C205}">
          <p14:sldIdLst>
            <p14:sldId id="264"/>
            <p14:sldId id="265"/>
            <p14:sldId id="266"/>
            <p14:sldId id="267"/>
            <p14:sldId id="26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5B9FFB-083D-4557-934F-420B22F9527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854C57E-D5E4-471A-A9B9-8DBFE6AF7FE1}">
      <dgm:prSet/>
      <dgm:spPr/>
      <dgm:t>
        <a:bodyPr/>
        <a:lstStyle/>
        <a:p>
          <a:r>
            <a:rPr lang="en-GB"/>
            <a:t>Reference List:</a:t>
          </a:r>
          <a:endParaRPr lang="en-US"/>
        </a:p>
      </dgm:t>
    </dgm:pt>
    <dgm:pt modelId="{CD29142A-2FEE-41E8-AB69-579CB2C5D93B}" type="parTrans" cxnId="{B18439D7-3EF2-48AD-B891-B214F132A3F7}">
      <dgm:prSet/>
      <dgm:spPr/>
      <dgm:t>
        <a:bodyPr/>
        <a:lstStyle/>
        <a:p>
          <a:endParaRPr lang="en-US"/>
        </a:p>
      </dgm:t>
    </dgm:pt>
    <dgm:pt modelId="{7FCD4A25-D596-4B00-A8FC-861460DDA17E}" type="sibTrans" cxnId="{B18439D7-3EF2-48AD-B891-B214F132A3F7}">
      <dgm:prSet/>
      <dgm:spPr/>
      <dgm:t>
        <a:bodyPr/>
        <a:lstStyle/>
        <a:p>
          <a:endParaRPr lang="en-US"/>
        </a:p>
      </dgm:t>
    </dgm:pt>
    <dgm:pt modelId="{37C148C5-C9B9-4F76-A741-E0E0768799BE}">
      <dgm:prSet/>
      <dgm:spPr/>
      <dgm:t>
        <a:bodyPr/>
        <a:lstStyle/>
        <a:p>
          <a:r>
            <a:rPr lang="en-GB" dirty="0" err="1"/>
            <a:t>Debczak</a:t>
          </a:r>
          <a:r>
            <a:rPr lang="en-GB" dirty="0"/>
            <a:t>, M. (2016) </a:t>
          </a:r>
          <a:r>
            <a:rPr lang="en-GB" i="1" dirty="0"/>
            <a:t>Granddaughter Returns Grandfather’s Library Book 120 Years Late-</a:t>
          </a:r>
          <a:r>
            <a:rPr lang="en-GB" dirty="0"/>
            <a:t>. Available at: </a:t>
          </a:r>
          <a:r>
            <a:rPr lang="en-GB" u="sng" dirty="0"/>
            <a:t>https://www.mentalfloss.com/article/89824/granddaughter-returns-grandfathers-library-book-120-years-lat</a:t>
          </a:r>
          <a:r>
            <a:rPr lang="en-GB" dirty="0"/>
            <a:t> (Accessed 04 March 2023)</a:t>
          </a:r>
          <a:endParaRPr lang="en-US" dirty="0"/>
        </a:p>
      </dgm:t>
    </dgm:pt>
    <dgm:pt modelId="{EC446FFD-D2CA-4FC4-A42D-1878D695C2A9}" type="parTrans" cxnId="{3A567A76-6B1C-4FA1-8931-CE8F4C60705F}">
      <dgm:prSet/>
      <dgm:spPr/>
      <dgm:t>
        <a:bodyPr/>
        <a:lstStyle/>
        <a:p>
          <a:endParaRPr lang="en-US"/>
        </a:p>
      </dgm:t>
    </dgm:pt>
    <dgm:pt modelId="{0E28A4A9-3486-4247-9A6E-E7A1261C97D2}" type="sibTrans" cxnId="{3A567A76-6B1C-4FA1-8931-CE8F4C60705F}">
      <dgm:prSet/>
      <dgm:spPr/>
      <dgm:t>
        <a:bodyPr/>
        <a:lstStyle/>
        <a:p>
          <a:endParaRPr lang="en-US"/>
        </a:p>
      </dgm:t>
    </dgm:pt>
    <dgm:pt modelId="{6F7CFA1D-C30B-4261-8158-BF58500A6C9C}">
      <dgm:prSet/>
      <dgm:spPr/>
      <dgm:t>
        <a:bodyPr/>
        <a:lstStyle/>
        <a:p>
          <a:r>
            <a:rPr lang="en-GB" dirty="0"/>
            <a:t>Meads, M. (2016) “</a:t>
          </a:r>
          <a:r>
            <a:rPr lang="en-GB" i="1" dirty="0"/>
            <a:t>Proper Planning Prevents Poor Performance</a:t>
          </a:r>
          <a:r>
            <a:rPr lang="en-GB" dirty="0"/>
            <a:t>,” </a:t>
          </a:r>
          <a:r>
            <a:rPr lang="en-GB" i="1" dirty="0"/>
            <a:t>Oxford Study Courses</a:t>
          </a:r>
          <a:r>
            <a:rPr lang="en-GB" dirty="0"/>
            <a:t>, 5 January. Available at: </a:t>
          </a:r>
          <a:r>
            <a:rPr lang="en-GB" u="sng" dirty="0"/>
            <a:t>https://oxfordstudycourses.com/blog/proper-planning-prevents-poor-performance.-</a:t>
          </a:r>
          <a:r>
            <a:rPr lang="en-GB" dirty="0"/>
            <a:t>(Accessed 04 March 2023)</a:t>
          </a:r>
          <a:endParaRPr lang="en-US" dirty="0"/>
        </a:p>
      </dgm:t>
    </dgm:pt>
    <dgm:pt modelId="{43B10E9F-EBFB-4255-89A0-6AA82523E95A}" type="parTrans" cxnId="{0592F365-44F7-4C64-887C-B1E56B970CDD}">
      <dgm:prSet/>
      <dgm:spPr/>
      <dgm:t>
        <a:bodyPr/>
        <a:lstStyle/>
        <a:p>
          <a:endParaRPr lang="en-US"/>
        </a:p>
      </dgm:t>
    </dgm:pt>
    <dgm:pt modelId="{EB8F3187-92E5-4283-B54B-B5345C527BF9}" type="sibTrans" cxnId="{0592F365-44F7-4C64-887C-B1E56B970CDD}">
      <dgm:prSet/>
      <dgm:spPr/>
      <dgm:t>
        <a:bodyPr/>
        <a:lstStyle/>
        <a:p>
          <a:endParaRPr lang="en-US"/>
        </a:p>
      </dgm:t>
    </dgm:pt>
    <dgm:pt modelId="{6A5E640C-63B9-422C-9649-F86DA70AA943}">
      <dgm:prSet/>
      <dgm:spPr/>
      <dgm:t>
        <a:bodyPr/>
        <a:lstStyle/>
        <a:p>
          <a:r>
            <a:rPr lang="en-GB" i="1" dirty="0"/>
            <a:t>Procrastination: Causes, Types, and How to Overcome It</a:t>
          </a:r>
          <a:r>
            <a:rPr lang="en-GB" dirty="0"/>
            <a:t> (2022). Available at: </a:t>
          </a:r>
          <a:r>
            <a:rPr lang="en-GB" u="sng" dirty="0"/>
            <a:t>https://www.verywellhealth.com/procrastination-causes-types-and-how-to-overcome-5322734</a:t>
          </a:r>
          <a:r>
            <a:rPr lang="en-GB" dirty="0"/>
            <a:t>(Accessed 04 March 2023)</a:t>
          </a:r>
          <a:endParaRPr lang="en-US" dirty="0"/>
        </a:p>
      </dgm:t>
    </dgm:pt>
    <dgm:pt modelId="{517E5D0A-4465-4F35-A798-FED2D90DB1B2}" type="parTrans" cxnId="{20F9DA13-6F94-4BEB-B021-1B9865675A06}">
      <dgm:prSet/>
      <dgm:spPr/>
      <dgm:t>
        <a:bodyPr/>
        <a:lstStyle/>
        <a:p>
          <a:endParaRPr lang="en-US"/>
        </a:p>
      </dgm:t>
    </dgm:pt>
    <dgm:pt modelId="{7D0022E5-E872-437B-9CD9-AB094A797C72}" type="sibTrans" cxnId="{20F9DA13-6F94-4BEB-B021-1B9865675A06}">
      <dgm:prSet/>
      <dgm:spPr/>
      <dgm:t>
        <a:bodyPr/>
        <a:lstStyle/>
        <a:p>
          <a:endParaRPr lang="en-US"/>
        </a:p>
      </dgm:t>
    </dgm:pt>
    <dgm:pt modelId="{89E27864-3FFD-46EE-9C86-3D8931833B3D}">
      <dgm:prSet/>
      <dgm:spPr/>
      <dgm:t>
        <a:bodyPr/>
        <a:lstStyle/>
        <a:p>
          <a:r>
            <a:rPr lang="en-GB" dirty="0"/>
            <a:t>StudyMode (2018) </a:t>
          </a:r>
          <a:r>
            <a:rPr lang="en-GB" i="1" dirty="0"/>
            <a:t>Eighty-seven percent of high school and college students are self-proclaimed procrastinators</a:t>
          </a:r>
          <a:r>
            <a:rPr lang="en-GB" dirty="0"/>
            <a:t>. Available at: </a:t>
          </a:r>
          <a:r>
            <a:rPr lang="en-GB" u="sng" dirty="0"/>
            <a:t>https://www.prnewswire.com/news-releases/eighty-seven-percent-of-high-school-and-college-students-are-self-proclaimed-procrastinators-260750441.html</a:t>
          </a:r>
          <a:r>
            <a:rPr lang="en-GB" dirty="0"/>
            <a:t>. (Accessed 04 March 2023)</a:t>
          </a:r>
          <a:endParaRPr lang="en-US" dirty="0"/>
        </a:p>
      </dgm:t>
    </dgm:pt>
    <dgm:pt modelId="{17F15723-34D8-4AE2-92BD-FA4BBDE9DCF3}" type="parTrans" cxnId="{9DB6EE58-C8A2-4E1F-BD86-5A59C4BDD249}">
      <dgm:prSet/>
      <dgm:spPr/>
      <dgm:t>
        <a:bodyPr/>
        <a:lstStyle/>
        <a:p>
          <a:endParaRPr lang="en-US"/>
        </a:p>
      </dgm:t>
    </dgm:pt>
    <dgm:pt modelId="{D0B3E810-7F8C-4DEC-8C7C-BEFDEECC2E47}" type="sibTrans" cxnId="{9DB6EE58-C8A2-4E1F-BD86-5A59C4BDD249}">
      <dgm:prSet/>
      <dgm:spPr/>
      <dgm:t>
        <a:bodyPr/>
        <a:lstStyle/>
        <a:p>
          <a:endParaRPr lang="en-US"/>
        </a:p>
      </dgm:t>
    </dgm:pt>
    <dgm:pt modelId="{8D3C7667-2876-4E5E-99AF-BBEE1479D192}">
      <dgm:prSet/>
      <dgm:spPr/>
      <dgm:t>
        <a:bodyPr/>
        <a:lstStyle/>
        <a:p>
          <a:r>
            <a:rPr lang="en-GB" i="1" dirty="0"/>
            <a:t>UWTSD Moodle 2022/23: Unit 0 Preparing For Higher Education, Section 3</a:t>
          </a:r>
          <a:r>
            <a:rPr lang="en-GB" dirty="0"/>
            <a:t> (no date). Available at: </a:t>
          </a:r>
          <a:r>
            <a:rPr lang="en-GB" u="sng" dirty="0"/>
            <a:t>https://moodle.uwtsd.ac.uk/login/login.php?id=479743</a:t>
          </a:r>
          <a:r>
            <a:rPr lang="en-GB" dirty="0"/>
            <a:t>(Accessed: 04 March 2023 )</a:t>
          </a:r>
          <a:endParaRPr lang="en-US" dirty="0"/>
        </a:p>
      </dgm:t>
    </dgm:pt>
    <dgm:pt modelId="{BF592E11-D143-4CF0-AF8B-23F5CC02EB6A}" type="parTrans" cxnId="{08E2278D-568C-4DB0-897A-F69F1EE2637D}">
      <dgm:prSet/>
      <dgm:spPr/>
      <dgm:t>
        <a:bodyPr/>
        <a:lstStyle/>
        <a:p>
          <a:endParaRPr lang="en-US"/>
        </a:p>
      </dgm:t>
    </dgm:pt>
    <dgm:pt modelId="{54BBBEB6-2CEC-4794-A0FB-8A33C1CAED4D}" type="sibTrans" cxnId="{08E2278D-568C-4DB0-897A-F69F1EE2637D}">
      <dgm:prSet/>
      <dgm:spPr/>
      <dgm:t>
        <a:bodyPr/>
        <a:lstStyle/>
        <a:p>
          <a:endParaRPr lang="en-US"/>
        </a:p>
      </dgm:t>
    </dgm:pt>
    <dgm:pt modelId="{714607DA-026C-4CFB-8CDC-948B672D6FDB}">
      <dgm:prSet/>
      <dgm:spPr/>
      <dgm:t>
        <a:bodyPr/>
        <a:lstStyle/>
        <a:p>
          <a:r>
            <a:rPr lang="en-GB" i="1" dirty="0"/>
            <a:t>UWTSD Moodle 2022/23: Unit 0 Preparing For Higher Education, Section 2 Time Management</a:t>
          </a:r>
          <a:r>
            <a:rPr lang="en-GB" dirty="0"/>
            <a:t> (no date b). Available at: </a:t>
          </a:r>
          <a:r>
            <a:rPr lang="en-GB" u="sng" dirty="0"/>
            <a:t>https://moodle.uwtsd.ac.uk/login/login.php?id=438543</a:t>
          </a:r>
          <a:r>
            <a:rPr lang="en-GB" dirty="0"/>
            <a:t>(Accessed: 04 March)</a:t>
          </a:r>
          <a:endParaRPr lang="en-US" dirty="0"/>
        </a:p>
      </dgm:t>
    </dgm:pt>
    <dgm:pt modelId="{F07A579C-56A5-4517-B328-14B2B2C9337D}" type="parTrans" cxnId="{A635618F-BE3F-49CA-ABE4-56A8B44743D7}">
      <dgm:prSet/>
      <dgm:spPr/>
      <dgm:t>
        <a:bodyPr/>
        <a:lstStyle/>
        <a:p>
          <a:endParaRPr lang="en-US"/>
        </a:p>
      </dgm:t>
    </dgm:pt>
    <dgm:pt modelId="{55C1CB84-42BA-4F42-BAD2-45A9E0C7AB6D}" type="sibTrans" cxnId="{A635618F-BE3F-49CA-ABE4-56A8B44743D7}">
      <dgm:prSet/>
      <dgm:spPr/>
      <dgm:t>
        <a:bodyPr/>
        <a:lstStyle/>
        <a:p>
          <a:endParaRPr lang="en-US"/>
        </a:p>
      </dgm:t>
    </dgm:pt>
    <dgm:pt modelId="{09B321AA-046E-491B-9963-74097CE22221}" type="pres">
      <dgm:prSet presAssocID="{CC5B9FFB-083D-4557-934F-420B22F9527B}" presName="linear" presStyleCnt="0">
        <dgm:presLayoutVars>
          <dgm:animLvl val="lvl"/>
          <dgm:resizeHandles val="exact"/>
        </dgm:presLayoutVars>
      </dgm:prSet>
      <dgm:spPr/>
    </dgm:pt>
    <dgm:pt modelId="{9EDC1BAE-DBD4-4D0E-8C4F-31A1A7009236}" type="pres">
      <dgm:prSet presAssocID="{9854C57E-D5E4-471A-A9B9-8DBFE6AF7FE1}" presName="parentText" presStyleLbl="node1" presStyleIdx="0" presStyleCnt="7">
        <dgm:presLayoutVars>
          <dgm:chMax val="0"/>
          <dgm:bulletEnabled val="1"/>
        </dgm:presLayoutVars>
      </dgm:prSet>
      <dgm:spPr/>
    </dgm:pt>
    <dgm:pt modelId="{F4BCA330-6BC4-4D02-A4A9-0BB2E37F9A0A}" type="pres">
      <dgm:prSet presAssocID="{7FCD4A25-D596-4B00-A8FC-861460DDA17E}" presName="spacer" presStyleCnt="0"/>
      <dgm:spPr/>
    </dgm:pt>
    <dgm:pt modelId="{5A854E90-FF3C-4501-B4DE-AA133ED649B7}" type="pres">
      <dgm:prSet presAssocID="{37C148C5-C9B9-4F76-A741-E0E0768799BE}" presName="parentText" presStyleLbl="node1" presStyleIdx="1" presStyleCnt="7">
        <dgm:presLayoutVars>
          <dgm:chMax val="0"/>
          <dgm:bulletEnabled val="1"/>
        </dgm:presLayoutVars>
      </dgm:prSet>
      <dgm:spPr/>
    </dgm:pt>
    <dgm:pt modelId="{1C7BD60C-BF1B-4BC2-9D66-08891B1AA906}" type="pres">
      <dgm:prSet presAssocID="{0E28A4A9-3486-4247-9A6E-E7A1261C97D2}" presName="spacer" presStyleCnt="0"/>
      <dgm:spPr/>
    </dgm:pt>
    <dgm:pt modelId="{AB94A482-F6AC-4A0A-B9F6-83ECFB110199}" type="pres">
      <dgm:prSet presAssocID="{6F7CFA1D-C30B-4261-8158-BF58500A6C9C}" presName="parentText" presStyleLbl="node1" presStyleIdx="2" presStyleCnt="7">
        <dgm:presLayoutVars>
          <dgm:chMax val="0"/>
          <dgm:bulletEnabled val="1"/>
        </dgm:presLayoutVars>
      </dgm:prSet>
      <dgm:spPr/>
    </dgm:pt>
    <dgm:pt modelId="{878B3A22-19FC-43A9-ABF0-F6062629C7DE}" type="pres">
      <dgm:prSet presAssocID="{EB8F3187-92E5-4283-B54B-B5345C527BF9}" presName="spacer" presStyleCnt="0"/>
      <dgm:spPr/>
    </dgm:pt>
    <dgm:pt modelId="{46EF76D8-B89E-456B-B1B2-6E8F7EFDD0A3}" type="pres">
      <dgm:prSet presAssocID="{6A5E640C-63B9-422C-9649-F86DA70AA943}" presName="parentText" presStyleLbl="node1" presStyleIdx="3" presStyleCnt="7">
        <dgm:presLayoutVars>
          <dgm:chMax val="0"/>
          <dgm:bulletEnabled val="1"/>
        </dgm:presLayoutVars>
      </dgm:prSet>
      <dgm:spPr/>
    </dgm:pt>
    <dgm:pt modelId="{E785A098-41CD-4140-A803-2C95E3D4759E}" type="pres">
      <dgm:prSet presAssocID="{7D0022E5-E872-437B-9CD9-AB094A797C72}" presName="spacer" presStyleCnt="0"/>
      <dgm:spPr/>
    </dgm:pt>
    <dgm:pt modelId="{132FBB17-611E-474F-AC55-9DDE172E7C09}" type="pres">
      <dgm:prSet presAssocID="{89E27864-3FFD-46EE-9C86-3D8931833B3D}" presName="parentText" presStyleLbl="node1" presStyleIdx="4" presStyleCnt="7">
        <dgm:presLayoutVars>
          <dgm:chMax val="0"/>
          <dgm:bulletEnabled val="1"/>
        </dgm:presLayoutVars>
      </dgm:prSet>
      <dgm:spPr/>
    </dgm:pt>
    <dgm:pt modelId="{DC7C01A0-3314-4FC6-B034-B2B4F660D337}" type="pres">
      <dgm:prSet presAssocID="{D0B3E810-7F8C-4DEC-8C7C-BEFDEECC2E47}" presName="spacer" presStyleCnt="0"/>
      <dgm:spPr/>
    </dgm:pt>
    <dgm:pt modelId="{1240FE30-26FF-401E-A2DC-3AC7FD6708C0}" type="pres">
      <dgm:prSet presAssocID="{8D3C7667-2876-4E5E-99AF-BBEE1479D192}" presName="parentText" presStyleLbl="node1" presStyleIdx="5" presStyleCnt="7" custLinFactY="-713" custLinFactNeighborY="-100000">
        <dgm:presLayoutVars>
          <dgm:chMax val="0"/>
          <dgm:bulletEnabled val="1"/>
        </dgm:presLayoutVars>
      </dgm:prSet>
      <dgm:spPr/>
    </dgm:pt>
    <dgm:pt modelId="{03AD5D28-11AB-41A5-8506-8A70F756594B}" type="pres">
      <dgm:prSet presAssocID="{54BBBEB6-2CEC-4794-A0FB-8A33C1CAED4D}" presName="spacer" presStyleCnt="0"/>
      <dgm:spPr/>
    </dgm:pt>
    <dgm:pt modelId="{067DFCF4-F3D7-4323-964E-83FDF141D8B0}" type="pres">
      <dgm:prSet presAssocID="{714607DA-026C-4CFB-8CDC-948B672D6FDB}" presName="parentText" presStyleLbl="node1" presStyleIdx="6" presStyleCnt="7">
        <dgm:presLayoutVars>
          <dgm:chMax val="0"/>
          <dgm:bulletEnabled val="1"/>
        </dgm:presLayoutVars>
      </dgm:prSet>
      <dgm:spPr/>
    </dgm:pt>
  </dgm:ptLst>
  <dgm:cxnLst>
    <dgm:cxn modelId="{7756D402-E5B7-4B2B-BD33-0CFDCD38769D}" type="presOf" srcId="{8D3C7667-2876-4E5E-99AF-BBEE1479D192}" destId="{1240FE30-26FF-401E-A2DC-3AC7FD6708C0}" srcOrd="0" destOrd="0" presId="urn:microsoft.com/office/officeart/2005/8/layout/vList2"/>
    <dgm:cxn modelId="{20F9DA13-6F94-4BEB-B021-1B9865675A06}" srcId="{CC5B9FFB-083D-4557-934F-420B22F9527B}" destId="{6A5E640C-63B9-422C-9649-F86DA70AA943}" srcOrd="3" destOrd="0" parTransId="{517E5D0A-4465-4F35-A798-FED2D90DB1B2}" sibTransId="{7D0022E5-E872-437B-9CD9-AB094A797C72}"/>
    <dgm:cxn modelId="{1BE8E41A-E974-4F94-8DBE-FDA0A2975BFD}" type="presOf" srcId="{714607DA-026C-4CFB-8CDC-948B672D6FDB}" destId="{067DFCF4-F3D7-4323-964E-83FDF141D8B0}" srcOrd="0" destOrd="0" presId="urn:microsoft.com/office/officeart/2005/8/layout/vList2"/>
    <dgm:cxn modelId="{47C33243-E13F-4C7F-AFD2-FACF39E3B88F}" type="presOf" srcId="{6A5E640C-63B9-422C-9649-F86DA70AA943}" destId="{46EF76D8-B89E-456B-B1B2-6E8F7EFDD0A3}" srcOrd="0" destOrd="0" presId="urn:microsoft.com/office/officeart/2005/8/layout/vList2"/>
    <dgm:cxn modelId="{203CE743-EB9C-4342-8F6F-12B81F03C8F0}" type="presOf" srcId="{9854C57E-D5E4-471A-A9B9-8DBFE6AF7FE1}" destId="{9EDC1BAE-DBD4-4D0E-8C4F-31A1A7009236}" srcOrd="0" destOrd="0" presId="urn:microsoft.com/office/officeart/2005/8/layout/vList2"/>
    <dgm:cxn modelId="{0592F365-44F7-4C64-887C-B1E56B970CDD}" srcId="{CC5B9FFB-083D-4557-934F-420B22F9527B}" destId="{6F7CFA1D-C30B-4261-8158-BF58500A6C9C}" srcOrd="2" destOrd="0" parTransId="{43B10E9F-EBFB-4255-89A0-6AA82523E95A}" sibTransId="{EB8F3187-92E5-4283-B54B-B5345C527BF9}"/>
    <dgm:cxn modelId="{1C1FC56D-B25B-4673-8A8B-115DAA9CAA53}" type="presOf" srcId="{CC5B9FFB-083D-4557-934F-420B22F9527B}" destId="{09B321AA-046E-491B-9963-74097CE22221}" srcOrd="0" destOrd="0" presId="urn:microsoft.com/office/officeart/2005/8/layout/vList2"/>
    <dgm:cxn modelId="{3A567A76-6B1C-4FA1-8931-CE8F4C60705F}" srcId="{CC5B9FFB-083D-4557-934F-420B22F9527B}" destId="{37C148C5-C9B9-4F76-A741-E0E0768799BE}" srcOrd="1" destOrd="0" parTransId="{EC446FFD-D2CA-4FC4-A42D-1878D695C2A9}" sibTransId="{0E28A4A9-3486-4247-9A6E-E7A1261C97D2}"/>
    <dgm:cxn modelId="{72CE1458-90D0-443B-A472-034BFCDE29D8}" type="presOf" srcId="{6F7CFA1D-C30B-4261-8158-BF58500A6C9C}" destId="{AB94A482-F6AC-4A0A-B9F6-83ECFB110199}" srcOrd="0" destOrd="0" presId="urn:microsoft.com/office/officeart/2005/8/layout/vList2"/>
    <dgm:cxn modelId="{9DB6EE58-C8A2-4E1F-BD86-5A59C4BDD249}" srcId="{CC5B9FFB-083D-4557-934F-420B22F9527B}" destId="{89E27864-3FFD-46EE-9C86-3D8931833B3D}" srcOrd="4" destOrd="0" parTransId="{17F15723-34D8-4AE2-92BD-FA4BBDE9DCF3}" sibTransId="{D0B3E810-7F8C-4DEC-8C7C-BEFDEECC2E47}"/>
    <dgm:cxn modelId="{08E2278D-568C-4DB0-897A-F69F1EE2637D}" srcId="{CC5B9FFB-083D-4557-934F-420B22F9527B}" destId="{8D3C7667-2876-4E5E-99AF-BBEE1479D192}" srcOrd="5" destOrd="0" parTransId="{BF592E11-D143-4CF0-AF8B-23F5CC02EB6A}" sibTransId="{54BBBEB6-2CEC-4794-A0FB-8A33C1CAED4D}"/>
    <dgm:cxn modelId="{A635618F-BE3F-49CA-ABE4-56A8B44743D7}" srcId="{CC5B9FFB-083D-4557-934F-420B22F9527B}" destId="{714607DA-026C-4CFB-8CDC-948B672D6FDB}" srcOrd="6" destOrd="0" parTransId="{F07A579C-56A5-4517-B328-14B2B2C9337D}" sibTransId="{55C1CB84-42BA-4F42-BAD2-45A9E0C7AB6D}"/>
    <dgm:cxn modelId="{EB7DA893-D19E-4762-9A14-D19D4DBD89BF}" type="presOf" srcId="{37C148C5-C9B9-4F76-A741-E0E0768799BE}" destId="{5A854E90-FF3C-4501-B4DE-AA133ED649B7}" srcOrd="0" destOrd="0" presId="urn:microsoft.com/office/officeart/2005/8/layout/vList2"/>
    <dgm:cxn modelId="{AE0EE2A5-1564-4932-9944-E4F0B6D2F2F7}" type="presOf" srcId="{89E27864-3FFD-46EE-9C86-3D8931833B3D}" destId="{132FBB17-611E-474F-AC55-9DDE172E7C09}" srcOrd="0" destOrd="0" presId="urn:microsoft.com/office/officeart/2005/8/layout/vList2"/>
    <dgm:cxn modelId="{B18439D7-3EF2-48AD-B891-B214F132A3F7}" srcId="{CC5B9FFB-083D-4557-934F-420B22F9527B}" destId="{9854C57E-D5E4-471A-A9B9-8DBFE6AF7FE1}" srcOrd="0" destOrd="0" parTransId="{CD29142A-2FEE-41E8-AB69-579CB2C5D93B}" sibTransId="{7FCD4A25-D596-4B00-A8FC-861460DDA17E}"/>
    <dgm:cxn modelId="{37E8F2C7-DD58-44DD-A387-A439B954DA9D}" type="presParOf" srcId="{09B321AA-046E-491B-9963-74097CE22221}" destId="{9EDC1BAE-DBD4-4D0E-8C4F-31A1A7009236}" srcOrd="0" destOrd="0" presId="urn:microsoft.com/office/officeart/2005/8/layout/vList2"/>
    <dgm:cxn modelId="{E24FBE8D-CFBE-4A72-8B8F-A91CCD83D413}" type="presParOf" srcId="{09B321AA-046E-491B-9963-74097CE22221}" destId="{F4BCA330-6BC4-4D02-A4A9-0BB2E37F9A0A}" srcOrd="1" destOrd="0" presId="urn:microsoft.com/office/officeart/2005/8/layout/vList2"/>
    <dgm:cxn modelId="{5DE7F949-9957-411D-B46F-5C74A3CE6716}" type="presParOf" srcId="{09B321AA-046E-491B-9963-74097CE22221}" destId="{5A854E90-FF3C-4501-B4DE-AA133ED649B7}" srcOrd="2" destOrd="0" presId="urn:microsoft.com/office/officeart/2005/8/layout/vList2"/>
    <dgm:cxn modelId="{93FF2102-B208-44CD-8E6B-DAAC00E660F6}" type="presParOf" srcId="{09B321AA-046E-491B-9963-74097CE22221}" destId="{1C7BD60C-BF1B-4BC2-9D66-08891B1AA906}" srcOrd="3" destOrd="0" presId="urn:microsoft.com/office/officeart/2005/8/layout/vList2"/>
    <dgm:cxn modelId="{B033203F-2804-4F0C-8017-B13A3D81BD21}" type="presParOf" srcId="{09B321AA-046E-491B-9963-74097CE22221}" destId="{AB94A482-F6AC-4A0A-B9F6-83ECFB110199}" srcOrd="4" destOrd="0" presId="urn:microsoft.com/office/officeart/2005/8/layout/vList2"/>
    <dgm:cxn modelId="{134E0147-A95C-4A0B-9EB3-063DF92152C4}" type="presParOf" srcId="{09B321AA-046E-491B-9963-74097CE22221}" destId="{878B3A22-19FC-43A9-ABF0-F6062629C7DE}" srcOrd="5" destOrd="0" presId="urn:microsoft.com/office/officeart/2005/8/layout/vList2"/>
    <dgm:cxn modelId="{FC554410-4FCD-48E5-91DB-8BB2FF6B5EDF}" type="presParOf" srcId="{09B321AA-046E-491B-9963-74097CE22221}" destId="{46EF76D8-B89E-456B-B1B2-6E8F7EFDD0A3}" srcOrd="6" destOrd="0" presId="urn:microsoft.com/office/officeart/2005/8/layout/vList2"/>
    <dgm:cxn modelId="{B7A2F36C-5885-4669-B807-6ABD21DF3CDD}" type="presParOf" srcId="{09B321AA-046E-491B-9963-74097CE22221}" destId="{E785A098-41CD-4140-A803-2C95E3D4759E}" srcOrd="7" destOrd="0" presId="urn:microsoft.com/office/officeart/2005/8/layout/vList2"/>
    <dgm:cxn modelId="{A7DDFC65-A6AA-458A-9BF7-44EC2616C105}" type="presParOf" srcId="{09B321AA-046E-491B-9963-74097CE22221}" destId="{132FBB17-611E-474F-AC55-9DDE172E7C09}" srcOrd="8" destOrd="0" presId="urn:microsoft.com/office/officeart/2005/8/layout/vList2"/>
    <dgm:cxn modelId="{12DC709C-DFBE-4C7A-AD43-F44A7FC3EB53}" type="presParOf" srcId="{09B321AA-046E-491B-9963-74097CE22221}" destId="{DC7C01A0-3314-4FC6-B034-B2B4F660D337}" srcOrd="9" destOrd="0" presId="urn:microsoft.com/office/officeart/2005/8/layout/vList2"/>
    <dgm:cxn modelId="{DA1CD51F-AFBD-4FE7-B653-CA1CFAE7A026}" type="presParOf" srcId="{09B321AA-046E-491B-9963-74097CE22221}" destId="{1240FE30-26FF-401E-A2DC-3AC7FD6708C0}" srcOrd="10" destOrd="0" presId="urn:microsoft.com/office/officeart/2005/8/layout/vList2"/>
    <dgm:cxn modelId="{A28FAB1E-C18D-404D-90BB-E8609913C7F7}" type="presParOf" srcId="{09B321AA-046E-491B-9963-74097CE22221}" destId="{03AD5D28-11AB-41A5-8506-8A70F756594B}" srcOrd="11" destOrd="0" presId="urn:microsoft.com/office/officeart/2005/8/layout/vList2"/>
    <dgm:cxn modelId="{61ACE527-4A0F-46A3-9926-3A08499B7803}" type="presParOf" srcId="{09B321AA-046E-491B-9963-74097CE22221}" destId="{067DFCF4-F3D7-4323-964E-83FDF141D8B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018816-9876-436A-B88B-FFFA83630816}"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9234FC38-A3A5-438F-B1DC-689EFA3DAC5F}">
      <dgm:prSet/>
      <dgm:spPr/>
      <dgm:t>
        <a:bodyPr/>
        <a:lstStyle/>
        <a:p>
          <a:r>
            <a:rPr lang="en-GB" b="0" i="0"/>
            <a:t>Thank you,</a:t>
          </a:r>
          <a:endParaRPr lang="en-US"/>
        </a:p>
      </dgm:t>
    </dgm:pt>
    <dgm:pt modelId="{BDEEB41A-1D19-4773-982C-2F363CCA028E}" type="parTrans" cxnId="{53AD9924-053E-4C6F-B0A7-CB999516F9FE}">
      <dgm:prSet/>
      <dgm:spPr/>
      <dgm:t>
        <a:bodyPr/>
        <a:lstStyle/>
        <a:p>
          <a:endParaRPr lang="en-US"/>
        </a:p>
      </dgm:t>
    </dgm:pt>
    <dgm:pt modelId="{DF27F0C7-1F1F-467A-85A2-68C8DA8D8681}" type="sibTrans" cxnId="{53AD9924-053E-4C6F-B0A7-CB999516F9FE}">
      <dgm:prSet/>
      <dgm:spPr/>
      <dgm:t>
        <a:bodyPr/>
        <a:lstStyle/>
        <a:p>
          <a:endParaRPr lang="en-US"/>
        </a:p>
      </dgm:t>
    </dgm:pt>
    <dgm:pt modelId="{A609BA05-BA74-4F31-BBC3-779E5650391B}">
      <dgm:prSet/>
      <dgm:spPr/>
      <dgm:t>
        <a:bodyPr/>
        <a:lstStyle/>
        <a:p>
          <a:r>
            <a:rPr lang="en-GB" b="0" i="0"/>
            <a:t>Maria Filanenko</a:t>
          </a:r>
          <a:endParaRPr lang="en-US"/>
        </a:p>
      </dgm:t>
    </dgm:pt>
    <dgm:pt modelId="{1918ACF7-4965-4CD3-8BFF-5FA2066AF183}" type="parTrans" cxnId="{D74CDAEA-E334-4214-8503-6BBCDA11BDF3}">
      <dgm:prSet/>
      <dgm:spPr/>
      <dgm:t>
        <a:bodyPr/>
        <a:lstStyle/>
        <a:p>
          <a:endParaRPr lang="en-US"/>
        </a:p>
      </dgm:t>
    </dgm:pt>
    <dgm:pt modelId="{B5BE4F44-9402-4D60-96E8-183558F65E7B}" type="sibTrans" cxnId="{D74CDAEA-E334-4214-8503-6BBCDA11BDF3}">
      <dgm:prSet/>
      <dgm:spPr/>
      <dgm:t>
        <a:bodyPr/>
        <a:lstStyle/>
        <a:p>
          <a:endParaRPr lang="en-US"/>
        </a:p>
      </dgm:t>
    </dgm:pt>
    <dgm:pt modelId="{F93A5DC6-569F-49C1-B724-7588A941A17E}" type="pres">
      <dgm:prSet presAssocID="{33018816-9876-436A-B88B-FFFA83630816}" presName="linear" presStyleCnt="0">
        <dgm:presLayoutVars>
          <dgm:dir/>
          <dgm:animLvl val="lvl"/>
          <dgm:resizeHandles val="exact"/>
        </dgm:presLayoutVars>
      </dgm:prSet>
      <dgm:spPr/>
    </dgm:pt>
    <dgm:pt modelId="{8B703A3B-1656-4B0A-AF42-940935654B7E}" type="pres">
      <dgm:prSet presAssocID="{9234FC38-A3A5-438F-B1DC-689EFA3DAC5F}" presName="parentLin" presStyleCnt="0"/>
      <dgm:spPr/>
    </dgm:pt>
    <dgm:pt modelId="{A2BC7EA6-DA5B-4033-83B3-58A475505D6A}" type="pres">
      <dgm:prSet presAssocID="{9234FC38-A3A5-438F-B1DC-689EFA3DAC5F}" presName="parentLeftMargin" presStyleLbl="node1" presStyleIdx="0" presStyleCnt="2"/>
      <dgm:spPr/>
    </dgm:pt>
    <dgm:pt modelId="{37979ED5-42B0-49E8-921F-6860F8408391}" type="pres">
      <dgm:prSet presAssocID="{9234FC38-A3A5-438F-B1DC-689EFA3DAC5F}" presName="parentText" presStyleLbl="node1" presStyleIdx="0" presStyleCnt="2">
        <dgm:presLayoutVars>
          <dgm:chMax val="0"/>
          <dgm:bulletEnabled val="1"/>
        </dgm:presLayoutVars>
      </dgm:prSet>
      <dgm:spPr/>
    </dgm:pt>
    <dgm:pt modelId="{6FEA724C-FE94-4887-8025-E5343C458FF6}" type="pres">
      <dgm:prSet presAssocID="{9234FC38-A3A5-438F-B1DC-689EFA3DAC5F}" presName="negativeSpace" presStyleCnt="0"/>
      <dgm:spPr/>
    </dgm:pt>
    <dgm:pt modelId="{BE1B84BE-7E59-45EE-8F65-CE572EF4BACA}" type="pres">
      <dgm:prSet presAssocID="{9234FC38-A3A5-438F-B1DC-689EFA3DAC5F}" presName="childText" presStyleLbl="conFgAcc1" presStyleIdx="0" presStyleCnt="2">
        <dgm:presLayoutVars>
          <dgm:bulletEnabled val="1"/>
        </dgm:presLayoutVars>
      </dgm:prSet>
      <dgm:spPr/>
    </dgm:pt>
    <dgm:pt modelId="{DA57295C-FE2B-43B2-B5B1-EB36FD732CCE}" type="pres">
      <dgm:prSet presAssocID="{DF27F0C7-1F1F-467A-85A2-68C8DA8D8681}" presName="spaceBetweenRectangles" presStyleCnt="0"/>
      <dgm:spPr/>
    </dgm:pt>
    <dgm:pt modelId="{B3B4278C-8A42-4B83-A572-C6BB04A336BB}" type="pres">
      <dgm:prSet presAssocID="{A609BA05-BA74-4F31-BBC3-779E5650391B}" presName="parentLin" presStyleCnt="0"/>
      <dgm:spPr/>
    </dgm:pt>
    <dgm:pt modelId="{CB6503E8-3E44-495C-B9E7-536390ED4459}" type="pres">
      <dgm:prSet presAssocID="{A609BA05-BA74-4F31-BBC3-779E5650391B}" presName="parentLeftMargin" presStyleLbl="node1" presStyleIdx="0" presStyleCnt="2"/>
      <dgm:spPr/>
    </dgm:pt>
    <dgm:pt modelId="{DB758624-BB75-4305-92A1-E9DA81BF7DF0}" type="pres">
      <dgm:prSet presAssocID="{A609BA05-BA74-4F31-BBC3-779E5650391B}" presName="parentText" presStyleLbl="node1" presStyleIdx="1" presStyleCnt="2">
        <dgm:presLayoutVars>
          <dgm:chMax val="0"/>
          <dgm:bulletEnabled val="1"/>
        </dgm:presLayoutVars>
      </dgm:prSet>
      <dgm:spPr/>
    </dgm:pt>
    <dgm:pt modelId="{37B0FAA0-2385-4798-BC7A-79BEA8D0C592}" type="pres">
      <dgm:prSet presAssocID="{A609BA05-BA74-4F31-BBC3-779E5650391B}" presName="negativeSpace" presStyleCnt="0"/>
      <dgm:spPr/>
    </dgm:pt>
    <dgm:pt modelId="{3A6B8D92-D766-473A-B709-21F2B919DA8F}" type="pres">
      <dgm:prSet presAssocID="{A609BA05-BA74-4F31-BBC3-779E5650391B}" presName="childText" presStyleLbl="conFgAcc1" presStyleIdx="1" presStyleCnt="2">
        <dgm:presLayoutVars>
          <dgm:bulletEnabled val="1"/>
        </dgm:presLayoutVars>
      </dgm:prSet>
      <dgm:spPr/>
    </dgm:pt>
  </dgm:ptLst>
  <dgm:cxnLst>
    <dgm:cxn modelId="{53AD9924-053E-4C6F-B0A7-CB999516F9FE}" srcId="{33018816-9876-436A-B88B-FFFA83630816}" destId="{9234FC38-A3A5-438F-B1DC-689EFA3DAC5F}" srcOrd="0" destOrd="0" parTransId="{BDEEB41A-1D19-4773-982C-2F363CCA028E}" sibTransId="{DF27F0C7-1F1F-467A-85A2-68C8DA8D8681}"/>
    <dgm:cxn modelId="{CBF18F79-82D8-4CB5-ADFA-70C0330238A5}" type="presOf" srcId="{A609BA05-BA74-4F31-BBC3-779E5650391B}" destId="{DB758624-BB75-4305-92A1-E9DA81BF7DF0}" srcOrd="1" destOrd="0" presId="urn:microsoft.com/office/officeart/2005/8/layout/list1"/>
    <dgm:cxn modelId="{E52A778C-D42D-4066-BE0A-B01CDCC22640}" type="presOf" srcId="{33018816-9876-436A-B88B-FFFA83630816}" destId="{F93A5DC6-569F-49C1-B724-7588A941A17E}" srcOrd="0" destOrd="0" presId="urn:microsoft.com/office/officeart/2005/8/layout/list1"/>
    <dgm:cxn modelId="{4044B79D-C551-4423-B93A-A69EC93AE6E3}" type="presOf" srcId="{A609BA05-BA74-4F31-BBC3-779E5650391B}" destId="{CB6503E8-3E44-495C-B9E7-536390ED4459}" srcOrd="0" destOrd="0" presId="urn:microsoft.com/office/officeart/2005/8/layout/list1"/>
    <dgm:cxn modelId="{75AD5EC6-5555-463C-9C2E-4C74DB78478B}" type="presOf" srcId="{9234FC38-A3A5-438F-B1DC-689EFA3DAC5F}" destId="{A2BC7EA6-DA5B-4033-83B3-58A475505D6A}" srcOrd="0" destOrd="0" presId="urn:microsoft.com/office/officeart/2005/8/layout/list1"/>
    <dgm:cxn modelId="{0D7D8ACE-D62B-4AFF-931C-4CF89E817A84}" type="presOf" srcId="{9234FC38-A3A5-438F-B1DC-689EFA3DAC5F}" destId="{37979ED5-42B0-49E8-921F-6860F8408391}" srcOrd="1" destOrd="0" presId="urn:microsoft.com/office/officeart/2005/8/layout/list1"/>
    <dgm:cxn modelId="{D74CDAEA-E334-4214-8503-6BBCDA11BDF3}" srcId="{33018816-9876-436A-B88B-FFFA83630816}" destId="{A609BA05-BA74-4F31-BBC3-779E5650391B}" srcOrd="1" destOrd="0" parTransId="{1918ACF7-4965-4CD3-8BFF-5FA2066AF183}" sibTransId="{B5BE4F44-9402-4D60-96E8-183558F65E7B}"/>
    <dgm:cxn modelId="{512E027F-700A-49AA-B850-72B63D78CEF6}" type="presParOf" srcId="{F93A5DC6-569F-49C1-B724-7588A941A17E}" destId="{8B703A3B-1656-4B0A-AF42-940935654B7E}" srcOrd="0" destOrd="0" presId="urn:microsoft.com/office/officeart/2005/8/layout/list1"/>
    <dgm:cxn modelId="{22DE887E-98CA-40E9-9F9E-DFC77B880757}" type="presParOf" srcId="{8B703A3B-1656-4B0A-AF42-940935654B7E}" destId="{A2BC7EA6-DA5B-4033-83B3-58A475505D6A}" srcOrd="0" destOrd="0" presId="urn:microsoft.com/office/officeart/2005/8/layout/list1"/>
    <dgm:cxn modelId="{6C992C9B-289A-45B4-AE57-70DA03E16E78}" type="presParOf" srcId="{8B703A3B-1656-4B0A-AF42-940935654B7E}" destId="{37979ED5-42B0-49E8-921F-6860F8408391}" srcOrd="1" destOrd="0" presId="urn:microsoft.com/office/officeart/2005/8/layout/list1"/>
    <dgm:cxn modelId="{A3FC023D-67E3-4A5C-99AC-B1204D667377}" type="presParOf" srcId="{F93A5DC6-569F-49C1-B724-7588A941A17E}" destId="{6FEA724C-FE94-4887-8025-E5343C458FF6}" srcOrd="1" destOrd="0" presId="urn:microsoft.com/office/officeart/2005/8/layout/list1"/>
    <dgm:cxn modelId="{6EE1B37C-4049-4E7E-94D5-D45B88FE657A}" type="presParOf" srcId="{F93A5DC6-569F-49C1-B724-7588A941A17E}" destId="{BE1B84BE-7E59-45EE-8F65-CE572EF4BACA}" srcOrd="2" destOrd="0" presId="urn:microsoft.com/office/officeart/2005/8/layout/list1"/>
    <dgm:cxn modelId="{C65145F0-8108-4511-8866-38940FECFDEE}" type="presParOf" srcId="{F93A5DC6-569F-49C1-B724-7588A941A17E}" destId="{DA57295C-FE2B-43B2-B5B1-EB36FD732CCE}" srcOrd="3" destOrd="0" presId="urn:microsoft.com/office/officeart/2005/8/layout/list1"/>
    <dgm:cxn modelId="{6CC10DAF-AFBF-462F-ADE6-6AB7FF128A19}" type="presParOf" srcId="{F93A5DC6-569F-49C1-B724-7588A941A17E}" destId="{B3B4278C-8A42-4B83-A572-C6BB04A336BB}" srcOrd="4" destOrd="0" presId="urn:microsoft.com/office/officeart/2005/8/layout/list1"/>
    <dgm:cxn modelId="{F9C2645F-DDC2-42DC-948F-AEA89B47C75F}" type="presParOf" srcId="{B3B4278C-8A42-4B83-A572-C6BB04A336BB}" destId="{CB6503E8-3E44-495C-B9E7-536390ED4459}" srcOrd="0" destOrd="0" presId="urn:microsoft.com/office/officeart/2005/8/layout/list1"/>
    <dgm:cxn modelId="{61B1E026-D0E1-47D7-998B-53240989BF15}" type="presParOf" srcId="{B3B4278C-8A42-4B83-A572-C6BB04A336BB}" destId="{DB758624-BB75-4305-92A1-E9DA81BF7DF0}" srcOrd="1" destOrd="0" presId="urn:microsoft.com/office/officeart/2005/8/layout/list1"/>
    <dgm:cxn modelId="{85859B05-05AE-4560-8B7D-78F6BD479594}" type="presParOf" srcId="{F93A5DC6-569F-49C1-B724-7588A941A17E}" destId="{37B0FAA0-2385-4798-BC7A-79BEA8D0C592}" srcOrd="5" destOrd="0" presId="urn:microsoft.com/office/officeart/2005/8/layout/list1"/>
    <dgm:cxn modelId="{61EF22FD-E35B-4991-8093-A01E227DD03A}" type="presParOf" srcId="{F93A5DC6-569F-49C1-B724-7588A941A17E}" destId="{3A6B8D92-D766-473A-B709-21F2B919DA8F}"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DC1BAE-DBD4-4D0E-8C4F-31A1A7009236}">
      <dsp:nvSpPr>
        <dsp:cNvPr id="0" name=""/>
        <dsp:cNvSpPr/>
      </dsp:nvSpPr>
      <dsp:spPr>
        <a:xfrm>
          <a:off x="0" y="70501"/>
          <a:ext cx="5614987" cy="63958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Reference List:</a:t>
          </a:r>
          <a:endParaRPr lang="en-US" sz="900" kern="1200"/>
        </a:p>
      </dsp:txBody>
      <dsp:txXfrm>
        <a:off x="31222" y="101723"/>
        <a:ext cx="5552543" cy="577140"/>
      </dsp:txXfrm>
    </dsp:sp>
    <dsp:sp modelId="{5A854E90-FF3C-4501-B4DE-AA133ED649B7}">
      <dsp:nvSpPr>
        <dsp:cNvPr id="0" name=""/>
        <dsp:cNvSpPr/>
      </dsp:nvSpPr>
      <dsp:spPr>
        <a:xfrm>
          <a:off x="0" y="736005"/>
          <a:ext cx="5614987" cy="639584"/>
        </a:xfrm>
        <a:prstGeom prst="roundRect">
          <a:avLst/>
        </a:prstGeom>
        <a:solidFill>
          <a:schemeClr val="accent5">
            <a:hueOff val="0"/>
            <a:satOff val="0"/>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err="1"/>
            <a:t>Debczak</a:t>
          </a:r>
          <a:r>
            <a:rPr lang="en-GB" sz="900" kern="1200" dirty="0"/>
            <a:t>, M. (2016) </a:t>
          </a:r>
          <a:r>
            <a:rPr lang="en-GB" sz="900" i="1" kern="1200" dirty="0"/>
            <a:t>Granddaughter Returns Grandfather’s Library Book 120 Years Late-</a:t>
          </a:r>
          <a:r>
            <a:rPr lang="en-GB" sz="900" kern="1200" dirty="0"/>
            <a:t>. Available at: </a:t>
          </a:r>
          <a:r>
            <a:rPr lang="en-GB" sz="900" u="sng" kern="1200" dirty="0"/>
            <a:t>https://www.mentalfloss.com/article/89824/granddaughter-returns-grandfathers-library-book-120-years-lat</a:t>
          </a:r>
          <a:r>
            <a:rPr lang="en-GB" sz="900" kern="1200" dirty="0"/>
            <a:t> (Accessed 04 March 2023)</a:t>
          </a:r>
          <a:endParaRPr lang="en-US" sz="900" kern="1200" dirty="0"/>
        </a:p>
      </dsp:txBody>
      <dsp:txXfrm>
        <a:off x="31222" y="767227"/>
        <a:ext cx="5552543" cy="577140"/>
      </dsp:txXfrm>
    </dsp:sp>
    <dsp:sp modelId="{AB94A482-F6AC-4A0A-B9F6-83ECFB110199}">
      <dsp:nvSpPr>
        <dsp:cNvPr id="0" name=""/>
        <dsp:cNvSpPr/>
      </dsp:nvSpPr>
      <dsp:spPr>
        <a:xfrm>
          <a:off x="0" y="1401509"/>
          <a:ext cx="5614987" cy="639584"/>
        </a:xfrm>
        <a:prstGeom prst="roundRect">
          <a:avLst/>
        </a:prstGeom>
        <a:solidFill>
          <a:schemeClr val="accent5">
            <a:hueOff val="0"/>
            <a:satOff val="0"/>
            <a:lumOff val="-235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Meads, M. (2016) “</a:t>
          </a:r>
          <a:r>
            <a:rPr lang="en-GB" sz="900" i="1" kern="1200" dirty="0"/>
            <a:t>Proper Planning Prevents Poor Performance</a:t>
          </a:r>
          <a:r>
            <a:rPr lang="en-GB" sz="900" kern="1200" dirty="0"/>
            <a:t>,” </a:t>
          </a:r>
          <a:r>
            <a:rPr lang="en-GB" sz="900" i="1" kern="1200" dirty="0"/>
            <a:t>Oxford Study Courses</a:t>
          </a:r>
          <a:r>
            <a:rPr lang="en-GB" sz="900" kern="1200" dirty="0"/>
            <a:t>, 5 January. Available at: </a:t>
          </a:r>
          <a:r>
            <a:rPr lang="en-GB" sz="900" u="sng" kern="1200" dirty="0"/>
            <a:t>https://oxfordstudycourses.com/blog/proper-planning-prevents-poor-performance.-</a:t>
          </a:r>
          <a:r>
            <a:rPr lang="en-GB" sz="900" kern="1200" dirty="0"/>
            <a:t>(Accessed 04 March 2023)</a:t>
          </a:r>
          <a:endParaRPr lang="en-US" sz="900" kern="1200" dirty="0"/>
        </a:p>
      </dsp:txBody>
      <dsp:txXfrm>
        <a:off x="31222" y="1432731"/>
        <a:ext cx="5552543" cy="577140"/>
      </dsp:txXfrm>
    </dsp:sp>
    <dsp:sp modelId="{46EF76D8-B89E-456B-B1B2-6E8F7EFDD0A3}">
      <dsp:nvSpPr>
        <dsp:cNvPr id="0" name=""/>
        <dsp:cNvSpPr/>
      </dsp:nvSpPr>
      <dsp:spPr>
        <a:xfrm>
          <a:off x="0" y="2067014"/>
          <a:ext cx="5614987" cy="639584"/>
        </a:xfrm>
        <a:prstGeom prst="roundRect">
          <a:avLst/>
        </a:prstGeom>
        <a:solidFill>
          <a:schemeClr val="accent5">
            <a:hueOff val="0"/>
            <a:satOff val="0"/>
            <a:lumOff val="-35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i="1" kern="1200" dirty="0"/>
            <a:t>Procrastination: Causes, Types, and How to Overcome It</a:t>
          </a:r>
          <a:r>
            <a:rPr lang="en-GB" sz="900" kern="1200" dirty="0"/>
            <a:t> (2022). Available at: </a:t>
          </a:r>
          <a:r>
            <a:rPr lang="en-GB" sz="900" u="sng" kern="1200" dirty="0"/>
            <a:t>https://www.verywellhealth.com/procrastination-causes-types-and-how-to-overcome-5322734</a:t>
          </a:r>
          <a:r>
            <a:rPr lang="en-GB" sz="900" kern="1200" dirty="0"/>
            <a:t>(Accessed 04 March 2023)</a:t>
          </a:r>
          <a:endParaRPr lang="en-US" sz="900" kern="1200" dirty="0"/>
        </a:p>
      </dsp:txBody>
      <dsp:txXfrm>
        <a:off x="31222" y="2098236"/>
        <a:ext cx="5552543" cy="577140"/>
      </dsp:txXfrm>
    </dsp:sp>
    <dsp:sp modelId="{132FBB17-611E-474F-AC55-9DDE172E7C09}">
      <dsp:nvSpPr>
        <dsp:cNvPr id="0" name=""/>
        <dsp:cNvSpPr/>
      </dsp:nvSpPr>
      <dsp:spPr>
        <a:xfrm>
          <a:off x="0" y="2732518"/>
          <a:ext cx="5614987" cy="639584"/>
        </a:xfrm>
        <a:prstGeom prst="roundRect">
          <a:avLst/>
        </a:prstGeom>
        <a:solidFill>
          <a:schemeClr val="accent5">
            <a:hueOff val="0"/>
            <a:satOff val="0"/>
            <a:lumOff val="-470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StudyMode (2018) </a:t>
          </a:r>
          <a:r>
            <a:rPr lang="en-GB" sz="900" i="1" kern="1200" dirty="0"/>
            <a:t>Eighty-seven percent of high school and college students are self-proclaimed procrastinators</a:t>
          </a:r>
          <a:r>
            <a:rPr lang="en-GB" sz="900" kern="1200" dirty="0"/>
            <a:t>. Available at: </a:t>
          </a:r>
          <a:r>
            <a:rPr lang="en-GB" sz="900" u="sng" kern="1200" dirty="0"/>
            <a:t>https://www.prnewswire.com/news-releases/eighty-seven-percent-of-high-school-and-college-students-are-self-proclaimed-procrastinators-260750441.html</a:t>
          </a:r>
          <a:r>
            <a:rPr lang="en-GB" sz="900" kern="1200" dirty="0"/>
            <a:t>. (Accessed 04 March 2023)</a:t>
          </a:r>
          <a:endParaRPr lang="en-US" sz="900" kern="1200" dirty="0"/>
        </a:p>
      </dsp:txBody>
      <dsp:txXfrm>
        <a:off x="31222" y="2763740"/>
        <a:ext cx="5552543" cy="577140"/>
      </dsp:txXfrm>
    </dsp:sp>
    <dsp:sp modelId="{1240FE30-26FF-401E-A2DC-3AC7FD6708C0}">
      <dsp:nvSpPr>
        <dsp:cNvPr id="0" name=""/>
        <dsp:cNvSpPr/>
      </dsp:nvSpPr>
      <dsp:spPr>
        <a:xfrm>
          <a:off x="0" y="3367542"/>
          <a:ext cx="5614987" cy="639584"/>
        </a:xfrm>
        <a:prstGeom prst="roundRect">
          <a:avLst/>
        </a:prstGeom>
        <a:solidFill>
          <a:schemeClr val="accent5">
            <a:hueOff val="0"/>
            <a:satOff val="0"/>
            <a:lumOff val="-58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i="1" kern="1200" dirty="0"/>
            <a:t>UWTSD Moodle 2022/23: Unit 0 Preparing For Higher Education, Section 3</a:t>
          </a:r>
          <a:r>
            <a:rPr lang="en-GB" sz="900" kern="1200" dirty="0"/>
            <a:t> (no date). Available at: </a:t>
          </a:r>
          <a:r>
            <a:rPr lang="en-GB" sz="900" u="sng" kern="1200" dirty="0"/>
            <a:t>https://moodle.uwtsd.ac.uk/login/login.php?id=479743</a:t>
          </a:r>
          <a:r>
            <a:rPr lang="en-GB" sz="900" kern="1200" dirty="0"/>
            <a:t>(Accessed: 04 March 2023 )</a:t>
          </a:r>
          <a:endParaRPr lang="en-US" sz="900" kern="1200" dirty="0"/>
        </a:p>
      </dsp:txBody>
      <dsp:txXfrm>
        <a:off x="31222" y="3398764"/>
        <a:ext cx="5552543" cy="577140"/>
      </dsp:txXfrm>
    </dsp:sp>
    <dsp:sp modelId="{067DFCF4-F3D7-4323-964E-83FDF141D8B0}">
      <dsp:nvSpPr>
        <dsp:cNvPr id="0" name=""/>
        <dsp:cNvSpPr/>
      </dsp:nvSpPr>
      <dsp:spPr>
        <a:xfrm>
          <a:off x="0" y="4063527"/>
          <a:ext cx="5614987" cy="639584"/>
        </a:xfrm>
        <a:prstGeom prst="roundRect">
          <a:avLst/>
        </a:prstGeom>
        <a:solidFill>
          <a:schemeClr val="accent5">
            <a:hueOff val="0"/>
            <a:satOff val="0"/>
            <a:lumOff val="-70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i="1" kern="1200" dirty="0"/>
            <a:t>UWTSD Moodle 2022/23: Unit 0 Preparing For Higher Education, Section 2 Time Management</a:t>
          </a:r>
          <a:r>
            <a:rPr lang="en-GB" sz="900" kern="1200" dirty="0"/>
            <a:t> (no date b). Available at: </a:t>
          </a:r>
          <a:r>
            <a:rPr lang="en-GB" sz="900" u="sng" kern="1200" dirty="0"/>
            <a:t>https://moodle.uwtsd.ac.uk/login/login.php?id=438543</a:t>
          </a:r>
          <a:r>
            <a:rPr lang="en-GB" sz="900" kern="1200" dirty="0"/>
            <a:t>(Accessed: 04 March)</a:t>
          </a:r>
          <a:endParaRPr lang="en-US" sz="900" kern="1200" dirty="0"/>
        </a:p>
      </dsp:txBody>
      <dsp:txXfrm>
        <a:off x="31222" y="4094749"/>
        <a:ext cx="5552543" cy="5771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B84BE-7E59-45EE-8F65-CE572EF4BACA}">
      <dsp:nvSpPr>
        <dsp:cNvPr id="0" name=""/>
        <dsp:cNvSpPr/>
      </dsp:nvSpPr>
      <dsp:spPr>
        <a:xfrm>
          <a:off x="0" y="1142100"/>
          <a:ext cx="6496050" cy="103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7979ED5-42B0-49E8-921F-6860F8408391}">
      <dsp:nvSpPr>
        <dsp:cNvPr id="0" name=""/>
        <dsp:cNvSpPr/>
      </dsp:nvSpPr>
      <dsp:spPr>
        <a:xfrm>
          <a:off x="324802" y="536940"/>
          <a:ext cx="4547235" cy="1210320"/>
        </a:xfrm>
        <a:prstGeom prst="roundRect">
          <a:avLst/>
        </a:prstGeom>
        <a:solidFill>
          <a:schemeClr val="accent2">
            <a:hueOff val="0"/>
            <a:satOff val="0"/>
            <a:lumOff val="0"/>
            <a:alphaOff val="0"/>
          </a:schemeClr>
        </a:solidFill>
        <a:ln>
          <a:noFill/>
        </a:ln>
        <a:effectLst>
          <a:outerShdw blurRad="50800" dist="25400" algn="bl"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1875" tIns="0" rIns="171875" bIns="0" numCol="1" spcCol="1270" anchor="ctr" anchorCtr="0">
          <a:noAutofit/>
        </a:bodyPr>
        <a:lstStyle/>
        <a:p>
          <a:pPr marL="0" lvl="0" indent="0" algn="l" defTabSz="1822450">
            <a:lnSpc>
              <a:spcPct val="90000"/>
            </a:lnSpc>
            <a:spcBef>
              <a:spcPct val="0"/>
            </a:spcBef>
            <a:spcAft>
              <a:spcPct val="35000"/>
            </a:spcAft>
            <a:buNone/>
          </a:pPr>
          <a:r>
            <a:rPr lang="en-GB" sz="4100" b="0" i="0" kern="1200"/>
            <a:t>Thank you,</a:t>
          </a:r>
          <a:endParaRPr lang="en-US" sz="4100" kern="1200"/>
        </a:p>
      </dsp:txBody>
      <dsp:txXfrm>
        <a:off x="383885" y="596023"/>
        <a:ext cx="4429069" cy="1092154"/>
      </dsp:txXfrm>
    </dsp:sp>
    <dsp:sp modelId="{3A6B8D92-D766-473A-B709-21F2B919DA8F}">
      <dsp:nvSpPr>
        <dsp:cNvPr id="0" name=""/>
        <dsp:cNvSpPr/>
      </dsp:nvSpPr>
      <dsp:spPr>
        <a:xfrm>
          <a:off x="0" y="3001859"/>
          <a:ext cx="6496050" cy="1033200"/>
        </a:xfrm>
        <a:prstGeom prst="rect">
          <a:avLst/>
        </a:prstGeom>
        <a:solidFill>
          <a:schemeClr val="lt1">
            <a:alpha val="90000"/>
            <a:hueOff val="0"/>
            <a:satOff val="0"/>
            <a:lumOff val="0"/>
            <a:alphaOff val="0"/>
          </a:schemeClr>
        </a:solidFill>
        <a:ln w="12700" cap="flat" cmpd="sng" algn="ctr">
          <a:solidFill>
            <a:schemeClr val="accent2">
              <a:hueOff val="0"/>
              <a:satOff val="0"/>
              <a:lumOff val="-10980"/>
              <a:alphaOff val="0"/>
            </a:schemeClr>
          </a:solidFill>
          <a:prstDash val="solid"/>
        </a:ln>
        <a:effectLst/>
      </dsp:spPr>
      <dsp:style>
        <a:lnRef idx="1">
          <a:scrgbClr r="0" g="0" b="0"/>
        </a:lnRef>
        <a:fillRef idx="1">
          <a:scrgbClr r="0" g="0" b="0"/>
        </a:fillRef>
        <a:effectRef idx="0">
          <a:scrgbClr r="0" g="0" b="0"/>
        </a:effectRef>
        <a:fontRef idx="minor"/>
      </dsp:style>
    </dsp:sp>
    <dsp:sp modelId="{DB758624-BB75-4305-92A1-E9DA81BF7DF0}">
      <dsp:nvSpPr>
        <dsp:cNvPr id="0" name=""/>
        <dsp:cNvSpPr/>
      </dsp:nvSpPr>
      <dsp:spPr>
        <a:xfrm>
          <a:off x="324802" y="2396699"/>
          <a:ext cx="4547235" cy="1210320"/>
        </a:xfrm>
        <a:prstGeom prst="roundRect">
          <a:avLst/>
        </a:prstGeom>
        <a:solidFill>
          <a:schemeClr val="accent2">
            <a:hueOff val="0"/>
            <a:satOff val="0"/>
            <a:lumOff val="-10980"/>
            <a:alphaOff val="0"/>
          </a:schemeClr>
        </a:solidFill>
        <a:ln>
          <a:noFill/>
        </a:ln>
        <a:effectLst>
          <a:outerShdw blurRad="50800" dist="25400" algn="bl"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1875" tIns="0" rIns="171875" bIns="0" numCol="1" spcCol="1270" anchor="ctr" anchorCtr="0">
          <a:noAutofit/>
        </a:bodyPr>
        <a:lstStyle/>
        <a:p>
          <a:pPr marL="0" lvl="0" indent="0" algn="l" defTabSz="1822450">
            <a:lnSpc>
              <a:spcPct val="90000"/>
            </a:lnSpc>
            <a:spcBef>
              <a:spcPct val="0"/>
            </a:spcBef>
            <a:spcAft>
              <a:spcPct val="35000"/>
            </a:spcAft>
            <a:buNone/>
          </a:pPr>
          <a:r>
            <a:rPr lang="en-GB" sz="4100" b="0" i="0" kern="1200"/>
            <a:t>Maria Filanenko</a:t>
          </a:r>
          <a:endParaRPr lang="en-US" sz="4100" kern="1200"/>
        </a:p>
      </dsp:txBody>
      <dsp:txXfrm>
        <a:off x="383885" y="2455782"/>
        <a:ext cx="4429069" cy="10921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3233048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2613480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3032598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E29333-A1F1-4A27-976C-68A09BA85274}" type="datetimeFigureOut">
              <a:rPr lang="en-GB" smtClean="0"/>
              <a:t>03/04/2023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1472879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E29333-A1F1-4A27-976C-68A09BA85274}" type="datetimeFigureOut">
              <a:rPr lang="en-GB" smtClean="0"/>
              <a:t>03/04/2023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3860072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251261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3076412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1710809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AE29333-A1F1-4A27-976C-68A09BA85274}" type="datetimeFigureOut">
              <a:rPr lang="en-GB" smtClean="0"/>
              <a:t>03/04/2023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3101259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AE29333-A1F1-4A27-976C-68A09BA85274}" type="datetimeFigureOut">
              <a:rPr lang="en-GB" smtClean="0"/>
              <a:t>03/04/2023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406447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302492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9363D3-20D5-4B54-A75D-EA80D3AB198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66009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2227432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E29333-A1F1-4A27-976C-68A09BA85274}" type="datetimeFigureOut">
              <a:rPr lang="en-GB" smtClean="0"/>
              <a:t>03/04/2023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3685748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AE29333-A1F1-4A27-976C-68A09BA85274}" type="datetimeFigureOut">
              <a:rPr lang="en-GB" smtClean="0"/>
              <a:t>03/04/2023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2090346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4914393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E29333-A1F1-4A27-976C-68A09BA85274}" type="datetimeFigureOut">
              <a:rPr lang="en-GB" smtClean="0"/>
              <a:t>03/04/2023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9363D3-20D5-4B54-A75D-EA80D3AB198F}" type="slidenum">
              <a:rPr lang="en-GB" smtClean="0"/>
              <a:t>‹#›</a:t>
            </a:fld>
            <a:endParaRPr lang="en-GB"/>
          </a:p>
        </p:txBody>
      </p:sp>
    </p:spTree>
    <p:extLst>
      <p:ext uri="{BB962C8B-B14F-4D97-AF65-F5344CB8AC3E}">
        <p14:creationId xmlns:p14="http://schemas.microsoft.com/office/powerpoint/2010/main" val="2816962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AE29333-A1F1-4A27-976C-68A09BA85274}" type="datetimeFigureOut">
              <a:rPr lang="en-GB" smtClean="0"/>
              <a:t>03/04/2023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69363D3-20D5-4B54-A75D-EA80D3AB198F}" type="slidenum">
              <a:rPr lang="en-GB" smtClean="0"/>
              <a:t>‹#›</a:t>
            </a:fld>
            <a:endParaRPr lang="en-GB"/>
          </a:p>
        </p:txBody>
      </p:sp>
    </p:spTree>
    <p:extLst>
      <p:ext uri="{BB962C8B-B14F-4D97-AF65-F5344CB8AC3E}">
        <p14:creationId xmlns:p14="http://schemas.microsoft.com/office/powerpoint/2010/main" val="41129267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nytimes.com/2015/10/24/opinion/reinventing-the-library.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login/login.php?id=479743" TargetMode="External"/><Relationship Id="rId2" Type="http://schemas.openxmlformats.org/officeDocument/2006/relationships/hyperlink" Target="https://doi.org/10.1201/b22397"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10.png"/><Relationship Id="rId4" Type="http://schemas.openxmlformats.org/officeDocument/2006/relationships/image" Target="../media/image1.jpeg"/><Relationship Id="rId9"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timeshighereducation.com/campus/online-learning-still-challenging-students-they-need-our-support"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E97AC629-127F-E6B8-D2AD-8450DE7A18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25" r="17840" b="7166"/>
          <a:stretch/>
        </p:blipFill>
        <p:spPr bwMode="auto">
          <a:xfrm>
            <a:off x="3432048" y="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A21DF36-9D4E-C08C-79EC-F92805C18270}"/>
              </a:ext>
            </a:extLst>
          </p:cNvPr>
          <p:cNvSpPr>
            <a:spLocks noGrp="1"/>
          </p:cNvSpPr>
          <p:nvPr>
            <p:ph type="ctrTitle"/>
          </p:nvPr>
        </p:nvSpPr>
        <p:spPr>
          <a:xfrm>
            <a:off x="477981" y="1122363"/>
            <a:ext cx="4023360" cy="3204134"/>
          </a:xfrm>
        </p:spPr>
        <p:txBody>
          <a:bodyPr anchor="b">
            <a:normAutofit/>
          </a:bodyPr>
          <a:lstStyle/>
          <a:p>
            <a:pPr algn="l"/>
            <a:r>
              <a:rPr lang="en-GB" sz="4800" dirty="0">
                <a:latin typeface="Arial" panose="020B0604020202020204" pitchFamily="34" charset="0"/>
                <a:cs typeface="Arial" panose="020B0604020202020204" pitchFamily="34" charset="0"/>
              </a:rPr>
              <a:t>Preparing for Higher Education</a:t>
            </a:r>
          </a:p>
        </p:txBody>
      </p:sp>
      <p:sp>
        <p:nvSpPr>
          <p:cNvPr id="3" name="Subtitle 2">
            <a:extLst>
              <a:ext uri="{FF2B5EF4-FFF2-40B4-BE49-F238E27FC236}">
                <a16:creationId xmlns:a16="http://schemas.microsoft.com/office/drawing/2014/main" id="{9F5007B2-19A2-A903-E06B-2E171D89492C}"/>
              </a:ext>
            </a:extLst>
          </p:cNvPr>
          <p:cNvSpPr>
            <a:spLocks noGrp="1"/>
          </p:cNvSpPr>
          <p:nvPr>
            <p:ph type="subTitle" idx="1"/>
          </p:nvPr>
        </p:nvSpPr>
        <p:spPr>
          <a:xfrm>
            <a:off x="477980" y="4872922"/>
            <a:ext cx="4023359" cy="1208141"/>
          </a:xfrm>
        </p:spPr>
        <p:txBody>
          <a:bodyPr>
            <a:normAutofit/>
          </a:bodyPr>
          <a:lstStyle/>
          <a:p>
            <a:pPr algn="l"/>
            <a:r>
              <a:rPr lang="en-GB" sz="2000" dirty="0">
                <a:latin typeface="Arial" panose="020B0604020202020204" pitchFamily="34" charset="0"/>
                <a:cs typeface="Arial" panose="020B0604020202020204" pitchFamily="34" charset="0"/>
              </a:rPr>
              <a:t>Maria Filanenko</a:t>
            </a:r>
          </a:p>
        </p:txBody>
      </p:sp>
      <p:sp>
        <p:nvSpPr>
          <p:cNvPr id="21" name="TextBox 20">
            <a:extLst>
              <a:ext uri="{FF2B5EF4-FFF2-40B4-BE49-F238E27FC236}">
                <a16:creationId xmlns:a16="http://schemas.microsoft.com/office/drawing/2014/main" id="{1F04F2F9-382C-5674-70FE-7E1BE8C13FB8}"/>
              </a:ext>
            </a:extLst>
          </p:cNvPr>
          <p:cNvSpPr txBox="1"/>
          <p:nvPr/>
        </p:nvSpPr>
        <p:spPr>
          <a:xfrm>
            <a:off x="10304780" y="6433091"/>
            <a:ext cx="6101080"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Manguel</a:t>
            </a:r>
            <a:r>
              <a:rPr lang="en-GB" sz="1200" dirty="0">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21822994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10" advTm="119250"/>
    </mc:Choice>
    <mc:Fallback>
      <p:transition advTm="11925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A6624-AFF5-8E19-7734-20973ED5734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AADA2912-9C8B-10D4-C628-617FCE8844B1}"/>
              </a:ext>
            </a:extLst>
          </p:cNvPr>
          <p:cNvSpPr>
            <a:spLocks noGrp="1"/>
          </p:cNvSpPr>
          <p:nvPr>
            <p:ph idx="1"/>
          </p:nvPr>
        </p:nvSpPr>
        <p:spPr>
          <a:xfrm>
            <a:off x="798512" y="2452311"/>
            <a:ext cx="8946541" cy="4195481"/>
          </a:xfrm>
        </p:spPr>
        <p:txBody>
          <a:bodyPr/>
          <a:lstStyle/>
          <a:p>
            <a:r>
              <a:rPr lang="en-GB" sz="1800" dirty="0" err="1">
                <a:effectLst/>
                <a:latin typeface="Arial" panose="020B0604020202020204" pitchFamily="34" charset="0"/>
                <a:cs typeface="Arial" panose="020B0604020202020204" pitchFamily="34" charset="0"/>
              </a:rPr>
              <a:t>Manguel</a:t>
            </a:r>
            <a:r>
              <a:rPr lang="en-GB" sz="1800" dirty="0">
                <a:effectLst/>
                <a:latin typeface="Arial" panose="020B0604020202020204" pitchFamily="34" charset="0"/>
                <a:cs typeface="Arial" panose="020B0604020202020204" pitchFamily="34" charset="0"/>
              </a:rPr>
              <a:t>, A. (2015) </a:t>
            </a:r>
            <a:r>
              <a:rPr lang="en-GB" sz="1800" i="1" dirty="0">
                <a:effectLst/>
                <a:latin typeface="Arial" panose="020B0604020202020204" pitchFamily="34" charset="0"/>
                <a:cs typeface="Arial" panose="020B0604020202020204" pitchFamily="34" charset="0"/>
              </a:rPr>
              <a:t>Opinion | Reinventing the Library</a:t>
            </a:r>
            <a:r>
              <a:rPr lang="en-GB" sz="1800" dirty="0">
                <a:effectLst/>
                <a:latin typeface="Arial" panose="020B0604020202020204" pitchFamily="34" charset="0"/>
                <a:cs typeface="Arial" panose="020B0604020202020204" pitchFamily="34" charset="0"/>
              </a:rPr>
              <a:t>. Available at: </a:t>
            </a:r>
            <a:r>
              <a:rPr lang="en-GB" sz="1800" dirty="0">
                <a:effectLst/>
                <a:latin typeface="Arial" panose="020B0604020202020204" pitchFamily="34" charset="0"/>
                <a:cs typeface="Arial" panose="020B0604020202020204" pitchFamily="34" charset="0"/>
                <a:hlinkClick r:id="rId2"/>
              </a:rPr>
              <a:t>https://www.nytimes.com/2015/10/24/opinion/reinventing-the-library.html</a:t>
            </a:r>
            <a:r>
              <a:rPr lang="en-GB" sz="1800" dirty="0">
                <a:effectLst/>
                <a:latin typeface="Arial" panose="020B0604020202020204" pitchFamily="34" charset="0"/>
                <a:cs typeface="Arial" panose="020B0604020202020204" pitchFamily="34" charset="0"/>
              </a:rPr>
              <a:t>. (Accessed 1</a:t>
            </a:r>
            <a:r>
              <a:rPr lang="en-GB" sz="1800" baseline="30000" dirty="0">
                <a:effectLst/>
                <a:latin typeface="Arial" panose="020B0604020202020204" pitchFamily="34" charset="0"/>
                <a:cs typeface="Arial" panose="020B0604020202020204" pitchFamily="34" charset="0"/>
              </a:rPr>
              <a:t>st</a:t>
            </a:r>
            <a:r>
              <a:rPr lang="en-GB" sz="1800" dirty="0">
                <a:effectLst/>
                <a:latin typeface="Arial" panose="020B0604020202020204" pitchFamily="34" charset="0"/>
                <a:cs typeface="Arial" panose="020B0604020202020204" pitchFamily="34" charset="0"/>
              </a:rPr>
              <a:t> of April)</a:t>
            </a:r>
          </a:p>
        </p:txBody>
      </p:sp>
    </p:spTree>
    <p:extLst>
      <p:ext uri="{BB962C8B-B14F-4D97-AF65-F5344CB8AC3E}">
        <p14:creationId xmlns:p14="http://schemas.microsoft.com/office/powerpoint/2010/main" val="227504547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6" name="Rectangle 15">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0" name="Picture 19">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2"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9" name="TextBox 8">
            <a:extLst>
              <a:ext uri="{FF2B5EF4-FFF2-40B4-BE49-F238E27FC236}">
                <a16:creationId xmlns:a16="http://schemas.microsoft.com/office/drawing/2014/main" id="{C1153DF0-A6C7-A929-8459-D7894128041A}"/>
              </a:ext>
            </a:extLst>
          </p:cNvPr>
          <p:cNvSpPr txBox="1"/>
          <p:nvPr/>
        </p:nvSpPr>
        <p:spPr>
          <a:xfrm>
            <a:off x="4975861" y="804671"/>
            <a:ext cx="6399930" cy="5248657"/>
          </a:xfrm>
          <a:prstGeom prst="rect">
            <a:avLst/>
          </a:prstGeom>
        </p:spPr>
        <p:txBody>
          <a:bodyPr vert="horz" lIns="91440" tIns="45720" rIns="91440" bIns="45720" rtlCol="0" anchor="ctr">
            <a:normAutofit/>
          </a:bodyPr>
          <a:lstStyle/>
          <a:p>
            <a:pPr>
              <a:lnSpc>
                <a:spcPct val="90000"/>
              </a:lnSpc>
              <a:spcBef>
                <a:spcPts val="1000"/>
              </a:spcBef>
              <a:buClr>
                <a:schemeClr val="bg2">
                  <a:lumMod val="40000"/>
                  <a:lumOff val="60000"/>
                </a:schemeClr>
              </a:buClr>
              <a:buSzPct val="80000"/>
              <a:buFont typeface="Wingdings 3" charset="2"/>
              <a:buChar char=""/>
            </a:pPr>
            <a:r>
              <a:rPr lang="en-US" dirty="0">
                <a:effectLst/>
                <a:latin typeface="Arial" panose="020B0604020202020204" pitchFamily="34" charset="0"/>
                <a:ea typeface="+mj-ea"/>
                <a:cs typeface="Arial" panose="020B0604020202020204" pitchFamily="34" charset="0"/>
              </a:rPr>
              <a:t>Learning how to think, speak, and present is what a degree is all about. From potential to realization, it may be seen more accurately as a change. Nonetheless, preparing for Higher Education on your own can be challenging. In order to concentrate on your studies, and get the most of it, you must create a study space, that is both calm, and light, so as not to impair your vision, and hinder you from completing your studies, as well as no outside distractions. Moreover, In order to do your study and future inquiries, possessing the right software also vital. While, you will be studying for several hours, you need make sure you take regular rests, and have the right equipment for your posture. As stated by “(UWTSD Moodle 2022/23, no date)” Spending too much on the desk can decrease performance and overall wellbeing”. Furthermore, establishing a schedule, set priorities for your tasks ,and the optimal time for you to study, without interruptions can assist enormously.</a:t>
            </a:r>
            <a:endParaRPr lang="en-US" dirty="0">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3555082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2CC0935-34F1-76F3-86C3-BF92EA496FF2}"/>
              </a:ext>
            </a:extLst>
          </p:cNvPr>
          <p:cNvSpPr txBox="1"/>
          <p:nvPr/>
        </p:nvSpPr>
        <p:spPr>
          <a:xfrm>
            <a:off x="648930" y="2438400"/>
            <a:ext cx="618818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effectLst/>
                <a:latin typeface="Arial" panose="020B0604020202020204" pitchFamily="34" charset="0"/>
                <a:ea typeface="+mj-ea"/>
                <a:cs typeface="Arial" panose="020B0604020202020204" pitchFamily="34" charset="0"/>
              </a:rPr>
              <a:t>As mentioned by (UWTSD Moodle 2022/23:) “Poor planning ,or lack of planning , result in student falling behind”. Additionally, you could apply Stephen Covey’s Time Management principle makes it simple to decide, which tasks need your attention, and which ones you should disregard  (Meads, 2016). One way is to priorities with “The Signalized Traffic System” principle. Your to-do list is highlighted in the traffic light system; Red: Act right away! Amber: Consider it and make plans, or Green: Resign or assign. Besides, it is very common for most students to procrastinate, especially studying from home, there is always place to start. Perhaps with understanding how procrastination affects your life, and setting aside time for time management, moreover, dividing up larger jobs into smaller ones, as well as seeking motivating factors to continue completing obligations and duties. </a:t>
            </a:r>
            <a:endParaRPr lang="en-US" sz="1500" dirty="0">
              <a:solidFill>
                <a:srgbClr val="FFFFFF"/>
              </a:solidFill>
              <a:latin typeface="Arial" panose="020B0604020202020204" pitchFamily="34" charset="0"/>
              <a:ea typeface="+mj-ea"/>
              <a:cs typeface="Arial" panose="020B0604020202020204" pitchFamily="34" charset="0"/>
            </a:endParaRPr>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9" name="Picture 8" descr="Coloured pins pinned on a calendar">
            <a:extLst>
              <a:ext uri="{FF2B5EF4-FFF2-40B4-BE49-F238E27FC236}">
                <a16:creationId xmlns:a16="http://schemas.microsoft.com/office/drawing/2014/main" id="{1BD621FD-BE93-A670-8AFC-10D6025EEB56}"/>
              </a:ext>
            </a:extLst>
          </p:cNvPr>
          <p:cNvPicPr>
            <a:picLocks noChangeAspect="1"/>
          </p:cNvPicPr>
          <p:nvPr/>
        </p:nvPicPr>
        <p:blipFill rotWithShape="1">
          <a:blip r:embed="rId3"/>
          <a:srcRect l="32076" r="19615"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5439043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0331F6A-DA09-422D-8CED-00C0B4585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07C2F65-00C4-451C-8BFA-E765DEC17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0733" y="0"/>
            <a:ext cx="3215640"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0DDF752-B2A6-49DC-B474-8E1F71AFF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4859" y="0"/>
            <a:ext cx="1438656" cy="6858000"/>
          </a:xfrm>
          <a:prstGeom prst="rect">
            <a:avLst/>
          </a:prstGeom>
          <a:solidFill>
            <a:schemeClr val="bg2">
              <a:lumMod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5" name="TextBox 4">
            <a:extLst>
              <a:ext uri="{FF2B5EF4-FFF2-40B4-BE49-F238E27FC236}">
                <a16:creationId xmlns:a16="http://schemas.microsoft.com/office/drawing/2014/main" id="{3DC2627C-1A43-2BF5-AB80-9187577E1734}"/>
              </a:ext>
            </a:extLst>
          </p:cNvPr>
          <p:cNvSpPr txBox="1"/>
          <p:nvPr/>
        </p:nvSpPr>
        <p:spPr>
          <a:xfrm>
            <a:off x="643467" y="1447798"/>
            <a:ext cx="6282984" cy="4766735"/>
          </a:xfrm>
          <a:prstGeom prst="rect">
            <a:avLst/>
          </a:prstGeom>
        </p:spPr>
        <p:txBody>
          <a:bodyPr vert="horz" lIns="91440" tIns="45720" rIns="91440" bIns="45720" rtlCol="0" anchor="t">
            <a:normAutofit/>
          </a:bodyPr>
          <a:lstStyle/>
          <a:p>
            <a:pPr marL="457200" indent="-457200">
              <a:spcBef>
                <a:spcPts val="1000"/>
              </a:spcBef>
              <a:buClr>
                <a:schemeClr val="bg2">
                  <a:lumMod val="40000"/>
                  <a:lumOff val="60000"/>
                </a:schemeClr>
              </a:buClr>
              <a:buSzPct val="80000"/>
              <a:buFont typeface="Wingdings 3" charset="2"/>
              <a:buChar char=""/>
            </a:pPr>
            <a:r>
              <a:rPr lang="en-US" dirty="0">
                <a:effectLst/>
                <a:latin typeface="Arial" panose="020B0604020202020204" pitchFamily="34" charset="0"/>
                <a:ea typeface="+mj-ea"/>
                <a:cs typeface="Arial" panose="020B0604020202020204" pitchFamily="34" charset="0"/>
              </a:rPr>
              <a:t>Another important factor is maintaining a realistic outlook and periodically reviewing your objectives and methods. Although everyone has different motivations for delaying things, anxiety and perfectionism may be a common theme among them. Perfectionism makes a person desire to complete each activity flawlessly, which hinders productivity and encourages procrastination. In addition, higher levels of worry and despair are linked to procrastination.(</a:t>
            </a:r>
            <a:r>
              <a:rPr lang="en-US" dirty="0" err="1">
                <a:effectLst/>
                <a:latin typeface="Arial" panose="020B0604020202020204" pitchFamily="34" charset="0"/>
                <a:ea typeface="+mj-ea"/>
                <a:cs typeface="Arial" panose="020B0604020202020204" pitchFamily="34" charset="0"/>
              </a:rPr>
              <a:t>Verywell</a:t>
            </a:r>
            <a:r>
              <a:rPr lang="en-US" dirty="0">
                <a:effectLst/>
                <a:latin typeface="Arial" panose="020B0604020202020204" pitchFamily="34" charset="0"/>
                <a:ea typeface="+mj-ea"/>
                <a:cs typeface="Arial" panose="020B0604020202020204" pitchFamily="34" charset="0"/>
              </a:rPr>
              <a:t> Health, 2022). The data shows, most frequent cause for procrastination, cited by 48% of people, is distraction. This is followed by feeling overwhelmed and unsure of where to begin, cited by 40% of people. (StudyMode, 2018)</a:t>
            </a:r>
          </a:p>
        </p:txBody>
      </p:sp>
    </p:spTree>
    <p:extLst>
      <p:ext uri="{BB962C8B-B14F-4D97-AF65-F5344CB8AC3E}">
        <p14:creationId xmlns:p14="http://schemas.microsoft.com/office/powerpoint/2010/main" val="27595403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9" name="TextBox 6">
            <a:extLst>
              <a:ext uri="{FF2B5EF4-FFF2-40B4-BE49-F238E27FC236}">
                <a16:creationId xmlns:a16="http://schemas.microsoft.com/office/drawing/2014/main" id="{247EE6B7-CF5C-5B5C-D9FF-301F1600CD77}"/>
              </a:ext>
            </a:extLst>
          </p:cNvPr>
          <p:cNvGraphicFramePr/>
          <p:nvPr>
            <p:extLst>
              <p:ext uri="{D42A27DB-BD31-4B8C-83A1-F6EECF244321}">
                <p14:modId xmlns:p14="http://schemas.microsoft.com/office/powerpoint/2010/main" val="1051770378"/>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900051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4" name="Picture 43">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6" name="Oval 45">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0" name="Picture 49">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2" name="Rectangle 51">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4" name="Rectangle 53">
            <a:extLst>
              <a:ext uri="{FF2B5EF4-FFF2-40B4-BE49-F238E27FC236}">
                <a16:creationId xmlns:a16="http://schemas.microsoft.com/office/drawing/2014/main" id="{4159E445-83D7-4F7C-8B6B-79EDEFA5F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F0F527B6-76D6-0797-5D93-ECB81295363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45316" y="0"/>
            <a:ext cx="8441404" cy="6838581"/>
          </a:xfrm>
          <a:prstGeom prst="rect">
            <a:avLst/>
          </a:prstGeom>
        </p:spPr>
      </p:pic>
      <p:sp>
        <p:nvSpPr>
          <p:cNvPr id="56" name="Rectangle 55">
            <a:extLst>
              <a:ext uri="{FF2B5EF4-FFF2-40B4-BE49-F238E27FC236}">
                <a16:creationId xmlns:a16="http://schemas.microsoft.com/office/drawing/2014/main" id="{E1E43DD8-7DEF-4A83-A303-10947F34B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02294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01901-4DA8-800F-4795-6191B574153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85B5C8E-C1C0-27A3-AFC9-2D4EB468AF39}"/>
              </a:ext>
            </a:extLst>
          </p:cNvPr>
          <p:cNvSpPr>
            <a:spLocks noGrp="1"/>
          </p:cNvSpPr>
          <p:nvPr>
            <p:ph idx="1"/>
          </p:nvPr>
        </p:nvSpPr>
        <p:spPr/>
        <p:txBody>
          <a:bodyPr>
            <a:normAutofit/>
          </a:bodyPr>
          <a:lstStyle/>
          <a:p>
            <a:r>
              <a:rPr lang="en-GB" sz="1200" i="1" dirty="0">
                <a:effectLst/>
                <a:latin typeface="Arial" panose="020B0604020202020204" pitchFamily="34" charset="0"/>
                <a:cs typeface="Arial" panose="020B0604020202020204" pitchFamily="34" charset="0"/>
              </a:rPr>
              <a:t>JSTOR</a:t>
            </a:r>
            <a:r>
              <a:rPr lang="en-GB" sz="1200" dirty="0">
                <a:effectLst/>
                <a:latin typeface="Arial" panose="020B0604020202020204" pitchFamily="34" charset="0"/>
                <a:cs typeface="Arial" panose="020B0604020202020204" pitchFamily="34" charset="0"/>
              </a:rPr>
              <a:t> (2007) “Exploring the Online Reading Comprehension Strategies Used by Sixth-Grade Skilled Readers to Search for and Locate Information on the Internet on JSTOR,” April. Available at: https://www.jstor.org/stable/4151792 (Accessed: March 17, 2023, p.2)</a:t>
            </a:r>
          </a:p>
          <a:p>
            <a:r>
              <a:rPr lang="en-GB" sz="1200" i="1" dirty="0">
                <a:effectLst/>
                <a:latin typeface="Arial" panose="020B0604020202020204" pitchFamily="34" charset="0"/>
                <a:cs typeface="Arial" panose="020B0604020202020204" pitchFamily="34" charset="0"/>
              </a:rPr>
              <a:t>JSTOR</a:t>
            </a:r>
            <a:r>
              <a:rPr lang="en-GB" sz="1200" dirty="0">
                <a:effectLst/>
                <a:latin typeface="Arial" panose="020B0604020202020204" pitchFamily="34" charset="0"/>
                <a:cs typeface="Arial" panose="020B0604020202020204" pitchFamily="34" charset="0"/>
              </a:rPr>
              <a:t> (2007) “Exploring the Online Reading Comprehension Strategies Used by Sixth-Grade Skilled Readers to Search for and Locate Information on the Internet on JSTOR,” April. Available at: https://www.jstor.org/stable/4151792 (Accessed: March 17, 2023,</a:t>
            </a:r>
            <a:r>
              <a:rPr lang="en-GB" sz="1200" dirty="0">
                <a:latin typeface="Arial" panose="020B0604020202020204" pitchFamily="34" charset="0"/>
                <a:cs typeface="Arial" panose="020B0604020202020204" pitchFamily="34" charset="0"/>
              </a:rPr>
              <a:t>p.</a:t>
            </a:r>
            <a:r>
              <a:rPr lang="en-GB" sz="1200" dirty="0">
                <a:effectLst/>
                <a:latin typeface="Arial" panose="020B0604020202020204" pitchFamily="34" charset="0"/>
                <a:cs typeface="Arial" panose="020B0604020202020204" pitchFamily="34" charset="0"/>
              </a:rPr>
              <a:t>3)</a:t>
            </a:r>
          </a:p>
          <a:p>
            <a:r>
              <a:rPr lang="en-GB" sz="1200" i="1" dirty="0">
                <a:effectLst/>
                <a:latin typeface="Arial" panose="020B0604020202020204" pitchFamily="34" charset="0"/>
                <a:cs typeface="Arial" panose="020B0604020202020204" pitchFamily="34" charset="0"/>
              </a:rPr>
              <a:t>JSTOR</a:t>
            </a:r>
            <a:r>
              <a:rPr lang="en-GB" sz="1200" dirty="0">
                <a:effectLst/>
                <a:latin typeface="Arial" panose="020B0604020202020204" pitchFamily="34" charset="0"/>
                <a:cs typeface="Arial" panose="020B0604020202020204" pitchFamily="34" charset="0"/>
              </a:rPr>
              <a:t> (2007) “Exploring the Online Reading Comprehension Strategies Used by Sixth-Grade Skilled Readers to Search for and Locate Information on the Internet on JSTOR,” April. Available at: https://www.jstor.org/stable/4151792 (Accessed: March 17, 2023,p.5)</a:t>
            </a:r>
          </a:p>
          <a:p>
            <a:r>
              <a:rPr lang="en-GB" sz="1200" dirty="0">
                <a:latin typeface="Arial" panose="020B0604020202020204" pitchFamily="34" charset="0"/>
                <a:cs typeface="Arial" panose="020B0604020202020204" pitchFamily="34" charset="0"/>
              </a:rPr>
              <a:t>Tate, M.A. (2018). Web Wisdom: How to Evaluate and Create Information Quality on the Web, Third Edition (3rd ed.). CRC Press. </a:t>
            </a:r>
            <a:r>
              <a:rPr lang="en-GB" sz="1200" dirty="0">
                <a:latin typeface="Arial" panose="020B0604020202020204" pitchFamily="34" charset="0"/>
                <a:cs typeface="Arial" panose="020B0604020202020204" pitchFamily="34" charset="0"/>
                <a:hlinkClick r:id="rId2"/>
              </a:rPr>
              <a:t>https://doi.org/10.1201/b22397</a:t>
            </a:r>
            <a:r>
              <a:rPr lang="en-GB" sz="1200" dirty="0">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Accessed: March 17, 2023), P25</a:t>
            </a:r>
          </a:p>
          <a:p>
            <a:r>
              <a:rPr lang="en-GB" sz="1200" i="1" dirty="0">
                <a:effectLst/>
                <a:latin typeface="Arial" panose="020B0604020202020204" pitchFamily="34" charset="0"/>
                <a:cs typeface="Arial" panose="020B0604020202020204" pitchFamily="34" charset="0"/>
              </a:rPr>
              <a:t>UWTSD Moodle 2022/23: Log in to the site</a:t>
            </a:r>
            <a:r>
              <a:rPr lang="en-GB" sz="1200" dirty="0">
                <a:effectLst/>
                <a:latin typeface="Arial" panose="020B0604020202020204" pitchFamily="34" charset="0"/>
                <a:cs typeface="Arial" panose="020B0604020202020204" pitchFamily="34" charset="0"/>
              </a:rPr>
              <a:t> (no date a). Available at: </a:t>
            </a:r>
            <a:r>
              <a:rPr lang="en-GB" sz="1200" dirty="0">
                <a:effectLst/>
                <a:latin typeface="Arial" panose="020B0604020202020204" pitchFamily="34" charset="0"/>
                <a:cs typeface="Arial" panose="020B0604020202020204" pitchFamily="34" charset="0"/>
                <a:hlinkClick r:id="rId3"/>
              </a:rPr>
              <a:t>https://moodle.uwtsd.ac.uk/login/login.php?id=479743</a:t>
            </a:r>
            <a:r>
              <a:rPr lang="en-GB" sz="1200" dirty="0">
                <a:effectLst/>
                <a:latin typeface="Arial" panose="020B0604020202020204" pitchFamily="34" charset="0"/>
                <a:cs typeface="Arial" panose="020B0604020202020204" pitchFamily="34" charset="0"/>
              </a:rPr>
              <a:t> Accessed: March 15, 2023), </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1376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6" name="Picture 55">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8" name="Picture 57">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0" name="Oval 59">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2" name="Picture 61">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4" name="Picture 63">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6" name="Rectangle 65">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68" name="Rectangle 67">
            <a:extLst>
              <a:ext uri="{FF2B5EF4-FFF2-40B4-BE49-F238E27FC236}">
                <a16:creationId xmlns:a16="http://schemas.microsoft.com/office/drawing/2014/main" id="{61FEBC38-2320-414A-A3F3-23958170A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17F17AD0-4668-46E4-B248-CD980B04F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a:effectLst>
            <a:outerShdw blurRad="50800" dist="50800" dir="5400000" algn="ctr" rotWithShape="0">
              <a:srgbClr val="5F5F5F">
                <a:alpha val="5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Content Placeholder 50">
            <a:extLst>
              <a:ext uri="{FF2B5EF4-FFF2-40B4-BE49-F238E27FC236}">
                <a16:creationId xmlns:a16="http://schemas.microsoft.com/office/drawing/2014/main" id="{154AF3F5-F951-2DA7-3DAB-EB171BF462B7}"/>
              </a:ext>
            </a:extLst>
          </p:cNvPr>
          <p:cNvPicPr>
            <a:picLocks noGrp="1" noChangeAspect="1"/>
          </p:cNvPicPr>
          <p:nvPr>
            <p:ph idx="1"/>
          </p:nvPr>
        </p:nvPicPr>
        <p:blipFill>
          <a:blip r:embed="rId9">
            <a:extLst>
              <a:ext uri="{28A0092B-C50C-407E-A947-70E740481C1C}">
                <a14:useLocalDpi xmlns:a14="http://schemas.microsoft.com/office/drawing/2010/main" val="0"/>
              </a:ext>
            </a:extLst>
          </a:blip>
          <a:stretch>
            <a:fillRect/>
          </a:stretch>
        </p:blipFill>
        <p:spPr>
          <a:xfrm>
            <a:off x="643467" y="826176"/>
            <a:ext cx="7775356" cy="4163325"/>
          </a:xfrm>
        </p:spPr>
      </p:pic>
      <p:pic>
        <p:nvPicPr>
          <p:cNvPr id="44" name="Audio 43" descr="Icon&#10;&#10;Description automatically generated">
            <a:hlinkClick r:id="" action="ppaction://media"/>
            <a:extLst>
              <a:ext uri="{FF2B5EF4-FFF2-40B4-BE49-F238E27FC236}">
                <a16:creationId xmlns:a16="http://schemas.microsoft.com/office/drawing/2014/main" id="{A35145DA-57CF-E807-9183-5E3250A3228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9300338" y="3783628"/>
            <a:ext cx="2248195" cy="2248196"/>
          </a:xfrm>
          <a:prstGeom prst="ellipse">
            <a:avLst/>
          </a:prstGeom>
        </p:spPr>
      </p:pic>
      <p:sp>
        <p:nvSpPr>
          <p:cNvPr id="55" name="TextBox 54">
            <a:extLst>
              <a:ext uri="{FF2B5EF4-FFF2-40B4-BE49-F238E27FC236}">
                <a16:creationId xmlns:a16="http://schemas.microsoft.com/office/drawing/2014/main" id="{981EF1EB-27E4-C608-5EF9-2ECECD3BFC29}"/>
              </a:ext>
            </a:extLst>
          </p:cNvPr>
          <p:cNvSpPr txBox="1"/>
          <p:nvPr/>
        </p:nvSpPr>
        <p:spPr>
          <a:xfrm>
            <a:off x="2965832" y="5150951"/>
            <a:ext cx="6096000" cy="369332"/>
          </a:xfrm>
          <a:prstGeom prst="rect">
            <a:avLst/>
          </a:prstGeom>
          <a:noFill/>
        </p:spPr>
        <p:txBody>
          <a:bodyPr wrap="square">
            <a:spAutoFit/>
          </a:bodyPr>
          <a:lstStyle/>
          <a:p>
            <a:r>
              <a:rPr lang="en-GB" dirty="0"/>
              <a:t>https://clipchamp.com/watch/wgSE0boncoY</a:t>
            </a:r>
          </a:p>
        </p:txBody>
      </p:sp>
    </p:spTree>
    <p:extLst>
      <p:ext uri="{BB962C8B-B14F-4D97-AF65-F5344CB8AC3E}">
        <p14:creationId xmlns:p14="http://schemas.microsoft.com/office/powerpoint/2010/main" val="35214274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23731"/>
    </mc:Choice>
    <mc:Fallback>
      <p:transition spd="slow" advTm="123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5E3E0E-741D-6D7F-5A47-BF5DD9917CCD}"/>
              </a:ext>
            </a:extLst>
          </p:cNvPr>
          <p:cNvSpPr>
            <a:spLocks noGrp="1"/>
          </p:cNvSpPr>
          <p:nvPr>
            <p:ph type="title"/>
          </p:nvPr>
        </p:nvSpPr>
        <p:spPr>
          <a:xfrm>
            <a:off x="648930" y="629266"/>
            <a:ext cx="6188190" cy="1622321"/>
          </a:xfrm>
        </p:spPr>
        <p:txBody>
          <a:bodyPr>
            <a:normAutofit/>
          </a:bodyPr>
          <a:lstStyle/>
          <a:p>
            <a:r>
              <a:rPr lang="en-GB" sz="4400" dirty="0" err="1">
                <a:effectLst/>
                <a:latin typeface="Arial" panose="020B0604020202020204" pitchFamily="34" charset="0"/>
                <a:ea typeface="Times New Roman" panose="02020603050405020304" pitchFamily="18" charset="0"/>
              </a:rPr>
              <a:t>Borton’s</a:t>
            </a:r>
            <a:r>
              <a:rPr lang="en-GB" sz="4400" dirty="0">
                <a:effectLst/>
                <a:latin typeface="Arial" panose="020B0604020202020204" pitchFamily="34" charset="0"/>
                <a:ea typeface="Times New Roman" panose="02020603050405020304" pitchFamily="18" charset="0"/>
              </a:rPr>
              <a:t> reflective tool.</a:t>
            </a:r>
            <a:endParaRPr lang="en-GB" dirty="0">
              <a:solidFill>
                <a:srgbClr val="EBEBEB"/>
              </a:solidFill>
            </a:endParaRPr>
          </a:p>
        </p:txBody>
      </p:sp>
      <p:sp>
        <p:nvSpPr>
          <p:cNvPr id="3" name="Content Placeholder 2">
            <a:extLst>
              <a:ext uri="{FF2B5EF4-FFF2-40B4-BE49-F238E27FC236}">
                <a16:creationId xmlns:a16="http://schemas.microsoft.com/office/drawing/2014/main" id="{1EA161F0-9B8F-A304-D6A4-E94F2E4F0799}"/>
              </a:ext>
            </a:extLst>
          </p:cNvPr>
          <p:cNvSpPr>
            <a:spLocks noGrp="1"/>
          </p:cNvSpPr>
          <p:nvPr>
            <p:ph idx="1"/>
          </p:nvPr>
        </p:nvSpPr>
        <p:spPr>
          <a:xfrm>
            <a:off x="648930" y="2438400"/>
            <a:ext cx="6188189" cy="3785419"/>
          </a:xfrm>
        </p:spPr>
        <p:txBody>
          <a:bodyPr>
            <a:normAutofit/>
          </a:bodyPr>
          <a:lstStyle/>
          <a:p>
            <a:pPr marL="457200" indent="-457200">
              <a:lnSpc>
                <a:spcPct val="90000"/>
              </a:lnSpc>
            </a:pPr>
            <a:r>
              <a:rPr lang="en-GB" sz="1700" dirty="0">
                <a:solidFill>
                  <a:srgbClr val="FFFFFF"/>
                </a:solidFill>
                <a:effectLst/>
                <a:latin typeface="Arial" panose="020B0604020202020204" pitchFamily="34" charset="0"/>
                <a:ea typeface="Times New Roman" panose="02020603050405020304" pitchFamily="18" charset="0"/>
              </a:rPr>
              <a:t>Starting university is a very challenging and quite scary experience at least for me. Being a foreign and not natively speaking this language it is very </a:t>
            </a:r>
            <a:r>
              <a:rPr lang="en-GB" sz="1700" dirty="0" err="1">
                <a:solidFill>
                  <a:srgbClr val="FFFFFF"/>
                </a:solidFill>
                <a:effectLst/>
                <a:latin typeface="Arial" panose="020B0604020202020204" pitchFamily="34" charset="0"/>
                <a:ea typeface="Times New Roman" panose="02020603050405020304" pitchFamily="18" charset="0"/>
              </a:rPr>
              <a:t>tough.Since</a:t>
            </a:r>
            <a:r>
              <a:rPr lang="en-GB" sz="1700" dirty="0">
                <a:solidFill>
                  <a:srgbClr val="FFFFFF"/>
                </a:solidFill>
                <a:effectLst/>
                <a:latin typeface="Arial" panose="020B0604020202020204" pitchFamily="34" charset="0"/>
                <a:ea typeface="Times New Roman" panose="02020603050405020304" pitchFamily="18" charset="0"/>
              </a:rPr>
              <a:t> I have started my online studies, I have found, that is it very easy to get distracted, and it requires a lot of discipline and dedication to be able to stay in the zone. As stated by </a:t>
            </a:r>
            <a:r>
              <a:rPr lang="en-GB" sz="1700" i="1" dirty="0">
                <a:solidFill>
                  <a:srgbClr val="FFFFFF"/>
                </a:solidFill>
                <a:effectLst/>
                <a:latin typeface="Arial" panose="020B0604020202020204" pitchFamily="34" charset="0"/>
                <a:ea typeface="Times New Roman" panose="02020603050405020304" pitchFamily="18" charset="0"/>
              </a:rPr>
              <a:t>(Miller, 2021) </a:t>
            </a:r>
            <a:r>
              <a:rPr lang="en-GB" sz="1700" dirty="0">
                <a:solidFill>
                  <a:srgbClr val="FFFFFF"/>
                </a:solidFill>
                <a:effectLst/>
                <a:latin typeface="Arial" panose="020B0604020202020204" pitchFamily="34" charset="0"/>
                <a:ea typeface="Times New Roman" panose="02020603050405020304" pitchFamily="18" charset="0"/>
              </a:rPr>
              <a:t>“We put off studying until the last minute because we know the work is hard and will require a lot of mental energy” and reading that actually resonated with me a lot, so I decided that I will not be putting it off anymore. I have realised that I have been procrastinating because I get overwhelmed with information sometimes.</a:t>
            </a:r>
            <a:endParaRPr lang="en-GB" sz="1700" dirty="0">
              <a:solidFill>
                <a:srgbClr val="FFFFFF"/>
              </a:solidFill>
              <a:effectLst/>
              <a:latin typeface="Times New Roman" panose="02020603050405020304" pitchFamily="18" charset="0"/>
              <a:ea typeface="Times New Roman" panose="02020603050405020304" pitchFamily="18" charset="0"/>
            </a:endParaRPr>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6" name="Picture 15" descr="Abstract blurred public library with bookshelves">
            <a:extLst>
              <a:ext uri="{FF2B5EF4-FFF2-40B4-BE49-F238E27FC236}">
                <a16:creationId xmlns:a16="http://schemas.microsoft.com/office/drawing/2014/main" id="{22293ABA-76E0-43D5-5F95-4188B2CE9D1E}"/>
              </a:ext>
            </a:extLst>
          </p:cNvPr>
          <p:cNvPicPr>
            <a:picLocks noChangeAspect="1"/>
          </p:cNvPicPr>
          <p:nvPr/>
        </p:nvPicPr>
        <p:blipFill rotWithShape="1">
          <a:blip r:embed="rId3"/>
          <a:srcRect l="14676" r="37015"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041856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4EC5F35D-1BB8-50D9-5DE5-052F71755215}"/>
              </a:ext>
            </a:extLst>
          </p:cNvPr>
          <p:cNvPicPr>
            <a:picLocks noChangeAspect="1"/>
          </p:cNvPicPr>
          <p:nvPr/>
        </p:nvPicPr>
        <p:blipFill rotWithShape="1">
          <a:blip r:embed="rId3">
            <a:duotone>
              <a:prstClr val="black"/>
              <a:schemeClr val="accent5">
                <a:tint val="45000"/>
                <a:satMod val="400000"/>
              </a:schemeClr>
            </a:duotone>
            <a:alphaModFix amt="15000"/>
          </a:blip>
          <a:srcRect b="15730"/>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2724F30-2A6D-3D50-BC53-25035EC54A41}"/>
              </a:ext>
            </a:extLst>
          </p:cNvPr>
          <p:cNvSpPr>
            <a:spLocks noGrp="1"/>
          </p:cNvSpPr>
          <p:nvPr>
            <p:ph idx="1"/>
          </p:nvPr>
        </p:nvSpPr>
        <p:spPr>
          <a:xfrm>
            <a:off x="1103312" y="2052918"/>
            <a:ext cx="8946541" cy="4195481"/>
          </a:xfrm>
        </p:spPr>
        <p:txBody>
          <a:bodyPr anchor="ctr">
            <a:normAutofit/>
          </a:bodyPr>
          <a:lstStyle/>
          <a:p>
            <a:pPr>
              <a:lnSpc>
                <a:spcPct val="90000"/>
              </a:lnSpc>
            </a:pPr>
            <a:r>
              <a:rPr lang="en-GB" sz="1700" dirty="0">
                <a:effectLst/>
                <a:latin typeface="Arial" panose="020B0604020202020204" pitchFamily="34" charset="0"/>
                <a:ea typeface="Calibri" panose="020F0502020204030204" pitchFamily="34" charset="0"/>
              </a:rPr>
              <a:t>I felt I couldn't do it at the beginning, as I deal with anxiety and depression, and some days I can't even think about starting to study</a:t>
            </a:r>
            <a:r>
              <a:rPr lang="en-GB" sz="1700" b="1" dirty="0">
                <a:effectLst/>
                <a:latin typeface="Arial" panose="020B0604020202020204" pitchFamily="34" charset="0"/>
                <a:ea typeface="Calibri" panose="020F0502020204030204" pitchFamily="34" charset="0"/>
              </a:rPr>
              <a:t>.</a:t>
            </a:r>
            <a:r>
              <a:rPr lang="en-GB" sz="1700" dirty="0">
                <a:effectLst/>
                <a:latin typeface="Arial" panose="020B0604020202020204" pitchFamily="34" charset="0"/>
                <a:ea typeface="Calibri" panose="020F0502020204030204" pitchFamily="34" charset="0"/>
              </a:rPr>
              <a:t> However, every day is different and we need to try to make a little bit better for ourselves. My biggest mistake was the fact, that I was reading randomly a lot, and not making notes, as well as using not credible sources. What might I have done differently, I would take one thing at the time, and take notes as I go. I found that I have missed referencing some sources not intentionally ,but because I haven’t made the notes at time of reading, and then I have forgotten where have I taken it from. I actually did struggle finding the information afterwards. The positive aspects from all this is ,that I have made the first step to Higher education, and </a:t>
            </a:r>
            <a:r>
              <a:rPr lang="en-GB" sz="1700" dirty="0">
                <a:latin typeface="Arial" panose="020B0604020202020204" pitchFamily="34" charset="0"/>
                <a:ea typeface="Calibri" panose="020F0502020204030204" pitchFamily="34" charset="0"/>
              </a:rPr>
              <a:t>t</a:t>
            </a:r>
            <a:r>
              <a:rPr lang="en-GB" sz="1700" dirty="0">
                <a:effectLst/>
                <a:latin typeface="Arial" panose="020B0604020202020204" pitchFamily="34" charset="0"/>
                <a:ea typeface="Calibri" panose="020F0502020204030204" pitchFamily="34" charset="0"/>
              </a:rPr>
              <a:t>hen there is all this knowledge and skills that I have now utilised after starting university. Developing my sense of self within each day, and working on myself to make small improvements on a regular basis. </a:t>
            </a:r>
            <a:endParaRPr lang="en-GB" sz="1700" dirty="0"/>
          </a:p>
        </p:txBody>
      </p:sp>
    </p:spTree>
    <p:extLst>
      <p:ext uri="{BB962C8B-B14F-4D97-AF65-F5344CB8AC3E}">
        <p14:creationId xmlns:p14="http://schemas.microsoft.com/office/powerpoint/2010/main" val="584277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89B4EF-F5AF-053E-24A0-D23F6D8F2989}"/>
              </a:ext>
            </a:extLst>
          </p:cNvPr>
          <p:cNvSpPr>
            <a:spLocks noGrp="1"/>
          </p:cNvSpPr>
          <p:nvPr>
            <p:ph idx="1"/>
          </p:nvPr>
        </p:nvSpPr>
        <p:spPr>
          <a:xfrm>
            <a:off x="648930" y="2438400"/>
            <a:ext cx="6188189" cy="3785419"/>
          </a:xfrm>
        </p:spPr>
        <p:txBody>
          <a:bodyPr>
            <a:normAutofit/>
          </a:bodyPr>
          <a:lstStyle/>
          <a:p>
            <a:pPr marL="0" indent="0">
              <a:buNone/>
            </a:pPr>
            <a:r>
              <a:rPr lang="en-GB" dirty="0">
                <a:solidFill>
                  <a:srgbClr val="FFFFFF"/>
                </a:solidFill>
                <a:effectLst/>
                <a:latin typeface="Arial" panose="020B0604020202020204" pitchFamily="34" charset="0"/>
                <a:ea typeface="Times New Roman" panose="02020603050405020304" pitchFamily="18" charset="0"/>
              </a:rPr>
              <a:t>Writing my first assignment was a very long process due to lack of time ,as well as I have never study in England before, so I didn’t really knew what to expect. I have found that distance studying is an arduous journey ,as you can easily divert from your studies. Accordingly to “History has shown that no technology or platform is the silver bullet for technology -enhanced for online learning. (</a:t>
            </a:r>
            <a:r>
              <a:rPr lang="en-GB" i="1" dirty="0">
                <a:solidFill>
                  <a:srgbClr val="FFFFFF"/>
                </a:solidFill>
                <a:effectLst/>
                <a:latin typeface="Arial" panose="020B0604020202020204" pitchFamily="34" charset="0"/>
                <a:ea typeface="Times New Roman" panose="02020603050405020304" pitchFamily="18" charset="0"/>
              </a:rPr>
              <a:t>Online learning is still challenging for students – they need our support</a:t>
            </a:r>
            <a:r>
              <a:rPr lang="en-GB" dirty="0">
                <a:solidFill>
                  <a:srgbClr val="FFFFFF"/>
                </a:solidFill>
                <a:effectLst/>
                <a:latin typeface="Arial" panose="020B0604020202020204" pitchFamily="34" charset="0"/>
                <a:ea typeface="Times New Roman" panose="02020603050405020304" pitchFamily="18" charset="0"/>
              </a:rPr>
              <a:t>, 2022).</a:t>
            </a:r>
            <a:endParaRPr lang="en-GB" dirty="0">
              <a:solidFill>
                <a:srgbClr val="FFFFFF"/>
              </a:solidFill>
              <a:effectLst/>
              <a:latin typeface="Times New Roman" panose="02020603050405020304" pitchFamily="18" charset="0"/>
              <a:ea typeface="Times New Roman" panose="02020603050405020304" pitchFamily="18" charset="0"/>
            </a:endParaRPr>
          </a:p>
          <a:p>
            <a:endParaRPr lang="en-GB" dirty="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24ADC0C9-69AE-5710-614F-5E2979F97A78}"/>
              </a:ext>
            </a:extLst>
          </p:cNvPr>
          <p:cNvPicPr>
            <a:picLocks noChangeAspect="1"/>
          </p:cNvPicPr>
          <p:nvPr/>
        </p:nvPicPr>
        <p:blipFill rotWithShape="1">
          <a:blip r:embed="rId3"/>
          <a:srcRect l="14676" r="37015"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223614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CE282-44FA-7B37-8FBE-3C1B04B7B9E0}"/>
              </a:ext>
            </a:extLst>
          </p:cNvPr>
          <p:cNvSpPr>
            <a:spLocks noGrp="1"/>
          </p:cNvSpPr>
          <p:nvPr>
            <p:ph type="title"/>
          </p:nvPr>
        </p:nvSpPr>
        <p:spPr>
          <a:xfrm>
            <a:off x="650668" y="629266"/>
            <a:ext cx="6828512" cy="1641986"/>
          </a:xfrm>
        </p:spPr>
        <p:txBody>
          <a:bodyPr>
            <a:normAutofit/>
          </a:bodyPr>
          <a:lstStyle/>
          <a:p>
            <a:r>
              <a:rPr lang="en-GB" dirty="0"/>
              <a:t>Reference list:</a:t>
            </a:r>
          </a:p>
        </p:txBody>
      </p:sp>
      <p:pic>
        <p:nvPicPr>
          <p:cNvPr id="5" name="Picture 4" descr="Glasses on top of a book">
            <a:extLst>
              <a:ext uri="{FF2B5EF4-FFF2-40B4-BE49-F238E27FC236}">
                <a16:creationId xmlns:a16="http://schemas.microsoft.com/office/drawing/2014/main" id="{305DD4C4-56D4-85F6-6CF8-77266F4C12E2}"/>
              </a:ext>
            </a:extLst>
          </p:cNvPr>
          <p:cNvPicPr>
            <a:picLocks noChangeAspect="1"/>
          </p:cNvPicPr>
          <p:nvPr/>
        </p:nvPicPr>
        <p:blipFill rotWithShape="1">
          <a:blip r:embed="rId3"/>
          <a:srcRect l="17729" r="43061" b="-1"/>
          <a:stretch/>
        </p:blipFill>
        <p:spPr>
          <a:xfrm>
            <a:off x="8135860" y="10"/>
            <a:ext cx="4058949" cy="6857990"/>
          </a:xfrm>
          <a:prstGeom prst="rect">
            <a:avLst/>
          </a:prstGeom>
        </p:spPr>
      </p:pic>
      <p:sp>
        <p:nvSpPr>
          <p:cNvPr id="9" name="Rectangle 8">
            <a:extLst>
              <a:ext uri="{FF2B5EF4-FFF2-40B4-BE49-F238E27FC236}">
                <a16:creationId xmlns:a16="http://schemas.microsoft.com/office/drawing/2014/main" id="{14701A01-E306-48FB-A661-2335BB38B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027651C-E6C7-8E62-82A3-8AA98AB708F2}"/>
              </a:ext>
            </a:extLst>
          </p:cNvPr>
          <p:cNvSpPr>
            <a:spLocks noGrp="1"/>
          </p:cNvSpPr>
          <p:nvPr>
            <p:ph idx="1"/>
          </p:nvPr>
        </p:nvSpPr>
        <p:spPr>
          <a:xfrm>
            <a:off x="650668" y="2438400"/>
            <a:ext cx="6828512" cy="3809999"/>
          </a:xfrm>
        </p:spPr>
        <p:txBody>
          <a:bodyPr>
            <a:normAutofit/>
          </a:bodyPr>
          <a:lstStyle/>
          <a:p>
            <a:r>
              <a:rPr lang="en-GB">
                <a:effectLst/>
                <a:latin typeface="Arial" panose="020B0604020202020204" pitchFamily="34" charset="0"/>
                <a:ea typeface="Times New Roman" panose="02020603050405020304" pitchFamily="18" charset="0"/>
              </a:rPr>
              <a:t> </a:t>
            </a:r>
            <a:r>
              <a:rPr lang="en-GB" i="1">
                <a:effectLst/>
                <a:latin typeface="Arial" panose="020B0604020202020204" pitchFamily="34" charset="0"/>
                <a:ea typeface="Times New Roman" panose="02020603050405020304" pitchFamily="18" charset="0"/>
              </a:rPr>
              <a:t>Online learning is still challenging for students – they need our support</a:t>
            </a:r>
            <a:r>
              <a:rPr lang="en-GB">
                <a:effectLst/>
                <a:latin typeface="Arial" panose="020B0604020202020204" pitchFamily="34" charset="0"/>
                <a:ea typeface="Times New Roman" panose="02020603050405020304" pitchFamily="18" charset="0"/>
              </a:rPr>
              <a:t> (2022). Available at: </a:t>
            </a:r>
            <a:r>
              <a:rPr lang="en-GB" u="sng">
                <a:effectLst/>
                <a:latin typeface="Arial" panose="020B0604020202020204" pitchFamily="34" charset="0"/>
                <a:ea typeface="Times New Roman" panose="02020603050405020304" pitchFamily="18" charset="0"/>
                <a:hlinkClick r:id="rId4"/>
              </a:rPr>
              <a:t>https://www.timeshighereducation.com/campus/online-learning-still-challenging-students-they-need-our-support</a:t>
            </a:r>
            <a:r>
              <a:rPr lang="en-GB">
                <a:effectLst/>
                <a:latin typeface="Arial" panose="020B0604020202020204" pitchFamily="34" charset="0"/>
                <a:ea typeface="Times New Roman" panose="02020603050405020304" pitchFamily="18" charset="0"/>
              </a:rPr>
              <a:t>. (Accessed 1</a:t>
            </a:r>
            <a:r>
              <a:rPr lang="en-GB" baseline="30000">
                <a:effectLst/>
                <a:latin typeface="Arial" panose="020B0604020202020204" pitchFamily="34" charset="0"/>
                <a:ea typeface="Times New Roman" panose="02020603050405020304" pitchFamily="18" charset="0"/>
              </a:rPr>
              <a:t>st</a:t>
            </a:r>
            <a:r>
              <a:rPr lang="en-GB">
                <a:effectLst/>
                <a:latin typeface="Arial" panose="020B0604020202020204" pitchFamily="34" charset="0"/>
                <a:ea typeface="Times New Roman" panose="02020603050405020304" pitchFamily="18" charset="0"/>
              </a:rPr>
              <a:t> April)</a:t>
            </a:r>
            <a:endParaRPr lang="en-GB">
              <a:effectLst/>
              <a:latin typeface="Times New Roman" panose="02020603050405020304" pitchFamily="18" charset="0"/>
              <a:ea typeface="Times New Roman" panose="02020603050405020304" pitchFamily="18" charset="0"/>
            </a:endParaRPr>
          </a:p>
          <a:p>
            <a:pPr marL="457200" indent="-457200"/>
            <a:r>
              <a:rPr lang="en-GB">
                <a:effectLst/>
                <a:latin typeface="Arial" panose="020B0604020202020204" pitchFamily="34" charset="0"/>
                <a:ea typeface="Times New Roman" panose="02020603050405020304" pitchFamily="18" charset="0"/>
              </a:rPr>
              <a:t>Miller, T. (2021) </a:t>
            </a:r>
            <a:r>
              <a:rPr lang="en-GB" i="1">
                <a:effectLst/>
                <a:latin typeface="Arial" panose="020B0604020202020204" pitchFamily="34" charset="0"/>
                <a:ea typeface="Times New Roman" panose="02020603050405020304" pitchFamily="18" charset="0"/>
              </a:rPr>
              <a:t>7 Reasons You Won’t Start Studying Until It’s Too Late, And What To Do About It</a:t>
            </a:r>
            <a:r>
              <a:rPr lang="en-GB">
                <a:effectLst/>
                <a:latin typeface="Arial" panose="020B0604020202020204" pitchFamily="34" charset="0"/>
                <a:ea typeface="Times New Roman" panose="02020603050405020304" pitchFamily="18" charset="0"/>
              </a:rPr>
              <a:t>. Available at: https://www.lifehack.org/articles/productivity/7-reasons-you-wont-start-studying-until-its-too-late-and-what-about.html. (Accessed 1</a:t>
            </a:r>
            <a:r>
              <a:rPr lang="en-GB" baseline="30000">
                <a:effectLst/>
                <a:latin typeface="Arial" panose="020B0604020202020204" pitchFamily="34" charset="0"/>
                <a:ea typeface="Times New Roman" panose="02020603050405020304" pitchFamily="18" charset="0"/>
              </a:rPr>
              <a:t>st</a:t>
            </a:r>
            <a:r>
              <a:rPr lang="en-GB">
                <a:effectLst/>
                <a:latin typeface="Arial" panose="020B0604020202020204" pitchFamily="34" charset="0"/>
                <a:ea typeface="Times New Roman" panose="02020603050405020304" pitchFamily="18" charset="0"/>
              </a:rPr>
              <a:t> April)</a:t>
            </a:r>
            <a:endParaRPr lang="en-GB">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184043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25B0DDD-5CA6-6445-89FD-7FD20F557F3D}"/>
              </a:ext>
            </a:extLst>
          </p:cNvPr>
          <p:cNvGraphicFramePr>
            <a:graphicFrameLocks noGrp="1"/>
          </p:cNvGraphicFramePr>
          <p:nvPr>
            <p:ph idx="1"/>
            <p:extLst>
              <p:ext uri="{D42A27DB-BD31-4B8C-83A1-F6EECF244321}">
                <p14:modId xmlns:p14="http://schemas.microsoft.com/office/powerpoint/2010/main" val="1423388952"/>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3018245"/>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1587</Words>
  <Application>Microsoft Office PowerPoint</Application>
  <PresentationFormat>Widescreen</PresentationFormat>
  <Paragraphs>31</Paragraphs>
  <Slides>14</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Times New Roman</vt:lpstr>
      <vt:lpstr>Wingdings 3</vt:lpstr>
      <vt:lpstr>Ion</vt:lpstr>
      <vt:lpstr>Preparing for Higher Education</vt:lpstr>
      <vt:lpstr>Reference list: </vt:lpstr>
      <vt:lpstr>PowerPoint Presentation</vt:lpstr>
      <vt:lpstr>PowerPoint Presentation</vt:lpstr>
      <vt:lpstr>PowerPoint Presentation</vt:lpstr>
      <vt:lpstr>PowerPoint Presentation</vt:lpstr>
      <vt:lpstr>PowerPoint Presentation</vt:lpstr>
      <vt:lpstr>Reference list:</vt:lpstr>
      <vt:lpstr>PowerPoint Presentation</vt:lpstr>
      <vt:lpstr>Borton’s reflective tool.</vt:lpstr>
      <vt:lpstr>PowerPoint Presentation</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Preparing for Higher Education</dc:title>
  <dc:creator>Maria Filanenko</dc:creator>
  <cp:lastModifiedBy>Maria Filanenko</cp:lastModifiedBy>
  <cp:revision>1</cp:revision>
  <dcterms:created xsi:type="dcterms:W3CDTF">2023-04-03T11:09:31Z</dcterms:created>
  <dcterms:modified xsi:type="dcterms:W3CDTF">2023-04-10T14:28:14Z</dcterms:modified>
</cp:coreProperties>
</file>