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56" r:id="rId5"/>
    <p:sldId id="270" r:id="rId6"/>
    <p:sldId id="259" r:id="rId7"/>
    <p:sldId id="261" r:id="rId8"/>
    <p:sldId id="264" r:id="rId9"/>
    <p:sldId id="260" r:id="rId10"/>
    <p:sldId id="262" r:id="rId11"/>
    <p:sldId id="263" r:id="rId12"/>
    <p:sldId id="267" r:id="rId13"/>
    <p:sldId id="265" r:id="rId14"/>
    <p:sldId id="266" r:id="rId15"/>
    <p:sldId id="268" r:id="rId16"/>
    <p:sldId id="269" r:id="rId17"/>
    <p:sldId id="271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327336C-9239-4910-A976-80C3C006096D}">
          <p14:sldIdLst>
            <p14:sldId id="256"/>
            <p14:sldId id="270"/>
          </p14:sldIdLst>
        </p14:section>
        <p14:section name="Untitled Section" id="{7D238EC0-CEB5-4D06-8C1D-BE01CE1A660A}">
          <p14:sldIdLst>
            <p14:sldId id="259"/>
            <p14:sldId id="261"/>
            <p14:sldId id="264"/>
            <p14:sldId id="260"/>
            <p14:sldId id="262"/>
            <p14:sldId id="263"/>
            <p14:sldId id="267"/>
            <p14:sldId id="265"/>
            <p14:sldId id="266"/>
            <p14:sldId id="268"/>
            <p14:sldId id="269"/>
            <p14:sldId id="27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8" autoAdjust="0"/>
  </p:normalViewPr>
  <p:slideViewPr>
    <p:cSldViewPr>
      <p:cViewPr varScale="1">
        <p:scale>
          <a:sx n="66" d="100"/>
          <a:sy n="66" d="100"/>
        </p:scale>
        <p:origin x="1506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06B2C9-55BC-413D-9705-92E992BCF5BA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7660C6-26C4-469B-94B6-58AF14BBA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972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7660C6-26C4-469B-94B6-58AF14BBAF0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719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01/10/2017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Amanda.owens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484784"/>
            <a:ext cx="7052320" cy="1512168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GB" sz="3600" b="1" dirty="0"/>
            </a:br>
            <a:br>
              <a:rPr lang="en-GB" sz="3600" b="1" dirty="0"/>
            </a:br>
            <a:br>
              <a:rPr lang="en-GB" sz="3600" b="1" dirty="0"/>
            </a:br>
            <a:r>
              <a:rPr lang="en-GB" sz="3600" b="1" dirty="0"/>
              <a:t>Communication and Counselling</a:t>
            </a:r>
            <a:br>
              <a:rPr lang="en-GB" sz="3600" b="1" dirty="0"/>
            </a:br>
            <a:r>
              <a:rPr lang="en-GB" sz="3600" b="1" dirty="0"/>
              <a:t>Amanda Owens and Dave Wilde</a:t>
            </a:r>
            <a:br>
              <a:rPr lang="en-GB" sz="3600" b="1" dirty="0"/>
            </a:br>
            <a:br>
              <a:rPr lang="en-GB" sz="3600" dirty="0"/>
            </a:br>
            <a:r>
              <a:rPr lang="en-GB" sz="3600" b="1" dirty="0"/>
              <a:t>An Introduction to the Module</a:t>
            </a:r>
            <a:br>
              <a:rPr lang="en-GB" sz="3600" b="1" dirty="0"/>
            </a:br>
            <a:r>
              <a:rPr lang="en-GB" sz="3600" b="1" dirty="0"/>
              <a:t>Getting to Know You 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35693-23AC-4880-85ED-6A6D5CEDE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Getting to Know You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740CC-1307-4CF0-8C38-E5C5AA614A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Amanda Owens  -  Programme Director </a:t>
            </a:r>
          </a:p>
          <a:p>
            <a:r>
              <a:rPr lang="en-GB" dirty="0"/>
              <a:t>01792 481196</a:t>
            </a:r>
          </a:p>
          <a:p>
            <a:r>
              <a:rPr lang="en-GB" dirty="0">
                <a:hlinkClick r:id="rId2"/>
              </a:rPr>
              <a:t>Amanda.owens@uwtsd.ac.uk</a:t>
            </a:r>
            <a:endParaRPr lang="en-GB" dirty="0"/>
          </a:p>
          <a:p>
            <a:r>
              <a:rPr lang="en-GB" dirty="0"/>
              <a:t>Room AS206  -  2</a:t>
            </a:r>
            <a:r>
              <a:rPr lang="en-GB" baseline="30000" dirty="0"/>
              <a:t>nd</a:t>
            </a:r>
            <a:r>
              <a:rPr lang="en-GB" dirty="0"/>
              <a:t> Floor</a:t>
            </a:r>
          </a:p>
          <a:p>
            <a:r>
              <a:rPr lang="en-GB" b="1" dirty="0"/>
              <a:t>Dave Wilde  -  Lecturer</a:t>
            </a:r>
          </a:p>
          <a:p>
            <a:r>
              <a:rPr lang="en-GB" dirty="0"/>
              <a:t>As Above </a:t>
            </a:r>
          </a:p>
        </p:txBody>
      </p:sp>
    </p:spTree>
    <p:extLst>
      <p:ext uri="{BB962C8B-B14F-4D97-AF65-F5344CB8AC3E}">
        <p14:creationId xmlns:p14="http://schemas.microsoft.com/office/powerpoint/2010/main" val="17884675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</p:spPr>
        <p:txBody>
          <a:bodyPr>
            <a:normAutofit/>
          </a:bodyPr>
          <a:lstStyle/>
          <a:p>
            <a:r>
              <a:rPr lang="en-GB" sz="3600" dirty="0"/>
              <a:t>What will be covered in this module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>
            <a:noAutofit/>
          </a:bodyPr>
          <a:lstStyle/>
          <a:p>
            <a:endParaRPr lang="en-GB" sz="2800" dirty="0"/>
          </a:p>
          <a:p>
            <a:r>
              <a:rPr lang="en-GB" sz="2800" dirty="0"/>
              <a:t>Understanding Counselling </a:t>
            </a:r>
          </a:p>
          <a:p>
            <a:endParaRPr lang="en-GB" sz="2800" dirty="0"/>
          </a:p>
          <a:p>
            <a:r>
              <a:rPr lang="en-GB" sz="2800" dirty="0"/>
              <a:t>Counselling Theory /Therapy </a:t>
            </a:r>
          </a:p>
          <a:p>
            <a:endParaRPr lang="en-GB" sz="2800" dirty="0"/>
          </a:p>
          <a:p>
            <a:r>
              <a:rPr lang="en-GB" sz="2800" dirty="0"/>
              <a:t>Person Centred, Cognitive Behavioural Therapy and  Psychodynamic.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78280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764704"/>
            <a:ext cx="8363272" cy="4464497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Developing communication and counselling skills</a:t>
            </a:r>
          </a:p>
          <a:p>
            <a:endParaRPr lang="en-GB" sz="2800" dirty="0"/>
          </a:p>
          <a:p>
            <a:r>
              <a:rPr lang="en-GB" sz="2800" dirty="0"/>
              <a:t> The value of communication and counselling skills within the Health and Social Care Sector. </a:t>
            </a:r>
          </a:p>
          <a:p>
            <a:endParaRPr lang="en-GB" sz="2800" dirty="0"/>
          </a:p>
          <a:p>
            <a:r>
              <a:rPr lang="en-GB" sz="2800" dirty="0"/>
              <a:t>Identifying the current Challenges within Health and Social Care. </a:t>
            </a:r>
          </a:p>
          <a:p>
            <a:endParaRPr lang="en-GB" sz="2800" dirty="0"/>
          </a:p>
          <a:p>
            <a:r>
              <a:rPr lang="en-GB" sz="2800" dirty="0"/>
              <a:t>What can be done to improve communication and  professional practice? 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6615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0649"/>
            <a:ext cx="8229600" cy="5256584"/>
          </a:xfrm>
        </p:spPr>
        <p:txBody>
          <a:bodyPr/>
          <a:lstStyle/>
          <a:p>
            <a:endParaRPr lang="en-GB" sz="2800" dirty="0"/>
          </a:p>
          <a:p>
            <a:r>
              <a:rPr lang="en-GB" sz="2800" dirty="0"/>
              <a:t>Defence mechanisms.  </a:t>
            </a:r>
          </a:p>
          <a:p>
            <a:endParaRPr lang="en-GB" sz="2800" dirty="0"/>
          </a:p>
          <a:p>
            <a:r>
              <a:rPr lang="en-GB" sz="2800" dirty="0"/>
              <a:t>The BACP ethical codes and boundaries .</a:t>
            </a:r>
          </a:p>
          <a:p>
            <a:endParaRPr lang="en-GB" sz="2800" dirty="0"/>
          </a:p>
          <a:p>
            <a:r>
              <a:rPr lang="en-GB" dirty="0"/>
              <a:t>Recommendations for improvement ?</a:t>
            </a:r>
          </a:p>
        </p:txBody>
      </p:sp>
    </p:spTree>
    <p:extLst>
      <p:ext uri="{BB962C8B-B14F-4D97-AF65-F5344CB8AC3E}">
        <p14:creationId xmlns:p14="http://schemas.microsoft.com/office/powerpoint/2010/main" val="7434449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476672"/>
            <a:ext cx="8291264" cy="5040561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/>
              <a:t>Practical Sessions </a:t>
            </a:r>
          </a:p>
          <a:p>
            <a:pPr marL="0" indent="0" algn="ctr">
              <a:buNone/>
            </a:pPr>
            <a:endParaRPr lang="en-GB" dirty="0"/>
          </a:p>
          <a:p>
            <a:r>
              <a:rPr lang="en-GB" dirty="0"/>
              <a:t>Group work /discussion</a:t>
            </a:r>
          </a:p>
          <a:p>
            <a:endParaRPr lang="en-GB" dirty="0"/>
          </a:p>
          <a:p>
            <a:r>
              <a:rPr lang="en-GB" dirty="0"/>
              <a:t>Triad  sessions  -   development and observation of communication and counselling skills</a:t>
            </a:r>
          </a:p>
          <a:p>
            <a:endParaRPr lang="en-GB" dirty="0"/>
          </a:p>
          <a:p>
            <a:r>
              <a:rPr lang="en-GB" dirty="0"/>
              <a:t>Presentations/seminars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02265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Ok -  but how will I be assessed?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will be 2 assignments in Semester 1 </a:t>
            </a:r>
          </a:p>
          <a:p>
            <a:endParaRPr lang="en-GB" dirty="0"/>
          </a:p>
          <a:p>
            <a:r>
              <a:rPr lang="en-GB" dirty="0"/>
              <a:t>Assignment 1  - Video Critique +supportive paper</a:t>
            </a:r>
          </a:p>
          <a:p>
            <a:r>
              <a:rPr lang="en-GB" dirty="0"/>
              <a:t>Assignment 2 - Essay</a:t>
            </a:r>
          </a:p>
        </p:txBody>
      </p:sp>
    </p:spTree>
    <p:extLst>
      <p:ext uri="{BB962C8B-B14F-4D97-AF65-F5344CB8AC3E}">
        <p14:creationId xmlns:p14="http://schemas.microsoft.com/office/powerpoint/2010/main" val="2198452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 you feel like this yet?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6045" y="1330272"/>
            <a:ext cx="5904267" cy="3542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65096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Keep Calm and Lets Carry On !</a:t>
            </a:r>
          </a:p>
        </p:txBody>
      </p:sp>
    </p:spTree>
    <p:extLst>
      <p:ext uri="{BB962C8B-B14F-4D97-AF65-F5344CB8AC3E}">
        <p14:creationId xmlns:p14="http://schemas.microsoft.com/office/powerpoint/2010/main" val="27605112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b="1" dirty="0"/>
              <a:t>Group Activity </a:t>
            </a:r>
            <a:br>
              <a:rPr lang="en-GB" sz="2800" b="1" dirty="0"/>
            </a:br>
            <a:r>
              <a:rPr lang="en-GB" sz="2800" b="1" dirty="0"/>
              <a:t>  What is expected of me when I complete my assignments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In small groups discuss the above 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83495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en-GB" sz="3600" dirty="0"/>
              <a:t>Understanding Your assignment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/>
              <a:t>Proforma</a:t>
            </a:r>
            <a:endParaRPr lang="en-GB" dirty="0"/>
          </a:p>
          <a:p>
            <a:r>
              <a:rPr lang="en-GB" dirty="0"/>
              <a:t>Submission</a:t>
            </a:r>
          </a:p>
          <a:p>
            <a:r>
              <a:rPr lang="en-GB" dirty="0" err="1"/>
              <a:t>Turnitin</a:t>
            </a:r>
            <a:endParaRPr lang="en-GB" dirty="0"/>
          </a:p>
          <a:p>
            <a:r>
              <a:rPr lang="en-GB" dirty="0"/>
              <a:t>Key points/content  </a:t>
            </a:r>
          </a:p>
          <a:p>
            <a:r>
              <a:rPr lang="en-GB" dirty="0"/>
              <a:t>Referencing </a:t>
            </a:r>
          </a:p>
          <a:p>
            <a:r>
              <a:rPr lang="en-GB" dirty="0"/>
              <a:t>Word count </a:t>
            </a:r>
          </a:p>
          <a:p>
            <a:r>
              <a:rPr lang="en-GB" dirty="0"/>
              <a:t>Proof read </a:t>
            </a:r>
          </a:p>
          <a:p>
            <a:r>
              <a:rPr lang="en-GB" dirty="0"/>
              <a:t>Draft </a:t>
            </a:r>
          </a:p>
        </p:txBody>
      </p:sp>
    </p:spTree>
    <p:extLst>
      <p:ext uri="{BB962C8B-B14F-4D97-AF65-F5344CB8AC3E}">
        <p14:creationId xmlns:p14="http://schemas.microsoft.com/office/powerpoint/2010/main" val="4612117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Grading Criteria </a:t>
            </a:r>
          </a:p>
          <a:p>
            <a:r>
              <a:rPr lang="en-GB" dirty="0"/>
              <a:t>Self Assessment </a:t>
            </a:r>
          </a:p>
          <a:p>
            <a:r>
              <a:rPr lang="en-GB" dirty="0"/>
              <a:t>Responsibility </a:t>
            </a:r>
          </a:p>
          <a:p>
            <a:r>
              <a:rPr lang="en-GB" dirty="0"/>
              <a:t>Extenuating Circumstance– SLT</a:t>
            </a:r>
          </a:p>
          <a:p>
            <a:r>
              <a:rPr lang="en-GB" dirty="0"/>
              <a:t>Support Liaison Tutor  -  Karen Hudson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03237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/>
          <a:lstStyle/>
          <a:p>
            <a:r>
              <a:rPr lang="en-GB" dirty="0"/>
              <a:t>Overview of module</a:t>
            </a:r>
          </a:p>
          <a:p>
            <a:endParaRPr lang="en-GB" dirty="0"/>
          </a:p>
          <a:p>
            <a:r>
              <a:rPr lang="en-GB" dirty="0"/>
              <a:t>Assessment </a:t>
            </a:r>
          </a:p>
          <a:p>
            <a:endParaRPr lang="en-GB" dirty="0"/>
          </a:p>
          <a:p>
            <a:r>
              <a:rPr lang="en-GB" dirty="0"/>
              <a:t>Understanding your assignment/</a:t>
            </a:r>
            <a:r>
              <a:rPr lang="en-GB" dirty="0" err="1"/>
              <a:t>proforma</a:t>
            </a:r>
            <a:endParaRPr lang="en-GB"/>
          </a:p>
          <a:p>
            <a:endParaRPr lang="en-GB" dirty="0"/>
          </a:p>
          <a:p>
            <a:r>
              <a:rPr lang="en-GB" dirty="0"/>
              <a:t>Expectations /Responsibility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31405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1EE4E-7775-4710-8D5A-C6C0EDCADC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C2889-C3FA-4FBC-B571-D8B2DCCF85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/>
              <a:t>Please </a:t>
            </a:r>
            <a:r>
              <a:rPr lang="en-GB" dirty="0"/>
              <a:t>don’t worry , we are here to help and </a:t>
            </a:r>
            <a:r>
              <a:rPr lang="en-GB"/>
              <a:t>support you 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360750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709</TotalTime>
  <Words>235</Words>
  <Application>Microsoft Office PowerPoint</Application>
  <PresentationFormat>On-screen Show (4:3)</PresentationFormat>
  <Paragraphs>74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Myriad Pro</vt:lpstr>
      <vt:lpstr>20140311PresentationUWTSDTemplate</vt:lpstr>
      <vt:lpstr>    Communication and Counselling Amanda Owens and Dave Wilde  An Introduction to the Module Getting to Know You  </vt:lpstr>
      <vt:lpstr>Getting to Know You </vt:lpstr>
      <vt:lpstr>What will be covered in this module ?</vt:lpstr>
      <vt:lpstr>PowerPoint Presentation</vt:lpstr>
      <vt:lpstr>PowerPoint Presentation</vt:lpstr>
      <vt:lpstr>PowerPoint Presentation</vt:lpstr>
      <vt:lpstr>Ok -  but how will I be assessed?</vt:lpstr>
      <vt:lpstr>Do you feel like this yet?</vt:lpstr>
      <vt:lpstr>       Keep Calm and Lets Carry On !</vt:lpstr>
      <vt:lpstr>Group Activity    What is expected of me when I complete my assignments ?</vt:lpstr>
      <vt:lpstr>Understanding Your assignment </vt:lpstr>
      <vt:lpstr>PowerPoint Presentation</vt:lpstr>
      <vt:lpstr>Summary </vt:lpstr>
      <vt:lpstr>Questions 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owner</cp:lastModifiedBy>
  <cp:revision>41</cp:revision>
  <dcterms:created xsi:type="dcterms:W3CDTF">2015-04-14T15:21:28Z</dcterms:created>
  <dcterms:modified xsi:type="dcterms:W3CDTF">2017-10-01T11:43:34Z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