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FC77-F0CD-629A-BE81-D2C02A5772E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8D70B-166E-0375-1531-0575039F558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C5E2E2-9668-9D84-085D-3DEA97C16B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CDD808-3578-4E82-99FE-B4C43EC1C49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1C7A3-5CA6-C3C3-88F9-9C2C161FF0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C1F93-001C-8262-3A55-FB003AB31E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4DC429-1F8C-4A96-9232-DC629B8DED0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63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3FD5F-C85B-26C2-2415-C46134D1C83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60062-898E-A5D3-12AE-0402D01BEAB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F9849-7E0B-9CC5-886D-0D14A6E6CE2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0607B7-82C8-43F4-9506-A86B5638B4D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30AEE-0157-050B-EF51-CBC9E21589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EEEC6-5248-F74F-B326-7106BE31C05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7D018A-8EE3-445C-AB08-934A95AFCD7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76272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03B4D-A2CF-57F2-7FAF-75C5BD3FD3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ADBC49-70D6-8138-F352-87EAB08BB9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1BFEC-DA71-3E10-6242-C84A2F4BF3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7FB4DA-2FD0-4B3B-925C-36EFD1165C8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823E02-72E4-7A12-2AC5-5AEC847458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E50D2-4710-B178-9513-777EC1F9A0A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D3C64E-08AD-42EA-95B4-8DD519BAF1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09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EE7A7-E89F-AA1B-0094-9470B0A00E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B55C7F-DF6F-FE2B-B131-A6A1AE1FF28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8C88D5-1984-E299-46F3-4CCF6A93E23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F4525-B600-9E8B-52D9-F5E118FA714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AC7195-24E0-446C-A8EB-0E2108A902F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82E0E-BAB9-632B-BE77-F0D71F654B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6EC77-BCBF-9028-BD6F-439EACD71C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378EB5-7459-45A3-BCE5-0A4AE5F8BA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22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F0B0-FC8D-0E41-21F6-EA554D0FE7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49515A-0CB3-AFF8-C84F-A8DA19958A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011050-54F5-3143-00D4-0D1EF2DB43A3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42F070-044F-5431-F917-5F997A612DAF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CAC735-E641-8865-6EEB-296E9338C96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DA0692-C85B-5CF5-7989-A2B4B37BA6C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286440-985E-40D7-8FCF-F7921CDDB2E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3A6B7F-2CD7-1E82-C681-045EB818B0A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770345-E3DC-F586-E1FD-13E897C84A0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15CF478-68EB-4533-B238-DA842D7AC2D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143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87E12-2720-F7B6-9E02-88620A8C40B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87F8F3-DC91-B4F2-3F4A-BE3679BCBC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D22F7A-FADA-456E-9B20-66760E36018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F56F4-69D7-C6F7-04ED-431B0D92EF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4E7950-988A-1E1E-7DE1-A145BB325CD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C7D397-C75A-4797-AD13-83E65FB0C35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53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26B7FF-E3E7-4AE0-4DE9-ECF5EBCD603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2899C1-3A8A-4F30-89F2-7BAB77186A5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5BB39A-75F6-F2FA-ED38-72C4FDFD98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16A90A-6D78-9ADE-E028-CC7F97FFEF1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D387B5-3195-463A-9865-F0C8D0CF10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161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5E51D-4CBC-EDB7-9540-F85B2709413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BD7DD-9821-3D87-5745-8A5106152C7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CDCFD-5193-C62E-53A8-1BE20C9DCDBD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71E9E-6FDC-2FBE-FF48-EEF5D2559A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40E6FF-F4B2-49EF-B6B1-F70263B175A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27193E-32C8-E5E2-CAB5-74CCFA03CC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423172-97B1-4320-85AB-30805FF941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2BB5B1-54C0-46B8-A7B1-7782D9342E5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56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CCA5C-5824-4D58-79AA-573DD4B666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2231D6-82D2-7787-3EE3-3A715FBF5685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8ABEE3-D898-3F8A-F728-4D890FF9BA6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2C793-2991-5467-626A-51B0148DB9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E29D83-758D-4812-B528-417B3F2B0338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AF295-EE4C-E435-B25C-24637C22157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9D2464-899A-9234-E85A-22E768E000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33F5E9-7695-41B2-BE0B-D36C759F01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8518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5A2B7-093A-311F-767F-4D3A49EFBB8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05A810-607B-D402-1473-D0E3FB27ADD0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F1DEBB-13AD-7D5E-4CEA-6B284B1E19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1D401F-AF6F-4D2E-BCE6-8288939B96B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C3133A-693A-2BA7-9657-CE6F4EF752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185E8-44EE-E414-7546-2D74C003A39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257C25-819E-4FD6-96BA-CC77A828FB7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836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74637F-C23D-C744-729D-4D739E84862E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4B1432-99E4-975A-9F3E-4966A6ED927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7D195-F4AA-0A1B-E85D-DA5DC852090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0EDBC8-F789-4407-8BDF-F437913FB1DD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6B6CCF-548C-3C5F-27F2-4BBD7E475C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B7850E-22A7-41AE-EF65-01D70A247A4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C8BE09-BF2C-4F40-BFCF-9E911CF363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189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114CA3-E540-68EC-D066-5ADB993C31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CEAD09-CEF8-CC12-FF52-0D60B37E2E3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3E921-E1E2-619C-D475-F8ADC0699153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970286EF-88F3-44B2-9BD8-7902AE40FF5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D5B00-082B-42F7-7A65-8667F1C8C372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7C028-FA35-E44E-30C9-DF6A1B033F8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13C5B916-B9F7-4750-A946-2FF95B931B7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chtarget.com/enterprise-software/definition/What-is-relationship-market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A06EB-0914-E065-31A9-7AFBB4402A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FFFFFF"/>
          </a:solidFill>
          <a:ln w="19046" cap="flat">
            <a:solidFill>
              <a:srgbClr val="0F9ED5"/>
            </a:solidFill>
            <a:prstDash val="solid"/>
            <a:miter/>
          </a:ln>
        </p:spPr>
        <p:txBody>
          <a:bodyPr anchorCtr="1"/>
          <a:lstStyle/>
          <a:p>
            <a:pPr lvl="0" algn="ctr"/>
            <a:r>
              <a:rPr lang="en-US" sz="3600" b="1">
                <a:effectLst>
                  <a:outerShdw dist="38095" dir="2639887">
                    <a:srgbClr val="0B1E31"/>
                  </a:outerShdw>
                </a:effectLst>
                <a:latin typeface="Arial Black" pitchFamily="34"/>
              </a:rPr>
              <a:t>Relationship Marketing: The Most Effective Marketing Concept for 2025</a:t>
            </a:r>
            <a:endParaRPr lang="en-GB" sz="3600" b="1">
              <a:effectLst>
                <a:outerShdw dist="38095" dir="2639887">
                  <a:srgbClr val="0B1E31"/>
                </a:outerShdw>
              </a:effectLst>
              <a:latin typeface="Arial Black" pitchFamily="34"/>
            </a:endParaRPr>
          </a:p>
        </p:txBody>
      </p:sp>
      <p:grpSp>
        <p:nvGrpSpPr>
          <p:cNvPr id="3" name="Content Placeholder 5">
            <a:extLst>
              <a:ext uri="{FF2B5EF4-FFF2-40B4-BE49-F238E27FC236}">
                <a16:creationId xmlns:a16="http://schemas.microsoft.com/office/drawing/2014/main" id="{CB94CDDD-6255-6203-318D-1F98F0CFAAFE}"/>
              </a:ext>
            </a:extLst>
          </p:cNvPr>
          <p:cNvGrpSpPr/>
          <p:nvPr/>
        </p:nvGrpSpPr>
        <p:grpSpPr>
          <a:xfrm>
            <a:off x="267928" y="2772396"/>
            <a:ext cx="6653979" cy="2654439"/>
            <a:chOff x="267928" y="2772396"/>
            <a:chExt cx="6653979" cy="2654439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48C6EFD-1066-A108-3EEF-5710AA96DA16}"/>
                </a:ext>
              </a:extLst>
            </p:cNvPr>
            <p:cNvSpPr/>
            <p:nvPr/>
          </p:nvSpPr>
          <p:spPr>
            <a:xfrm>
              <a:off x="267928" y="2772396"/>
              <a:ext cx="1663494" cy="26544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663494"/>
                <a:gd name="f7" fmla="val 2654437"/>
                <a:gd name="f8" fmla="+- 0 0 -90"/>
                <a:gd name="f9" fmla="*/ f3 1 1663494"/>
                <a:gd name="f10" fmla="*/ f4 1 2654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663494"/>
                <a:gd name="f19" fmla="*/ f15 1 2654437"/>
                <a:gd name="f20" fmla="*/ 0 f16 1"/>
                <a:gd name="f21" fmla="*/ 0 f15 1"/>
                <a:gd name="f22" fmla="*/ 1663494 f16 1"/>
                <a:gd name="f23" fmla="*/ 2654437 f15 1"/>
                <a:gd name="f24" fmla="+- f17 0 f1"/>
                <a:gd name="f25" fmla="*/ f20 1 1663494"/>
                <a:gd name="f26" fmla="*/ f21 1 2654437"/>
                <a:gd name="f27" fmla="*/ f22 1 1663494"/>
                <a:gd name="f28" fmla="*/ f23 1 2654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663494" h="2654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13787" tIns="40635" rIns="113787" bIns="40635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1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Building long-lasting relationships with customers rather than just single sales is a long-term direction for relationship marketing.\</a:t>
              </a:r>
              <a:endParaRPr lang="en-GB" sz="1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ECFFF62-1259-39D9-66E5-34A585708A0C}"/>
                </a:ext>
              </a:extLst>
            </p:cNvPr>
            <p:cNvSpPr/>
            <p:nvPr/>
          </p:nvSpPr>
          <p:spPr>
            <a:xfrm>
              <a:off x="1931423" y="2772396"/>
              <a:ext cx="332695" cy="2654439"/>
            </a:xfrm>
            <a:custGeom>
              <a:avLst>
                <a:gd name="f11" fmla="val 35000"/>
                <a:gd name="f12" fmla="val 5000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5400000"/>
                <a:gd name="f11" fmla="val 35000"/>
                <a:gd name="f12" fmla="val 50000"/>
                <a:gd name="f13" fmla="+- 0 0 -180"/>
                <a:gd name="f14" fmla="+- 0 0 -270"/>
                <a:gd name="f15" fmla="+- 0 0 -360"/>
                <a:gd name="f16" fmla="abs f5"/>
                <a:gd name="f17" fmla="abs f6"/>
                <a:gd name="f18" fmla="abs f7"/>
                <a:gd name="f19" fmla="val f8"/>
                <a:gd name="f20" fmla="val f12"/>
                <a:gd name="f21" fmla="val f11"/>
                <a:gd name="f22" fmla="+- 2700000 f3 0"/>
                <a:gd name="f23" fmla="*/ f13 f2 1"/>
                <a:gd name="f24" fmla="*/ f14 f2 1"/>
                <a:gd name="f25" fmla="*/ f15 f2 1"/>
                <a:gd name="f26" fmla="?: f16 f5 1"/>
                <a:gd name="f27" fmla="?: f17 f6 1"/>
                <a:gd name="f28" fmla="?: f18 f7 1"/>
                <a:gd name="f29" fmla="*/ f22 f9 1"/>
                <a:gd name="f30" fmla="*/ f23 1 f4"/>
                <a:gd name="f31" fmla="*/ f24 1 f4"/>
                <a:gd name="f32" fmla="*/ f25 1 f4"/>
                <a:gd name="f33" fmla="*/ f26 1 21600"/>
                <a:gd name="f34" fmla="*/ f27 1 21600"/>
                <a:gd name="f35" fmla="*/ 21600 f26 1"/>
                <a:gd name="f36" fmla="*/ 21600 f27 1"/>
                <a:gd name="f37" fmla="*/ f29 1 f2"/>
                <a:gd name="f38" fmla="+- f30 0 f3"/>
                <a:gd name="f39" fmla="+- f31 0 f3"/>
                <a:gd name="f40" fmla="+- f32 0 f3"/>
                <a:gd name="f41" fmla="min f34 f33"/>
                <a:gd name="f42" fmla="*/ f35 1 f28"/>
                <a:gd name="f43" fmla="*/ f36 1 f28"/>
                <a:gd name="f44" fmla="+- 0 0 f37"/>
                <a:gd name="f45" fmla="val f42"/>
                <a:gd name="f46" fmla="val f43"/>
                <a:gd name="f47" fmla="+- 0 0 f44"/>
                <a:gd name="f48" fmla="*/ f19 f41 1"/>
                <a:gd name="f49" fmla="+- f46 0 f19"/>
                <a:gd name="f50" fmla="+- f45 0 f19"/>
                <a:gd name="f51" fmla="*/ f47 f2 1"/>
                <a:gd name="f52" fmla="*/ f45 f41 1"/>
                <a:gd name="f53" fmla="*/ f46 f41 1"/>
                <a:gd name="f54" fmla="*/ f50 1 2"/>
                <a:gd name="f55" fmla="min f50 f49"/>
                <a:gd name="f56" fmla="*/ f49 f20 1"/>
                <a:gd name="f57" fmla="*/ f51 1 f9"/>
                <a:gd name="f58" fmla="+- f19 f54 0"/>
                <a:gd name="f59" fmla="*/ f55 f21 1"/>
                <a:gd name="f60" fmla="*/ f56 1 100000"/>
                <a:gd name="f61" fmla="+- f57 0 f3"/>
                <a:gd name="f62" fmla="*/ f54 f41 1"/>
                <a:gd name="f63" fmla="*/ f59 1 100000"/>
                <a:gd name="f64" fmla="cos 1 f61"/>
                <a:gd name="f65" fmla="sin 1 f61"/>
                <a:gd name="f66" fmla="*/ f58 f41 1"/>
                <a:gd name="f67" fmla="*/ f60 f41 1"/>
                <a:gd name="f68" fmla="+- f60 f63 0"/>
                <a:gd name="f69" fmla="+- 0 0 f64"/>
                <a:gd name="f70" fmla="+- 0 0 f65"/>
                <a:gd name="f71" fmla="*/ f63 f41 1"/>
                <a:gd name="f72" fmla="+- 0 0 f69"/>
                <a:gd name="f73" fmla="+- 0 0 f70"/>
                <a:gd name="f74" fmla="*/ f68 f41 1"/>
                <a:gd name="f75" fmla="*/ f72 f54 1"/>
                <a:gd name="f76" fmla="*/ f73 f63 1"/>
                <a:gd name="f77" fmla="+- f45 0 f75"/>
                <a:gd name="f78" fmla="+- f63 0 f76"/>
                <a:gd name="f79" fmla="+- f46 f76 0"/>
                <a:gd name="f80" fmla="+- f79 0 f63"/>
                <a:gd name="f81" fmla="*/ f77 f41 1"/>
                <a:gd name="f82" fmla="*/ f78 f41 1"/>
                <a:gd name="f83" fmla="*/ f80 f4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">
                  <a:pos x="f52" y="f48"/>
                </a:cxn>
                <a:cxn ang="f39">
                  <a:pos x="f48" y="f67"/>
                </a:cxn>
                <a:cxn ang="f40">
                  <a:pos x="f52" y="f53"/>
                </a:cxn>
              </a:cxnLst>
              <a:rect l="f81" t="f82" r="f52" b="f83"/>
              <a:pathLst>
                <a:path stroke="0">
                  <a:moveTo>
                    <a:pt x="f52" y="f53"/>
                  </a:moveTo>
                  <a:arcTo wR="f62" hR="f71" stAng="f3" swAng="f3"/>
                  <a:lnTo>
                    <a:pt x="f66" y="f74"/>
                  </a:lnTo>
                  <a:arcTo wR="f62" hR="f71" stAng="f8" swAng="f10"/>
                  <a:arcTo wR="f62" hR="f71" stAng="f3" swAng="f10"/>
                  <a:lnTo>
                    <a:pt x="f66" y="f71"/>
                  </a:lnTo>
                  <a:arcTo wR="f62" hR="f71" stAng="f2" swAng="f3"/>
                  <a:close/>
                </a:path>
                <a:path fill="none">
                  <a:moveTo>
                    <a:pt x="f52" y="f53"/>
                  </a:moveTo>
                  <a:arcTo wR="f62" hR="f71" stAng="f3" swAng="f3"/>
                  <a:lnTo>
                    <a:pt x="f66" y="f74"/>
                  </a:lnTo>
                  <a:arcTo wR="f62" hR="f71" stAng="f8" swAng="f10"/>
                  <a:arcTo wR="f62" hR="f71" stAng="f3" swAng="f10"/>
                  <a:lnTo>
                    <a:pt x="f66" y="f71"/>
                  </a:lnTo>
                  <a:arcTo wR="f62" hR="f71" stAng="f2" swAng="f3"/>
                </a:path>
              </a:pathLst>
            </a:custGeom>
            <a:noFill/>
            <a:ln w="19046" cap="flat">
              <a:solidFill>
                <a:srgbClr val="0E4B66"/>
              </a:solidFill>
              <a:prstDash val="solid"/>
              <a:miter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7B02C1A-2CFB-6D42-814C-4192C33D26A6}"/>
                </a:ext>
              </a:extLst>
            </p:cNvPr>
            <p:cNvSpPr/>
            <p:nvPr/>
          </p:nvSpPr>
          <p:spPr>
            <a:xfrm>
              <a:off x="2397200" y="2772396"/>
              <a:ext cx="4524707" cy="265443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524705"/>
                <a:gd name="f7" fmla="val 2654437"/>
                <a:gd name="f8" fmla="+- 0 0 -90"/>
                <a:gd name="f9" fmla="*/ f3 1 4524705"/>
                <a:gd name="f10" fmla="*/ f4 1 265443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524705"/>
                <a:gd name="f19" fmla="*/ f15 1 2654437"/>
                <a:gd name="f20" fmla="*/ 0 f16 1"/>
                <a:gd name="f21" fmla="*/ 0 f15 1"/>
                <a:gd name="f22" fmla="*/ 4524705 f16 1"/>
                <a:gd name="f23" fmla="*/ 2654437 f15 1"/>
                <a:gd name="f24" fmla="+- f17 0 f1"/>
                <a:gd name="f25" fmla="*/ f20 1 4524705"/>
                <a:gd name="f26" fmla="*/ f21 1 2654437"/>
                <a:gd name="f27" fmla="*/ f22 1 4524705"/>
                <a:gd name="f28" fmla="*/ f23 1 265443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524705" h="265443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60963" tIns="60963" rIns="60963" bIns="60963" anchor="ctr" anchorCtr="0" compatLnSpc="1">
              <a:noAutofit/>
            </a:bodyPr>
            <a:lstStyle/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Customer satisfaction, loyalty and trust are emphasised to encourage long-term patronage.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It focuses on the needs of the customer with the objective of providing a unique experience.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It promotes ongoing dialogue and collaboration between the enterprise and its customers.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  <a:p>
              <a:pPr marL="171450" marR="0" lvl="1" indent="-17145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The focus is on keeping customers over the long haul, thereby generating mutually beneficial relationships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pic>
        <p:nvPicPr>
          <p:cNvPr id="7" name="Picture 4">
            <a:extLst>
              <a:ext uri="{FF2B5EF4-FFF2-40B4-BE49-F238E27FC236}">
                <a16:creationId xmlns:a16="http://schemas.microsoft.com/office/drawing/2014/main" id="{3E199C74-0B7F-141F-0C53-96D97BAC93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5720" y="1690689"/>
            <a:ext cx="4943475" cy="440054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Slide 1">
            <a:hlinkClick r:id="" action="ppaction://media"/>
            <a:extLst>
              <a:ext uri="{FF2B5EF4-FFF2-40B4-BE49-F238E27FC236}">
                <a16:creationId xmlns:a16="http://schemas.microsoft.com/office/drawing/2014/main" id="{259CFD71-3388-C56A-2F8C-6D484BF2F5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93501" y="5696872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96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B27DD-AE16-75A2-884A-F3DAD0AFEC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FFFFFF"/>
          </a:solidFill>
          <a:ln w="19046" cap="flat">
            <a:solidFill>
              <a:srgbClr val="156082"/>
            </a:solidFill>
            <a:prstDash val="solid"/>
            <a:miter/>
          </a:ln>
        </p:spPr>
        <p:txBody>
          <a:bodyPr anchorCtr="1"/>
          <a:lstStyle/>
          <a:p>
            <a:pPr lvl="0" algn="ctr"/>
            <a:r>
              <a:rPr lang="en-US" sz="3200" b="1">
                <a:effectLst>
                  <a:outerShdw dist="38095" dir="2639887">
                    <a:srgbClr val="0B1E31"/>
                  </a:outerShdw>
                </a:effectLst>
                <a:latin typeface="Arial Black" pitchFamily="34"/>
              </a:rPr>
              <a:t>Key Features of Relationship Marketing</a:t>
            </a:r>
            <a:endParaRPr lang="en-GB" sz="3200" b="1">
              <a:effectLst>
                <a:outerShdw dist="38095" dir="2639887">
                  <a:srgbClr val="0B1E31"/>
                </a:outerShdw>
              </a:effectLst>
              <a:latin typeface="Arial Black" pitchFamily="34"/>
            </a:endParaRPr>
          </a:p>
        </p:txBody>
      </p:sp>
      <p:grpSp>
        <p:nvGrpSpPr>
          <p:cNvPr id="3" name="Content Placeholder 5">
            <a:extLst>
              <a:ext uri="{FF2B5EF4-FFF2-40B4-BE49-F238E27FC236}">
                <a16:creationId xmlns:a16="http://schemas.microsoft.com/office/drawing/2014/main" id="{BCBC737C-24B0-467B-E771-89B994CC9E16}"/>
              </a:ext>
            </a:extLst>
          </p:cNvPr>
          <p:cNvGrpSpPr/>
          <p:nvPr/>
        </p:nvGrpSpPr>
        <p:grpSpPr>
          <a:xfrm>
            <a:off x="5915025" y="1826267"/>
            <a:ext cx="5909026" cy="4350056"/>
            <a:chOff x="5915025" y="1826267"/>
            <a:chExt cx="5909026" cy="435005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863B9774-9BB7-DDFE-D4A6-D46C16825B70}"/>
                </a:ext>
              </a:extLst>
            </p:cNvPr>
            <p:cNvSpPr/>
            <p:nvPr/>
          </p:nvSpPr>
          <p:spPr>
            <a:xfrm>
              <a:off x="5915025" y="1826267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1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How Relationship Marketing Works</a:t>
              </a:r>
              <a:endParaRPr lang="en-GB" sz="16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716CB339-36B2-21D1-4A2D-41A1056A5985}"/>
                </a:ext>
              </a:extLst>
            </p:cNvPr>
            <p:cNvSpPr/>
            <p:nvPr/>
          </p:nvSpPr>
          <p:spPr>
            <a:xfrm>
              <a:off x="5915025" y="2553288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Customer loyalty: Building trust and commitment to encourage repeat purchases and long-term customer relationships (Lee et al., 2025).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89483CC8-FED3-F35C-780F-0FE20343D49C}"/>
                </a:ext>
              </a:extLst>
            </p:cNvPr>
            <p:cNvSpPr/>
            <p:nvPr/>
          </p:nvSpPr>
          <p:spPr>
            <a:xfrm>
              <a:off x="5915025" y="3280309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Personalisation: Using digital technologies and customer data to deliver more relevant experiences (Riley and Nicewicz-Scott, 2025).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E390D8D-432C-D96B-A3E4-834C300270EE}"/>
                </a:ext>
              </a:extLst>
            </p:cNvPr>
            <p:cNvSpPr/>
            <p:nvPr/>
          </p:nvSpPr>
          <p:spPr>
            <a:xfrm>
              <a:off x="5915025" y="4007330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Customer engagement: Encouraging two-way communication through social media, feedback and online communities (Dao et al., 2025).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5510C87-5DED-CFF4-CE5E-F86D5937FC64}"/>
                </a:ext>
              </a:extLst>
            </p:cNvPr>
            <p:cNvSpPr/>
            <p:nvPr/>
          </p:nvSpPr>
          <p:spPr>
            <a:xfrm>
              <a:off x="5915025" y="4734360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Value co-creation: Working collaboratively with customers to develop solutions that meet their needs (Saragih, 2025).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69CE2C75-3489-D937-1816-3061AF8F02E2}"/>
                </a:ext>
              </a:extLst>
            </p:cNvPr>
            <p:cNvSpPr/>
            <p:nvPr/>
          </p:nvSpPr>
          <p:spPr>
            <a:xfrm>
              <a:off x="5915025" y="5461382"/>
              <a:ext cx="5909026" cy="71494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5909031"/>
                <a:gd name="f7" fmla="val 714942"/>
                <a:gd name="f8" fmla="val 119159"/>
                <a:gd name="f9" fmla="val 53349"/>
                <a:gd name="f10" fmla="val 5789872"/>
                <a:gd name="f11" fmla="val 5855682"/>
                <a:gd name="f12" fmla="val 595783"/>
                <a:gd name="f13" fmla="val 661593"/>
                <a:gd name="f14" fmla="+- 0 0 -90"/>
                <a:gd name="f15" fmla="*/ f3 1 5909031"/>
                <a:gd name="f16" fmla="*/ f4 1 71494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5909031"/>
                <a:gd name="f25" fmla="*/ f21 1 714942"/>
                <a:gd name="f26" fmla="*/ 0 f22 1"/>
                <a:gd name="f27" fmla="*/ 119159 f21 1"/>
                <a:gd name="f28" fmla="*/ 119159 f22 1"/>
                <a:gd name="f29" fmla="*/ 0 f21 1"/>
                <a:gd name="f30" fmla="*/ 5789872 f22 1"/>
                <a:gd name="f31" fmla="*/ 5909031 f22 1"/>
                <a:gd name="f32" fmla="*/ 595783 f21 1"/>
                <a:gd name="f33" fmla="*/ 714942 f21 1"/>
                <a:gd name="f34" fmla="+- f23 0 f1"/>
                <a:gd name="f35" fmla="*/ f26 1 5909031"/>
                <a:gd name="f36" fmla="*/ f27 1 714942"/>
                <a:gd name="f37" fmla="*/ f28 1 5909031"/>
                <a:gd name="f38" fmla="*/ f29 1 714942"/>
                <a:gd name="f39" fmla="*/ f30 1 5909031"/>
                <a:gd name="f40" fmla="*/ f31 1 5909031"/>
                <a:gd name="f41" fmla="*/ f32 1 714942"/>
                <a:gd name="f42" fmla="*/ f33 1 71494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5909031" h="71494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95856" tIns="95856" rIns="95856" bIns="95856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Digital support: Providing customers with guidance and digital marketing knowledge to strengthen business relationships (Sutherland et al., 2025).</a:t>
              </a:r>
              <a:endParaRPr lang="en-GB" sz="1600" b="0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pic>
        <p:nvPicPr>
          <p:cNvPr id="10" name="Picture 4">
            <a:extLst>
              <a:ext uri="{FF2B5EF4-FFF2-40B4-BE49-F238E27FC236}">
                <a16:creationId xmlns:a16="http://schemas.microsoft.com/office/drawing/2014/main" id="{8F1309E9-C6CB-3477-9981-5E69B42CC1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945" y="1523381"/>
            <a:ext cx="5462589" cy="465358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1" name="Slide 2">
            <a:hlinkClick r:id="" action="ppaction://media"/>
            <a:extLst>
              <a:ext uri="{FF2B5EF4-FFF2-40B4-BE49-F238E27FC236}">
                <a16:creationId xmlns:a16="http://schemas.microsoft.com/office/drawing/2014/main" id="{CF815819-3ACC-6CC1-8C70-B4904DFF50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99239" y="5818852"/>
            <a:ext cx="487362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36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27532-453D-2709-F93B-6BB02253DC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FFFFFF"/>
          </a:solidFill>
          <a:ln w="19046" cap="flat">
            <a:solidFill>
              <a:srgbClr val="156082"/>
            </a:solidFill>
            <a:prstDash val="solid"/>
            <a:miter/>
          </a:ln>
        </p:spPr>
        <p:txBody>
          <a:bodyPr anchorCtr="1"/>
          <a:lstStyle/>
          <a:p>
            <a:pPr lvl="0" algn="ctr"/>
            <a:r>
              <a:rPr lang="en-US" sz="3600" b="1">
                <a:effectLst>
                  <a:outerShdw dist="38095" dir="2639887">
                    <a:srgbClr val="0B1E31"/>
                  </a:outerShdw>
                </a:effectLst>
                <a:latin typeface="Arial Black" pitchFamily="34"/>
              </a:rPr>
              <a:t>Why Relationship Marketing Is Most Effective in 2025</a:t>
            </a:r>
            <a:endParaRPr lang="en-GB" sz="3600" b="1">
              <a:effectLst>
                <a:outerShdw dist="38095" dir="2639887">
                  <a:srgbClr val="0B1E31"/>
                </a:outerShdw>
              </a:effectLst>
              <a:latin typeface="Arial Black" pitchFamily="34"/>
            </a:endParaRPr>
          </a:p>
        </p:txBody>
      </p:sp>
      <p:grpSp>
        <p:nvGrpSpPr>
          <p:cNvPr id="3" name="Content Placeholder 5">
            <a:extLst>
              <a:ext uri="{FF2B5EF4-FFF2-40B4-BE49-F238E27FC236}">
                <a16:creationId xmlns:a16="http://schemas.microsoft.com/office/drawing/2014/main" id="{26C3E1B1-8DE6-0FA0-EE95-00079E9A6B98}"/>
              </a:ext>
            </a:extLst>
          </p:cNvPr>
          <p:cNvGrpSpPr/>
          <p:nvPr/>
        </p:nvGrpSpPr>
        <p:grpSpPr>
          <a:xfrm>
            <a:off x="524033" y="1906240"/>
            <a:ext cx="6230730" cy="4475704"/>
            <a:chOff x="524033" y="1906240"/>
            <a:chExt cx="6230730" cy="4475704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E966AB0-751E-7F3A-BC5C-E2879C4A8EB0}"/>
                </a:ext>
              </a:extLst>
            </p:cNvPr>
            <p:cNvSpPr/>
            <p:nvPr/>
          </p:nvSpPr>
          <p:spPr>
            <a:xfrm>
              <a:off x="524033" y="1906240"/>
              <a:ext cx="6230730" cy="11407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30732"/>
                <a:gd name="f7" fmla="val 1140750"/>
                <a:gd name="f8" fmla="val 190129"/>
                <a:gd name="f9" fmla="val 85124"/>
                <a:gd name="f10" fmla="val 6040603"/>
                <a:gd name="f11" fmla="val 6145608"/>
                <a:gd name="f12" fmla="val 950621"/>
                <a:gd name="f13" fmla="val 1055626"/>
                <a:gd name="f14" fmla="+- 0 0 -90"/>
                <a:gd name="f15" fmla="*/ f3 1 6230732"/>
                <a:gd name="f16" fmla="*/ f4 1 114075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230732"/>
                <a:gd name="f25" fmla="*/ f21 1 1140750"/>
                <a:gd name="f26" fmla="*/ 0 f22 1"/>
                <a:gd name="f27" fmla="*/ 190129 f21 1"/>
                <a:gd name="f28" fmla="*/ 190129 f22 1"/>
                <a:gd name="f29" fmla="*/ 0 f21 1"/>
                <a:gd name="f30" fmla="*/ 6040603 f22 1"/>
                <a:gd name="f31" fmla="*/ 6230732 f22 1"/>
                <a:gd name="f32" fmla="*/ 950621 f21 1"/>
                <a:gd name="f33" fmla="*/ 1140750 f21 1"/>
                <a:gd name="f34" fmla="+- f23 0 f1"/>
                <a:gd name="f35" fmla="*/ f26 1 6230732"/>
                <a:gd name="f36" fmla="*/ f27 1 1140750"/>
                <a:gd name="f37" fmla="*/ f28 1 6230732"/>
                <a:gd name="f38" fmla="*/ f29 1 1140750"/>
                <a:gd name="f39" fmla="*/ f30 1 6230732"/>
                <a:gd name="f40" fmla="*/ f31 1 6230732"/>
                <a:gd name="f41" fmla="*/ f32 1 1140750"/>
                <a:gd name="f42" fmla="*/ f33 1 114075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230732" h="114075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023" tIns="109023" rIns="109023" bIns="109023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1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Importance in Current Businesses - Digital transformation: firms can leverage technology to establish customer relations through digital channels and personalised communications (Riley and Nicewicz-Scott, 2025).</a:t>
              </a:r>
              <a:endParaRPr lang="en-GB" sz="1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61623F86-DDD3-FC67-ABFD-D0B20A3CA1FD}"/>
                </a:ext>
              </a:extLst>
            </p:cNvPr>
            <p:cNvSpPr/>
            <p:nvPr/>
          </p:nvSpPr>
          <p:spPr>
            <a:xfrm>
              <a:off x="524033" y="3046991"/>
              <a:ext cx="6230730" cy="219420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30732"/>
                <a:gd name="f7" fmla="val 2194200"/>
                <a:gd name="f8" fmla="+- 0 0 -90"/>
                <a:gd name="f9" fmla="*/ f3 1 6230732"/>
                <a:gd name="f10" fmla="*/ f4 1 21942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230732"/>
                <a:gd name="f19" fmla="*/ f15 1 2194200"/>
                <a:gd name="f20" fmla="*/ 0 f16 1"/>
                <a:gd name="f21" fmla="*/ 0 f15 1"/>
                <a:gd name="f22" fmla="*/ 6230732 f16 1"/>
                <a:gd name="f23" fmla="*/ 2194200 f15 1"/>
                <a:gd name="f24" fmla="+- f17 0 f1"/>
                <a:gd name="f25" fmla="*/ f20 1 6230732"/>
                <a:gd name="f26" fmla="*/ f21 1 2194200"/>
                <a:gd name="f27" fmla="*/ f22 1 6230732"/>
                <a:gd name="f28" fmla="*/ f23 1 21942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230732" h="21942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97830" tIns="17775" rIns="99569" bIns="17775" anchor="t" anchorCtr="0" compatLnSpc="1">
              <a:noAutofit/>
            </a:bodyPr>
            <a:lstStyle/>
            <a:p>
              <a:pPr marL="114300" marR="0" lvl="1" indent="-11430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Customer loyalty: a mix of relationship marketing and social media marketing allows firms to practice customer relations management and word-of-mouth (Dao et al., 2025).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14300" marR="0" lvl="1" indent="-11430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Competitive advantage: the development of trust and relationship commitment can facilitate strengthening brand loyalty in online communities (Lee et al., 2025).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14300" marR="0" lvl="1" indent="-11430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Customer cooperation: value co-creation and more developed relations support long-term ties between firms, especially in B2B relations (Saragih, 2025).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  <a:p>
              <a:pPr marL="114300" marR="0" lvl="1" indent="-11430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300"/>
                </a:spcAft>
                <a:buSzPct val="100000"/>
                <a:buChar char="•"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Business flexibility: digital training can enhance relations between firms and their SME customers (Sutherland et al., 2025).</a:t>
              </a:r>
              <a:endParaRPr lang="en-GB" sz="1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B556387-1E94-93B1-AFBD-B7D9DE4589C5}"/>
                </a:ext>
              </a:extLst>
            </p:cNvPr>
            <p:cNvSpPr/>
            <p:nvPr/>
          </p:nvSpPr>
          <p:spPr>
            <a:xfrm>
              <a:off x="524033" y="5241194"/>
              <a:ext cx="6230730" cy="114075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230732"/>
                <a:gd name="f7" fmla="val 1140750"/>
                <a:gd name="f8" fmla="val 190129"/>
                <a:gd name="f9" fmla="val 85124"/>
                <a:gd name="f10" fmla="val 6040603"/>
                <a:gd name="f11" fmla="val 6145608"/>
                <a:gd name="f12" fmla="val 950621"/>
                <a:gd name="f13" fmla="val 1055626"/>
                <a:gd name="f14" fmla="+- 0 0 -90"/>
                <a:gd name="f15" fmla="*/ f3 1 6230732"/>
                <a:gd name="f16" fmla="*/ f4 1 114075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6230732"/>
                <a:gd name="f25" fmla="*/ f21 1 1140750"/>
                <a:gd name="f26" fmla="*/ 0 f22 1"/>
                <a:gd name="f27" fmla="*/ 190129 f21 1"/>
                <a:gd name="f28" fmla="*/ 190129 f22 1"/>
                <a:gd name="f29" fmla="*/ 0 f21 1"/>
                <a:gd name="f30" fmla="*/ 6040603 f22 1"/>
                <a:gd name="f31" fmla="*/ 6230732 f22 1"/>
                <a:gd name="f32" fmla="*/ 950621 f21 1"/>
                <a:gd name="f33" fmla="*/ 1140750 f21 1"/>
                <a:gd name="f34" fmla="+- f23 0 f1"/>
                <a:gd name="f35" fmla="*/ f26 1 6230732"/>
                <a:gd name="f36" fmla="*/ f27 1 1140750"/>
                <a:gd name="f37" fmla="*/ f28 1 6230732"/>
                <a:gd name="f38" fmla="*/ f29 1 1140750"/>
                <a:gd name="f39" fmla="*/ f30 1 6230732"/>
                <a:gd name="f40" fmla="*/ f31 1 6230732"/>
                <a:gd name="f41" fmla="*/ f32 1 1140750"/>
                <a:gd name="f42" fmla="*/ f33 1 114075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6230732" h="114075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9023" tIns="109023" rIns="109023" bIns="109023" anchor="ctr" anchorCtr="0" compatLnSpc="1">
              <a:noAutofit/>
            </a:bodyPr>
            <a:lstStyle/>
            <a:p>
              <a:pPr marL="0" marR="0" lvl="0" indent="0" algn="l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400" b="1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Relationship marketing may be seen to be an effective concept for firms in 2025 as it integrates customer loyalty, trust, and digital technologies. Instead of aiming at achieving short-term results, this approach assists businesses in building long-lasting relationships that will foster customer retention and long-term growth.</a:t>
              </a:r>
              <a:endParaRPr lang="en-GB" sz="14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cs typeface="Arial" pitchFamily="34"/>
              </a:endParaRPr>
            </a:p>
          </p:txBody>
        </p:sp>
      </p:grpSp>
      <p:pic>
        <p:nvPicPr>
          <p:cNvPr id="7" name="Picture 4">
            <a:extLst>
              <a:ext uri="{FF2B5EF4-FFF2-40B4-BE49-F238E27FC236}">
                <a16:creationId xmlns:a16="http://schemas.microsoft.com/office/drawing/2014/main" id="{64238859-F133-2C6A-00C2-DD1C961C4A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4994" y="1697345"/>
            <a:ext cx="4752978" cy="447961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Slide 3 ">
            <a:hlinkClick r:id="" action="ppaction://media"/>
            <a:extLst>
              <a:ext uri="{FF2B5EF4-FFF2-40B4-BE49-F238E27FC236}">
                <a16:creationId xmlns:a16="http://schemas.microsoft.com/office/drawing/2014/main" id="{792921F0-541D-2581-763C-076E05A0B6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50835" y="878041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86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5398A-6855-C6D9-85A4-3F2B77FB55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FFFFFF"/>
          </a:solidFill>
          <a:ln w="19046" cap="flat">
            <a:solidFill>
              <a:srgbClr val="156082"/>
            </a:solidFill>
            <a:prstDash val="solid"/>
            <a:miter/>
          </a:ln>
        </p:spPr>
        <p:txBody>
          <a:bodyPr anchorCtr="1"/>
          <a:lstStyle/>
          <a:p>
            <a:pPr lvl="0" algn="ctr"/>
            <a:r>
              <a:rPr lang="en-US" sz="4000" b="1">
                <a:effectLst>
                  <a:outerShdw dist="38095" dir="2639887">
                    <a:srgbClr val="0B1E31"/>
                  </a:outerShdw>
                </a:effectLst>
                <a:latin typeface="Arial Black" pitchFamily="34"/>
              </a:rPr>
              <a:t>References </a:t>
            </a:r>
            <a:endParaRPr lang="en-GB" sz="4000" b="1">
              <a:effectLst>
                <a:outerShdw dist="38095" dir="2639887">
                  <a:srgbClr val="0B1E31"/>
                </a:outerShdw>
              </a:effectLst>
              <a:latin typeface="Arial Black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A42F1-0D2C-A502-D622-D8237EA5E53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Aydın, C. (2026). Commitment-trust theory. In </a:t>
            </a:r>
            <a:r>
              <a:rPr lang="en-US" sz="1600" i="1">
                <a:latin typeface="Arial" pitchFamily="34"/>
                <a:cs typeface="Arial" pitchFamily="34"/>
              </a:rPr>
              <a:t>Theories and models in tourism and hospitality research </a:t>
            </a:r>
            <a:r>
              <a:rPr lang="en-US" sz="1600">
                <a:latin typeface="Arial" pitchFamily="34"/>
                <a:cs typeface="Arial" pitchFamily="34"/>
              </a:rPr>
              <a:t>(pp. 36–42). CABI.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Dao, T. C., Liao, Y. K., Chen, G., Luu, T. M. N., &amp; Le, T. M. (2025). The influence of B2B social media marketing and relationship marketing on customer relationship management effectiveness, WOM and loyalty: A mediator analysis. </a:t>
            </a:r>
            <a:r>
              <a:rPr lang="en-US" sz="1600" i="1">
                <a:latin typeface="Arial" pitchFamily="34"/>
                <a:cs typeface="Arial" pitchFamily="34"/>
              </a:rPr>
              <a:t>International Review of Management and Marketing, 15(</a:t>
            </a:r>
            <a:r>
              <a:rPr lang="en-US" sz="1600">
                <a:latin typeface="Arial" pitchFamily="34"/>
                <a:cs typeface="Arial" pitchFamily="34"/>
              </a:rPr>
              <a:t>1), 71–81.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Lee, H., Lim, J., Choi, J., Jammoul, K., &amp; Sivarajah, U. (2025). Relational commitment and brand loyalty in member initiated online brand communities: The trust-commitment theory perspective. </a:t>
            </a:r>
            <a:r>
              <a:rPr lang="en-US" sz="1600" i="1">
                <a:latin typeface="Arial" pitchFamily="34"/>
                <a:cs typeface="Arial" pitchFamily="34"/>
              </a:rPr>
              <a:t>Asia Pacific Journal of Information Systems, 35(</a:t>
            </a:r>
            <a:r>
              <a:rPr lang="en-US" sz="1600">
                <a:latin typeface="Arial" pitchFamily="34"/>
                <a:cs typeface="Arial" pitchFamily="34"/>
              </a:rPr>
              <a:t>3), 569–597.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Riley, J., &amp; Nicewicz-Scott, K. (2025). The impact of technology on a firm’s relational ecosystem: Revisiting relationship marketing in the modern age. </a:t>
            </a:r>
            <a:r>
              <a:rPr lang="en-US" sz="1600" i="1">
                <a:latin typeface="Arial" pitchFamily="34"/>
                <a:cs typeface="Arial" pitchFamily="34"/>
              </a:rPr>
              <a:t>Journal of Relationship Marketing, 24(</a:t>
            </a:r>
            <a:r>
              <a:rPr lang="en-US" sz="1600">
                <a:latin typeface="Arial" pitchFamily="34"/>
                <a:cs typeface="Arial" pitchFamily="34"/>
              </a:rPr>
              <a:t>3), 173–192.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Rosario, Albérico &amp; Casaca, Joaquim. (2024). Relationship Marketing and Customer Retention - A Systematic Literature Review. </a:t>
            </a:r>
            <a:r>
              <a:rPr lang="en-US" sz="1600" i="1">
                <a:latin typeface="Arial" pitchFamily="34"/>
                <a:cs typeface="Arial" pitchFamily="34"/>
              </a:rPr>
              <a:t>Studies in Business and Economics. 18. </a:t>
            </a:r>
            <a:r>
              <a:rPr lang="en-US" sz="1600">
                <a:latin typeface="Arial" pitchFamily="34"/>
                <a:cs typeface="Arial" pitchFamily="34"/>
              </a:rPr>
              <a:t>44-66. 10.2478/sbe-2023-0044.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Saragih, H. S. (2025). Beyond the transaction: Exploring resources stewardship, relational connectedness and co-creation in B2B marketing. </a:t>
            </a:r>
            <a:r>
              <a:rPr lang="en-US" sz="1600" i="1">
                <a:latin typeface="Arial" pitchFamily="34"/>
                <a:cs typeface="Arial" pitchFamily="34"/>
              </a:rPr>
              <a:t>Journal of Business &amp; Industrial Marketing, 40(</a:t>
            </a:r>
            <a:r>
              <a:rPr lang="en-US" sz="1600">
                <a:latin typeface="Arial" pitchFamily="34"/>
                <a:cs typeface="Arial" pitchFamily="34"/>
              </a:rPr>
              <a:t>1), 173–187.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Sutherland, K., Mulcahy, R., Burgess, J., &amp; Lawley, M. (2025). Training clients in digital marketing: The key to a feel-good B2B relationship with SMEs</a:t>
            </a:r>
            <a:r>
              <a:rPr lang="en-US" sz="1600" i="1">
                <a:latin typeface="Arial" pitchFamily="34"/>
                <a:cs typeface="Arial" pitchFamily="34"/>
              </a:rPr>
              <a:t>. Industrial Marketing Management, 127,</a:t>
            </a:r>
            <a:r>
              <a:rPr lang="en-US" sz="1600">
                <a:latin typeface="Arial" pitchFamily="34"/>
                <a:cs typeface="Arial" pitchFamily="34"/>
              </a:rPr>
              <a:t> 148–163.</a:t>
            </a:r>
          </a:p>
          <a:p>
            <a:pPr lvl="0">
              <a:lnSpc>
                <a:spcPct val="60000"/>
              </a:lnSpc>
            </a:pPr>
            <a:r>
              <a:rPr lang="en-US" sz="1600">
                <a:latin typeface="Arial" pitchFamily="34"/>
                <a:cs typeface="Arial" pitchFamily="34"/>
              </a:rPr>
              <a:t>Tang, J. (2025). </a:t>
            </a:r>
            <a:r>
              <a:rPr lang="en-US" sz="1600" i="1">
                <a:latin typeface="Arial" pitchFamily="34"/>
                <a:cs typeface="Arial" pitchFamily="34"/>
              </a:rPr>
              <a:t>Digital marketing, transaction costs, and corporate market power</a:t>
            </a:r>
            <a:r>
              <a:rPr lang="en-US" sz="1600">
                <a:latin typeface="Arial" pitchFamily="34"/>
                <a:cs typeface="Arial" pitchFamily="34"/>
              </a:rPr>
              <a:t>. Finance Research Letters, Article 108374.</a:t>
            </a:r>
          </a:p>
          <a:p>
            <a:pPr lvl="0">
              <a:lnSpc>
                <a:spcPct val="60000"/>
              </a:lnSpc>
            </a:pPr>
            <a:r>
              <a:rPr lang="en-GB" sz="1600">
                <a:latin typeface="Arial" pitchFamily="34"/>
                <a:cs typeface="Arial" pitchFamily="34"/>
              </a:rPr>
              <a:t>What is relationship marketing? Available at: </a:t>
            </a:r>
            <a:r>
              <a:rPr lang="en-GB" sz="16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https://www.techtarget.com/enterprise-software/definition/What-is-relationship-marketing</a:t>
            </a:r>
            <a:r>
              <a:rPr lang="en-GB" sz="1600">
                <a:latin typeface="Arial" pitchFamily="34"/>
                <a:cs typeface="Arial" pitchFamily="34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735</Words>
  <PresentationFormat>Widescreen</PresentationFormat>
  <Paragraphs>30</Paragraphs>
  <Slides>4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Relationship Marketing: The Most Effective Marketing Concept for 2025</vt:lpstr>
      <vt:lpstr>Key Features of Relationship Marketing</vt:lpstr>
      <vt:lpstr>Why Relationship Marketing Is Most Effective in 2025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2026-10-19T20:09:10Z</dcterms:created>
  <dcterms:modified xsi:type="dcterms:W3CDTF">2026-10-23T10:43:17Z</dcterms:modified>
</cp:coreProperties>
</file>