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Lst>
  <p:notesMasterIdLst>
    <p:notesMasterId r:id="rId46"/>
  </p:notesMasterIdLst>
  <p:handoutMasterIdLst>
    <p:handoutMasterId r:id="rId47"/>
  </p:handoutMasterIdLst>
  <p:sldIdLst>
    <p:sldId id="256" r:id="rId4"/>
    <p:sldId id="258" r:id="rId5"/>
    <p:sldId id="259" r:id="rId6"/>
    <p:sldId id="260" r:id="rId7"/>
    <p:sldId id="269" r:id="rId8"/>
    <p:sldId id="325" r:id="rId9"/>
    <p:sldId id="342" r:id="rId10"/>
    <p:sldId id="343" r:id="rId11"/>
    <p:sldId id="344" r:id="rId12"/>
    <p:sldId id="345" r:id="rId13"/>
    <p:sldId id="346" r:id="rId14"/>
    <p:sldId id="347" r:id="rId15"/>
    <p:sldId id="348" r:id="rId16"/>
    <p:sldId id="349" r:id="rId17"/>
    <p:sldId id="350" r:id="rId18"/>
    <p:sldId id="352" r:id="rId19"/>
    <p:sldId id="353" r:id="rId20"/>
    <p:sldId id="354" r:id="rId21"/>
    <p:sldId id="355" r:id="rId22"/>
    <p:sldId id="356" r:id="rId23"/>
    <p:sldId id="357" r:id="rId24"/>
    <p:sldId id="358" r:id="rId25"/>
    <p:sldId id="359" r:id="rId26"/>
    <p:sldId id="360" r:id="rId27"/>
    <p:sldId id="361" r:id="rId28"/>
    <p:sldId id="362" r:id="rId29"/>
    <p:sldId id="363" r:id="rId30"/>
    <p:sldId id="364" r:id="rId31"/>
    <p:sldId id="365" r:id="rId32"/>
    <p:sldId id="366" r:id="rId33"/>
    <p:sldId id="367" r:id="rId34"/>
    <p:sldId id="368" r:id="rId35"/>
    <p:sldId id="369" r:id="rId36"/>
    <p:sldId id="370" r:id="rId37"/>
    <p:sldId id="371" r:id="rId38"/>
    <p:sldId id="372" r:id="rId39"/>
    <p:sldId id="373" r:id="rId40"/>
    <p:sldId id="374" r:id="rId41"/>
    <p:sldId id="375" r:id="rId42"/>
    <p:sldId id="376" r:id="rId43"/>
    <p:sldId id="377" r:id="rId44"/>
    <p:sldId id="378"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64" autoAdjust="0"/>
    <p:restoredTop sz="85900" autoAdjust="0"/>
  </p:normalViewPr>
  <p:slideViewPr>
    <p:cSldViewPr>
      <p:cViewPr varScale="1">
        <p:scale>
          <a:sx n="101" d="100"/>
          <a:sy n="101" d="100"/>
        </p:scale>
        <p:origin x="132" y="51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presProps" Target="presProps.xml"/><Relationship Id="rId8" Type="http://schemas.openxmlformats.org/officeDocument/2006/relationships/slide" Target="slides/slide5.xml"/><Relationship Id="rId51" Type="http://schemas.openxmlformats.org/officeDocument/2006/relationships/tableStyles" Target="tableStyles.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notesMaster" Target="notesMasters/notesMaster1.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customXml" Target="../customXml/item1.xml"/><Relationship Id="rId6" Type="http://schemas.openxmlformats.org/officeDocument/2006/relationships/slide" Target="slides/slide3.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96F1E7-5BAE-4285-8BF3-4EFC6AC539B5}"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9F8E64E1-C7F6-4E7A-B485-A1D9FC0200D0}">
      <dgm:prSet custT="1"/>
      <dgm:spPr/>
      <dgm:t>
        <a:bodyPr/>
        <a:lstStyle/>
        <a:p>
          <a:pPr>
            <a:lnSpc>
              <a:spcPct val="100000"/>
            </a:lnSpc>
          </a:pPr>
          <a:r>
            <a:rPr lang="en-US" sz="1400" dirty="0"/>
            <a:t>Critically examine health, education or wellbeing initiatives that have helped to develop a community</a:t>
          </a:r>
        </a:p>
      </dgm:t>
    </dgm:pt>
    <dgm:pt modelId="{76DF46D5-BEF8-4D26-8E78-B13DB08FD2D7}" type="parTrans" cxnId="{C1B489F5-8CDC-4BA7-9C8E-1A23B11EF8A8}">
      <dgm:prSet/>
      <dgm:spPr/>
      <dgm:t>
        <a:bodyPr/>
        <a:lstStyle/>
        <a:p>
          <a:endParaRPr lang="en-US"/>
        </a:p>
      </dgm:t>
    </dgm:pt>
    <dgm:pt modelId="{9C96664A-86DD-4888-87FB-7D03D00C4873}" type="sibTrans" cxnId="{C1B489F5-8CDC-4BA7-9C8E-1A23B11EF8A8}">
      <dgm:prSet/>
      <dgm:spPr/>
      <dgm:t>
        <a:bodyPr/>
        <a:lstStyle/>
        <a:p>
          <a:pPr>
            <a:lnSpc>
              <a:spcPct val="100000"/>
            </a:lnSpc>
          </a:pPr>
          <a:endParaRPr lang="en-US"/>
        </a:p>
      </dgm:t>
    </dgm:pt>
    <dgm:pt modelId="{83E14666-2E96-421A-901B-41080C747322}">
      <dgm:prSet custT="1"/>
      <dgm:spPr/>
      <dgm:t>
        <a:bodyPr/>
        <a:lstStyle/>
        <a:p>
          <a:pPr>
            <a:lnSpc>
              <a:spcPct val="100000"/>
            </a:lnSpc>
          </a:pPr>
          <a:r>
            <a:rPr lang="en-US" sz="1400" dirty="0"/>
            <a:t>Investigate and critically evaluate innovative digital technologies that could be used to develop communities now and in the future.</a:t>
          </a:r>
        </a:p>
      </dgm:t>
    </dgm:pt>
    <dgm:pt modelId="{C499EC33-9E4C-4F0A-BC59-64F58FFF815C}" type="parTrans" cxnId="{F7A0B34B-4113-4394-82FC-25C889CF0CD9}">
      <dgm:prSet/>
      <dgm:spPr/>
      <dgm:t>
        <a:bodyPr/>
        <a:lstStyle/>
        <a:p>
          <a:endParaRPr lang="en-US"/>
        </a:p>
      </dgm:t>
    </dgm:pt>
    <dgm:pt modelId="{1566B747-F90E-4422-991A-8FA26CE40CDA}" type="sibTrans" cxnId="{F7A0B34B-4113-4394-82FC-25C889CF0CD9}">
      <dgm:prSet/>
      <dgm:spPr/>
      <dgm:t>
        <a:bodyPr/>
        <a:lstStyle/>
        <a:p>
          <a:endParaRPr lang="en-US"/>
        </a:p>
      </dgm:t>
    </dgm:pt>
    <dgm:pt modelId="{39C1D0E8-526D-467D-8BD8-7EBD2A5D5A05}" type="pres">
      <dgm:prSet presAssocID="{FB96F1E7-5BAE-4285-8BF3-4EFC6AC539B5}" presName="root" presStyleCnt="0">
        <dgm:presLayoutVars>
          <dgm:dir/>
          <dgm:resizeHandles val="exact"/>
        </dgm:presLayoutVars>
      </dgm:prSet>
      <dgm:spPr/>
    </dgm:pt>
    <dgm:pt modelId="{AD25C7CA-C071-4DBC-9E4A-EE2D8C878F6C}" type="pres">
      <dgm:prSet presAssocID="{FB96F1E7-5BAE-4285-8BF3-4EFC6AC539B5}" presName="container" presStyleCnt="0">
        <dgm:presLayoutVars>
          <dgm:dir/>
          <dgm:resizeHandles val="exact"/>
        </dgm:presLayoutVars>
      </dgm:prSet>
      <dgm:spPr/>
    </dgm:pt>
    <dgm:pt modelId="{BA816D77-3142-4E42-BD1B-19B588B72B7D}" type="pres">
      <dgm:prSet presAssocID="{9F8E64E1-C7F6-4E7A-B485-A1D9FC0200D0}" presName="compNode" presStyleCnt="0"/>
      <dgm:spPr/>
    </dgm:pt>
    <dgm:pt modelId="{231CAC62-37C9-4A04-AEE6-B011DD338F45}" type="pres">
      <dgm:prSet presAssocID="{9F8E64E1-C7F6-4E7A-B485-A1D9FC0200D0}" presName="iconBgRect" presStyleLbl="bgShp" presStyleIdx="0" presStyleCnt="2"/>
      <dgm:spPr/>
    </dgm:pt>
    <dgm:pt modelId="{E8B430D9-A303-493D-9318-E5BED32161D7}" type="pres">
      <dgm:prSet presAssocID="{9F8E64E1-C7F6-4E7A-B485-A1D9FC0200D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F937C383-CBE7-4FCB-B9B6-A23C5CE517AF}" type="pres">
      <dgm:prSet presAssocID="{9F8E64E1-C7F6-4E7A-B485-A1D9FC0200D0}" presName="spaceRect" presStyleCnt="0"/>
      <dgm:spPr/>
    </dgm:pt>
    <dgm:pt modelId="{0EA9CB90-40DD-4EEA-B118-E3EFC52A3795}" type="pres">
      <dgm:prSet presAssocID="{9F8E64E1-C7F6-4E7A-B485-A1D9FC0200D0}" presName="textRect" presStyleLbl="revTx" presStyleIdx="0" presStyleCnt="2" custScaleX="91234" custLinFactNeighborX="3520" custLinFactNeighborY="0">
        <dgm:presLayoutVars>
          <dgm:chMax val="1"/>
          <dgm:chPref val="1"/>
        </dgm:presLayoutVars>
      </dgm:prSet>
      <dgm:spPr/>
    </dgm:pt>
    <dgm:pt modelId="{55016DA8-B3B4-4D9E-8F6D-21AB4FE2C2CE}" type="pres">
      <dgm:prSet presAssocID="{9C96664A-86DD-4888-87FB-7D03D00C4873}" presName="sibTrans" presStyleLbl="sibTrans2D1" presStyleIdx="0" presStyleCnt="0"/>
      <dgm:spPr/>
    </dgm:pt>
    <dgm:pt modelId="{DC65BAF0-C983-42CB-B686-35C35D085E31}" type="pres">
      <dgm:prSet presAssocID="{83E14666-2E96-421A-901B-41080C747322}" presName="compNode" presStyleCnt="0"/>
      <dgm:spPr/>
    </dgm:pt>
    <dgm:pt modelId="{65EDB787-AA4B-4F7A-91C9-61072F8A4DCB}" type="pres">
      <dgm:prSet presAssocID="{83E14666-2E96-421A-901B-41080C747322}" presName="iconBgRect" presStyleLbl="bgShp" presStyleIdx="1" presStyleCnt="2"/>
      <dgm:spPr/>
    </dgm:pt>
    <dgm:pt modelId="{9452BE0C-E87A-4A04-AC0A-7826866827FE}" type="pres">
      <dgm:prSet presAssocID="{83E14666-2E96-421A-901B-41080C74732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nections"/>
        </a:ext>
      </dgm:extLst>
    </dgm:pt>
    <dgm:pt modelId="{F53245BD-CB0B-43AE-9CFE-6D0775844A8E}" type="pres">
      <dgm:prSet presAssocID="{83E14666-2E96-421A-901B-41080C747322}" presName="spaceRect" presStyleCnt="0"/>
      <dgm:spPr/>
    </dgm:pt>
    <dgm:pt modelId="{ECE819AB-801C-4F8A-9D62-B136C6BF7346}" type="pres">
      <dgm:prSet presAssocID="{83E14666-2E96-421A-901B-41080C747322}" presName="textRect" presStyleLbl="revTx" presStyleIdx="1" presStyleCnt="2">
        <dgm:presLayoutVars>
          <dgm:chMax val="1"/>
          <dgm:chPref val="1"/>
        </dgm:presLayoutVars>
      </dgm:prSet>
      <dgm:spPr/>
    </dgm:pt>
  </dgm:ptLst>
  <dgm:cxnLst>
    <dgm:cxn modelId="{7CB4902D-E72E-4D93-A320-9949CAED8072}" type="presOf" srcId="{FB96F1E7-5BAE-4285-8BF3-4EFC6AC539B5}" destId="{39C1D0E8-526D-467D-8BD8-7EBD2A5D5A05}" srcOrd="0" destOrd="0" presId="urn:microsoft.com/office/officeart/2018/2/layout/IconCircleList"/>
    <dgm:cxn modelId="{F7A0B34B-4113-4394-82FC-25C889CF0CD9}" srcId="{FB96F1E7-5BAE-4285-8BF3-4EFC6AC539B5}" destId="{83E14666-2E96-421A-901B-41080C747322}" srcOrd="1" destOrd="0" parTransId="{C499EC33-9E4C-4F0A-BC59-64F58FFF815C}" sibTransId="{1566B747-F90E-4422-991A-8FA26CE40CDA}"/>
    <dgm:cxn modelId="{8B989080-C11E-4D85-87BD-C9B7084D027C}" type="presOf" srcId="{9C96664A-86DD-4888-87FB-7D03D00C4873}" destId="{55016DA8-B3B4-4D9E-8F6D-21AB4FE2C2CE}" srcOrd="0" destOrd="0" presId="urn:microsoft.com/office/officeart/2018/2/layout/IconCircleList"/>
    <dgm:cxn modelId="{FEBDA780-1FE8-4E94-A621-2A44DA16BEB7}" type="presOf" srcId="{9F8E64E1-C7F6-4E7A-B485-A1D9FC0200D0}" destId="{0EA9CB90-40DD-4EEA-B118-E3EFC52A3795}" srcOrd="0" destOrd="0" presId="urn:microsoft.com/office/officeart/2018/2/layout/IconCircleList"/>
    <dgm:cxn modelId="{06D7FFEA-6C71-4CCF-A588-3B982011CF2B}" type="presOf" srcId="{83E14666-2E96-421A-901B-41080C747322}" destId="{ECE819AB-801C-4F8A-9D62-B136C6BF7346}" srcOrd="0" destOrd="0" presId="urn:microsoft.com/office/officeart/2018/2/layout/IconCircleList"/>
    <dgm:cxn modelId="{C1B489F5-8CDC-4BA7-9C8E-1A23B11EF8A8}" srcId="{FB96F1E7-5BAE-4285-8BF3-4EFC6AC539B5}" destId="{9F8E64E1-C7F6-4E7A-B485-A1D9FC0200D0}" srcOrd="0" destOrd="0" parTransId="{76DF46D5-BEF8-4D26-8E78-B13DB08FD2D7}" sibTransId="{9C96664A-86DD-4888-87FB-7D03D00C4873}"/>
    <dgm:cxn modelId="{62E7C487-275C-486B-AF1A-7BC15B4FEE5E}" type="presParOf" srcId="{39C1D0E8-526D-467D-8BD8-7EBD2A5D5A05}" destId="{AD25C7CA-C071-4DBC-9E4A-EE2D8C878F6C}" srcOrd="0" destOrd="0" presId="urn:microsoft.com/office/officeart/2018/2/layout/IconCircleList"/>
    <dgm:cxn modelId="{BA49BE36-A16F-409F-B146-C0FCEB36AAB4}" type="presParOf" srcId="{AD25C7CA-C071-4DBC-9E4A-EE2D8C878F6C}" destId="{BA816D77-3142-4E42-BD1B-19B588B72B7D}" srcOrd="0" destOrd="0" presId="urn:microsoft.com/office/officeart/2018/2/layout/IconCircleList"/>
    <dgm:cxn modelId="{2FC7B63E-85D1-4478-A909-B7F3D705EF31}" type="presParOf" srcId="{BA816D77-3142-4E42-BD1B-19B588B72B7D}" destId="{231CAC62-37C9-4A04-AEE6-B011DD338F45}" srcOrd="0" destOrd="0" presId="urn:microsoft.com/office/officeart/2018/2/layout/IconCircleList"/>
    <dgm:cxn modelId="{044828A1-AFBB-45B8-A7DA-811792744D17}" type="presParOf" srcId="{BA816D77-3142-4E42-BD1B-19B588B72B7D}" destId="{E8B430D9-A303-493D-9318-E5BED32161D7}" srcOrd="1" destOrd="0" presId="urn:microsoft.com/office/officeart/2018/2/layout/IconCircleList"/>
    <dgm:cxn modelId="{DDE15129-CEA1-4C91-B64F-D20BD81C7616}" type="presParOf" srcId="{BA816D77-3142-4E42-BD1B-19B588B72B7D}" destId="{F937C383-CBE7-4FCB-B9B6-A23C5CE517AF}" srcOrd="2" destOrd="0" presId="urn:microsoft.com/office/officeart/2018/2/layout/IconCircleList"/>
    <dgm:cxn modelId="{10EBAF4E-A810-4BED-AFAB-3D616F1275DE}" type="presParOf" srcId="{BA816D77-3142-4E42-BD1B-19B588B72B7D}" destId="{0EA9CB90-40DD-4EEA-B118-E3EFC52A3795}" srcOrd="3" destOrd="0" presId="urn:microsoft.com/office/officeart/2018/2/layout/IconCircleList"/>
    <dgm:cxn modelId="{A1AD4456-3642-4471-921A-0853421AE60A}" type="presParOf" srcId="{AD25C7CA-C071-4DBC-9E4A-EE2D8C878F6C}" destId="{55016DA8-B3B4-4D9E-8F6D-21AB4FE2C2CE}" srcOrd="1" destOrd="0" presId="urn:microsoft.com/office/officeart/2018/2/layout/IconCircleList"/>
    <dgm:cxn modelId="{687093E6-0935-4381-9FB8-DB164454B48C}" type="presParOf" srcId="{AD25C7CA-C071-4DBC-9E4A-EE2D8C878F6C}" destId="{DC65BAF0-C983-42CB-B686-35C35D085E31}" srcOrd="2" destOrd="0" presId="urn:microsoft.com/office/officeart/2018/2/layout/IconCircleList"/>
    <dgm:cxn modelId="{1B4D38C4-62AD-4B95-93B4-6B0686C73A24}" type="presParOf" srcId="{DC65BAF0-C983-42CB-B686-35C35D085E31}" destId="{65EDB787-AA4B-4F7A-91C9-61072F8A4DCB}" srcOrd="0" destOrd="0" presId="urn:microsoft.com/office/officeart/2018/2/layout/IconCircleList"/>
    <dgm:cxn modelId="{306CB62F-537A-4B67-82CA-E29B9C01396C}" type="presParOf" srcId="{DC65BAF0-C983-42CB-B686-35C35D085E31}" destId="{9452BE0C-E87A-4A04-AC0A-7826866827FE}" srcOrd="1" destOrd="0" presId="urn:microsoft.com/office/officeart/2018/2/layout/IconCircleList"/>
    <dgm:cxn modelId="{C84D09BE-C021-461B-9A04-6CD701D2BD45}" type="presParOf" srcId="{DC65BAF0-C983-42CB-B686-35C35D085E31}" destId="{F53245BD-CB0B-43AE-9CFE-6D0775844A8E}" srcOrd="2" destOrd="0" presId="urn:microsoft.com/office/officeart/2018/2/layout/IconCircleList"/>
    <dgm:cxn modelId="{746E906F-08F1-406C-8126-2FCD9964322C}" type="presParOf" srcId="{DC65BAF0-C983-42CB-B686-35C35D085E31}" destId="{ECE819AB-801C-4F8A-9D62-B136C6BF7346}"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CDA034-536D-4429-BB87-00B414AEE170}"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E0025EA2-EBB5-408E-9C9B-522CB6BE86A2}">
      <dgm:prSet/>
      <dgm:spPr/>
      <dgm:t>
        <a:bodyPr/>
        <a:lstStyle/>
        <a:p>
          <a:r>
            <a:rPr lang="en-GB" dirty="0"/>
            <a:t>20 credit module</a:t>
          </a:r>
          <a:endParaRPr lang="en-US" dirty="0"/>
        </a:p>
      </dgm:t>
    </dgm:pt>
    <dgm:pt modelId="{6138F87F-4F58-4192-8B90-7C9CAAEA0C6E}" type="parTrans" cxnId="{218E362E-9649-4352-AF75-929BFE34BA39}">
      <dgm:prSet/>
      <dgm:spPr/>
      <dgm:t>
        <a:bodyPr/>
        <a:lstStyle/>
        <a:p>
          <a:endParaRPr lang="en-US"/>
        </a:p>
      </dgm:t>
    </dgm:pt>
    <dgm:pt modelId="{1F9E7549-944F-4B09-AAE6-DB91D3E69DCE}" type="sibTrans" cxnId="{218E362E-9649-4352-AF75-929BFE34BA39}">
      <dgm:prSet/>
      <dgm:spPr/>
      <dgm:t>
        <a:bodyPr/>
        <a:lstStyle/>
        <a:p>
          <a:endParaRPr lang="en-US"/>
        </a:p>
      </dgm:t>
    </dgm:pt>
    <dgm:pt modelId="{2D801227-DC05-4E89-B120-40DEEA502B7D}">
      <dgm:prSet/>
      <dgm:spPr/>
      <dgm:t>
        <a:bodyPr/>
        <a:lstStyle/>
        <a:p>
          <a:r>
            <a:rPr lang="en-GB" dirty="0"/>
            <a:t>2 assignments – formally assessed</a:t>
          </a:r>
          <a:endParaRPr lang="en-US" dirty="0"/>
        </a:p>
      </dgm:t>
    </dgm:pt>
    <dgm:pt modelId="{DB777636-58B0-4FDA-9152-BFD879418430}" type="parTrans" cxnId="{4B2E40BC-7200-4073-B298-39757B874811}">
      <dgm:prSet/>
      <dgm:spPr/>
      <dgm:t>
        <a:bodyPr/>
        <a:lstStyle/>
        <a:p>
          <a:endParaRPr lang="en-US"/>
        </a:p>
      </dgm:t>
    </dgm:pt>
    <dgm:pt modelId="{E4A18BF9-754C-4836-9E9A-F8D26E281515}" type="sibTrans" cxnId="{4B2E40BC-7200-4073-B298-39757B874811}">
      <dgm:prSet/>
      <dgm:spPr/>
      <dgm:t>
        <a:bodyPr/>
        <a:lstStyle/>
        <a:p>
          <a:endParaRPr lang="en-US"/>
        </a:p>
      </dgm:t>
    </dgm:pt>
    <dgm:pt modelId="{9F3EBEE9-CD7A-4561-A895-55B2C3E09609}">
      <dgm:prSet/>
      <dgm:spPr/>
      <dgm:t>
        <a:bodyPr/>
        <a:lstStyle/>
        <a:p>
          <a:r>
            <a:rPr lang="en-GB"/>
            <a:t>Each assignment is equally weighted for your final grade</a:t>
          </a:r>
          <a:endParaRPr lang="en-US"/>
        </a:p>
      </dgm:t>
    </dgm:pt>
    <dgm:pt modelId="{8CFFF897-79D3-41E3-AE18-AF5A930CDFD1}" type="parTrans" cxnId="{48CC281A-538E-4763-86E2-0EFCC717E22B}">
      <dgm:prSet/>
      <dgm:spPr/>
      <dgm:t>
        <a:bodyPr/>
        <a:lstStyle/>
        <a:p>
          <a:endParaRPr lang="en-US"/>
        </a:p>
      </dgm:t>
    </dgm:pt>
    <dgm:pt modelId="{B2127ACA-3C99-4B03-9DAF-F3D333EC186E}" type="sibTrans" cxnId="{48CC281A-538E-4763-86E2-0EFCC717E22B}">
      <dgm:prSet/>
      <dgm:spPr/>
      <dgm:t>
        <a:bodyPr/>
        <a:lstStyle/>
        <a:p>
          <a:endParaRPr lang="en-US"/>
        </a:p>
      </dgm:t>
    </dgm:pt>
    <dgm:pt modelId="{735107CC-BE81-4D8C-AD51-A370577168C8}" type="pres">
      <dgm:prSet presAssocID="{54CDA034-536D-4429-BB87-00B414AEE170}" presName="root" presStyleCnt="0">
        <dgm:presLayoutVars>
          <dgm:dir/>
          <dgm:resizeHandles val="exact"/>
        </dgm:presLayoutVars>
      </dgm:prSet>
      <dgm:spPr/>
    </dgm:pt>
    <dgm:pt modelId="{C066B9A7-594D-4CA0-A66D-1E9B1D4C3C88}" type="pres">
      <dgm:prSet presAssocID="{E0025EA2-EBB5-408E-9C9B-522CB6BE86A2}" presName="compNode" presStyleCnt="0"/>
      <dgm:spPr/>
    </dgm:pt>
    <dgm:pt modelId="{595A1F7A-0340-4CD8-AB75-B1B9CD9C201F}" type="pres">
      <dgm:prSet presAssocID="{E0025EA2-EBB5-408E-9C9B-522CB6BE86A2}" presName="bgRect" presStyleLbl="bgShp" presStyleIdx="0" presStyleCnt="3"/>
      <dgm:spPr/>
    </dgm:pt>
    <dgm:pt modelId="{25D7566A-3B17-4678-A14F-E02F8072B988}" type="pres">
      <dgm:prSet presAssocID="{E0025EA2-EBB5-408E-9C9B-522CB6BE86A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F48E63C7-3C04-4C6D-987E-B28E642CE0F8}" type="pres">
      <dgm:prSet presAssocID="{E0025EA2-EBB5-408E-9C9B-522CB6BE86A2}" presName="spaceRect" presStyleCnt="0"/>
      <dgm:spPr/>
    </dgm:pt>
    <dgm:pt modelId="{6CECEC3E-F7DF-4C71-A82F-58BBD92C5C94}" type="pres">
      <dgm:prSet presAssocID="{E0025EA2-EBB5-408E-9C9B-522CB6BE86A2}" presName="parTx" presStyleLbl="revTx" presStyleIdx="0" presStyleCnt="3">
        <dgm:presLayoutVars>
          <dgm:chMax val="0"/>
          <dgm:chPref val="0"/>
        </dgm:presLayoutVars>
      </dgm:prSet>
      <dgm:spPr/>
    </dgm:pt>
    <dgm:pt modelId="{5269871B-3414-49BC-8830-5ECA50C4B3D8}" type="pres">
      <dgm:prSet presAssocID="{1F9E7549-944F-4B09-AAE6-DB91D3E69DCE}" presName="sibTrans" presStyleCnt="0"/>
      <dgm:spPr/>
    </dgm:pt>
    <dgm:pt modelId="{0CA30162-FB65-40D1-911B-8334F3514E82}" type="pres">
      <dgm:prSet presAssocID="{2D801227-DC05-4E89-B120-40DEEA502B7D}" presName="compNode" presStyleCnt="0"/>
      <dgm:spPr/>
    </dgm:pt>
    <dgm:pt modelId="{3DA9535C-2E4B-4770-89E2-E1F1F8F781A0}" type="pres">
      <dgm:prSet presAssocID="{2D801227-DC05-4E89-B120-40DEEA502B7D}" presName="bgRect" presStyleLbl="bgShp" presStyleIdx="1" presStyleCnt="3"/>
      <dgm:spPr/>
    </dgm:pt>
    <dgm:pt modelId="{A1E00198-4569-4DBF-8EA3-3A25BE5E10CE}" type="pres">
      <dgm:prSet presAssocID="{2D801227-DC05-4E89-B120-40DEEA502B7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B799B23D-F1C5-4F96-B5C6-81709A9F8777}" type="pres">
      <dgm:prSet presAssocID="{2D801227-DC05-4E89-B120-40DEEA502B7D}" presName="spaceRect" presStyleCnt="0"/>
      <dgm:spPr/>
    </dgm:pt>
    <dgm:pt modelId="{11C8DB17-03F5-4E53-8DE6-EEE5360480A1}" type="pres">
      <dgm:prSet presAssocID="{2D801227-DC05-4E89-B120-40DEEA502B7D}" presName="parTx" presStyleLbl="revTx" presStyleIdx="1" presStyleCnt="3">
        <dgm:presLayoutVars>
          <dgm:chMax val="0"/>
          <dgm:chPref val="0"/>
        </dgm:presLayoutVars>
      </dgm:prSet>
      <dgm:spPr/>
    </dgm:pt>
    <dgm:pt modelId="{CA819303-429F-4285-99D5-594C33974B9E}" type="pres">
      <dgm:prSet presAssocID="{E4A18BF9-754C-4836-9E9A-F8D26E281515}" presName="sibTrans" presStyleCnt="0"/>
      <dgm:spPr/>
    </dgm:pt>
    <dgm:pt modelId="{9C843568-784A-4416-8491-8BAE675640F0}" type="pres">
      <dgm:prSet presAssocID="{9F3EBEE9-CD7A-4561-A895-55B2C3E09609}" presName="compNode" presStyleCnt="0"/>
      <dgm:spPr/>
    </dgm:pt>
    <dgm:pt modelId="{50C35C96-1039-41B5-8B63-A24F8035F72F}" type="pres">
      <dgm:prSet presAssocID="{9F3EBEE9-CD7A-4561-A895-55B2C3E09609}" presName="bgRect" presStyleLbl="bgShp" presStyleIdx="2" presStyleCnt="3"/>
      <dgm:spPr/>
    </dgm:pt>
    <dgm:pt modelId="{61D15E8A-C72F-4941-89FB-8038612037B3}" type="pres">
      <dgm:prSet presAssocID="{9F3EBEE9-CD7A-4561-A895-55B2C3E0960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76053982-931D-4AEC-B8BC-F1CB5EC86AF4}" type="pres">
      <dgm:prSet presAssocID="{9F3EBEE9-CD7A-4561-A895-55B2C3E09609}" presName="spaceRect" presStyleCnt="0"/>
      <dgm:spPr/>
    </dgm:pt>
    <dgm:pt modelId="{E4369736-B132-4595-A3AE-31A8DC4028E9}" type="pres">
      <dgm:prSet presAssocID="{9F3EBEE9-CD7A-4561-A895-55B2C3E09609}" presName="parTx" presStyleLbl="revTx" presStyleIdx="2" presStyleCnt="3">
        <dgm:presLayoutVars>
          <dgm:chMax val="0"/>
          <dgm:chPref val="0"/>
        </dgm:presLayoutVars>
      </dgm:prSet>
      <dgm:spPr/>
    </dgm:pt>
  </dgm:ptLst>
  <dgm:cxnLst>
    <dgm:cxn modelId="{553D5500-FACA-4205-BDDC-2C331095D0AC}" type="presOf" srcId="{9F3EBEE9-CD7A-4561-A895-55B2C3E09609}" destId="{E4369736-B132-4595-A3AE-31A8DC4028E9}" srcOrd="0" destOrd="0" presId="urn:microsoft.com/office/officeart/2018/2/layout/IconVerticalSolidList"/>
    <dgm:cxn modelId="{48CC281A-538E-4763-86E2-0EFCC717E22B}" srcId="{54CDA034-536D-4429-BB87-00B414AEE170}" destId="{9F3EBEE9-CD7A-4561-A895-55B2C3E09609}" srcOrd="2" destOrd="0" parTransId="{8CFFF897-79D3-41E3-AE18-AF5A930CDFD1}" sibTransId="{B2127ACA-3C99-4B03-9DAF-F3D333EC186E}"/>
    <dgm:cxn modelId="{218E362E-9649-4352-AF75-929BFE34BA39}" srcId="{54CDA034-536D-4429-BB87-00B414AEE170}" destId="{E0025EA2-EBB5-408E-9C9B-522CB6BE86A2}" srcOrd="0" destOrd="0" parTransId="{6138F87F-4F58-4192-8B90-7C9CAAEA0C6E}" sibTransId="{1F9E7549-944F-4B09-AAE6-DB91D3E69DCE}"/>
    <dgm:cxn modelId="{C965DC60-7E01-4B1A-B04E-728ED119D3B4}" type="presOf" srcId="{2D801227-DC05-4E89-B120-40DEEA502B7D}" destId="{11C8DB17-03F5-4E53-8DE6-EEE5360480A1}" srcOrd="0" destOrd="0" presId="urn:microsoft.com/office/officeart/2018/2/layout/IconVerticalSolidList"/>
    <dgm:cxn modelId="{9546A596-B56C-4CAD-9D0D-80E5B8ACD3CE}" type="presOf" srcId="{E0025EA2-EBB5-408E-9C9B-522CB6BE86A2}" destId="{6CECEC3E-F7DF-4C71-A82F-58BBD92C5C94}" srcOrd="0" destOrd="0" presId="urn:microsoft.com/office/officeart/2018/2/layout/IconVerticalSolidList"/>
    <dgm:cxn modelId="{4B2E40BC-7200-4073-B298-39757B874811}" srcId="{54CDA034-536D-4429-BB87-00B414AEE170}" destId="{2D801227-DC05-4E89-B120-40DEEA502B7D}" srcOrd="1" destOrd="0" parTransId="{DB777636-58B0-4FDA-9152-BFD879418430}" sibTransId="{E4A18BF9-754C-4836-9E9A-F8D26E281515}"/>
    <dgm:cxn modelId="{45D8ADFE-2C74-4C85-9423-E587509BA84C}" type="presOf" srcId="{54CDA034-536D-4429-BB87-00B414AEE170}" destId="{735107CC-BE81-4D8C-AD51-A370577168C8}" srcOrd="0" destOrd="0" presId="urn:microsoft.com/office/officeart/2018/2/layout/IconVerticalSolidList"/>
    <dgm:cxn modelId="{2F238FD6-ACED-4AAA-A96B-DB4ACCFFEAA7}" type="presParOf" srcId="{735107CC-BE81-4D8C-AD51-A370577168C8}" destId="{C066B9A7-594D-4CA0-A66D-1E9B1D4C3C88}" srcOrd="0" destOrd="0" presId="urn:microsoft.com/office/officeart/2018/2/layout/IconVerticalSolidList"/>
    <dgm:cxn modelId="{9A2D6B7E-CFAA-4F10-A388-3AC8642C1729}" type="presParOf" srcId="{C066B9A7-594D-4CA0-A66D-1E9B1D4C3C88}" destId="{595A1F7A-0340-4CD8-AB75-B1B9CD9C201F}" srcOrd="0" destOrd="0" presId="urn:microsoft.com/office/officeart/2018/2/layout/IconVerticalSolidList"/>
    <dgm:cxn modelId="{502F3869-7256-42AC-A5DC-336523AA2C47}" type="presParOf" srcId="{C066B9A7-594D-4CA0-A66D-1E9B1D4C3C88}" destId="{25D7566A-3B17-4678-A14F-E02F8072B988}" srcOrd="1" destOrd="0" presId="urn:microsoft.com/office/officeart/2018/2/layout/IconVerticalSolidList"/>
    <dgm:cxn modelId="{E85708E9-6687-48B8-9670-AE50778829E8}" type="presParOf" srcId="{C066B9A7-594D-4CA0-A66D-1E9B1D4C3C88}" destId="{F48E63C7-3C04-4C6D-987E-B28E642CE0F8}" srcOrd="2" destOrd="0" presId="urn:microsoft.com/office/officeart/2018/2/layout/IconVerticalSolidList"/>
    <dgm:cxn modelId="{3B58AA87-4DE8-4E46-8719-80A94D56F6D3}" type="presParOf" srcId="{C066B9A7-594D-4CA0-A66D-1E9B1D4C3C88}" destId="{6CECEC3E-F7DF-4C71-A82F-58BBD92C5C94}" srcOrd="3" destOrd="0" presId="urn:microsoft.com/office/officeart/2018/2/layout/IconVerticalSolidList"/>
    <dgm:cxn modelId="{1B1997D6-3879-4F29-8A86-82CB3AB80675}" type="presParOf" srcId="{735107CC-BE81-4D8C-AD51-A370577168C8}" destId="{5269871B-3414-49BC-8830-5ECA50C4B3D8}" srcOrd="1" destOrd="0" presId="urn:microsoft.com/office/officeart/2018/2/layout/IconVerticalSolidList"/>
    <dgm:cxn modelId="{45BE018C-2B4A-4DE3-95D1-9DE77977456E}" type="presParOf" srcId="{735107CC-BE81-4D8C-AD51-A370577168C8}" destId="{0CA30162-FB65-40D1-911B-8334F3514E82}" srcOrd="2" destOrd="0" presId="urn:microsoft.com/office/officeart/2018/2/layout/IconVerticalSolidList"/>
    <dgm:cxn modelId="{BB4E6535-08B6-4A4D-AACA-CF387D50ECDB}" type="presParOf" srcId="{0CA30162-FB65-40D1-911B-8334F3514E82}" destId="{3DA9535C-2E4B-4770-89E2-E1F1F8F781A0}" srcOrd="0" destOrd="0" presId="urn:microsoft.com/office/officeart/2018/2/layout/IconVerticalSolidList"/>
    <dgm:cxn modelId="{87375400-E07C-463B-993D-06776E2179E9}" type="presParOf" srcId="{0CA30162-FB65-40D1-911B-8334F3514E82}" destId="{A1E00198-4569-4DBF-8EA3-3A25BE5E10CE}" srcOrd="1" destOrd="0" presId="urn:microsoft.com/office/officeart/2018/2/layout/IconVerticalSolidList"/>
    <dgm:cxn modelId="{5B3E31BC-B3C9-487D-BC56-B69A3865DAD5}" type="presParOf" srcId="{0CA30162-FB65-40D1-911B-8334F3514E82}" destId="{B799B23D-F1C5-4F96-B5C6-81709A9F8777}" srcOrd="2" destOrd="0" presId="urn:microsoft.com/office/officeart/2018/2/layout/IconVerticalSolidList"/>
    <dgm:cxn modelId="{62521746-A718-4A34-9300-652B8881B0F8}" type="presParOf" srcId="{0CA30162-FB65-40D1-911B-8334F3514E82}" destId="{11C8DB17-03F5-4E53-8DE6-EEE5360480A1}" srcOrd="3" destOrd="0" presId="urn:microsoft.com/office/officeart/2018/2/layout/IconVerticalSolidList"/>
    <dgm:cxn modelId="{0409523F-9BA8-4BE3-96DF-0133C1629A03}" type="presParOf" srcId="{735107CC-BE81-4D8C-AD51-A370577168C8}" destId="{CA819303-429F-4285-99D5-594C33974B9E}" srcOrd="3" destOrd="0" presId="urn:microsoft.com/office/officeart/2018/2/layout/IconVerticalSolidList"/>
    <dgm:cxn modelId="{E0F218C7-DAFF-4652-85DF-0DE4CEAA4E46}" type="presParOf" srcId="{735107CC-BE81-4D8C-AD51-A370577168C8}" destId="{9C843568-784A-4416-8491-8BAE675640F0}" srcOrd="4" destOrd="0" presId="urn:microsoft.com/office/officeart/2018/2/layout/IconVerticalSolidList"/>
    <dgm:cxn modelId="{E9421339-D077-4EF2-B459-6F0B5BFE661A}" type="presParOf" srcId="{9C843568-784A-4416-8491-8BAE675640F0}" destId="{50C35C96-1039-41B5-8B63-A24F8035F72F}" srcOrd="0" destOrd="0" presId="urn:microsoft.com/office/officeart/2018/2/layout/IconVerticalSolidList"/>
    <dgm:cxn modelId="{70B63808-C51E-49A2-9B38-5FF0C6363562}" type="presParOf" srcId="{9C843568-784A-4416-8491-8BAE675640F0}" destId="{61D15E8A-C72F-4941-89FB-8038612037B3}" srcOrd="1" destOrd="0" presId="urn:microsoft.com/office/officeart/2018/2/layout/IconVerticalSolidList"/>
    <dgm:cxn modelId="{C2287942-A99E-45FC-B5D5-83083D5540B5}" type="presParOf" srcId="{9C843568-784A-4416-8491-8BAE675640F0}" destId="{76053982-931D-4AEC-B8BC-F1CB5EC86AF4}" srcOrd="2" destOrd="0" presId="urn:microsoft.com/office/officeart/2018/2/layout/IconVerticalSolidList"/>
    <dgm:cxn modelId="{433BDE4D-B770-4E20-936C-64CF005573DD}" type="presParOf" srcId="{9C843568-784A-4416-8491-8BAE675640F0}" destId="{E4369736-B132-4595-A3AE-31A8DC4028E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1CAC62-37C9-4A04-AEE6-B011DD338F45}">
      <dsp:nvSpPr>
        <dsp:cNvPr id="0" name=""/>
        <dsp:cNvSpPr/>
      </dsp:nvSpPr>
      <dsp:spPr>
        <a:xfrm>
          <a:off x="166307" y="1074164"/>
          <a:ext cx="1115175" cy="111517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B430D9-A303-493D-9318-E5BED32161D7}">
      <dsp:nvSpPr>
        <dsp:cNvPr id="0" name=""/>
        <dsp:cNvSpPr/>
      </dsp:nvSpPr>
      <dsp:spPr>
        <a:xfrm>
          <a:off x="400493" y="1308351"/>
          <a:ext cx="646801" cy="6468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A9CB90-40DD-4EEA-B118-E3EFC52A3795}">
      <dsp:nvSpPr>
        <dsp:cNvPr id="0" name=""/>
        <dsp:cNvSpPr/>
      </dsp:nvSpPr>
      <dsp:spPr>
        <a:xfrm>
          <a:off x="1728189" y="1074164"/>
          <a:ext cx="2398202" cy="1115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dirty="0"/>
            <a:t>Critically examine health, education or wellbeing initiatives that have helped to develop a community</a:t>
          </a:r>
        </a:p>
      </dsp:txBody>
      <dsp:txXfrm>
        <a:off x="1728189" y="1074164"/>
        <a:ext cx="2398202" cy="1115175"/>
      </dsp:txXfrm>
    </dsp:sp>
    <dsp:sp modelId="{65EDB787-AA4B-4F7A-91C9-61072F8A4DCB}">
      <dsp:nvSpPr>
        <dsp:cNvPr id="0" name=""/>
        <dsp:cNvSpPr/>
      </dsp:nvSpPr>
      <dsp:spPr>
        <a:xfrm>
          <a:off x="4491882" y="1074164"/>
          <a:ext cx="1115175" cy="111517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52BE0C-E87A-4A04-AC0A-7826866827FE}">
      <dsp:nvSpPr>
        <dsp:cNvPr id="0" name=""/>
        <dsp:cNvSpPr/>
      </dsp:nvSpPr>
      <dsp:spPr>
        <a:xfrm>
          <a:off x="4726069" y="1308351"/>
          <a:ext cx="646801" cy="6468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E819AB-801C-4F8A-9D62-B136C6BF7346}">
      <dsp:nvSpPr>
        <dsp:cNvPr id="0" name=""/>
        <dsp:cNvSpPr/>
      </dsp:nvSpPr>
      <dsp:spPr>
        <a:xfrm>
          <a:off x="5846024" y="1074164"/>
          <a:ext cx="2628628" cy="1115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dirty="0"/>
            <a:t>Investigate and critically evaluate innovative digital technologies that could be used to develop communities now and in the future.</a:t>
          </a:r>
        </a:p>
      </dsp:txBody>
      <dsp:txXfrm>
        <a:off x="5846024" y="1074164"/>
        <a:ext cx="2628628" cy="11151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5A1F7A-0340-4CD8-AB75-B1B9CD9C201F}">
      <dsp:nvSpPr>
        <dsp:cNvPr id="0" name=""/>
        <dsp:cNvSpPr/>
      </dsp:nvSpPr>
      <dsp:spPr>
        <a:xfrm>
          <a:off x="0" y="539"/>
          <a:ext cx="4941518" cy="12632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D7566A-3B17-4678-A14F-E02F8072B988}">
      <dsp:nvSpPr>
        <dsp:cNvPr id="0" name=""/>
        <dsp:cNvSpPr/>
      </dsp:nvSpPr>
      <dsp:spPr>
        <a:xfrm>
          <a:off x="382141" y="284777"/>
          <a:ext cx="694803" cy="6948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CECEC3E-F7DF-4C71-A82F-58BBD92C5C94}">
      <dsp:nvSpPr>
        <dsp:cNvPr id="0" name=""/>
        <dsp:cNvSpPr/>
      </dsp:nvSpPr>
      <dsp:spPr>
        <a:xfrm>
          <a:off x="1459087" y="539"/>
          <a:ext cx="3482430" cy="1263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697" tIns="133697" rIns="133697" bIns="133697" numCol="1" spcCol="1270" anchor="ctr" anchorCtr="0">
          <a:noAutofit/>
        </a:bodyPr>
        <a:lstStyle/>
        <a:p>
          <a:pPr marL="0" lvl="0" indent="0" algn="l" defTabSz="933450">
            <a:lnSpc>
              <a:spcPct val="90000"/>
            </a:lnSpc>
            <a:spcBef>
              <a:spcPct val="0"/>
            </a:spcBef>
            <a:spcAft>
              <a:spcPct val="35000"/>
            </a:spcAft>
            <a:buNone/>
          </a:pPr>
          <a:r>
            <a:rPr lang="en-GB" sz="2100" kern="1200" dirty="0"/>
            <a:t>20 credit module</a:t>
          </a:r>
          <a:endParaRPr lang="en-US" sz="2100" kern="1200" dirty="0"/>
        </a:p>
      </dsp:txBody>
      <dsp:txXfrm>
        <a:off x="1459087" y="539"/>
        <a:ext cx="3482430" cy="1263279"/>
      </dsp:txXfrm>
    </dsp:sp>
    <dsp:sp modelId="{3DA9535C-2E4B-4770-89E2-E1F1F8F781A0}">
      <dsp:nvSpPr>
        <dsp:cNvPr id="0" name=""/>
        <dsp:cNvSpPr/>
      </dsp:nvSpPr>
      <dsp:spPr>
        <a:xfrm>
          <a:off x="0" y="1579638"/>
          <a:ext cx="4941518" cy="12632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E00198-4569-4DBF-8EA3-3A25BE5E10CE}">
      <dsp:nvSpPr>
        <dsp:cNvPr id="0" name=""/>
        <dsp:cNvSpPr/>
      </dsp:nvSpPr>
      <dsp:spPr>
        <a:xfrm>
          <a:off x="382141" y="1863876"/>
          <a:ext cx="694803" cy="6948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1C8DB17-03F5-4E53-8DE6-EEE5360480A1}">
      <dsp:nvSpPr>
        <dsp:cNvPr id="0" name=""/>
        <dsp:cNvSpPr/>
      </dsp:nvSpPr>
      <dsp:spPr>
        <a:xfrm>
          <a:off x="1459087" y="1579638"/>
          <a:ext cx="3482430" cy="1263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697" tIns="133697" rIns="133697" bIns="133697" numCol="1" spcCol="1270" anchor="ctr" anchorCtr="0">
          <a:noAutofit/>
        </a:bodyPr>
        <a:lstStyle/>
        <a:p>
          <a:pPr marL="0" lvl="0" indent="0" algn="l" defTabSz="933450">
            <a:lnSpc>
              <a:spcPct val="90000"/>
            </a:lnSpc>
            <a:spcBef>
              <a:spcPct val="0"/>
            </a:spcBef>
            <a:spcAft>
              <a:spcPct val="35000"/>
            </a:spcAft>
            <a:buNone/>
          </a:pPr>
          <a:r>
            <a:rPr lang="en-GB" sz="2100" kern="1200" dirty="0"/>
            <a:t>2 assignments – formally assessed</a:t>
          </a:r>
          <a:endParaRPr lang="en-US" sz="2100" kern="1200" dirty="0"/>
        </a:p>
      </dsp:txBody>
      <dsp:txXfrm>
        <a:off x="1459087" y="1579638"/>
        <a:ext cx="3482430" cy="1263279"/>
      </dsp:txXfrm>
    </dsp:sp>
    <dsp:sp modelId="{50C35C96-1039-41B5-8B63-A24F8035F72F}">
      <dsp:nvSpPr>
        <dsp:cNvPr id="0" name=""/>
        <dsp:cNvSpPr/>
      </dsp:nvSpPr>
      <dsp:spPr>
        <a:xfrm>
          <a:off x="0" y="3158737"/>
          <a:ext cx="4941518" cy="12632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D15E8A-C72F-4941-89FB-8038612037B3}">
      <dsp:nvSpPr>
        <dsp:cNvPr id="0" name=""/>
        <dsp:cNvSpPr/>
      </dsp:nvSpPr>
      <dsp:spPr>
        <a:xfrm>
          <a:off x="382141" y="3442975"/>
          <a:ext cx="694803" cy="6948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369736-B132-4595-A3AE-31A8DC4028E9}">
      <dsp:nvSpPr>
        <dsp:cNvPr id="0" name=""/>
        <dsp:cNvSpPr/>
      </dsp:nvSpPr>
      <dsp:spPr>
        <a:xfrm>
          <a:off x="1459087" y="3158737"/>
          <a:ext cx="3482430" cy="1263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697" tIns="133697" rIns="133697" bIns="133697" numCol="1" spcCol="1270" anchor="ctr" anchorCtr="0">
          <a:noAutofit/>
        </a:bodyPr>
        <a:lstStyle/>
        <a:p>
          <a:pPr marL="0" lvl="0" indent="0" algn="l" defTabSz="933450">
            <a:lnSpc>
              <a:spcPct val="90000"/>
            </a:lnSpc>
            <a:spcBef>
              <a:spcPct val="0"/>
            </a:spcBef>
            <a:spcAft>
              <a:spcPct val="35000"/>
            </a:spcAft>
            <a:buNone/>
          </a:pPr>
          <a:r>
            <a:rPr lang="en-GB" sz="2100" kern="1200"/>
            <a:t>Each assignment is equally weighted for your final grade</a:t>
          </a:r>
          <a:endParaRPr lang="en-US" sz="2100" kern="1200"/>
        </a:p>
      </dsp:txBody>
      <dsp:txXfrm>
        <a:off x="1459087" y="3158737"/>
        <a:ext cx="3482430" cy="1263279"/>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09/01/2024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1/9/2024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30</a:t>
            </a:fld>
            <a:endParaRPr lang="en-US"/>
          </a:p>
        </p:txBody>
      </p:sp>
    </p:spTree>
    <p:extLst>
      <p:ext uri="{BB962C8B-B14F-4D97-AF65-F5344CB8AC3E}">
        <p14:creationId xmlns:p14="http://schemas.microsoft.com/office/powerpoint/2010/main" val="40305127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38</a:t>
            </a:fld>
            <a:endParaRPr lang="en-US"/>
          </a:p>
        </p:txBody>
      </p:sp>
    </p:spTree>
    <p:extLst>
      <p:ext uri="{BB962C8B-B14F-4D97-AF65-F5344CB8AC3E}">
        <p14:creationId xmlns:p14="http://schemas.microsoft.com/office/powerpoint/2010/main" val="5195284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09/01/2024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09/01/2024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09/01/2024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dictionary.cambridge.org/dictionary/english/their" TargetMode="External"/><Relationship Id="rId13" Type="http://schemas.openxmlformats.org/officeDocument/2006/relationships/hyperlink" Target="https://dictionary.cambridge.org/dictionary/english/nationality" TargetMode="External"/><Relationship Id="rId3" Type="http://schemas.openxmlformats.org/officeDocument/2006/relationships/hyperlink" Target="https://dictionary.cambridge.org/dictionary/english/living" TargetMode="External"/><Relationship Id="rId7" Type="http://schemas.openxmlformats.org/officeDocument/2006/relationships/hyperlink" Target="https://dictionary.cambridge.org/dictionary/english/unit" TargetMode="External"/><Relationship Id="rId12" Type="http://schemas.openxmlformats.org/officeDocument/2006/relationships/hyperlink" Target="https://dictionary.cambridge.org/dictionary/english/group" TargetMode="External"/><Relationship Id="rId2" Type="http://schemas.openxmlformats.org/officeDocument/2006/relationships/hyperlink" Target="https://dictionary.cambridge.org/dictionary/english/people" TargetMode="External"/><Relationship Id="rId1" Type="http://schemas.openxmlformats.org/officeDocument/2006/relationships/slideLayout" Target="../slideLayouts/slideLayout2.xml"/><Relationship Id="rId6" Type="http://schemas.openxmlformats.org/officeDocument/2006/relationships/hyperlink" Target="https://dictionary.cambridge.org/dictionary/english/considered" TargetMode="External"/><Relationship Id="rId11" Type="http://schemas.openxmlformats.org/officeDocument/2006/relationships/hyperlink" Target="https://dictionary.cambridge.org/dictionary/english/social" TargetMode="External"/><Relationship Id="rId5" Type="http://schemas.openxmlformats.org/officeDocument/2006/relationships/hyperlink" Target="https://dictionary.cambridge.org/dictionary/english/area" TargetMode="External"/><Relationship Id="rId10" Type="http://schemas.openxmlformats.org/officeDocument/2006/relationships/hyperlink" Target="https://dictionary.cambridge.org/dictionary/english/interest" TargetMode="External"/><Relationship Id="rId4" Type="http://schemas.openxmlformats.org/officeDocument/2006/relationships/hyperlink" Target="https://dictionary.cambridge.org/dictionary/english/particular" TargetMode="External"/><Relationship Id="rId9" Type="http://schemas.openxmlformats.org/officeDocument/2006/relationships/hyperlink" Target="https://dictionary.cambridge.org/dictionary/english/common"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gov.uk/government/publications/health-matters-health-and-wellbeing-community-centred-approaches/health-matters-community-centred-approaches-for-health-and-wellbeing" TargetMode="External"/><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gov.uk/government/publications/health-matters-health-and-wellbeing-community-centred-approaches/health-matters-community-centred-approaches-for-health-and-wellbeing"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gov.uk/government/publications/health-matters-health-and-wellbeing-community-centred-approaches/health-matters-community-centred-approaches-for-health-and-wellbeing"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gov.uk/government/statistics/community-life-survey-202021"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www.youtube.com/embed/EdNlogJ3GdA?feature=oembed" TargetMode="External"/><Relationship Id="rId4" Type="http://schemas.openxmlformats.org/officeDocument/2006/relationships/hyperlink" Target="https://www.youtube.com/watch?v=EdNlogJ3GdA" TargetMode="External"/></Relationships>
</file>

<file path=ppt/slides/_rels/slide4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othersociologist.com/2013/11/20/sociology-of-community/" TargetMode="External"/><Relationship Id="rId2" Type="http://schemas.openxmlformats.org/officeDocument/2006/relationships/hyperlink" Target="https://dictionary.cambridge.org/dictionary/english/communit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764704"/>
            <a:ext cx="7992888" cy="4824536"/>
          </a:xfrm>
        </p:spPr>
        <p:txBody>
          <a:bodyPr>
            <a:normAutofit/>
          </a:bodyPr>
          <a:lstStyle/>
          <a:p>
            <a:br>
              <a:rPr lang="en-GB" altLang="en-US" dirty="0"/>
            </a:br>
            <a:r>
              <a:rPr lang="en-GB" dirty="0"/>
              <a:t> </a:t>
            </a:r>
            <a:r>
              <a:rPr lang="en-GB" sz="4800" b="1" dirty="0">
                <a:solidFill>
                  <a:schemeClr val="accent2">
                    <a:lumMod val="20000"/>
                    <a:lumOff val="80000"/>
                  </a:schemeClr>
                </a:solidFill>
              </a:rPr>
              <a:t>Community Care and Development</a:t>
            </a:r>
            <a:br>
              <a:rPr lang="en-GB" sz="4000" b="1" dirty="0">
                <a:solidFill>
                  <a:schemeClr val="accent2">
                    <a:lumMod val="20000"/>
                    <a:lumOff val="80000"/>
                  </a:schemeClr>
                </a:solidFill>
              </a:rPr>
            </a:br>
            <a:r>
              <a:rPr lang="en-GB" sz="3100" b="1" dirty="0">
                <a:solidFill>
                  <a:schemeClr val="accent2">
                    <a:lumMod val="20000"/>
                    <a:lumOff val="80000"/>
                  </a:schemeClr>
                </a:solidFill>
              </a:rPr>
              <a:t>(BMHP6022-BIRM)</a:t>
            </a:r>
            <a:br>
              <a:rPr lang="en-GB" sz="3200" b="1" dirty="0">
                <a:solidFill>
                  <a:schemeClr val="accent2">
                    <a:lumMod val="20000"/>
                    <a:lumOff val="80000"/>
                  </a:schemeClr>
                </a:solidFill>
              </a:rPr>
            </a:br>
            <a:r>
              <a:rPr lang="en-GB" sz="5400" b="1" dirty="0">
                <a:solidFill>
                  <a:schemeClr val="accent2">
                    <a:lumMod val="20000"/>
                    <a:lumOff val="80000"/>
                  </a:schemeClr>
                </a:solidFill>
              </a:rPr>
              <a:t>Introduction</a:t>
            </a:r>
            <a:endParaRPr lang="en-GB" altLang="en-US" sz="54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B442A-A8A9-4E42-8FF5-2AA03AEE4248}"/>
              </a:ext>
            </a:extLst>
          </p:cNvPr>
          <p:cNvSpPr>
            <a:spLocks noGrp="1"/>
          </p:cNvSpPr>
          <p:nvPr>
            <p:ph type="title"/>
          </p:nvPr>
        </p:nvSpPr>
        <p:spPr>
          <a:xfrm>
            <a:off x="251520" y="836712"/>
            <a:ext cx="6750631" cy="2016224"/>
          </a:xfrm>
        </p:spPr>
        <p:txBody>
          <a:bodyPr>
            <a:normAutofit/>
          </a:bodyPr>
          <a:lstStyle/>
          <a:p>
            <a:pPr algn="r"/>
            <a:r>
              <a:rPr lang="en-US" sz="6000" b="1" dirty="0">
                <a:solidFill>
                  <a:schemeClr val="tx2">
                    <a:lumMod val="60000"/>
                    <a:lumOff val="40000"/>
                  </a:schemeClr>
                </a:solidFill>
              </a:rPr>
              <a:t>Module Aim</a:t>
            </a:r>
          </a:p>
        </p:txBody>
      </p:sp>
      <p:sp>
        <p:nvSpPr>
          <p:cNvPr id="3" name="Content Placeholder 2">
            <a:extLst>
              <a:ext uri="{FF2B5EF4-FFF2-40B4-BE49-F238E27FC236}">
                <a16:creationId xmlns:a16="http://schemas.microsoft.com/office/drawing/2014/main" id="{CF2A3CB4-639D-6146-8D73-47FBF9C04F06}"/>
              </a:ext>
            </a:extLst>
          </p:cNvPr>
          <p:cNvSpPr>
            <a:spLocks noGrp="1"/>
          </p:cNvSpPr>
          <p:nvPr>
            <p:ph idx="1"/>
          </p:nvPr>
        </p:nvSpPr>
        <p:spPr>
          <a:xfrm>
            <a:off x="-90399" y="2636912"/>
            <a:ext cx="9126895" cy="2670195"/>
          </a:xfrm>
        </p:spPr>
        <p:txBody>
          <a:bodyPr anchor="ctr">
            <a:normAutofit/>
          </a:bodyPr>
          <a:lstStyle/>
          <a:p>
            <a:pPr algn="just"/>
            <a:r>
              <a:rPr lang="en-US" sz="2800" dirty="0"/>
              <a:t>To develop understanding of how communities can be developed in the health, care and children and young people sector now and in the future.</a:t>
            </a:r>
            <a:endParaRPr lang="en-GB" sz="2800" dirty="0"/>
          </a:p>
          <a:p>
            <a:endParaRPr lang="en-US" sz="1800" dirty="0"/>
          </a:p>
        </p:txBody>
      </p:sp>
    </p:spTree>
    <p:extLst>
      <p:ext uri="{BB962C8B-B14F-4D97-AF65-F5344CB8AC3E}">
        <p14:creationId xmlns:p14="http://schemas.microsoft.com/office/powerpoint/2010/main" val="10959206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A2EC4-040B-8946-B653-66CD8227D12B}"/>
              </a:ext>
            </a:extLst>
          </p:cNvPr>
          <p:cNvSpPr>
            <a:spLocks noGrp="1"/>
          </p:cNvSpPr>
          <p:nvPr>
            <p:ph type="title"/>
          </p:nvPr>
        </p:nvSpPr>
        <p:spPr>
          <a:xfrm>
            <a:off x="256450" y="908720"/>
            <a:ext cx="8229600" cy="1143000"/>
          </a:xfrm>
        </p:spPr>
        <p:txBody>
          <a:bodyPr/>
          <a:lstStyle/>
          <a:p>
            <a:r>
              <a:rPr lang="en-US" b="1" dirty="0">
                <a:solidFill>
                  <a:schemeClr val="tx2">
                    <a:lumMod val="60000"/>
                    <a:lumOff val="40000"/>
                  </a:schemeClr>
                </a:solidFill>
              </a:rPr>
              <a:t>Learning Outcomes</a:t>
            </a:r>
          </a:p>
        </p:txBody>
      </p:sp>
      <p:graphicFrame>
        <p:nvGraphicFramePr>
          <p:cNvPr id="7" name="Content Placeholder 2">
            <a:extLst>
              <a:ext uri="{FF2B5EF4-FFF2-40B4-BE49-F238E27FC236}">
                <a16:creationId xmlns:a16="http://schemas.microsoft.com/office/drawing/2014/main" id="{2ABD0BA2-8D22-4E3C-BD8B-24CF97EA99F1}"/>
              </a:ext>
            </a:extLst>
          </p:cNvPr>
          <p:cNvGraphicFramePr>
            <a:graphicFrameLocks noGrp="1"/>
          </p:cNvGraphicFramePr>
          <p:nvPr>
            <p:ph idx="1"/>
            <p:extLst>
              <p:ext uri="{D42A27DB-BD31-4B8C-83A1-F6EECF244321}">
                <p14:modId xmlns:p14="http://schemas.microsoft.com/office/powerpoint/2010/main" val="4164981298"/>
              </p:ext>
            </p:extLst>
          </p:nvPr>
        </p:nvGraphicFramePr>
        <p:xfrm>
          <a:off x="50770" y="1797248"/>
          <a:ext cx="8640960" cy="3263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52415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847E8-88C0-4048-BF1F-E9C15DB18B49}"/>
              </a:ext>
            </a:extLst>
          </p:cNvPr>
          <p:cNvSpPr>
            <a:spLocks noGrp="1"/>
          </p:cNvSpPr>
          <p:nvPr>
            <p:ph type="title"/>
          </p:nvPr>
        </p:nvSpPr>
        <p:spPr>
          <a:xfrm>
            <a:off x="467544" y="812207"/>
            <a:ext cx="2851707" cy="3942278"/>
          </a:xfrm>
        </p:spPr>
        <p:txBody>
          <a:bodyPr>
            <a:normAutofit/>
          </a:bodyPr>
          <a:lstStyle/>
          <a:p>
            <a:r>
              <a:rPr lang="en-US" b="1" dirty="0">
                <a:solidFill>
                  <a:schemeClr val="tx2">
                    <a:lumMod val="60000"/>
                    <a:lumOff val="40000"/>
                  </a:schemeClr>
                </a:solidFill>
              </a:rPr>
              <a:t>Module Notes</a:t>
            </a:r>
          </a:p>
        </p:txBody>
      </p:sp>
      <p:graphicFrame>
        <p:nvGraphicFramePr>
          <p:cNvPr id="5" name="Content Placeholder 2">
            <a:extLst>
              <a:ext uri="{FF2B5EF4-FFF2-40B4-BE49-F238E27FC236}">
                <a16:creationId xmlns:a16="http://schemas.microsoft.com/office/drawing/2014/main" id="{DC1A83DF-D919-479B-9359-9AE8817885CE}"/>
              </a:ext>
            </a:extLst>
          </p:cNvPr>
          <p:cNvGraphicFramePr>
            <a:graphicFrameLocks noGrp="1"/>
          </p:cNvGraphicFramePr>
          <p:nvPr>
            <p:ph idx="1"/>
            <p:extLst>
              <p:ext uri="{D42A27DB-BD31-4B8C-83A1-F6EECF244321}">
                <p14:modId xmlns:p14="http://schemas.microsoft.com/office/powerpoint/2010/main" val="1487582845"/>
              </p:ext>
            </p:extLst>
          </p:nvPr>
        </p:nvGraphicFramePr>
        <p:xfrm>
          <a:off x="3867109" y="810058"/>
          <a:ext cx="4941518" cy="44225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81521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77512"/>
            <a:ext cx="7886700" cy="994172"/>
          </a:xfrm>
        </p:spPr>
        <p:txBody>
          <a:bodyPr>
            <a:normAutofit/>
          </a:bodyPr>
          <a:lstStyle/>
          <a:p>
            <a:r>
              <a:rPr lang="en-GB" b="1" dirty="0">
                <a:solidFill>
                  <a:schemeClr val="tx2">
                    <a:lumMod val="60000"/>
                    <a:lumOff val="40000"/>
                  </a:schemeClr>
                </a:solidFill>
              </a:rPr>
              <a:t>Assignment One</a:t>
            </a:r>
          </a:p>
        </p:txBody>
      </p:sp>
      <p:sp>
        <p:nvSpPr>
          <p:cNvPr id="3" name="Content Placeholder 2"/>
          <p:cNvSpPr>
            <a:spLocks noGrp="1"/>
          </p:cNvSpPr>
          <p:nvPr>
            <p:ph idx="1"/>
          </p:nvPr>
        </p:nvSpPr>
        <p:spPr>
          <a:xfrm>
            <a:off x="971600" y="2132856"/>
            <a:ext cx="7272808" cy="3888432"/>
          </a:xfrm>
        </p:spPr>
        <p:txBody>
          <a:bodyPr>
            <a:normAutofit/>
          </a:bodyPr>
          <a:lstStyle/>
          <a:p>
            <a:pPr marL="57150" indent="0">
              <a:buNone/>
            </a:pPr>
            <a:r>
              <a:rPr lang="en-GB" b="1" dirty="0"/>
              <a:t>Individual Presentation 20 minutes</a:t>
            </a:r>
            <a:endParaRPr lang="en-GB" sz="1800" b="1" dirty="0"/>
          </a:p>
          <a:p>
            <a:r>
              <a:rPr lang="en-GB" sz="1800" dirty="0"/>
              <a:t>Full brief will be available in Week 2</a:t>
            </a:r>
          </a:p>
          <a:p>
            <a:r>
              <a:rPr lang="en-GB" sz="1800" dirty="0"/>
              <a:t>Slides submitted to Turnitin in week 6</a:t>
            </a:r>
          </a:p>
          <a:p>
            <a:r>
              <a:rPr lang="en-GB" sz="1800" dirty="0"/>
              <a:t>Presentations in week 7</a:t>
            </a:r>
          </a:p>
          <a:p>
            <a:pPr marL="0" indent="0">
              <a:buNone/>
            </a:pPr>
            <a:endParaRPr lang="en-GB" sz="1800" dirty="0"/>
          </a:p>
        </p:txBody>
      </p:sp>
    </p:spTree>
    <p:extLst>
      <p:ext uri="{BB962C8B-B14F-4D97-AF65-F5344CB8AC3E}">
        <p14:creationId xmlns:p14="http://schemas.microsoft.com/office/powerpoint/2010/main" val="5365488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77512"/>
            <a:ext cx="7886700" cy="994172"/>
          </a:xfrm>
        </p:spPr>
        <p:txBody>
          <a:bodyPr>
            <a:normAutofit/>
          </a:bodyPr>
          <a:lstStyle/>
          <a:p>
            <a:r>
              <a:rPr lang="en-GB" b="1" dirty="0">
                <a:solidFill>
                  <a:schemeClr val="tx2">
                    <a:lumMod val="60000"/>
                    <a:lumOff val="40000"/>
                  </a:schemeClr>
                </a:solidFill>
              </a:rPr>
              <a:t>Assignment Two</a:t>
            </a:r>
          </a:p>
        </p:txBody>
      </p:sp>
      <p:sp>
        <p:nvSpPr>
          <p:cNvPr id="3" name="Content Placeholder 2"/>
          <p:cNvSpPr>
            <a:spLocks noGrp="1"/>
          </p:cNvSpPr>
          <p:nvPr>
            <p:ph idx="1"/>
          </p:nvPr>
        </p:nvSpPr>
        <p:spPr>
          <a:xfrm>
            <a:off x="251520" y="1412776"/>
            <a:ext cx="8784976" cy="4608512"/>
          </a:xfrm>
        </p:spPr>
        <p:txBody>
          <a:bodyPr>
            <a:normAutofit/>
          </a:bodyPr>
          <a:lstStyle/>
          <a:p>
            <a:pPr marL="57150" indent="0">
              <a:buNone/>
            </a:pPr>
            <a:r>
              <a:rPr lang="en-GB" sz="4600" b="1" dirty="0"/>
              <a:t>Report</a:t>
            </a:r>
            <a:r>
              <a:rPr lang="en-GB" sz="4600" dirty="0"/>
              <a:t>: 2000 words</a:t>
            </a:r>
          </a:p>
          <a:p>
            <a:pPr marL="57150" indent="0">
              <a:buNone/>
            </a:pPr>
            <a:r>
              <a:rPr lang="en-GB" sz="4600" dirty="0">
                <a:latin typeface="Abadi Extra Light" panose="020B0604020202020204" pitchFamily="34" charset="0"/>
              </a:rPr>
              <a:t>Submission to Turnitin week 10</a:t>
            </a:r>
          </a:p>
          <a:p>
            <a:pPr marL="0" indent="0">
              <a:buNone/>
            </a:pPr>
            <a:endParaRPr lang="en-GB" sz="1800" dirty="0"/>
          </a:p>
        </p:txBody>
      </p:sp>
    </p:spTree>
    <p:extLst>
      <p:ext uri="{BB962C8B-B14F-4D97-AF65-F5344CB8AC3E}">
        <p14:creationId xmlns:p14="http://schemas.microsoft.com/office/powerpoint/2010/main" val="1884430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B9778-F785-41B6-8BC0-4579B28B11BA}"/>
              </a:ext>
            </a:extLst>
          </p:cNvPr>
          <p:cNvSpPr>
            <a:spLocks noGrp="1"/>
          </p:cNvSpPr>
          <p:nvPr>
            <p:ph type="title"/>
          </p:nvPr>
        </p:nvSpPr>
        <p:spPr>
          <a:xfrm>
            <a:off x="1331640" y="620688"/>
            <a:ext cx="6275040" cy="430887"/>
          </a:xfrm>
        </p:spPr>
        <p:txBody>
          <a:bodyPr>
            <a:noAutofit/>
          </a:bodyPr>
          <a:lstStyle/>
          <a:p>
            <a:r>
              <a:rPr lang="en-GB" b="1" dirty="0"/>
              <a:t>What is a Community?</a:t>
            </a:r>
          </a:p>
        </p:txBody>
      </p:sp>
      <p:sp>
        <p:nvSpPr>
          <p:cNvPr id="3" name="Text Placeholder 2">
            <a:extLst>
              <a:ext uri="{FF2B5EF4-FFF2-40B4-BE49-F238E27FC236}">
                <a16:creationId xmlns:a16="http://schemas.microsoft.com/office/drawing/2014/main" id="{9CB5DFA8-21C3-43CB-8CDB-B4AB3983603A}"/>
              </a:ext>
            </a:extLst>
          </p:cNvPr>
          <p:cNvSpPr>
            <a:spLocks noGrp="1"/>
          </p:cNvSpPr>
          <p:nvPr>
            <p:ph type="body" idx="1"/>
          </p:nvPr>
        </p:nvSpPr>
        <p:spPr>
          <a:xfrm>
            <a:off x="457200" y="1577340"/>
            <a:ext cx="8229600" cy="369332"/>
          </a:xfrm>
        </p:spPr>
        <p:txBody>
          <a:bodyPr>
            <a:normAutofit fontScale="92500" lnSpcReduction="20000"/>
          </a:bodyPr>
          <a:lstStyle/>
          <a:p>
            <a:r>
              <a:rPr lang="en-GB" sz="2400" b="1" dirty="0"/>
              <a:t>What do you think a community is?</a:t>
            </a:r>
          </a:p>
        </p:txBody>
      </p:sp>
      <p:sp>
        <p:nvSpPr>
          <p:cNvPr id="4" name="TextBox 3">
            <a:extLst>
              <a:ext uri="{FF2B5EF4-FFF2-40B4-BE49-F238E27FC236}">
                <a16:creationId xmlns:a16="http://schemas.microsoft.com/office/drawing/2014/main" id="{1FE3BFE1-0E86-46CA-9235-09161BD663FC}"/>
              </a:ext>
            </a:extLst>
          </p:cNvPr>
          <p:cNvSpPr txBox="1"/>
          <p:nvPr/>
        </p:nvSpPr>
        <p:spPr>
          <a:xfrm>
            <a:off x="457200" y="2348880"/>
            <a:ext cx="6707088" cy="2893100"/>
          </a:xfrm>
          <a:prstGeom prst="rect">
            <a:avLst/>
          </a:prstGeom>
          <a:noFill/>
        </p:spPr>
        <p:txBody>
          <a:bodyPr wrap="square" rtlCol="0">
            <a:spAutoFit/>
          </a:bodyPr>
          <a:lstStyle/>
          <a:p>
            <a:r>
              <a:rPr lang="en-GB" sz="2000" b="1" dirty="0"/>
              <a:t>Task</a:t>
            </a:r>
            <a:r>
              <a:rPr lang="en-GB" dirty="0"/>
              <a:t>…</a:t>
            </a:r>
          </a:p>
          <a:p>
            <a:endParaRPr lang="en-GB" dirty="0"/>
          </a:p>
          <a:p>
            <a:r>
              <a:rPr lang="en-GB" dirty="0"/>
              <a:t>Think about this question</a:t>
            </a:r>
          </a:p>
          <a:p>
            <a:endParaRPr lang="en-GB" dirty="0"/>
          </a:p>
          <a:p>
            <a:r>
              <a:rPr lang="en-GB" dirty="0"/>
              <a:t>Talk about it with your group</a:t>
            </a:r>
          </a:p>
          <a:p>
            <a:endParaRPr lang="en-GB" dirty="0"/>
          </a:p>
          <a:p>
            <a:r>
              <a:rPr lang="en-GB" dirty="0"/>
              <a:t>Go online</a:t>
            </a:r>
          </a:p>
          <a:p>
            <a:endParaRPr lang="en-GB" dirty="0"/>
          </a:p>
          <a:p>
            <a:r>
              <a:rPr lang="en-GB" sz="3600" dirty="0"/>
              <a:t>20 Minutes</a:t>
            </a:r>
          </a:p>
        </p:txBody>
      </p:sp>
    </p:spTree>
    <p:extLst>
      <p:ext uri="{BB962C8B-B14F-4D97-AF65-F5344CB8AC3E}">
        <p14:creationId xmlns:p14="http://schemas.microsoft.com/office/powerpoint/2010/main" val="37344143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B9778-F785-41B6-8BC0-4579B28B11BA}"/>
              </a:ext>
            </a:extLst>
          </p:cNvPr>
          <p:cNvSpPr>
            <a:spLocks noGrp="1"/>
          </p:cNvSpPr>
          <p:nvPr>
            <p:ph type="title"/>
          </p:nvPr>
        </p:nvSpPr>
        <p:spPr>
          <a:xfrm>
            <a:off x="1259632" y="729906"/>
            <a:ext cx="6336704" cy="430887"/>
          </a:xfrm>
        </p:spPr>
        <p:txBody>
          <a:bodyPr>
            <a:noAutofit/>
          </a:bodyPr>
          <a:lstStyle/>
          <a:p>
            <a:r>
              <a:rPr lang="en-GB" b="1" dirty="0"/>
              <a:t>What is a Community?</a:t>
            </a:r>
          </a:p>
        </p:txBody>
      </p:sp>
      <p:sp>
        <p:nvSpPr>
          <p:cNvPr id="3" name="Text Placeholder 2">
            <a:extLst>
              <a:ext uri="{FF2B5EF4-FFF2-40B4-BE49-F238E27FC236}">
                <a16:creationId xmlns:a16="http://schemas.microsoft.com/office/drawing/2014/main" id="{9CB5DFA8-21C3-43CB-8CDB-B4AB3983603A}"/>
              </a:ext>
            </a:extLst>
          </p:cNvPr>
          <p:cNvSpPr>
            <a:spLocks noGrp="1"/>
          </p:cNvSpPr>
          <p:nvPr>
            <p:ph type="body" idx="1"/>
          </p:nvPr>
        </p:nvSpPr>
        <p:spPr>
          <a:xfrm>
            <a:off x="457200" y="1577340"/>
            <a:ext cx="8229600" cy="369332"/>
          </a:xfrm>
        </p:spPr>
        <p:txBody>
          <a:bodyPr>
            <a:normAutofit fontScale="92500" lnSpcReduction="20000"/>
          </a:bodyPr>
          <a:lstStyle/>
          <a:p>
            <a:r>
              <a:rPr lang="en-GB" sz="2400" b="1" dirty="0"/>
              <a:t>A COMMUNITY can be a number of things…</a:t>
            </a:r>
          </a:p>
        </p:txBody>
      </p:sp>
      <p:sp>
        <p:nvSpPr>
          <p:cNvPr id="4" name="TextBox 3">
            <a:extLst>
              <a:ext uri="{FF2B5EF4-FFF2-40B4-BE49-F238E27FC236}">
                <a16:creationId xmlns:a16="http://schemas.microsoft.com/office/drawing/2014/main" id="{1FE3BFE1-0E86-46CA-9235-09161BD663FC}"/>
              </a:ext>
            </a:extLst>
          </p:cNvPr>
          <p:cNvSpPr txBox="1"/>
          <p:nvPr/>
        </p:nvSpPr>
        <p:spPr>
          <a:xfrm>
            <a:off x="282352" y="2348880"/>
            <a:ext cx="8579296" cy="4247317"/>
          </a:xfrm>
          <a:prstGeom prst="rect">
            <a:avLst/>
          </a:prstGeom>
          <a:noFill/>
        </p:spPr>
        <p:txBody>
          <a:bodyPr wrap="square" rtlCol="0">
            <a:spAutoFit/>
          </a:bodyPr>
          <a:lstStyle/>
          <a:p>
            <a:endParaRPr lang="en-GB" dirty="0"/>
          </a:p>
          <a:p>
            <a:r>
              <a:rPr lang="en-GB" b="1" dirty="0">
                <a:latin typeface="Arial" panose="020B0604020202020204" pitchFamily="34" charset="0"/>
                <a:ea typeface="Calibri" panose="020F0502020204030204" pitchFamily="34" charset="0"/>
                <a:cs typeface="Times New Roman" panose="02020603050405020304" pitchFamily="18" charset="0"/>
              </a:rPr>
              <a:t>T</a:t>
            </a:r>
            <a:r>
              <a:rPr lang="en-GB" sz="1800" b="1" dirty="0">
                <a:effectLst/>
                <a:latin typeface="Arial" panose="020B0604020202020204" pitchFamily="34" charset="0"/>
                <a:ea typeface="Calibri" panose="020F0502020204030204" pitchFamily="34" charset="0"/>
                <a:cs typeface="Times New Roman" panose="02020603050405020304" pitchFamily="18" charset="0"/>
              </a:rPr>
              <a:t>he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tooltip="people"/>
              </a:rPr>
              <a:t>people</a:t>
            </a: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tooltip="living"/>
              </a:rPr>
              <a:t>living</a:t>
            </a:r>
            <a:r>
              <a:rPr lang="en-GB" sz="1800" b="1" dirty="0">
                <a:effectLst/>
                <a:latin typeface="Arial" panose="020B0604020202020204" pitchFamily="34" charset="0"/>
                <a:ea typeface="Calibri" panose="020F0502020204030204" pitchFamily="34" charset="0"/>
                <a:cs typeface="Times New Roman" panose="02020603050405020304" pitchFamily="18" charset="0"/>
              </a:rPr>
              <a:t> in one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tooltip="particular"/>
              </a:rPr>
              <a:t>particular</a:t>
            </a: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tooltip="area"/>
              </a:rPr>
              <a:t>area</a:t>
            </a:r>
            <a:r>
              <a:rPr lang="en-GB" sz="1800" b="1" dirty="0">
                <a:effectLst/>
                <a:latin typeface="Arial" panose="020B0604020202020204" pitchFamily="34" charset="0"/>
                <a:ea typeface="Calibri" panose="020F0502020204030204" pitchFamily="34" charset="0"/>
                <a:cs typeface="Times New Roman" panose="02020603050405020304" pitchFamily="18" charset="0"/>
              </a:rPr>
              <a:t> or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tooltip="people"/>
              </a:rPr>
              <a:t>people</a:t>
            </a:r>
            <a:r>
              <a:rPr lang="en-GB" sz="1800" b="1" dirty="0">
                <a:effectLst/>
                <a:latin typeface="Arial" panose="020B0604020202020204" pitchFamily="34" charset="0"/>
                <a:ea typeface="Calibri" panose="020F0502020204030204" pitchFamily="34" charset="0"/>
                <a:cs typeface="Times New Roman" panose="02020603050405020304" pitchFamily="18" charset="0"/>
              </a:rPr>
              <a:t> who are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tooltip="considered"/>
              </a:rPr>
              <a:t>considered</a:t>
            </a:r>
            <a:r>
              <a:rPr lang="en-GB" sz="1800" b="1" dirty="0">
                <a:effectLst/>
                <a:latin typeface="Arial" panose="020B0604020202020204" pitchFamily="34" charset="0"/>
                <a:ea typeface="Calibri" panose="020F0502020204030204" pitchFamily="34" charset="0"/>
                <a:cs typeface="Times New Roman" panose="02020603050405020304" pitchFamily="18" charset="0"/>
              </a:rPr>
              <a:t> as a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tooltip="unit"/>
              </a:rPr>
              <a:t>unit</a:t>
            </a:r>
            <a:r>
              <a:rPr lang="en-GB" sz="1800" b="1" dirty="0">
                <a:effectLst/>
                <a:latin typeface="Arial" panose="020B0604020202020204" pitchFamily="34" charset="0"/>
                <a:ea typeface="Calibri" panose="020F0502020204030204" pitchFamily="34" charset="0"/>
                <a:cs typeface="Times New Roman" panose="02020603050405020304" pitchFamily="18" charset="0"/>
              </a:rPr>
              <a:t> because of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tooltip="their"/>
              </a:rPr>
              <a:t>their</a:t>
            </a: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9" tooltip="common"/>
              </a:rPr>
              <a:t>common</a:t>
            </a: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0" tooltip="interests"/>
              </a:rPr>
              <a:t>interests</a:t>
            </a: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1" tooltip="social"/>
              </a:rPr>
              <a:t>social</a:t>
            </a: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2" tooltip="group"/>
              </a:rPr>
              <a:t>group</a:t>
            </a:r>
            <a:r>
              <a:rPr lang="en-GB" sz="1800" b="1" dirty="0">
                <a:effectLst/>
                <a:latin typeface="Arial" panose="020B0604020202020204" pitchFamily="34" charset="0"/>
                <a:ea typeface="Calibri" panose="020F0502020204030204" pitchFamily="34" charset="0"/>
                <a:cs typeface="Times New Roman" panose="02020603050405020304" pitchFamily="18" charset="0"/>
              </a:rPr>
              <a:t>, or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3" tooltip="nationality"/>
              </a:rPr>
              <a:t>nationality</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                </a:t>
            </a:r>
          </a:p>
          <a:p>
            <a:endParaRPr lang="en-GB" b="1" u="sng" dirty="0">
              <a:solidFill>
                <a:srgbClr val="0563C1"/>
              </a:solidFill>
              <a:latin typeface="Arial" panose="020B0604020202020204" pitchFamily="34" charset="0"/>
              <a:ea typeface="Calibri" panose="020F0502020204030204" pitchFamily="34" charset="0"/>
              <a:cs typeface="Times New Roman" panose="02020603050405020304" pitchFamily="18" charset="0"/>
            </a:endParaRPr>
          </a:p>
          <a:p>
            <a:r>
              <a:rPr lang="en-GB" sz="1200" b="1" dirty="0">
                <a:effectLst/>
                <a:latin typeface="Arial" panose="020B0604020202020204" pitchFamily="34" charset="0"/>
                <a:ea typeface="Calibri" panose="020F0502020204030204" pitchFamily="34" charset="0"/>
                <a:cs typeface="Times New Roman" panose="02020603050405020304" pitchFamily="18" charset="0"/>
              </a:rPr>
              <a:t>(Cambridge Dictionary, 2021)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pPr algn="l" fontAlgn="base"/>
            <a:r>
              <a:rPr lang="en-GB" b="0" i="0" dirty="0">
                <a:solidFill>
                  <a:srgbClr val="303030"/>
                </a:solidFill>
                <a:effectLst/>
                <a:latin typeface="Arial" panose="020B0604020202020204" pitchFamily="34" charset="0"/>
                <a:cs typeface="Arial" panose="020B0604020202020204" pitchFamily="34" charset="0"/>
              </a:rPr>
              <a:t>In </a:t>
            </a:r>
            <a:r>
              <a:rPr lang="en-GB" b="1" i="0" dirty="0">
                <a:solidFill>
                  <a:srgbClr val="303030"/>
                </a:solidFill>
                <a:effectLst/>
                <a:latin typeface="Arial" panose="020B0604020202020204" pitchFamily="34" charset="0"/>
                <a:cs typeface="Arial" panose="020B0604020202020204" pitchFamily="34" charset="0"/>
              </a:rPr>
              <a:t>sociology</a:t>
            </a:r>
            <a:r>
              <a:rPr lang="en-GB" b="0" i="0" dirty="0">
                <a:solidFill>
                  <a:srgbClr val="303030"/>
                </a:solidFill>
                <a:effectLst/>
                <a:latin typeface="Arial" panose="020B0604020202020204" pitchFamily="34" charset="0"/>
                <a:cs typeface="Arial" panose="020B0604020202020204" pitchFamily="34" charset="0"/>
              </a:rPr>
              <a:t>, we define community as a group who follow a social structure within a society (culture, norms, values, status). They may work together to organise social life within a particular place, or they may be bound by a sense of belonging sustained across time and space. </a:t>
            </a:r>
          </a:p>
          <a:p>
            <a:pPr algn="l" fontAlgn="base"/>
            <a:endParaRPr lang="en-GB" sz="1200" dirty="0">
              <a:solidFill>
                <a:srgbClr val="303030"/>
              </a:solidFill>
              <a:latin typeface="Arial" panose="020B0604020202020204" pitchFamily="34" charset="0"/>
              <a:cs typeface="Arial" panose="020B0604020202020204" pitchFamily="34" charset="0"/>
            </a:endParaRPr>
          </a:p>
          <a:p>
            <a:pPr algn="l" fontAlgn="base"/>
            <a:r>
              <a:rPr lang="en-GB" sz="1200" b="1" i="0" dirty="0">
                <a:effectLst/>
                <a:latin typeface="Arial" panose="020B0604020202020204" pitchFamily="34" charset="0"/>
                <a:cs typeface="Arial" panose="020B0604020202020204" pitchFamily="34" charset="0"/>
              </a:rPr>
              <a:t>(</a:t>
            </a:r>
            <a:r>
              <a:rPr lang="en-GB" sz="1200" b="1" i="0" dirty="0" err="1">
                <a:effectLst/>
                <a:latin typeface="Arial" panose="020B0604020202020204" pitchFamily="34" charset="0"/>
                <a:cs typeface="Arial" panose="020B0604020202020204" pitchFamily="34" charset="0"/>
              </a:rPr>
              <a:t>Zevallos</a:t>
            </a:r>
            <a:r>
              <a:rPr lang="en-GB" sz="1200" b="1" i="0" dirty="0">
                <a:effectLst/>
                <a:latin typeface="Arial" panose="020B0604020202020204" pitchFamily="34" charset="0"/>
                <a:cs typeface="Arial" panose="020B0604020202020204" pitchFamily="34" charset="0"/>
              </a:rPr>
              <a:t>, 2013)</a:t>
            </a:r>
          </a:p>
          <a:p>
            <a:br>
              <a:rPr lang="en-GB" dirty="0"/>
            </a:br>
            <a:endParaRPr lang="en-GB" dirty="0"/>
          </a:p>
          <a:p>
            <a:endParaRPr lang="en-GB" dirty="0"/>
          </a:p>
          <a:p>
            <a:endParaRPr lang="en-GB" dirty="0"/>
          </a:p>
        </p:txBody>
      </p:sp>
    </p:spTree>
    <p:extLst>
      <p:ext uri="{BB962C8B-B14F-4D97-AF65-F5344CB8AC3E}">
        <p14:creationId xmlns:p14="http://schemas.microsoft.com/office/powerpoint/2010/main" val="11536755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B9778-F785-41B6-8BC0-4579B28B11BA}"/>
              </a:ext>
            </a:extLst>
          </p:cNvPr>
          <p:cNvSpPr>
            <a:spLocks noGrp="1"/>
          </p:cNvSpPr>
          <p:nvPr>
            <p:ph type="title"/>
          </p:nvPr>
        </p:nvSpPr>
        <p:spPr>
          <a:xfrm>
            <a:off x="1259632" y="729906"/>
            <a:ext cx="6336704" cy="430887"/>
          </a:xfrm>
        </p:spPr>
        <p:txBody>
          <a:bodyPr>
            <a:noAutofit/>
          </a:bodyPr>
          <a:lstStyle/>
          <a:p>
            <a:r>
              <a:rPr lang="en-GB" b="1" dirty="0"/>
              <a:t>What is a Community?</a:t>
            </a:r>
          </a:p>
        </p:txBody>
      </p:sp>
      <p:sp>
        <p:nvSpPr>
          <p:cNvPr id="3" name="Text Placeholder 2">
            <a:extLst>
              <a:ext uri="{FF2B5EF4-FFF2-40B4-BE49-F238E27FC236}">
                <a16:creationId xmlns:a16="http://schemas.microsoft.com/office/drawing/2014/main" id="{9CB5DFA8-21C3-43CB-8CDB-B4AB3983603A}"/>
              </a:ext>
            </a:extLst>
          </p:cNvPr>
          <p:cNvSpPr>
            <a:spLocks noGrp="1"/>
          </p:cNvSpPr>
          <p:nvPr>
            <p:ph type="body" idx="1"/>
          </p:nvPr>
        </p:nvSpPr>
        <p:spPr>
          <a:xfrm>
            <a:off x="107504" y="1412776"/>
            <a:ext cx="9036496" cy="1656184"/>
          </a:xfrm>
        </p:spPr>
        <p:txBody>
          <a:bodyPr>
            <a:normAutofit/>
          </a:bodyPr>
          <a:lstStyle/>
          <a:p>
            <a:pPr marL="0" indent="0">
              <a:buNone/>
            </a:pPr>
            <a:r>
              <a:rPr lang="en-GB" b="1" dirty="0"/>
              <a:t>A COMMUNITY can be a number of things…</a:t>
            </a:r>
          </a:p>
          <a:p>
            <a:pPr marL="0" indent="0">
              <a:buNone/>
            </a:pPr>
            <a:r>
              <a:rPr lang="en-GB" b="1" dirty="0"/>
              <a:t>Do you think of this geographically?</a:t>
            </a:r>
          </a:p>
          <a:p>
            <a:endParaRPr lang="en-GB" sz="2400" b="1" dirty="0"/>
          </a:p>
        </p:txBody>
      </p:sp>
      <p:sp>
        <p:nvSpPr>
          <p:cNvPr id="4" name="TextBox 3">
            <a:extLst>
              <a:ext uri="{FF2B5EF4-FFF2-40B4-BE49-F238E27FC236}">
                <a16:creationId xmlns:a16="http://schemas.microsoft.com/office/drawing/2014/main" id="{1FE3BFE1-0E86-46CA-9235-09161BD663FC}"/>
              </a:ext>
            </a:extLst>
          </p:cNvPr>
          <p:cNvSpPr txBox="1"/>
          <p:nvPr/>
        </p:nvSpPr>
        <p:spPr>
          <a:xfrm>
            <a:off x="336104" y="2924944"/>
            <a:ext cx="8579296" cy="2246769"/>
          </a:xfrm>
          <a:prstGeom prst="rect">
            <a:avLst/>
          </a:prstGeom>
          <a:noFill/>
        </p:spPr>
        <p:txBody>
          <a:bodyPr wrap="square" rtlCol="0">
            <a:spAutoFit/>
          </a:bodyPr>
          <a:lstStyle/>
          <a:p>
            <a:pPr marL="342900" indent="-342900">
              <a:buFont typeface="Arial" panose="020B0604020202020204" pitchFamily="34" charset="0"/>
              <a:buChar char="•"/>
            </a:pPr>
            <a:r>
              <a:rPr lang="en-GB" sz="2800" b="1" dirty="0">
                <a:solidFill>
                  <a:srgbClr val="0563C1"/>
                </a:solidFill>
                <a:latin typeface="Arial" panose="020B0604020202020204" pitchFamily="34" charset="0"/>
                <a:ea typeface="Calibri" panose="020F0502020204030204" pitchFamily="34" charset="0"/>
                <a:cs typeface="Times New Roman" panose="02020603050405020304" pitchFamily="18" charset="0"/>
              </a:rPr>
              <a:t>Rural</a:t>
            </a:r>
            <a:r>
              <a:rPr lang="en-GB" sz="2800" b="1"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 Communities</a:t>
            </a:r>
          </a:p>
          <a:p>
            <a:endParaRPr lang="en-GB" sz="2800" b="1"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endParaRPr>
          </a:p>
          <a:p>
            <a:pPr marL="342900" indent="-342900">
              <a:buFont typeface="Arial" panose="020B0604020202020204" pitchFamily="34" charset="0"/>
              <a:buChar char="•"/>
            </a:pPr>
            <a:r>
              <a:rPr lang="en-GB" sz="2800" b="1" dirty="0">
                <a:solidFill>
                  <a:srgbClr val="0563C1"/>
                </a:solidFill>
                <a:latin typeface="Arial" panose="020B0604020202020204" pitchFamily="34" charset="0"/>
                <a:ea typeface="Calibri" panose="020F0502020204030204" pitchFamily="34" charset="0"/>
                <a:cs typeface="Times New Roman" panose="02020603050405020304" pitchFamily="18" charset="0"/>
              </a:rPr>
              <a:t>Urban Communities</a:t>
            </a:r>
          </a:p>
          <a:p>
            <a:endParaRPr lang="en-GB" sz="2800" b="1" dirty="0">
              <a:solidFill>
                <a:srgbClr val="0563C1"/>
              </a:solidFill>
              <a:latin typeface="Arial" panose="020B0604020202020204" pitchFamily="34" charset="0"/>
              <a:ea typeface="Calibri" panose="020F0502020204030204" pitchFamily="34" charset="0"/>
              <a:cs typeface="Times New Roman" panose="02020603050405020304" pitchFamily="18" charset="0"/>
            </a:endParaRPr>
          </a:p>
          <a:p>
            <a:pPr marL="342900" indent="-342900">
              <a:buFont typeface="Arial" panose="020B0604020202020204" pitchFamily="34" charset="0"/>
              <a:buChar char="•"/>
            </a:pPr>
            <a:r>
              <a:rPr lang="en-GB" sz="2800" b="1"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Suburban Communities</a:t>
            </a:r>
          </a:p>
        </p:txBody>
      </p:sp>
    </p:spTree>
    <p:extLst>
      <p:ext uri="{BB962C8B-B14F-4D97-AF65-F5344CB8AC3E}">
        <p14:creationId xmlns:p14="http://schemas.microsoft.com/office/powerpoint/2010/main" val="21770351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B5273-F616-4FF1-8D15-AD41B465DC9A}"/>
              </a:ext>
            </a:extLst>
          </p:cNvPr>
          <p:cNvSpPr>
            <a:spLocks noGrp="1"/>
          </p:cNvSpPr>
          <p:nvPr>
            <p:ph type="title"/>
          </p:nvPr>
        </p:nvSpPr>
        <p:spPr>
          <a:xfrm>
            <a:off x="1835696" y="416277"/>
            <a:ext cx="4566750" cy="492443"/>
          </a:xfrm>
        </p:spPr>
        <p:txBody>
          <a:bodyPr>
            <a:noAutofit/>
          </a:bodyPr>
          <a:lstStyle/>
          <a:p>
            <a:pPr algn="ctr"/>
            <a:r>
              <a:rPr lang="en-GB" b="1" dirty="0"/>
              <a:t>COMPARISONS</a:t>
            </a:r>
          </a:p>
        </p:txBody>
      </p:sp>
      <p:sp>
        <p:nvSpPr>
          <p:cNvPr id="3" name="Text Placeholder 2">
            <a:extLst>
              <a:ext uri="{FF2B5EF4-FFF2-40B4-BE49-F238E27FC236}">
                <a16:creationId xmlns:a16="http://schemas.microsoft.com/office/drawing/2014/main" id="{8DEB3469-CEE4-4473-B939-75806D623782}"/>
              </a:ext>
            </a:extLst>
          </p:cNvPr>
          <p:cNvSpPr>
            <a:spLocks noGrp="1"/>
          </p:cNvSpPr>
          <p:nvPr>
            <p:ph type="body" idx="1"/>
          </p:nvPr>
        </p:nvSpPr>
        <p:spPr>
          <a:xfrm>
            <a:off x="827584" y="1268760"/>
            <a:ext cx="7236296" cy="492443"/>
          </a:xfrm>
        </p:spPr>
        <p:txBody>
          <a:bodyPr>
            <a:normAutofit fontScale="85000" lnSpcReduction="10000"/>
          </a:bodyPr>
          <a:lstStyle/>
          <a:p>
            <a:r>
              <a:rPr lang="en-GB" sz="3200" b="1" dirty="0"/>
              <a:t>Rural</a:t>
            </a:r>
            <a:r>
              <a:rPr lang="en-GB" sz="3200" dirty="0"/>
              <a:t>, </a:t>
            </a:r>
            <a:r>
              <a:rPr lang="en-GB" sz="3200" b="1" dirty="0"/>
              <a:t>Urban </a:t>
            </a:r>
            <a:r>
              <a:rPr lang="en-GB" sz="3200" dirty="0"/>
              <a:t>and </a:t>
            </a:r>
            <a:r>
              <a:rPr lang="en-GB" sz="3200" b="1" dirty="0"/>
              <a:t>Suburban</a:t>
            </a:r>
            <a:r>
              <a:rPr lang="en-GB" sz="3200" dirty="0"/>
              <a:t> communities.</a:t>
            </a:r>
          </a:p>
        </p:txBody>
      </p:sp>
      <p:sp>
        <p:nvSpPr>
          <p:cNvPr id="4" name="TextBox 3">
            <a:extLst>
              <a:ext uri="{FF2B5EF4-FFF2-40B4-BE49-F238E27FC236}">
                <a16:creationId xmlns:a16="http://schemas.microsoft.com/office/drawing/2014/main" id="{B1DCFA5D-6A00-4D3D-9528-60C795A2F392}"/>
              </a:ext>
            </a:extLst>
          </p:cNvPr>
          <p:cNvSpPr txBox="1"/>
          <p:nvPr/>
        </p:nvSpPr>
        <p:spPr>
          <a:xfrm>
            <a:off x="107504" y="1988840"/>
            <a:ext cx="8928992" cy="3508653"/>
          </a:xfrm>
          <a:prstGeom prst="rect">
            <a:avLst/>
          </a:prstGeom>
          <a:noFill/>
        </p:spPr>
        <p:txBody>
          <a:bodyPr wrap="square" rtlCol="0">
            <a:spAutoFit/>
          </a:bodyPr>
          <a:lstStyle/>
          <a:p>
            <a:r>
              <a:rPr lang="en-GB" sz="2400" b="1" i="0" dirty="0">
                <a:solidFill>
                  <a:srgbClr val="000000"/>
                </a:solidFill>
                <a:effectLst/>
              </a:rPr>
              <a:t>DEFINITION</a:t>
            </a:r>
          </a:p>
          <a:p>
            <a:r>
              <a:rPr lang="en-GB" sz="2400" b="1" i="0" dirty="0">
                <a:solidFill>
                  <a:srgbClr val="000000"/>
                </a:solidFill>
                <a:effectLst/>
              </a:rPr>
              <a:t>Rural</a:t>
            </a:r>
            <a:r>
              <a:rPr lang="en-GB" sz="2400" b="0" i="0" dirty="0">
                <a:solidFill>
                  <a:srgbClr val="000000"/>
                </a:solidFill>
                <a:effectLst/>
              </a:rPr>
              <a:t> </a:t>
            </a:r>
            <a:r>
              <a:rPr lang="en-GB" sz="2400" b="1" i="0" dirty="0">
                <a:solidFill>
                  <a:srgbClr val="000000"/>
                </a:solidFill>
                <a:effectLst/>
              </a:rPr>
              <a:t>Communities</a:t>
            </a:r>
            <a:r>
              <a:rPr lang="en-GB" sz="2400" b="0" i="0" dirty="0">
                <a:solidFill>
                  <a:srgbClr val="000000"/>
                </a:solidFill>
                <a:effectLst/>
              </a:rPr>
              <a:t> are areas that are open and spread out with a small population.</a:t>
            </a:r>
            <a:endParaRPr lang="en-GB" sz="2400" dirty="0">
              <a:solidFill>
                <a:srgbClr val="000000"/>
              </a:solidFill>
            </a:endParaRPr>
          </a:p>
          <a:p>
            <a:r>
              <a:rPr lang="en-GB" sz="2400" b="1" dirty="0"/>
              <a:t>Urban</a:t>
            </a:r>
            <a:r>
              <a:rPr lang="en-GB" sz="2400" dirty="0"/>
              <a:t> </a:t>
            </a:r>
            <a:r>
              <a:rPr lang="en-GB" sz="2400" b="1" dirty="0"/>
              <a:t>Communities</a:t>
            </a:r>
            <a:r>
              <a:rPr lang="en-GB" sz="2400" dirty="0"/>
              <a:t> are areas that consists of both living and working areas and have high population.</a:t>
            </a:r>
          </a:p>
          <a:p>
            <a:r>
              <a:rPr lang="en-GB" sz="2400" b="1" dirty="0"/>
              <a:t>Suburban</a:t>
            </a:r>
            <a:r>
              <a:rPr lang="en-GB" sz="2400" dirty="0"/>
              <a:t> </a:t>
            </a:r>
            <a:r>
              <a:rPr lang="en-GB" sz="2400" b="1" dirty="0"/>
              <a:t>Communities</a:t>
            </a:r>
            <a:r>
              <a:rPr lang="en-GB" sz="2400" dirty="0"/>
              <a:t> are areas that are mainly residential with a larger population than rural areas.</a:t>
            </a:r>
          </a:p>
          <a:p>
            <a:r>
              <a:rPr lang="en-GB" dirty="0"/>
              <a:t>	</a:t>
            </a:r>
          </a:p>
          <a:p>
            <a:endParaRPr lang="en-GB" b="1" dirty="0"/>
          </a:p>
          <a:p>
            <a:r>
              <a:rPr lang="en-GB" dirty="0"/>
              <a:t>	</a:t>
            </a:r>
          </a:p>
        </p:txBody>
      </p:sp>
    </p:spTree>
    <p:extLst>
      <p:ext uri="{BB962C8B-B14F-4D97-AF65-F5344CB8AC3E}">
        <p14:creationId xmlns:p14="http://schemas.microsoft.com/office/powerpoint/2010/main" val="4287439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B5273-F616-4FF1-8D15-AD41B465DC9A}"/>
              </a:ext>
            </a:extLst>
          </p:cNvPr>
          <p:cNvSpPr>
            <a:spLocks noGrp="1"/>
          </p:cNvSpPr>
          <p:nvPr>
            <p:ph type="title"/>
          </p:nvPr>
        </p:nvSpPr>
        <p:spPr>
          <a:xfrm>
            <a:off x="2396637" y="404664"/>
            <a:ext cx="4350726" cy="492443"/>
          </a:xfrm>
        </p:spPr>
        <p:txBody>
          <a:bodyPr>
            <a:noAutofit/>
          </a:bodyPr>
          <a:lstStyle/>
          <a:p>
            <a:pPr algn="ctr"/>
            <a:r>
              <a:rPr lang="en-GB" sz="4000" b="1" dirty="0"/>
              <a:t>COMPARISONS</a:t>
            </a:r>
          </a:p>
        </p:txBody>
      </p:sp>
      <p:sp>
        <p:nvSpPr>
          <p:cNvPr id="3" name="Text Placeholder 2">
            <a:extLst>
              <a:ext uri="{FF2B5EF4-FFF2-40B4-BE49-F238E27FC236}">
                <a16:creationId xmlns:a16="http://schemas.microsoft.com/office/drawing/2014/main" id="{8DEB3469-CEE4-4473-B939-75806D623782}"/>
              </a:ext>
            </a:extLst>
          </p:cNvPr>
          <p:cNvSpPr>
            <a:spLocks noGrp="1"/>
          </p:cNvSpPr>
          <p:nvPr>
            <p:ph type="body" idx="1"/>
          </p:nvPr>
        </p:nvSpPr>
        <p:spPr>
          <a:xfrm>
            <a:off x="755576" y="1340768"/>
            <a:ext cx="7236296" cy="492443"/>
          </a:xfrm>
        </p:spPr>
        <p:txBody>
          <a:bodyPr>
            <a:normAutofit fontScale="85000" lnSpcReduction="10000"/>
          </a:bodyPr>
          <a:lstStyle/>
          <a:p>
            <a:r>
              <a:rPr lang="en-GB" sz="3200" b="1" dirty="0"/>
              <a:t>Rural</a:t>
            </a:r>
            <a:r>
              <a:rPr lang="en-GB" sz="3200" dirty="0"/>
              <a:t>, </a:t>
            </a:r>
            <a:r>
              <a:rPr lang="en-GB" sz="3200" b="1" dirty="0"/>
              <a:t>Urban </a:t>
            </a:r>
            <a:r>
              <a:rPr lang="en-GB" sz="3200" dirty="0"/>
              <a:t>and </a:t>
            </a:r>
            <a:r>
              <a:rPr lang="en-GB" sz="3200" b="1" dirty="0"/>
              <a:t>Suburban</a:t>
            </a:r>
            <a:r>
              <a:rPr lang="en-GB" sz="3200" dirty="0"/>
              <a:t> communities.</a:t>
            </a:r>
          </a:p>
        </p:txBody>
      </p:sp>
      <p:sp>
        <p:nvSpPr>
          <p:cNvPr id="4" name="TextBox 3">
            <a:extLst>
              <a:ext uri="{FF2B5EF4-FFF2-40B4-BE49-F238E27FC236}">
                <a16:creationId xmlns:a16="http://schemas.microsoft.com/office/drawing/2014/main" id="{B1DCFA5D-6A00-4D3D-9528-60C795A2F392}"/>
              </a:ext>
            </a:extLst>
          </p:cNvPr>
          <p:cNvSpPr txBox="1"/>
          <p:nvPr/>
        </p:nvSpPr>
        <p:spPr>
          <a:xfrm>
            <a:off x="215008" y="2276872"/>
            <a:ext cx="8928992" cy="3508653"/>
          </a:xfrm>
          <a:prstGeom prst="rect">
            <a:avLst/>
          </a:prstGeom>
          <a:noFill/>
        </p:spPr>
        <p:txBody>
          <a:bodyPr wrap="square" rtlCol="0">
            <a:spAutoFit/>
          </a:bodyPr>
          <a:lstStyle/>
          <a:p>
            <a:r>
              <a:rPr lang="en-GB" sz="2400" b="1" dirty="0"/>
              <a:t>TYPE of AREA </a:t>
            </a:r>
          </a:p>
          <a:p>
            <a:r>
              <a:rPr lang="en-GB" sz="2400" b="1" dirty="0"/>
              <a:t>Rural- </a:t>
            </a:r>
            <a:r>
              <a:rPr lang="en-GB" sz="2400" dirty="0"/>
              <a:t> generally a countryside area where farming can take place.</a:t>
            </a:r>
          </a:p>
          <a:p>
            <a:r>
              <a:rPr lang="en-GB" sz="2400" b="1" dirty="0"/>
              <a:t>Urban-</a:t>
            </a:r>
            <a:r>
              <a:rPr lang="en-GB" sz="2400" dirty="0"/>
              <a:t> The area is both residential and commercial with offices and large buildings.</a:t>
            </a:r>
          </a:p>
          <a:p>
            <a:r>
              <a:rPr lang="en-GB" sz="2400" b="1" dirty="0"/>
              <a:t>Suburban- </a:t>
            </a:r>
            <a:r>
              <a:rPr lang="en-GB" sz="2400" dirty="0"/>
              <a:t>The area is exclusively residential and has a lot of single-family housing.</a:t>
            </a:r>
          </a:p>
          <a:p>
            <a:r>
              <a:rPr lang="en-GB" dirty="0"/>
              <a:t>	</a:t>
            </a:r>
          </a:p>
          <a:p>
            <a:endParaRPr lang="en-GB" b="1" dirty="0"/>
          </a:p>
          <a:p>
            <a:r>
              <a:rPr lang="en-GB" dirty="0"/>
              <a:t>	</a:t>
            </a:r>
          </a:p>
        </p:txBody>
      </p:sp>
    </p:spTree>
    <p:extLst>
      <p:ext uri="{BB962C8B-B14F-4D97-AF65-F5344CB8AC3E}">
        <p14:creationId xmlns:p14="http://schemas.microsoft.com/office/powerpoint/2010/main" val="2095729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B5273-F616-4FF1-8D15-AD41B465DC9A}"/>
              </a:ext>
            </a:extLst>
          </p:cNvPr>
          <p:cNvSpPr>
            <a:spLocks noGrp="1"/>
          </p:cNvSpPr>
          <p:nvPr>
            <p:ph type="title"/>
          </p:nvPr>
        </p:nvSpPr>
        <p:spPr>
          <a:xfrm>
            <a:off x="2396637" y="404664"/>
            <a:ext cx="4350726" cy="492443"/>
          </a:xfrm>
        </p:spPr>
        <p:txBody>
          <a:bodyPr>
            <a:noAutofit/>
          </a:bodyPr>
          <a:lstStyle/>
          <a:p>
            <a:pPr algn="ctr"/>
            <a:r>
              <a:rPr lang="en-GB" sz="4000" b="1" dirty="0">
                <a:solidFill>
                  <a:srgbClr val="0070C0"/>
                </a:solidFill>
              </a:rPr>
              <a:t>COMPARISONS</a:t>
            </a:r>
          </a:p>
        </p:txBody>
      </p:sp>
      <p:sp>
        <p:nvSpPr>
          <p:cNvPr id="3" name="Text Placeholder 2">
            <a:extLst>
              <a:ext uri="{FF2B5EF4-FFF2-40B4-BE49-F238E27FC236}">
                <a16:creationId xmlns:a16="http://schemas.microsoft.com/office/drawing/2014/main" id="{8DEB3469-CEE4-4473-B939-75806D623782}"/>
              </a:ext>
            </a:extLst>
          </p:cNvPr>
          <p:cNvSpPr>
            <a:spLocks noGrp="1"/>
          </p:cNvSpPr>
          <p:nvPr>
            <p:ph type="body" idx="1"/>
          </p:nvPr>
        </p:nvSpPr>
        <p:spPr>
          <a:xfrm>
            <a:off x="107504" y="1208365"/>
            <a:ext cx="8784976" cy="864096"/>
          </a:xfrm>
        </p:spPr>
        <p:txBody>
          <a:bodyPr>
            <a:normAutofit fontScale="47500" lnSpcReduction="20000"/>
          </a:bodyPr>
          <a:lstStyle/>
          <a:p>
            <a:pPr marL="0" indent="0">
              <a:buNone/>
            </a:pPr>
            <a:r>
              <a:rPr lang="en-GB" sz="5900" b="1" dirty="0">
                <a:solidFill>
                  <a:srgbClr val="000000"/>
                </a:solidFill>
              </a:rPr>
              <a:t>OCCUPATION of RESIDENTS </a:t>
            </a:r>
            <a:r>
              <a:rPr lang="en-GB" sz="5900" dirty="0">
                <a:solidFill>
                  <a:srgbClr val="000000"/>
                </a:solidFill>
              </a:rPr>
              <a:t>(although there may be unemployment)</a:t>
            </a:r>
            <a:endParaRPr lang="en-GB" sz="5900" i="0" dirty="0">
              <a:solidFill>
                <a:srgbClr val="000000"/>
              </a:solidFill>
              <a:effectLst/>
            </a:endParaRPr>
          </a:p>
          <a:p>
            <a:endParaRPr lang="en-GB" sz="3200" dirty="0"/>
          </a:p>
        </p:txBody>
      </p:sp>
      <p:sp>
        <p:nvSpPr>
          <p:cNvPr id="4" name="TextBox 3">
            <a:extLst>
              <a:ext uri="{FF2B5EF4-FFF2-40B4-BE49-F238E27FC236}">
                <a16:creationId xmlns:a16="http://schemas.microsoft.com/office/drawing/2014/main" id="{B1DCFA5D-6A00-4D3D-9528-60C795A2F392}"/>
              </a:ext>
            </a:extLst>
          </p:cNvPr>
          <p:cNvSpPr txBox="1"/>
          <p:nvPr/>
        </p:nvSpPr>
        <p:spPr>
          <a:xfrm>
            <a:off x="251520" y="2276872"/>
            <a:ext cx="8892480" cy="4247317"/>
          </a:xfrm>
          <a:prstGeom prst="rect">
            <a:avLst/>
          </a:prstGeom>
          <a:noFill/>
        </p:spPr>
        <p:txBody>
          <a:bodyPr wrap="square" rtlCol="0">
            <a:spAutoFit/>
          </a:bodyPr>
          <a:lstStyle/>
          <a:p>
            <a:r>
              <a:rPr lang="en-GB" sz="2400" b="1" dirty="0">
                <a:solidFill>
                  <a:srgbClr val="000000"/>
                </a:solidFill>
              </a:rPr>
              <a:t>Rural</a:t>
            </a:r>
            <a:r>
              <a:rPr lang="en-GB" sz="2400" dirty="0">
                <a:solidFill>
                  <a:srgbClr val="000000"/>
                </a:solidFill>
              </a:rPr>
              <a:t> </a:t>
            </a:r>
            <a:r>
              <a:rPr lang="en-GB" sz="2400" b="1" dirty="0">
                <a:solidFill>
                  <a:srgbClr val="000000"/>
                </a:solidFill>
              </a:rPr>
              <a:t>Communities </a:t>
            </a:r>
            <a:r>
              <a:rPr lang="en-GB" sz="2400" dirty="0">
                <a:solidFill>
                  <a:srgbClr val="000000"/>
                </a:solidFill>
              </a:rPr>
              <a:t> These areas include people who were traditionally employed in farming- now more hospitality? </a:t>
            </a:r>
          </a:p>
          <a:p>
            <a:endParaRPr lang="en-GB" sz="2400" dirty="0">
              <a:solidFill>
                <a:srgbClr val="000000"/>
              </a:solidFill>
            </a:endParaRPr>
          </a:p>
          <a:p>
            <a:r>
              <a:rPr lang="en-GB" sz="2400" b="1" dirty="0"/>
              <a:t>Urban</a:t>
            </a:r>
            <a:r>
              <a:rPr lang="en-GB" sz="2400" dirty="0"/>
              <a:t> </a:t>
            </a:r>
            <a:r>
              <a:rPr lang="en-GB" sz="2400" b="1" dirty="0"/>
              <a:t>Communities</a:t>
            </a:r>
            <a:r>
              <a:rPr lang="en-GB" sz="2400" dirty="0"/>
              <a:t> These areas include people who run their own business or work for a company.</a:t>
            </a:r>
          </a:p>
          <a:p>
            <a:endParaRPr lang="en-GB" sz="2400" dirty="0"/>
          </a:p>
          <a:p>
            <a:r>
              <a:rPr lang="en-GB" sz="2400" b="1" dirty="0"/>
              <a:t>Suburban</a:t>
            </a:r>
            <a:r>
              <a:rPr lang="en-GB" sz="2400" dirty="0"/>
              <a:t> </a:t>
            </a:r>
            <a:r>
              <a:rPr lang="en-GB" sz="2400" b="1" dirty="0"/>
              <a:t>Communities</a:t>
            </a:r>
            <a:r>
              <a:rPr lang="en-GB" sz="2400" dirty="0"/>
              <a:t> As these areas are residential and near to the urban areas they include people who work in the urban areas.</a:t>
            </a:r>
          </a:p>
          <a:p>
            <a:r>
              <a:rPr lang="en-GB" dirty="0"/>
              <a:t>	</a:t>
            </a:r>
          </a:p>
          <a:p>
            <a:endParaRPr lang="en-GB" b="1" dirty="0"/>
          </a:p>
          <a:p>
            <a:r>
              <a:rPr lang="en-GB" dirty="0"/>
              <a:t>	</a:t>
            </a:r>
          </a:p>
        </p:txBody>
      </p:sp>
    </p:spTree>
    <p:extLst>
      <p:ext uri="{BB962C8B-B14F-4D97-AF65-F5344CB8AC3E}">
        <p14:creationId xmlns:p14="http://schemas.microsoft.com/office/powerpoint/2010/main" val="9565532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B5273-F616-4FF1-8D15-AD41B465DC9A}"/>
              </a:ext>
            </a:extLst>
          </p:cNvPr>
          <p:cNvSpPr>
            <a:spLocks noGrp="1"/>
          </p:cNvSpPr>
          <p:nvPr>
            <p:ph type="title"/>
          </p:nvPr>
        </p:nvSpPr>
        <p:spPr>
          <a:xfrm>
            <a:off x="2123728" y="404664"/>
            <a:ext cx="4350726" cy="492443"/>
          </a:xfrm>
        </p:spPr>
        <p:txBody>
          <a:bodyPr>
            <a:noAutofit/>
          </a:bodyPr>
          <a:lstStyle/>
          <a:p>
            <a:pPr algn="ctr"/>
            <a:r>
              <a:rPr lang="en-GB" sz="4000" b="1" dirty="0">
                <a:solidFill>
                  <a:srgbClr val="0070C0"/>
                </a:solidFill>
              </a:rPr>
              <a:t>COMPARISONS</a:t>
            </a:r>
          </a:p>
        </p:txBody>
      </p:sp>
      <p:sp>
        <p:nvSpPr>
          <p:cNvPr id="3" name="Text Placeholder 2">
            <a:extLst>
              <a:ext uri="{FF2B5EF4-FFF2-40B4-BE49-F238E27FC236}">
                <a16:creationId xmlns:a16="http://schemas.microsoft.com/office/drawing/2014/main" id="{8DEB3469-CEE4-4473-B939-75806D623782}"/>
              </a:ext>
            </a:extLst>
          </p:cNvPr>
          <p:cNvSpPr>
            <a:spLocks noGrp="1"/>
          </p:cNvSpPr>
          <p:nvPr>
            <p:ph type="body" idx="1"/>
          </p:nvPr>
        </p:nvSpPr>
        <p:spPr>
          <a:xfrm>
            <a:off x="1781436" y="1208365"/>
            <a:ext cx="5544616" cy="864096"/>
          </a:xfrm>
        </p:spPr>
        <p:txBody>
          <a:bodyPr>
            <a:normAutofit/>
          </a:bodyPr>
          <a:lstStyle/>
          <a:p>
            <a:pPr marL="0" indent="0">
              <a:buNone/>
            </a:pPr>
            <a:r>
              <a:rPr lang="en-GB" sz="3200" b="1" dirty="0"/>
              <a:t>SERVICES AND NECESSITIES</a:t>
            </a:r>
          </a:p>
          <a:p>
            <a:pPr marL="0" indent="0">
              <a:buNone/>
            </a:pPr>
            <a:endParaRPr lang="en-GB" sz="3200" dirty="0"/>
          </a:p>
        </p:txBody>
      </p:sp>
      <p:sp>
        <p:nvSpPr>
          <p:cNvPr id="4" name="TextBox 3">
            <a:extLst>
              <a:ext uri="{FF2B5EF4-FFF2-40B4-BE49-F238E27FC236}">
                <a16:creationId xmlns:a16="http://schemas.microsoft.com/office/drawing/2014/main" id="{B1DCFA5D-6A00-4D3D-9528-60C795A2F392}"/>
              </a:ext>
            </a:extLst>
          </p:cNvPr>
          <p:cNvSpPr txBox="1"/>
          <p:nvPr/>
        </p:nvSpPr>
        <p:spPr>
          <a:xfrm>
            <a:off x="107504" y="2072461"/>
            <a:ext cx="8892480" cy="424731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a:ea typeface="+mn-ea"/>
                <a:cs typeface="+mn-cs"/>
              </a:rPr>
              <a:t>Rural- </a:t>
            </a:r>
            <a:r>
              <a:rPr kumimoji="0" lang="en-GB" sz="2400" b="0" i="0" u="none" strike="noStrike" kern="1200" cap="none" spc="0" normalizeH="0" baseline="0" noProof="0" dirty="0">
                <a:ln>
                  <a:noFill/>
                </a:ln>
                <a:solidFill>
                  <a:prstClr val="black"/>
                </a:solidFill>
                <a:effectLst/>
                <a:uLnTx/>
                <a:uFillTx/>
                <a:latin typeface="Calibri"/>
                <a:ea typeface="+mn-ea"/>
                <a:cs typeface="+mn-cs"/>
              </a:rPr>
              <a:t> They have the basic necessities but these areas often do not have sufficient shopping or medical services for which they have to go to more populated areas.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a:ea typeface="+mn-ea"/>
                <a:cs typeface="+mn-cs"/>
              </a:rPr>
              <a:t>Urban-</a:t>
            </a:r>
            <a:r>
              <a:rPr kumimoji="0" lang="en-GB" sz="2400" b="0" i="0" u="none" strike="noStrike" kern="1200" cap="none" spc="0" normalizeH="0" baseline="0" noProof="0" dirty="0">
                <a:ln>
                  <a:noFill/>
                </a:ln>
                <a:solidFill>
                  <a:prstClr val="black"/>
                </a:solidFill>
                <a:effectLst/>
                <a:uLnTx/>
                <a:uFillTx/>
                <a:latin typeface="Calibri"/>
                <a:ea typeface="+mn-ea"/>
                <a:cs typeface="+mn-cs"/>
              </a:rPr>
              <a:t> Generally have all the basic necessities and advanced medical services. These areas also have extensive shopping areas.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a:ea typeface="+mn-ea"/>
                <a:cs typeface="+mn-cs"/>
              </a:rPr>
              <a:t>Suburban- </a:t>
            </a:r>
            <a:r>
              <a:rPr kumimoji="0" lang="en-GB" sz="2400" b="0" i="0" u="none" strike="noStrike" kern="1200" cap="none" spc="0" normalizeH="0" baseline="0" noProof="0" dirty="0">
                <a:ln>
                  <a:noFill/>
                </a:ln>
                <a:solidFill>
                  <a:prstClr val="black"/>
                </a:solidFill>
                <a:effectLst/>
                <a:uLnTx/>
                <a:uFillTx/>
                <a:latin typeface="Calibri"/>
                <a:ea typeface="+mn-ea"/>
                <a:cs typeface="+mn-cs"/>
              </a:rPr>
              <a:t>They have the basic necessities and medical services but often limited shopping facilities. </a:t>
            </a: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a:p>
            <a:r>
              <a:rPr lang="en-GB" dirty="0"/>
              <a:t>	</a:t>
            </a:r>
          </a:p>
          <a:p>
            <a:endParaRPr lang="en-GB" b="1" dirty="0"/>
          </a:p>
          <a:p>
            <a:r>
              <a:rPr lang="en-GB" dirty="0"/>
              <a:t>	</a:t>
            </a:r>
          </a:p>
        </p:txBody>
      </p:sp>
    </p:spTree>
    <p:extLst>
      <p:ext uri="{BB962C8B-B14F-4D97-AF65-F5344CB8AC3E}">
        <p14:creationId xmlns:p14="http://schemas.microsoft.com/office/powerpoint/2010/main" val="2435956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FEE6D-9402-494F-B50B-915188944243}"/>
              </a:ext>
            </a:extLst>
          </p:cNvPr>
          <p:cNvSpPr>
            <a:spLocks noGrp="1"/>
          </p:cNvSpPr>
          <p:nvPr>
            <p:ph type="title"/>
          </p:nvPr>
        </p:nvSpPr>
        <p:spPr>
          <a:xfrm>
            <a:off x="0" y="404664"/>
            <a:ext cx="9144000" cy="492443"/>
          </a:xfrm>
        </p:spPr>
        <p:txBody>
          <a:bodyPr>
            <a:noAutofit/>
          </a:bodyPr>
          <a:lstStyle/>
          <a:p>
            <a:pPr algn="ctr"/>
            <a:r>
              <a:rPr lang="en-GB" sz="3600" b="1" dirty="0"/>
              <a:t>Community: </a:t>
            </a:r>
            <a:r>
              <a:rPr lang="en-GB" sz="3600" b="1" dirty="0">
                <a:solidFill>
                  <a:srgbClr val="0070C0"/>
                </a:solidFill>
              </a:rPr>
              <a:t>SHARED CHARACTERISTICS</a:t>
            </a:r>
          </a:p>
        </p:txBody>
      </p:sp>
      <p:sp>
        <p:nvSpPr>
          <p:cNvPr id="3" name="Text Placeholder 2">
            <a:extLst>
              <a:ext uri="{FF2B5EF4-FFF2-40B4-BE49-F238E27FC236}">
                <a16:creationId xmlns:a16="http://schemas.microsoft.com/office/drawing/2014/main" id="{C3298AEA-887C-4A93-BF75-8512BE98D26E}"/>
              </a:ext>
            </a:extLst>
          </p:cNvPr>
          <p:cNvSpPr>
            <a:spLocks noGrp="1"/>
          </p:cNvSpPr>
          <p:nvPr>
            <p:ph type="body" idx="1"/>
          </p:nvPr>
        </p:nvSpPr>
        <p:spPr>
          <a:xfrm>
            <a:off x="251520" y="1276453"/>
            <a:ext cx="8229600" cy="5601533"/>
          </a:xfrm>
        </p:spPr>
        <p:txBody>
          <a:bodyPr>
            <a:normAutofit/>
          </a:bodyPr>
          <a:lstStyle/>
          <a:p>
            <a:r>
              <a:rPr lang="en-GB" sz="2800" b="1" dirty="0"/>
              <a:t>What could these be?</a:t>
            </a:r>
          </a:p>
          <a:p>
            <a:endParaRPr lang="en-GB" sz="2800" dirty="0"/>
          </a:p>
          <a:p>
            <a:r>
              <a:rPr lang="en-GB" sz="2800" dirty="0"/>
              <a:t>Ethnicity/Race</a:t>
            </a:r>
          </a:p>
          <a:p>
            <a:r>
              <a:rPr lang="en-GB" sz="2800" dirty="0"/>
              <a:t>Gender/Sexuality</a:t>
            </a:r>
          </a:p>
          <a:p>
            <a:r>
              <a:rPr lang="en-GB" sz="2800" dirty="0"/>
              <a:t>Age</a:t>
            </a:r>
          </a:p>
          <a:p>
            <a:r>
              <a:rPr lang="en-GB" sz="2800" dirty="0"/>
              <a:t>Disability</a:t>
            </a:r>
          </a:p>
          <a:p>
            <a:r>
              <a:rPr lang="en-GB" sz="2800" dirty="0"/>
              <a:t>Socio Economic Status (employment status)</a:t>
            </a:r>
          </a:p>
          <a:p>
            <a:r>
              <a:rPr lang="en-GB" sz="2800" dirty="0"/>
              <a:t>Social Class/Position</a:t>
            </a:r>
          </a:p>
        </p:txBody>
      </p:sp>
    </p:spTree>
    <p:extLst>
      <p:ext uri="{BB962C8B-B14F-4D97-AF65-F5344CB8AC3E}">
        <p14:creationId xmlns:p14="http://schemas.microsoft.com/office/powerpoint/2010/main" val="3037494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271DB-7BC9-46C3-AC81-718782E15A15}"/>
              </a:ext>
            </a:extLst>
          </p:cNvPr>
          <p:cNvSpPr>
            <a:spLocks noGrp="1"/>
          </p:cNvSpPr>
          <p:nvPr>
            <p:ph type="title"/>
          </p:nvPr>
        </p:nvSpPr>
        <p:spPr>
          <a:xfrm>
            <a:off x="827584" y="548680"/>
            <a:ext cx="7221488" cy="492443"/>
          </a:xfrm>
        </p:spPr>
        <p:txBody>
          <a:bodyPr>
            <a:noAutofit/>
          </a:bodyPr>
          <a:lstStyle/>
          <a:p>
            <a:r>
              <a:rPr lang="en-GB" sz="4000" b="1" dirty="0">
                <a:solidFill>
                  <a:srgbClr val="0070C0"/>
                </a:solidFill>
              </a:rPr>
              <a:t>COMMON INTEREST/BELIEFS</a:t>
            </a:r>
          </a:p>
        </p:txBody>
      </p:sp>
      <p:sp>
        <p:nvSpPr>
          <p:cNvPr id="3" name="Text Placeholder 2">
            <a:extLst>
              <a:ext uri="{FF2B5EF4-FFF2-40B4-BE49-F238E27FC236}">
                <a16:creationId xmlns:a16="http://schemas.microsoft.com/office/drawing/2014/main" id="{45ABAF47-8444-4F33-AFBF-48BAFA073586}"/>
              </a:ext>
            </a:extLst>
          </p:cNvPr>
          <p:cNvSpPr>
            <a:spLocks noGrp="1"/>
          </p:cNvSpPr>
          <p:nvPr>
            <p:ph type="body" idx="1"/>
          </p:nvPr>
        </p:nvSpPr>
        <p:spPr>
          <a:xfrm>
            <a:off x="251520" y="1484784"/>
            <a:ext cx="8229600" cy="3416320"/>
          </a:xfrm>
        </p:spPr>
        <p:txBody>
          <a:bodyPr>
            <a:noAutofit/>
          </a:bodyPr>
          <a:lstStyle/>
          <a:p>
            <a:pPr marL="0" indent="0">
              <a:buNone/>
            </a:pPr>
            <a:r>
              <a:rPr lang="en-GB" sz="2800" b="1" dirty="0"/>
              <a:t>What could these be?</a:t>
            </a:r>
          </a:p>
          <a:p>
            <a:endParaRPr lang="en-GB" sz="2400" b="1" dirty="0"/>
          </a:p>
          <a:p>
            <a:r>
              <a:rPr lang="en-GB" sz="2400" dirty="0"/>
              <a:t>Religion</a:t>
            </a:r>
          </a:p>
          <a:p>
            <a:endParaRPr lang="en-GB" sz="2400" dirty="0"/>
          </a:p>
          <a:p>
            <a:r>
              <a:rPr lang="en-GB" sz="2400" dirty="0"/>
              <a:t>Belief</a:t>
            </a:r>
          </a:p>
          <a:p>
            <a:endParaRPr lang="en-GB" sz="2400" dirty="0"/>
          </a:p>
          <a:p>
            <a:r>
              <a:rPr lang="en-GB" sz="2400" dirty="0"/>
              <a:t>Politics</a:t>
            </a:r>
          </a:p>
          <a:p>
            <a:endParaRPr lang="en-GB" sz="2400" dirty="0"/>
          </a:p>
          <a:p>
            <a:r>
              <a:rPr lang="en-GB" sz="2400" dirty="0"/>
              <a:t>Aims</a:t>
            </a:r>
          </a:p>
        </p:txBody>
      </p:sp>
    </p:spTree>
    <p:extLst>
      <p:ext uri="{BB962C8B-B14F-4D97-AF65-F5344CB8AC3E}">
        <p14:creationId xmlns:p14="http://schemas.microsoft.com/office/powerpoint/2010/main" val="1060158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C29CB-9FC4-4FA3-A688-EC8C9970CAA5}"/>
              </a:ext>
            </a:extLst>
          </p:cNvPr>
          <p:cNvSpPr>
            <a:spLocks noGrp="1"/>
          </p:cNvSpPr>
          <p:nvPr>
            <p:ph type="title"/>
          </p:nvPr>
        </p:nvSpPr>
        <p:spPr>
          <a:xfrm>
            <a:off x="1547664" y="437177"/>
            <a:ext cx="5688632" cy="984885"/>
          </a:xfrm>
        </p:spPr>
        <p:txBody>
          <a:bodyPr>
            <a:noAutofit/>
          </a:bodyPr>
          <a:lstStyle/>
          <a:p>
            <a:r>
              <a:rPr lang="en-GB" b="1" dirty="0">
                <a:solidFill>
                  <a:srgbClr val="0070C0"/>
                </a:solidFill>
              </a:rPr>
              <a:t>WHO MAKES UP A COMMUNITY?</a:t>
            </a:r>
          </a:p>
        </p:txBody>
      </p:sp>
      <p:sp>
        <p:nvSpPr>
          <p:cNvPr id="3" name="Text Placeholder 2">
            <a:extLst>
              <a:ext uri="{FF2B5EF4-FFF2-40B4-BE49-F238E27FC236}">
                <a16:creationId xmlns:a16="http://schemas.microsoft.com/office/drawing/2014/main" id="{CCCDF2D7-2594-4E01-A692-E38AEB72352E}"/>
              </a:ext>
            </a:extLst>
          </p:cNvPr>
          <p:cNvSpPr>
            <a:spLocks noGrp="1"/>
          </p:cNvSpPr>
          <p:nvPr>
            <p:ph type="body" idx="1"/>
          </p:nvPr>
        </p:nvSpPr>
        <p:spPr>
          <a:xfrm>
            <a:off x="107504" y="1844824"/>
            <a:ext cx="8856984" cy="3447098"/>
          </a:xfrm>
        </p:spPr>
        <p:txBody>
          <a:bodyPr>
            <a:normAutofit lnSpcReduction="10000"/>
          </a:bodyPr>
          <a:lstStyle/>
          <a:p>
            <a:pPr marL="0" indent="0">
              <a:buNone/>
            </a:pPr>
            <a:r>
              <a:rPr lang="en-GB" b="1" dirty="0"/>
              <a:t>Is the community a closed or open one?</a:t>
            </a:r>
          </a:p>
          <a:p>
            <a:r>
              <a:rPr lang="en-GB" sz="2800" dirty="0"/>
              <a:t>A </a:t>
            </a:r>
            <a:r>
              <a:rPr lang="en-GB" sz="2800" b="1" dirty="0"/>
              <a:t>closed community</a:t>
            </a:r>
            <a:r>
              <a:rPr lang="en-GB" sz="2800" dirty="0"/>
              <a:t> intentionally limits links with other communities and does not routinely welcome new and diverse members.</a:t>
            </a:r>
          </a:p>
          <a:p>
            <a:endParaRPr lang="en-GB" sz="2800" dirty="0"/>
          </a:p>
          <a:p>
            <a:r>
              <a:rPr lang="en-GB" sz="2800" dirty="0"/>
              <a:t>What do you think this means?</a:t>
            </a:r>
          </a:p>
          <a:p>
            <a:r>
              <a:rPr lang="en-GB" sz="2800" dirty="0"/>
              <a:t>Can you give some examples of this?</a:t>
            </a:r>
          </a:p>
          <a:p>
            <a:endParaRPr lang="en-GB" sz="2800" dirty="0"/>
          </a:p>
          <a:p>
            <a:endParaRPr lang="en-GB" sz="2800" dirty="0"/>
          </a:p>
        </p:txBody>
      </p:sp>
    </p:spTree>
    <p:extLst>
      <p:ext uri="{BB962C8B-B14F-4D97-AF65-F5344CB8AC3E}">
        <p14:creationId xmlns:p14="http://schemas.microsoft.com/office/powerpoint/2010/main" val="557796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C29CB-9FC4-4FA3-A688-EC8C9970CAA5}"/>
              </a:ext>
            </a:extLst>
          </p:cNvPr>
          <p:cNvSpPr>
            <a:spLocks noGrp="1"/>
          </p:cNvSpPr>
          <p:nvPr>
            <p:ph type="title"/>
          </p:nvPr>
        </p:nvSpPr>
        <p:spPr>
          <a:xfrm>
            <a:off x="1547664" y="437177"/>
            <a:ext cx="5688632" cy="984885"/>
          </a:xfrm>
        </p:spPr>
        <p:txBody>
          <a:bodyPr>
            <a:noAutofit/>
          </a:bodyPr>
          <a:lstStyle/>
          <a:p>
            <a:r>
              <a:rPr lang="en-GB" b="1" dirty="0">
                <a:solidFill>
                  <a:srgbClr val="0070C0"/>
                </a:solidFill>
              </a:rPr>
              <a:t>WHO MAKES UP A COMMUNITY?</a:t>
            </a:r>
          </a:p>
        </p:txBody>
      </p:sp>
      <p:sp>
        <p:nvSpPr>
          <p:cNvPr id="3" name="Text Placeholder 2">
            <a:extLst>
              <a:ext uri="{FF2B5EF4-FFF2-40B4-BE49-F238E27FC236}">
                <a16:creationId xmlns:a16="http://schemas.microsoft.com/office/drawing/2014/main" id="{CCCDF2D7-2594-4E01-A692-E38AEB72352E}"/>
              </a:ext>
            </a:extLst>
          </p:cNvPr>
          <p:cNvSpPr>
            <a:spLocks noGrp="1"/>
          </p:cNvSpPr>
          <p:nvPr>
            <p:ph type="body" idx="1"/>
          </p:nvPr>
        </p:nvSpPr>
        <p:spPr>
          <a:xfrm>
            <a:off x="107504" y="1844824"/>
            <a:ext cx="8856984" cy="3447098"/>
          </a:xfrm>
        </p:spPr>
        <p:txBody>
          <a:bodyPr>
            <a:normAutofit/>
          </a:bodyPr>
          <a:lstStyle/>
          <a:p>
            <a:r>
              <a:rPr lang="en-GB" sz="2800" dirty="0"/>
              <a:t>An </a:t>
            </a:r>
            <a:r>
              <a:rPr lang="en-GB" sz="2800" b="1" dirty="0"/>
              <a:t>open community </a:t>
            </a:r>
            <a:r>
              <a:rPr lang="en-GB" sz="2800" dirty="0"/>
              <a:t>is one that has links with wider society and freely accepts new members.</a:t>
            </a:r>
          </a:p>
          <a:p>
            <a:pPr marL="0" indent="0">
              <a:buNone/>
            </a:pPr>
            <a:endParaRPr lang="en-GB" sz="2800" dirty="0"/>
          </a:p>
          <a:p>
            <a:r>
              <a:rPr lang="en-GB" sz="2800" dirty="0"/>
              <a:t>What do you think this means?</a:t>
            </a:r>
          </a:p>
          <a:p>
            <a:r>
              <a:rPr lang="en-GB" sz="2800" dirty="0"/>
              <a:t>Can you give some examples of this?</a:t>
            </a:r>
          </a:p>
          <a:p>
            <a:endParaRPr lang="en-GB" sz="2800" dirty="0"/>
          </a:p>
          <a:p>
            <a:endParaRPr lang="en-GB" sz="2800" dirty="0"/>
          </a:p>
        </p:txBody>
      </p:sp>
    </p:spTree>
    <p:extLst>
      <p:ext uri="{BB962C8B-B14F-4D97-AF65-F5344CB8AC3E}">
        <p14:creationId xmlns:p14="http://schemas.microsoft.com/office/powerpoint/2010/main" val="14625912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BFC48-37E6-4754-AEA6-BD6AC746E0E0}"/>
              </a:ext>
            </a:extLst>
          </p:cNvPr>
          <p:cNvSpPr>
            <a:spLocks noGrp="1"/>
          </p:cNvSpPr>
          <p:nvPr>
            <p:ph type="title"/>
          </p:nvPr>
        </p:nvSpPr>
        <p:spPr>
          <a:xfrm>
            <a:off x="251520" y="188640"/>
            <a:ext cx="8640960" cy="984885"/>
          </a:xfrm>
        </p:spPr>
        <p:txBody>
          <a:bodyPr>
            <a:noAutofit/>
          </a:bodyPr>
          <a:lstStyle/>
          <a:p>
            <a:r>
              <a:rPr lang="en-GB" sz="4000" b="1" dirty="0">
                <a:solidFill>
                  <a:srgbClr val="0070C0"/>
                </a:solidFill>
              </a:rPr>
              <a:t>CHARACTERISTICS OF A COMMUNITY</a:t>
            </a:r>
          </a:p>
        </p:txBody>
      </p:sp>
      <p:sp>
        <p:nvSpPr>
          <p:cNvPr id="3" name="Text Placeholder 2">
            <a:extLst>
              <a:ext uri="{FF2B5EF4-FFF2-40B4-BE49-F238E27FC236}">
                <a16:creationId xmlns:a16="http://schemas.microsoft.com/office/drawing/2014/main" id="{A9BB755C-49F7-468C-91FA-12077BFEABF0}"/>
              </a:ext>
            </a:extLst>
          </p:cNvPr>
          <p:cNvSpPr>
            <a:spLocks noGrp="1"/>
          </p:cNvSpPr>
          <p:nvPr>
            <p:ph type="body" idx="1"/>
          </p:nvPr>
        </p:nvSpPr>
        <p:spPr>
          <a:xfrm>
            <a:off x="107504" y="1269921"/>
            <a:ext cx="8229600" cy="430887"/>
          </a:xfrm>
        </p:spPr>
        <p:txBody>
          <a:bodyPr>
            <a:noAutofit/>
          </a:bodyPr>
          <a:lstStyle/>
          <a:p>
            <a:pPr marL="0" indent="0">
              <a:buNone/>
            </a:pPr>
            <a:r>
              <a:rPr lang="en-GB" b="1" dirty="0"/>
              <a:t>Communities Have…</a:t>
            </a:r>
          </a:p>
        </p:txBody>
      </p:sp>
      <p:sp>
        <p:nvSpPr>
          <p:cNvPr id="5" name="TextBox 4">
            <a:extLst>
              <a:ext uri="{FF2B5EF4-FFF2-40B4-BE49-F238E27FC236}">
                <a16:creationId xmlns:a16="http://schemas.microsoft.com/office/drawing/2014/main" id="{36397FF4-538B-4B25-B4AE-300DB6A1454C}"/>
              </a:ext>
            </a:extLst>
          </p:cNvPr>
          <p:cNvSpPr txBox="1"/>
          <p:nvPr/>
        </p:nvSpPr>
        <p:spPr>
          <a:xfrm>
            <a:off x="503548" y="1700808"/>
            <a:ext cx="8136904" cy="4154984"/>
          </a:xfrm>
          <a:prstGeom prst="rect">
            <a:avLst/>
          </a:prstGeom>
          <a:noFill/>
        </p:spPr>
        <p:txBody>
          <a:bodyPr wrap="square">
            <a:spAutoFit/>
          </a:bodyPr>
          <a:lstStyle/>
          <a:p>
            <a:pPr algn="l">
              <a:buFont typeface="Arial" panose="020B0604020202020204" pitchFamily="34" charset="0"/>
              <a:buChar char="•"/>
            </a:pPr>
            <a:r>
              <a:rPr lang="en-GB" sz="2400" b="0" i="0" dirty="0">
                <a:solidFill>
                  <a:srgbClr val="202124"/>
                </a:solidFill>
                <a:effectLst/>
                <a:latin typeface="arial" panose="020B0604020202020204" pitchFamily="34" charset="0"/>
              </a:rPr>
              <a:t>Boundaries</a:t>
            </a:r>
          </a:p>
          <a:p>
            <a:pPr algn="l"/>
            <a:endParaRPr lang="en-GB" sz="2400" b="0" i="0" dirty="0">
              <a:solidFill>
                <a:srgbClr val="202124"/>
              </a:solidFill>
              <a:effectLst/>
              <a:latin typeface="arial" panose="020B0604020202020204" pitchFamily="34" charset="0"/>
            </a:endParaRPr>
          </a:p>
          <a:p>
            <a:pPr algn="l">
              <a:buFont typeface="Arial" panose="020B0604020202020204" pitchFamily="34" charset="0"/>
              <a:buChar char="•"/>
            </a:pPr>
            <a:r>
              <a:rPr lang="en-GB" sz="2400" b="0" i="0" dirty="0">
                <a:solidFill>
                  <a:srgbClr val="202124"/>
                </a:solidFill>
                <a:effectLst/>
                <a:latin typeface="arial" panose="020B0604020202020204" pitchFamily="34" charset="0"/>
              </a:rPr>
              <a:t>Purpose</a:t>
            </a:r>
          </a:p>
          <a:p>
            <a:pPr algn="l"/>
            <a:endParaRPr lang="en-GB" sz="2400" b="0" i="0" dirty="0">
              <a:solidFill>
                <a:srgbClr val="202124"/>
              </a:solidFill>
              <a:effectLst/>
              <a:latin typeface="arial" panose="020B0604020202020204" pitchFamily="34" charset="0"/>
            </a:endParaRPr>
          </a:p>
          <a:p>
            <a:pPr algn="l">
              <a:buFont typeface="Arial" panose="020B0604020202020204" pitchFamily="34" charset="0"/>
              <a:buChar char="•"/>
            </a:pPr>
            <a:r>
              <a:rPr lang="en-GB" sz="2400" b="0" i="0" dirty="0">
                <a:solidFill>
                  <a:srgbClr val="202124"/>
                </a:solidFill>
                <a:effectLst/>
                <a:latin typeface="arial" panose="020B0604020202020204" pitchFamily="34" charset="0"/>
              </a:rPr>
              <a:t>Communication</a:t>
            </a:r>
          </a:p>
          <a:p>
            <a:pPr algn="l"/>
            <a:endParaRPr lang="en-GB" sz="2400" b="0" i="0" dirty="0">
              <a:solidFill>
                <a:srgbClr val="202124"/>
              </a:solidFill>
              <a:effectLst/>
              <a:latin typeface="arial" panose="020B0604020202020204" pitchFamily="34" charset="0"/>
            </a:endParaRPr>
          </a:p>
          <a:p>
            <a:pPr algn="l">
              <a:buFont typeface="Arial" panose="020B0604020202020204" pitchFamily="34" charset="0"/>
              <a:buChar char="•"/>
            </a:pPr>
            <a:r>
              <a:rPr lang="en-GB" sz="2400" b="0" i="0" dirty="0">
                <a:solidFill>
                  <a:srgbClr val="202124"/>
                </a:solidFill>
                <a:effectLst/>
                <a:latin typeface="arial" panose="020B0604020202020204" pitchFamily="34" charset="0"/>
              </a:rPr>
              <a:t>History</a:t>
            </a:r>
          </a:p>
          <a:p>
            <a:pPr algn="l"/>
            <a:endParaRPr lang="en-GB" sz="2400" b="0" i="0" dirty="0">
              <a:solidFill>
                <a:srgbClr val="202124"/>
              </a:solidFill>
              <a:effectLst/>
              <a:latin typeface="arial" panose="020B0604020202020204" pitchFamily="34" charset="0"/>
            </a:endParaRPr>
          </a:p>
          <a:p>
            <a:pPr algn="l">
              <a:buFont typeface="Arial" panose="020B0604020202020204" pitchFamily="34" charset="0"/>
              <a:buChar char="•"/>
            </a:pPr>
            <a:r>
              <a:rPr lang="en-GB" sz="2400" b="0" i="0" dirty="0">
                <a:solidFill>
                  <a:srgbClr val="202124"/>
                </a:solidFill>
                <a:effectLst/>
                <a:latin typeface="arial" panose="020B0604020202020204" pitchFamily="34" charset="0"/>
              </a:rPr>
              <a:t>Emotions</a:t>
            </a:r>
          </a:p>
          <a:p>
            <a:pPr algn="l">
              <a:buFont typeface="Arial" panose="020B0604020202020204" pitchFamily="34" charset="0"/>
              <a:buChar char="•"/>
            </a:pPr>
            <a:endParaRPr lang="en-GB" sz="2400" dirty="0">
              <a:solidFill>
                <a:srgbClr val="202124"/>
              </a:solidFill>
              <a:latin typeface="arial" panose="020B0604020202020204" pitchFamily="34" charset="0"/>
            </a:endParaRPr>
          </a:p>
          <a:p>
            <a:pPr algn="l"/>
            <a:r>
              <a:rPr lang="en-GB" sz="2400" b="0" i="0" dirty="0">
                <a:solidFill>
                  <a:srgbClr val="202124"/>
                </a:solidFill>
                <a:effectLst/>
                <a:latin typeface="arial" panose="020B0604020202020204" pitchFamily="34" charset="0"/>
              </a:rPr>
              <a:t>Consider Social Identity Theory…</a:t>
            </a:r>
          </a:p>
        </p:txBody>
      </p:sp>
    </p:spTree>
    <p:extLst>
      <p:ext uri="{BB962C8B-B14F-4D97-AF65-F5344CB8AC3E}">
        <p14:creationId xmlns:p14="http://schemas.microsoft.com/office/powerpoint/2010/main" val="3697440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C54A6-822F-4A72-872F-DD48E0371D51}"/>
              </a:ext>
            </a:extLst>
          </p:cNvPr>
          <p:cNvSpPr>
            <a:spLocks noGrp="1"/>
          </p:cNvSpPr>
          <p:nvPr>
            <p:ph type="title"/>
          </p:nvPr>
        </p:nvSpPr>
        <p:spPr>
          <a:xfrm>
            <a:off x="1403648" y="332656"/>
            <a:ext cx="6120680" cy="984885"/>
          </a:xfrm>
        </p:spPr>
        <p:txBody>
          <a:bodyPr>
            <a:noAutofit/>
          </a:bodyPr>
          <a:lstStyle/>
          <a:p>
            <a:r>
              <a:rPr lang="en-GB" sz="4000" b="1" dirty="0">
                <a:solidFill>
                  <a:srgbClr val="0070C0"/>
                </a:solidFill>
              </a:rPr>
              <a:t>WHAT DOES A COMMUNITY NEED? </a:t>
            </a:r>
          </a:p>
        </p:txBody>
      </p:sp>
      <p:sp>
        <p:nvSpPr>
          <p:cNvPr id="3" name="Text Placeholder 2">
            <a:extLst>
              <a:ext uri="{FF2B5EF4-FFF2-40B4-BE49-F238E27FC236}">
                <a16:creationId xmlns:a16="http://schemas.microsoft.com/office/drawing/2014/main" id="{5FF8772C-4C65-430D-ABA4-DCA375652156}"/>
              </a:ext>
            </a:extLst>
          </p:cNvPr>
          <p:cNvSpPr>
            <a:spLocks noGrp="1"/>
          </p:cNvSpPr>
          <p:nvPr>
            <p:ph type="body" idx="1"/>
          </p:nvPr>
        </p:nvSpPr>
        <p:spPr>
          <a:xfrm>
            <a:off x="179512" y="1700808"/>
            <a:ext cx="8229600" cy="5878532"/>
          </a:xfrm>
        </p:spPr>
        <p:txBody>
          <a:bodyPr>
            <a:normAutofit/>
          </a:bodyPr>
          <a:lstStyle/>
          <a:p>
            <a:pPr marL="0" indent="0">
              <a:buNone/>
            </a:pPr>
            <a:r>
              <a:rPr lang="en-GB" sz="2800" b="1" dirty="0"/>
              <a:t>What do you think?</a:t>
            </a:r>
          </a:p>
          <a:p>
            <a:endParaRPr lang="en-GB" dirty="0"/>
          </a:p>
          <a:p>
            <a:r>
              <a:rPr lang="en-GB" sz="2000" dirty="0"/>
              <a:t>Safety and basic services</a:t>
            </a:r>
          </a:p>
          <a:p>
            <a:endParaRPr lang="en-GB" sz="2000" dirty="0"/>
          </a:p>
          <a:p>
            <a:r>
              <a:rPr lang="en-GB" sz="2000" dirty="0"/>
              <a:t>Physical and Mental Health </a:t>
            </a:r>
          </a:p>
          <a:p>
            <a:endParaRPr lang="en-GB" sz="2000" dirty="0"/>
          </a:p>
          <a:p>
            <a:r>
              <a:rPr lang="en-GB" sz="2000" dirty="0"/>
              <a:t>Economic Health/ Employment</a:t>
            </a:r>
          </a:p>
          <a:p>
            <a:endParaRPr lang="en-GB" sz="2000" dirty="0"/>
          </a:p>
          <a:p>
            <a:r>
              <a:rPr lang="en-GB" sz="2000" dirty="0"/>
              <a:t>Education (all ages?)</a:t>
            </a:r>
          </a:p>
          <a:p>
            <a:endParaRPr lang="en-GB" sz="2000" dirty="0"/>
          </a:p>
          <a:p>
            <a:endParaRPr lang="en-GB" dirty="0"/>
          </a:p>
        </p:txBody>
      </p:sp>
    </p:spTree>
    <p:extLst>
      <p:ext uri="{BB962C8B-B14F-4D97-AF65-F5344CB8AC3E}">
        <p14:creationId xmlns:p14="http://schemas.microsoft.com/office/powerpoint/2010/main" val="945476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C54A6-822F-4A72-872F-DD48E0371D51}"/>
              </a:ext>
            </a:extLst>
          </p:cNvPr>
          <p:cNvSpPr>
            <a:spLocks noGrp="1"/>
          </p:cNvSpPr>
          <p:nvPr>
            <p:ph type="title"/>
          </p:nvPr>
        </p:nvSpPr>
        <p:spPr>
          <a:xfrm>
            <a:off x="1511660" y="116632"/>
            <a:ext cx="6120680" cy="984885"/>
          </a:xfrm>
        </p:spPr>
        <p:txBody>
          <a:bodyPr>
            <a:noAutofit/>
          </a:bodyPr>
          <a:lstStyle/>
          <a:p>
            <a:r>
              <a:rPr lang="en-GB" sz="4000" b="1" dirty="0">
                <a:solidFill>
                  <a:srgbClr val="0070C0"/>
                </a:solidFill>
              </a:rPr>
              <a:t>WHAT DOES A COMMUNITY NEED? </a:t>
            </a:r>
          </a:p>
        </p:txBody>
      </p:sp>
      <p:sp>
        <p:nvSpPr>
          <p:cNvPr id="3" name="Text Placeholder 2">
            <a:extLst>
              <a:ext uri="{FF2B5EF4-FFF2-40B4-BE49-F238E27FC236}">
                <a16:creationId xmlns:a16="http://schemas.microsoft.com/office/drawing/2014/main" id="{5FF8772C-4C65-430D-ABA4-DCA375652156}"/>
              </a:ext>
            </a:extLst>
          </p:cNvPr>
          <p:cNvSpPr>
            <a:spLocks noGrp="1"/>
          </p:cNvSpPr>
          <p:nvPr>
            <p:ph type="body" idx="1"/>
          </p:nvPr>
        </p:nvSpPr>
        <p:spPr>
          <a:xfrm>
            <a:off x="179512" y="1340768"/>
            <a:ext cx="8229600" cy="5878532"/>
          </a:xfrm>
        </p:spPr>
        <p:txBody>
          <a:bodyPr>
            <a:normAutofit/>
          </a:bodyPr>
          <a:lstStyle/>
          <a:p>
            <a:pPr marL="0" indent="0">
              <a:buNone/>
            </a:pPr>
            <a:r>
              <a:rPr lang="en-GB" sz="2800" b="1" dirty="0"/>
              <a:t>What do you think?</a:t>
            </a:r>
          </a:p>
          <a:p>
            <a:pPr marL="0" indent="0">
              <a:buNone/>
            </a:pPr>
            <a:endParaRPr lang="en-GB" sz="2000" dirty="0"/>
          </a:p>
          <a:p>
            <a:r>
              <a:rPr lang="en-GB" sz="2000" dirty="0"/>
              <a:t>Connectivity (Transport and communication)</a:t>
            </a:r>
          </a:p>
          <a:p>
            <a:endParaRPr lang="en-GB" sz="2000" dirty="0"/>
          </a:p>
          <a:p>
            <a:r>
              <a:rPr lang="en-GB" sz="2000" dirty="0"/>
              <a:t>Leisure/ Natural Environment</a:t>
            </a:r>
          </a:p>
          <a:p>
            <a:endParaRPr lang="en-GB" sz="2000" dirty="0"/>
          </a:p>
          <a:p>
            <a:r>
              <a:rPr lang="en-GB" sz="2000" dirty="0"/>
              <a:t>Sense of Community</a:t>
            </a:r>
          </a:p>
          <a:p>
            <a:endParaRPr lang="en-GB" sz="2000" dirty="0"/>
          </a:p>
          <a:p>
            <a:r>
              <a:rPr lang="en-GB" sz="2000" dirty="0"/>
              <a:t>Image/Reputation (Overall Appearance?)</a:t>
            </a:r>
          </a:p>
          <a:p>
            <a:endParaRPr lang="en-GB" dirty="0"/>
          </a:p>
          <a:p>
            <a:endParaRPr lang="en-GB" dirty="0"/>
          </a:p>
        </p:txBody>
      </p:sp>
    </p:spTree>
    <p:extLst>
      <p:ext uri="{BB962C8B-B14F-4D97-AF65-F5344CB8AC3E}">
        <p14:creationId xmlns:p14="http://schemas.microsoft.com/office/powerpoint/2010/main" val="3114613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3B147-E9D5-4A77-9DD9-4FC1C7153E71}"/>
              </a:ext>
            </a:extLst>
          </p:cNvPr>
          <p:cNvSpPr>
            <a:spLocks noGrp="1"/>
          </p:cNvSpPr>
          <p:nvPr>
            <p:ph type="title"/>
          </p:nvPr>
        </p:nvSpPr>
        <p:spPr/>
        <p:txBody>
          <a:bodyPr>
            <a:normAutofit fontScale="90000"/>
          </a:bodyPr>
          <a:lstStyle/>
          <a:p>
            <a:r>
              <a:rPr lang="en-GB" b="1" dirty="0">
                <a:solidFill>
                  <a:srgbClr val="0070C0"/>
                </a:solidFill>
              </a:rPr>
              <a:t>Examples of different communities </a:t>
            </a:r>
          </a:p>
        </p:txBody>
      </p:sp>
      <p:sp>
        <p:nvSpPr>
          <p:cNvPr id="3" name="Content Placeholder 2">
            <a:extLst>
              <a:ext uri="{FF2B5EF4-FFF2-40B4-BE49-F238E27FC236}">
                <a16:creationId xmlns:a16="http://schemas.microsoft.com/office/drawing/2014/main" id="{1C591081-9003-42DA-BCEA-FD98525E31C2}"/>
              </a:ext>
            </a:extLst>
          </p:cNvPr>
          <p:cNvSpPr>
            <a:spLocks noGrp="1"/>
          </p:cNvSpPr>
          <p:nvPr>
            <p:ph idx="1"/>
          </p:nvPr>
        </p:nvSpPr>
        <p:spPr>
          <a:xfrm>
            <a:off x="251520" y="1734543"/>
            <a:ext cx="8291264" cy="830997"/>
          </a:xfrm>
        </p:spPr>
        <p:txBody>
          <a:bodyPr>
            <a:noAutofit/>
          </a:bodyPr>
          <a:lstStyle/>
          <a:p>
            <a:pPr algn="just"/>
            <a:r>
              <a:rPr lang="en-GB" sz="2000" dirty="0"/>
              <a:t>Children and young people, women, the elderly, people with disabilities, people from ethnic minorities, travellers, prisoners, hospital patients, care residents, unemployed, homeless, rurally isolated, council estate tenants.</a:t>
            </a:r>
          </a:p>
        </p:txBody>
      </p:sp>
      <p:pic>
        <p:nvPicPr>
          <p:cNvPr id="4" name="Picture 3">
            <a:extLst>
              <a:ext uri="{FF2B5EF4-FFF2-40B4-BE49-F238E27FC236}">
                <a16:creationId xmlns:a16="http://schemas.microsoft.com/office/drawing/2014/main" id="{52D493FB-8CD7-4581-9EA2-9F97A3B2ECC0}"/>
              </a:ext>
            </a:extLst>
          </p:cNvPr>
          <p:cNvPicPr>
            <a:picLocks noChangeAspect="1"/>
          </p:cNvPicPr>
          <p:nvPr/>
        </p:nvPicPr>
        <p:blipFill>
          <a:blip r:embed="rId2"/>
          <a:stretch>
            <a:fillRect/>
          </a:stretch>
        </p:blipFill>
        <p:spPr>
          <a:xfrm>
            <a:off x="2548157" y="3713444"/>
            <a:ext cx="4215467" cy="1988405"/>
          </a:xfrm>
          <a:prstGeom prst="rect">
            <a:avLst/>
          </a:prstGeom>
        </p:spPr>
      </p:pic>
    </p:spTree>
    <p:extLst>
      <p:ext uri="{BB962C8B-B14F-4D97-AF65-F5344CB8AC3E}">
        <p14:creationId xmlns:p14="http://schemas.microsoft.com/office/powerpoint/2010/main" val="29535627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E5C34-ADA1-4CF4-BFBE-5C6A839AE7E9}"/>
              </a:ext>
            </a:extLst>
          </p:cNvPr>
          <p:cNvSpPr>
            <a:spLocks noGrp="1"/>
          </p:cNvSpPr>
          <p:nvPr>
            <p:ph type="title"/>
          </p:nvPr>
        </p:nvSpPr>
        <p:spPr>
          <a:xfrm>
            <a:off x="457200" y="692696"/>
            <a:ext cx="8229600" cy="811559"/>
          </a:xfrm>
        </p:spPr>
        <p:txBody>
          <a:bodyPr>
            <a:normAutofit/>
          </a:bodyPr>
          <a:lstStyle/>
          <a:p>
            <a:r>
              <a:rPr lang="en-GB" sz="3600" b="1" dirty="0">
                <a:solidFill>
                  <a:srgbClr val="0070C0"/>
                </a:solidFill>
              </a:rPr>
              <a:t>Do you feel part of a community?</a:t>
            </a:r>
          </a:p>
        </p:txBody>
      </p:sp>
      <p:pic>
        <p:nvPicPr>
          <p:cNvPr id="4" name="Content Placeholder 3">
            <a:extLst>
              <a:ext uri="{FF2B5EF4-FFF2-40B4-BE49-F238E27FC236}">
                <a16:creationId xmlns:a16="http://schemas.microsoft.com/office/drawing/2014/main" id="{C26ECC56-032A-4BAC-896D-7FA76366CD15}"/>
              </a:ext>
            </a:extLst>
          </p:cNvPr>
          <p:cNvPicPr>
            <a:picLocks noGrp="1" noChangeAspect="1"/>
          </p:cNvPicPr>
          <p:nvPr>
            <p:ph idx="1"/>
          </p:nvPr>
        </p:nvPicPr>
        <p:blipFill>
          <a:blip r:embed="rId2"/>
          <a:stretch>
            <a:fillRect/>
          </a:stretch>
        </p:blipFill>
        <p:spPr>
          <a:xfrm>
            <a:off x="1961092" y="2057401"/>
            <a:ext cx="5221817" cy="2937272"/>
          </a:xfrm>
          <a:prstGeom prst="rect">
            <a:avLst/>
          </a:prstGeom>
        </p:spPr>
      </p:pic>
    </p:spTree>
    <p:extLst>
      <p:ext uri="{BB962C8B-B14F-4D97-AF65-F5344CB8AC3E}">
        <p14:creationId xmlns:p14="http://schemas.microsoft.com/office/powerpoint/2010/main" val="30727877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284DD-8958-4597-B268-D14362BE4300}"/>
              </a:ext>
            </a:extLst>
          </p:cNvPr>
          <p:cNvSpPr>
            <a:spLocks noGrp="1"/>
          </p:cNvSpPr>
          <p:nvPr>
            <p:ph type="title"/>
          </p:nvPr>
        </p:nvSpPr>
        <p:spPr>
          <a:xfrm>
            <a:off x="251520" y="548680"/>
            <a:ext cx="8229600" cy="857250"/>
          </a:xfrm>
        </p:spPr>
        <p:txBody>
          <a:bodyPr anchor="ctr">
            <a:noAutofit/>
          </a:bodyPr>
          <a:lstStyle/>
          <a:p>
            <a:pPr>
              <a:lnSpc>
                <a:spcPct val="90000"/>
              </a:lnSpc>
            </a:pPr>
            <a:r>
              <a:rPr lang="en-GB" sz="3200" b="1" dirty="0">
                <a:solidFill>
                  <a:srgbClr val="0070C0"/>
                </a:solidFill>
              </a:rPr>
              <a:t>What are the benefits of being part of a community?</a:t>
            </a:r>
          </a:p>
        </p:txBody>
      </p:sp>
      <p:pic>
        <p:nvPicPr>
          <p:cNvPr id="13" name="Picture 10" descr="A group of multi coloured wooden stick figures">
            <a:extLst>
              <a:ext uri="{FF2B5EF4-FFF2-40B4-BE49-F238E27FC236}">
                <a16:creationId xmlns:a16="http://schemas.microsoft.com/office/drawing/2014/main" id="{C4B71AE5-7432-4D6E-924D-C6411ACD3B30}"/>
              </a:ext>
            </a:extLst>
          </p:cNvPr>
          <p:cNvPicPr>
            <a:picLocks noChangeAspect="1"/>
          </p:cNvPicPr>
          <p:nvPr/>
        </p:nvPicPr>
        <p:blipFill rotWithShape="1">
          <a:blip r:embed="rId2"/>
          <a:srcRect t="27071" b="21380"/>
          <a:stretch/>
        </p:blipFill>
        <p:spPr>
          <a:xfrm>
            <a:off x="457200" y="1556792"/>
            <a:ext cx="8229600" cy="3438383"/>
          </a:xfrm>
          <a:prstGeom prst="rect">
            <a:avLst/>
          </a:prstGeom>
          <a:noFill/>
        </p:spPr>
      </p:pic>
    </p:spTree>
    <p:extLst>
      <p:ext uri="{BB962C8B-B14F-4D97-AF65-F5344CB8AC3E}">
        <p14:creationId xmlns:p14="http://schemas.microsoft.com/office/powerpoint/2010/main" val="13148564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FB9C6-3E94-258B-7FF7-083ADD075C20}"/>
              </a:ext>
            </a:extLst>
          </p:cNvPr>
          <p:cNvSpPr>
            <a:spLocks noGrp="1"/>
          </p:cNvSpPr>
          <p:nvPr>
            <p:ph type="title"/>
          </p:nvPr>
        </p:nvSpPr>
        <p:spPr>
          <a:xfrm>
            <a:off x="467544" y="836712"/>
            <a:ext cx="3660893" cy="923330"/>
          </a:xfrm>
        </p:spPr>
        <p:txBody>
          <a:bodyPr>
            <a:normAutofit fontScale="90000"/>
          </a:bodyPr>
          <a:lstStyle/>
          <a:p>
            <a:r>
              <a:rPr lang="en-GB" sz="6000" b="1" dirty="0">
                <a:solidFill>
                  <a:srgbClr val="0070C0"/>
                </a:solidFill>
              </a:rPr>
              <a:t>Activity…</a:t>
            </a:r>
          </a:p>
        </p:txBody>
      </p:sp>
      <p:sp>
        <p:nvSpPr>
          <p:cNvPr id="3" name="Text Placeholder 2">
            <a:extLst>
              <a:ext uri="{FF2B5EF4-FFF2-40B4-BE49-F238E27FC236}">
                <a16:creationId xmlns:a16="http://schemas.microsoft.com/office/drawing/2014/main" id="{A18DEB71-2F54-8427-FF80-D206F6EC2282}"/>
              </a:ext>
            </a:extLst>
          </p:cNvPr>
          <p:cNvSpPr>
            <a:spLocks noGrp="1"/>
          </p:cNvSpPr>
          <p:nvPr>
            <p:ph type="body" idx="1"/>
          </p:nvPr>
        </p:nvSpPr>
        <p:spPr>
          <a:xfrm>
            <a:off x="683568" y="2132856"/>
            <a:ext cx="8229600" cy="3240360"/>
          </a:xfrm>
        </p:spPr>
        <p:txBody>
          <a:bodyPr/>
          <a:lstStyle/>
          <a:p>
            <a:r>
              <a:rPr lang="en-GB" sz="3600" b="1" dirty="0"/>
              <a:t>Building a Model Community</a:t>
            </a:r>
          </a:p>
          <a:p>
            <a:r>
              <a:rPr lang="en-GB" sz="3600" dirty="0"/>
              <a:t>Get into small groups and follow the task instructions on this week's Moodle </a:t>
            </a:r>
          </a:p>
          <a:p>
            <a:r>
              <a:rPr lang="en-GB" sz="3600" dirty="0"/>
              <a:t>You have 20 minutes!</a:t>
            </a:r>
          </a:p>
        </p:txBody>
      </p:sp>
    </p:spTree>
    <p:extLst>
      <p:ext uri="{BB962C8B-B14F-4D97-AF65-F5344CB8AC3E}">
        <p14:creationId xmlns:p14="http://schemas.microsoft.com/office/powerpoint/2010/main" val="34807098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41388-B7DD-41CC-BA19-E21010B2BC16}"/>
              </a:ext>
            </a:extLst>
          </p:cNvPr>
          <p:cNvSpPr>
            <a:spLocks noGrp="1"/>
          </p:cNvSpPr>
          <p:nvPr>
            <p:ph type="title"/>
          </p:nvPr>
        </p:nvSpPr>
        <p:spPr>
          <a:xfrm>
            <a:off x="395536" y="404664"/>
            <a:ext cx="8229600" cy="857250"/>
          </a:xfrm>
        </p:spPr>
        <p:txBody>
          <a:bodyPr>
            <a:noAutofit/>
          </a:bodyPr>
          <a:lstStyle/>
          <a:p>
            <a:r>
              <a:rPr lang="en-GB" sz="3600" b="1" dirty="0">
                <a:solidFill>
                  <a:srgbClr val="0070C0"/>
                </a:solidFill>
              </a:rPr>
              <a:t>Psychological Benefits of being Part of a Community</a:t>
            </a:r>
          </a:p>
        </p:txBody>
      </p:sp>
      <p:pic>
        <p:nvPicPr>
          <p:cNvPr id="4" name="Content Placeholder 3">
            <a:extLst>
              <a:ext uri="{FF2B5EF4-FFF2-40B4-BE49-F238E27FC236}">
                <a16:creationId xmlns:a16="http://schemas.microsoft.com/office/drawing/2014/main" id="{D5500962-6BD8-4CF3-993A-FC09D2EC2608}"/>
              </a:ext>
            </a:extLst>
          </p:cNvPr>
          <p:cNvPicPr>
            <a:picLocks noGrp="1" noChangeAspect="1"/>
          </p:cNvPicPr>
          <p:nvPr>
            <p:ph idx="1"/>
          </p:nvPr>
        </p:nvPicPr>
        <p:blipFill>
          <a:blip r:embed="rId2"/>
          <a:stretch>
            <a:fillRect/>
          </a:stretch>
        </p:blipFill>
        <p:spPr>
          <a:xfrm>
            <a:off x="5048567" y="1743322"/>
            <a:ext cx="3974802" cy="3462486"/>
          </a:xfrm>
          <a:prstGeom prst="rect">
            <a:avLst/>
          </a:prstGeom>
          <a:ln>
            <a:solidFill>
              <a:schemeClr val="tx1"/>
            </a:solidFill>
          </a:ln>
        </p:spPr>
      </p:pic>
      <p:sp>
        <p:nvSpPr>
          <p:cNvPr id="6" name="TextBox 5">
            <a:extLst>
              <a:ext uri="{FF2B5EF4-FFF2-40B4-BE49-F238E27FC236}">
                <a16:creationId xmlns:a16="http://schemas.microsoft.com/office/drawing/2014/main" id="{4CB12D9D-C174-4F30-9441-D044F9A6CADC}"/>
              </a:ext>
            </a:extLst>
          </p:cNvPr>
          <p:cNvSpPr txBox="1"/>
          <p:nvPr/>
        </p:nvSpPr>
        <p:spPr>
          <a:xfrm>
            <a:off x="0" y="1741114"/>
            <a:ext cx="5008226" cy="3462486"/>
          </a:xfrm>
          <a:prstGeom prst="rect">
            <a:avLst/>
          </a:prstGeom>
          <a:noFill/>
        </p:spPr>
        <p:txBody>
          <a:bodyPr wrap="square">
            <a:spAutoFit/>
          </a:bodyPr>
          <a:lstStyle/>
          <a:p>
            <a:pPr marL="342900" indent="-342900">
              <a:buFont typeface="Arial" panose="020B0604020202020204" pitchFamily="34" charset="0"/>
              <a:buChar char="•"/>
            </a:pPr>
            <a:r>
              <a:rPr lang="en-GB" sz="2100" dirty="0"/>
              <a:t>Being part of a community can have a positive effect on mental health and emotional wellbeing.</a:t>
            </a:r>
          </a:p>
          <a:p>
            <a:pPr marL="342900" indent="-342900">
              <a:buFont typeface="Arial" panose="020B0604020202020204" pitchFamily="34" charset="0"/>
              <a:buChar char="•"/>
            </a:pPr>
            <a:endParaRPr lang="en-GB" sz="2100" dirty="0"/>
          </a:p>
          <a:p>
            <a:pPr marL="342900" indent="-342900">
              <a:buFont typeface="Arial" panose="020B0604020202020204" pitchFamily="34" charset="0"/>
              <a:buChar char="•"/>
            </a:pPr>
            <a:r>
              <a:rPr lang="en-GB" sz="2100" dirty="0"/>
              <a:t>Community involvement provides a sense of belonging and social connectedness. It can also offer extra meaning and purpose to everyday life.</a:t>
            </a:r>
          </a:p>
          <a:p>
            <a:endParaRPr lang="en-GB" sz="750" dirty="0"/>
          </a:p>
          <a:p>
            <a:r>
              <a:rPr lang="en-GB" sz="1200" dirty="0"/>
              <a:t>Source: </a:t>
            </a:r>
            <a:r>
              <a:rPr lang="en-GB" sz="1200" dirty="0">
                <a:hlinkClick r:id="rId3"/>
              </a:rPr>
              <a:t>https://www.gov.uk/government/publications/health-matters-health-and-wellbeing-community-centred-approaches/health-matters-community-centred-approaches-for-health-and-wellbeing</a:t>
            </a:r>
            <a:endParaRPr lang="en-GB" sz="1200" dirty="0"/>
          </a:p>
          <a:p>
            <a:endParaRPr lang="en-GB" sz="750" dirty="0"/>
          </a:p>
        </p:txBody>
      </p:sp>
    </p:spTree>
    <p:extLst>
      <p:ext uri="{BB962C8B-B14F-4D97-AF65-F5344CB8AC3E}">
        <p14:creationId xmlns:p14="http://schemas.microsoft.com/office/powerpoint/2010/main" val="1439685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274-9E39-485E-8A8E-FBDD38E13AC3}"/>
              </a:ext>
            </a:extLst>
          </p:cNvPr>
          <p:cNvSpPr>
            <a:spLocks noGrp="1"/>
          </p:cNvSpPr>
          <p:nvPr>
            <p:ph type="title"/>
          </p:nvPr>
        </p:nvSpPr>
        <p:spPr>
          <a:xfrm>
            <a:off x="457200" y="692696"/>
            <a:ext cx="8229600" cy="857250"/>
          </a:xfrm>
        </p:spPr>
        <p:txBody>
          <a:bodyPr vert="horz" wrap="square" lIns="68580" tIns="34290" rIns="68580" bIns="34290" rtlCol="0" anchor="ctr">
            <a:normAutofit/>
          </a:bodyPr>
          <a:lstStyle/>
          <a:p>
            <a:r>
              <a:rPr lang="en-GB" b="1" dirty="0">
                <a:solidFill>
                  <a:srgbClr val="0070C0"/>
                </a:solidFill>
              </a:rPr>
              <a:t>What Is a Sense of Belonging?</a:t>
            </a:r>
          </a:p>
        </p:txBody>
      </p:sp>
      <p:sp>
        <p:nvSpPr>
          <p:cNvPr id="6" name="TextBox 5">
            <a:extLst>
              <a:ext uri="{FF2B5EF4-FFF2-40B4-BE49-F238E27FC236}">
                <a16:creationId xmlns:a16="http://schemas.microsoft.com/office/drawing/2014/main" id="{AF808808-38B0-42DB-994A-797D428706B1}"/>
              </a:ext>
            </a:extLst>
          </p:cNvPr>
          <p:cNvSpPr txBox="1"/>
          <p:nvPr/>
        </p:nvSpPr>
        <p:spPr>
          <a:xfrm>
            <a:off x="251520" y="2237613"/>
            <a:ext cx="3920837" cy="2917313"/>
          </a:xfrm>
          <a:prstGeom prst="rect">
            <a:avLst/>
          </a:prstGeom>
        </p:spPr>
        <p:txBody>
          <a:bodyPr vert="horz" lIns="68580" tIns="34290" rIns="68580" bIns="34290" rtlCol="0">
            <a:normAutofit/>
          </a:bodyPr>
          <a:lstStyle/>
          <a:p>
            <a:pPr marL="214313" indent="-214313">
              <a:spcBef>
                <a:spcPct val="20000"/>
              </a:spcBef>
              <a:buFont typeface="Arial" pitchFamily="34" charset="0"/>
              <a:buChar char="•"/>
            </a:pPr>
            <a:r>
              <a:rPr lang="en-GB" sz="2100" dirty="0"/>
              <a:t>The need to belong, also known as belongingness, refers to a human emotional need to affiliate with and be accepted by members of a group. </a:t>
            </a:r>
          </a:p>
          <a:p>
            <a:pPr marL="214313" indent="-214313">
              <a:spcBef>
                <a:spcPct val="20000"/>
              </a:spcBef>
              <a:buFont typeface="Arial" pitchFamily="34" charset="0"/>
              <a:buChar char="•"/>
            </a:pPr>
            <a:endParaRPr lang="en-GB" sz="2100" dirty="0"/>
          </a:p>
          <a:p>
            <a:pPr>
              <a:spcBef>
                <a:spcPct val="20000"/>
              </a:spcBef>
            </a:pPr>
            <a:endParaRPr lang="en-GB" sz="2100" dirty="0"/>
          </a:p>
          <a:p>
            <a:pPr>
              <a:spcBef>
                <a:spcPct val="20000"/>
              </a:spcBef>
              <a:buFont typeface="Arial" pitchFamily="34" charset="0"/>
            </a:pPr>
            <a:endParaRPr lang="en-GB" sz="2100" dirty="0"/>
          </a:p>
        </p:txBody>
      </p:sp>
      <p:pic>
        <p:nvPicPr>
          <p:cNvPr id="9" name="Picture 8">
            <a:extLst>
              <a:ext uri="{FF2B5EF4-FFF2-40B4-BE49-F238E27FC236}">
                <a16:creationId xmlns:a16="http://schemas.microsoft.com/office/drawing/2014/main" id="{74963340-ACB1-428F-9D26-EC864AC388AE}"/>
              </a:ext>
            </a:extLst>
          </p:cNvPr>
          <p:cNvPicPr>
            <a:picLocks noChangeAspect="1"/>
          </p:cNvPicPr>
          <p:nvPr/>
        </p:nvPicPr>
        <p:blipFill>
          <a:blip r:embed="rId2"/>
          <a:stretch>
            <a:fillRect/>
          </a:stretch>
        </p:blipFill>
        <p:spPr>
          <a:xfrm>
            <a:off x="4475020" y="2237613"/>
            <a:ext cx="4038600" cy="2382774"/>
          </a:xfrm>
          <a:prstGeom prst="rect">
            <a:avLst/>
          </a:prstGeom>
          <a:noFill/>
        </p:spPr>
      </p:pic>
    </p:spTree>
    <p:extLst>
      <p:ext uri="{BB962C8B-B14F-4D97-AF65-F5344CB8AC3E}">
        <p14:creationId xmlns:p14="http://schemas.microsoft.com/office/powerpoint/2010/main" val="1013452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18A70-038E-4076-B985-DEAC7FDE3B63}"/>
              </a:ext>
            </a:extLst>
          </p:cNvPr>
          <p:cNvSpPr>
            <a:spLocks noGrp="1"/>
          </p:cNvSpPr>
          <p:nvPr>
            <p:ph type="title"/>
          </p:nvPr>
        </p:nvSpPr>
        <p:spPr>
          <a:xfrm>
            <a:off x="1043608" y="590179"/>
            <a:ext cx="6836314" cy="507831"/>
          </a:xfrm>
        </p:spPr>
        <p:txBody>
          <a:bodyPr>
            <a:noAutofit/>
          </a:bodyPr>
          <a:lstStyle/>
          <a:p>
            <a:r>
              <a:rPr lang="en-GB" sz="3600" b="1" dirty="0">
                <a:solidFill>
                  <a:srgbClr val="0070C0"/>
                </a:solidFill>
              </a:rPr>
              <a:t>Abraham Maslow’s Hierarchy of Needs</a:t>
            </a:r>
          </a:p>
        </p:txBody>
      </p:sp>
      <p:pic>
        <p:nvPicPr>
          <p:cNvPr id="4" name="Content Placeholder 3">
            <a:extLst>
              <a:ext uri="{FF2B5EF4-FFF2-40B4-BE49-F238E27FC236}">
                <a16:creationId xmlns:a16="http://schemas.microsoft.com/office/drawing/2014/main" id="{06DC4F19-B13F-4585-8DC9-C4AE271CB46B}"/>
              </a:ext>
            </a:extLst>
          </p:cNvPr>
          <p:cNvPicPr>
            <a:picLocks noGrp="1" noChangeAspect="1"/>
          </p:cNvPicPr>
          <p:nvPr>
            <p:ph idx="1"/>
          </p:nvPr>
        </p:nvPicPr>
        <p:blipFill>
          <a:blip r:embed="rId2"/>
          <a:stretch>
            <a:fillRect/>
          </a:stretch>
        </p:blipFill>
        <p:spPr>
          <a:xfrm>
            <a:off x="4850343" y="1612515"/>
            <a:ext cx="4248472" cy="4053637"/>
          </a:xfrm>
          <a:prstGeom prst="rect">
            <a:avLst/>
          </a:prstGeom>
          <a:ln w="12700">
            <a:solidFill>
              <a:schemeClr val="tx1"/>
            </a:solidFill>
          </a:ln>
        </p:spPr>
      </p:pic>
      <p:sp>
        <p:nvSpPr>
          <p:cNvPr id="6" name="TextBox 5">
            <a:extLst>
              <a:ext uri="{FF2B5EF4-FFF2-40B4-BE49-F238E27FC236}">
                <a16:creationId xmlns:a16="http://schemas.microsoft.com/office/drawing/2014/main" id="{A827D083-EBCB-4EA6-8588-3C65DE6301E5}"/>
              </a:ext>
            </a:extLst>
          </p:cNvPr>
          <p:cNvSpPr txBox="1"/>
          <p:nvPr/>
        </p:nvSpPr>
        <p:spPr>
          <a:xfrm>
            <a:off x="170673" y="1572724"/>
            <a:ext cx="4679670" cy="4093428"/>
          </a:xfrm>
          <a:prstGeom prst="rect">
            <a:avLst/>
          </a:prstGeom>
          <a:noFill/>
        </p:spPr>
        <p:txBody>
          <a:bodyPr wrap="square">
            <a:spAutoFit/>
          </a:bodyPr>
          <a:lstStyle/>
          <a:p>
            <a:pPr marL="257175" indent="-257175">
              <a:buFont typeface="Arial" panose="020B0604020202020204" pitchFamily="34" charset="0"/>
              <a:buChar char="•"/>
            </a:pPr>
            <a:r>
              <a:rPr lang="en-GB" sz="2000" dirty="0"/>
              <a:t>In Abraham Maslow's hierarchy of needs, belongingness is part of one of his major needs that motivate human behaviour. </a:t>
            </a:r>
          </a:p>
          <a:p>
            <a:endParaRPr lang="en-GB" sz="2000" dirty="0"/>
          </a:p>
          <a:p>
            <a:pPr marL="257175" indent="-257175">
              <a:buFont typeface="Arial" panose="020B0604020202020204" pitchFamily="34" charset="0"/>
              <a:buChar char="•"/>
            </a:pPr>
            <a:r>
              <a:rPr lang="en-GB" sz="2000" dirty="0"/>
              <a:t>The hierarchy is usually portrayed as a pyramid, with more basic needs at the base and more complex needs near the peak. </a:t>
            </a:r>
          </a:p>
          <a:p>
            <a:pPr marL="257175" indent="-257175">
              <a:buFont typeface="Arial" panose="020B0604020202020204" pitchFamily="34" charset="0"/>
              <a:buChar char="•"/>
            </a:pPr>
            <a:endParaRPr lang="en-GB" sz="2000" dirty="0"/>
          </a:p>
          <a:p>
            <a:pPr marL="257175" indent="-257175">
              <a:buFont typeface="Arial" panose="020B0604020202020204" pitchFamily="34" charset="0"/>
              <a:buChar char="•"/>
            </a:pPr>
            <a:r>
              <a:rPr lang="en-GB" sz="2000" dirty="0"/>
              <a:t>The need for love and belonging lie at the centre of the pyramid as part of the social needs. </a:t>
            </a:r>
          </a:p>
        </p:txBody>
      </p:sp>
      <p:sp>
        <p:nvSpPr>
          <p:cNvPr id="10" name="TextBox 9">
            <a:extLst>
              <a:ext uri="{FF2B5EF4-FFF2-40B4-BE49-F238E27FC236}">
                <a16:creationId xmlns:a16="http://schemas.microsoft.com/office/drawing/2014/main" id="{41701ACB-5CA3-49D8-997E-F7B988E90102}"/>
              </a:ext>
            </a:extLst>
          </p:cNvPr>
          <p:cNvSpPr txBox="1"/>
          <p:nvPr/>
        </p:nvSpPr>
        <p:spPr>
          <a:xfrm>
            <a:off x="539552" y="5926104"/>
            <a:ext cx="4391638" cy="219291"/>
          </a:xfrm>
          <a:prstGeom prst="rect">
            <a:avLst/>
          </a:prstGeom>
          <a:noFill/>
        </p:spPr>
        <p:txBody>
          <a:bodyPr wrap="square">
            <a:spAutoFit/>
          </a:bodyPr>
          <a:lstStyle/>
          <a:p>
            <a:r>
              <a:rPr lang="fr-FR" sz="825" dirty="0"/>
              <a:t> (Maslow, 1954)</a:t>
            </a:r>
          </a:p>
        </p:txBody>
      </p:sp>
    </p:spTree>
    <p:extLst>
      <p:ext uri="{BB962C8B-B14F-4D97-AF65-F5344CB8AC3E}">
        <p14:creationId xmlns:p14="http://schemas.microsoft.com/office/powerpoint/2010/main" val="2982326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96899-98EE-48F2-ADEB-38D17169A421}"/>
              </a:ext>
            </a:extLst>
          </p:cNvPr>
          <p:cNvSpPr>
            <a:spLocks noGrp="1"/>
          </p:cNvSpPr>
          <p:nvPr>
            <p:ph type="title"/>
          </p:nvPr>
        </p:nvSpPr>
        <p:spPr>
          <a:xfrm>
            <a:off x="683568" y="138813"/>
            <a:ext cx="7437512" cy="1107996"/>
          </a:xfrm>
        </p:spPr>
        <p:txBody>
          <a:bodyPr>
            <a:noAutofit/>
          </a:bodyPr>
          <a:lstStyle/>
          <a:p>
            <a:r>
              <a:rPr lang="en-GB" sz="4000" b="1" dirty="0">
                <a:solidFill>
                  <a:srgbClr val="0070C0"/>
                </a:solidFill>
              </a:rPr>
              <a:t>Why Work with Communities?</a:t>
            </a:r>
          </a:p>
        </p:txBody>
      </p:sp>
      <p:sp>
        <p:nvSpPr>
          <p:cNvPr id="3" name="Content Placeholder 2">
            <a:extLst>
              <a:ext uri="{FF2B5EF4-FFF2-40B4-BE49-F238E27FC236}">
                <a16:creationId xmlns:a16="http://schemas.microsoft.com/office/drawing/2014/main" id="{5294092D-049B-481D-9F48-0CF2D37E5DB1}"/>
              </a:ext>
            </a:extLst>
          </p:cNvPr>
          <p:cNvSpPr>
            <a:spLocks noGrp="1"/>
          </p:cNvSpPr>
          <p:nvPr>
            <p:ph idx="1"/>
          </p:nvPr>
        </p:nvSpPr>
        <p:spPr>
          <a:xfrm>
            <a:off x="462372" y="1350717"/>
            <a:ext cx="8455968" cy="4411105"/>
          </a:xfrm>
        </p:spPr>
        <p:txBody>
          <a:bodyPr>
            <a:normAutofit/>
          </a:bodyPr>
          <a:lstStyle/>
          <a:p>
            <a:pPr marL="342900" indent="-342900">
              <a:buFont typeface="Arial" panose="020B0604020202020204" pitchFamily="34" charset="0"/>
              <a:buChar char="•"/>
            </a:pPr>
            <a:r>
              <a:rPr lang="en-GB" sz="2000" dirty="0"/>
              <a:t>Community life, social connections and having a voice in local decisions are all factors that have a vital contribution to make to health and wellbeing. </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These community determinants build control and resilience and can help buffer against disease and influence health-related behaviour.</a:t>
            </a:r>
          </a:p>
          <a:p>
            <a:endParaRPr lang="en-GB" sz="2000" dirty="0"/>
          </a:p>
          <a:p>
            <a:pPr marL="342900" indent="-342900">
              <a:buFont typeface="Arial" panose="020B0604020202020204" pitchFamily="34" charset="0"/>
              <a:buChar char="•"/>
            </a:pPr>
            <a:r>
              <a:rPr lang="en-GB" sz="2000" dirty="0"/>
              <a:t>Involving and empowering local communities, and particularly disadvantaged groups, is central to local and national strategies in England for both promoting health and wellbeing and reducing health inequalities. </a:t>
            </a:r>
          </a:p>
          <a:p>
            <a:pPr marL="342900" indent="-342900">
              <a:buFont typeface="Arial" panose="020B0604020202020204" pitchFamily="34" charset="0"/>
              <a:buChar char="•"/>
            </a:pPr>
            <a:endParaRPr lang="en-GB" sz="2000" dirty="0"/>
          </a:p>
        </p:txBody>
      </p:sp>
    </p:spTree>
    <p:extLst>
      <p:ext uri="{BB962C8B-B14F-4D97-AF65-F5344CB8AC3E}">
        <p14:creationId xmlns:p14="http://schemas.microsoft.com/office/powerpoint/2010/main" val="3237579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96899-98EE-48F2-ADEB-38D17169A421}"/>
              </a:ext>
            </a:extLst>
          </p:cNvPr>
          <p:cNvSpPr>
            <a:spLocks noGrp="1"/>
          </p:cNvSpPr>
          <p:nvPr>
            <p:ph type="title"/>
          </p:nvPr>
        </p:nvSpPr>
        <p:spPr>
          <a:xfrm>
            <a:off x="760748" y="404664"/>
            <a:ext cx="7437512" cy="1107996"/>
          </a:xfrm>
        </p:spPr>
        <p:txBody>
          <a:bodyPr>
            <a:noAutofit/>
          </a:bodyPr>
          <a:lstStyle/>
          <a:p>
            <a:r>
              <a:rPr lang="en-GB" sz="4000" b="1" dirty="0">
                <a:solidFill>
                  <a:srgbClr val="0070C0"/>
                </a:solidFill>
              </a:rPr>
              <a:t>Why Work with Communities?</a:t>
            </a:r>
          </a:p>
        </p:txBody>
      </p:sp>
      <p:sp>
        <p:nvSpPr>
          <p:cNvPr id="3" name="Content Placeholder 2">
            <a:extLst>
              <a:ext uri="{FF2B5EF4-FFF2-40B4-BE49-F238E27FC236}">
                <a16:creationId xmlns:a16="http://schemas.microsoft.com/office/drawing/2014/main" id="{5294092D-049B-481D-9F48-0CF2D37E5DB1}"/>
              </a:ext>
            </a:extLst>
          </p:cNvPr>
          <p:cNvSpPr>
            <a:spLocks noGrp="1"/>
          </p:cNvSpPr>
          <p:nvPr>
            <p:ph idx="1"/>
          </p:nvPr>
        </p:nvSpPr>
        <p:spPr>
          <a:xfrm>
            <a:off x="251520" y="1700808"/>
            <a:ext cx="8455968" cy="4411105"/>
          </a:xfrm>
        </p:spPr>
        <p:txBody>
          <a:bodyPr>
            <a:normAutofit/>
          </a:bodyPr>
          <a:lstStyle/>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Participatory approaches can directly address marginalisation and powerlessness that underpin inequities and can therefore be more effective than professional-led services in reducing inequalities.</a:t>
            </a:r>
          </a:p>
        </p:txBody>
      </p:sp>
      <p:sp>
        <p:nvSpPr>
          <p:cNvPr id="5" name="TextBox 4">
            <a:extLst>
              <a:ext uri="{FF2B5EF4-FFF2-40B4-BE49-F238E27FC236}">
                <a16:creationId xmlns:a16="http://schemas.microsoft.com/office/drawing/2014/main" id="{DA2B3D08-360E-4FF1-8984-906A95F6E49E}"/>
              </a:ext>
            </a:extLst>
          </p:cNvPr>
          <p:cNvSpPr txBox="1"/>
          <p:nvPr/>
        </p:nvSpPr>
        <p:spPr>
          <a:xfrm>
            <a:off x="436512" y="4365104"/>
            <a:ext cx="8229600" cy="1131079"/>
          </a:xfrm>
          <a:prstGeom prst="rect">
            <a:avLst/>
          </a:prstGeom>
          <a:noFill/>
        </p:spPr>
        <p:txBody>
          <a:bodyPr wrap="square">
            <a:spAutoFit/>
          </a:bodyPr>
          <a:lstStyle/>
          <a:p>
            <a:r>
              <a:rPr lang="fr-FR" sz="2000" dirty="0"/>
              <a:t>Source: </a:t>
            </a:r>
            <a:r>
              <a:rPr lang="fr-FR" sz="2000" dirty="0">
                <a:hlinkClick r:id="rId2"/>
              </a:rPr>
              <a:t>https://www.gov.uk/government/publications/health-matters-health-and-wellbeing-community-centred-approaches/health-matters-community-centred-approaches-for-health-and-wellbeing</a:t>
            </a:r>
            <a:endParaRPr lang="fr-FR" sz="2000" dirty="0"/>
          </a:p>
          <a:p>
            <a:endParaRPr lang="fr-FR" sz="750" dirty="0"/>
          </a:p>
        </p:txBody>
      </p:sp>
    </p:spTree>
    <p:extLst>
      <p:ext uri="{BB962C8B-B14F-4D97-AF65-F5344CB8AC3E}">
        <p14:creationId xmlns:p14="http://schemas.microsoft.com/office/powerpoint/2010/main" val="2650098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EF3EC-37C0-411B-BF1B-F69388EEB224}"/>
              </a:ext>
            </a:extLst>
          </p:cNvPr>
          <p:cNvSpPr>
            <a:spLocks noGrp="1"/>
          </p:cNvSpPr>
          <p:nvPr>
            <p:ph type="title"/>
          </p:nvPr>
        </p:nvSpPr>
        <p:spPr>
          <a:xfrm>
            <a:off x="964038" y="106071"/>
            <a:ext cx="7215923" cy="1107996"/>
          </a:xfrm>
        </p:spPr>
        <p:txBody>
          <a:bodyPr>
            <a:noAutofit/>
          </a:bodyPr>
          <a:lstStyle/>
          <a:p>
            <a:r>
              <a:rPr lang="en-GB" sz="4000" b="1" dirty="0">
                <a:solidFill>
                  <a:srgbClr val="0070C0"/>
                </a:solidFill>
              </a:rPr>
              <a:t>Communities- Health Assets</a:t>
            </a:r>
          </a:p>
        </p:txBody>
      </p:sp>
      <p:sp>
        <p:nvSpPr>
          <p:cNvPr id="3" name="Content Placeholder 2">
            <a:extLst>
              <a:ext uri="{FF2B5EF4-FFF2-40B4-BE49-F238E27FC236}">
                <a16:creationId xmlns:a16="http://schemas.microsoft.com/office/drawing/2014/main" id="{FB0AF0FB-46D8-4AD7-B073-AFFC0E87969A}"/>
              </a:ext>
            </a:extLst>
          </p:cNvPr>
          <p:cNvSpPr>
            <a:spLocks noGrp="1"/>
          </p:cNvSpPr>
          <p:nvPr>
            <p:ph idx="1"/>
          </p:nvPr>
        </p:nvSpPr>
        <p:spPr>
          <a:xfrm>
            <a:off x="284936" y="1340768"/>
            <a:ext cx="8574125" cy="5020012"/>
          </a:xfrm>
        </p:spPr>
        <p:txBody>
          <a:bodyPr>
            <a:normAutofit fontScale="55000" lnSpcReduction="20000"/>
          </a:bodyPr>
          <a:lstStyle/>
          <a:p>
            <a:r>
              <a:rPr lang="en-GB" dirty="0"/>
              <a:t>As well as having health needs, all communities have health assets that can contribute to the positive health and wellbeing of its members, including:</a:t>
            </a:r>
          </a:p>
          <a:p>
            <a:endParaRPr lang="en-GB" dirty="0"/>
          </a:p>
          <a:p>
            <a:pPr marL="285750" indent="-285750">
              <a:buFont typeface="Arial" panose="020B0604020202020204" pitchFamily="34" charset="0"/>
              <a:buChar char="•"/>
            </a:pPr>
            <a:r>
              <a:rPr lang="en-GB" dirty="0"/>
              <a:t>the skills, knowledge, social competence and commitment of individual community members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friendships, inter-generational solidarity, community cohesion and neighbourliness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local groups and community and voluntary associations, ranging from formal organisations to informal, mutual aid networks such as babysitting circles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physical, environmental and economic resources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assets brought by external agencies including the public, private and third sector</a:t>
            </a:r>
          </a:p>
        </p:txBody>
      </p:sp>
    </p:spTree>
    <p:extLst>
      <p:ext uri="{BB962C8B-B14F-4D97-AF65-F5344CB8AC3E}">
        <p14:creationId xmlns:p14="http://schemas.microsoft.com/office/powerpoint/2010/main" val="429427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9DEB8DB9-E573-4615-8458-D36FB102FEE8}"/>
              </a:ext>
            </a:extLst>
          </p:cNvPr>
          <p:cNvPicPr>
            <a:picLocks noGrp="1" noChangeAspect="1"/>
          </p:cNvPicPr>
          <p:nvPr>
            <p:ph idx="1"/>
          </p:nvPr>
        </p:nvPicPr>
        <p:blipFill>
          <a:blip r:embed="rId2"/>
          <a:stretch>
            <a:fillRect/>
          </a:stretch>
        </p:blipFill>
        <p:spPr>
          <a:xfrm>
            <a:off x="0" y="0"/>
            <a:ext cx="9144000" cy="6848540"/>
          </a:xfrm>
          <a:prstGeom prst="rect">
            <a:avLst/>
          </a:prstGeom>
          <a:noFill/>
        </p:spPr>
      </p:pic>
    </p:spTree>
    <p:extLst>
      <p:ext uri="{BB962C8B-B14F-4D97-AF65-F5344CB8AC3E}">
        <p14:creationId xmlns:p14="http://schemas.microsoft.com/office/powerpoint/2010/main" val="15415844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19B45-DFD8-4682-AFE7-104A20753981}"/>
              </a:ext>
            </a:extLst>
          </p:cNvPr>
          <p:cNvSpPr>
            <a:spLocks noGrp="1"/>
          </p:cNvSpPr>
          <p:nvPr>
            <p:ph type="title"/>
          </p:nvPr>
        </p:nvSpPr>
        <p:spPr>
          <a:xfrm>
            <a:off x="976923" y="332656"/>
            <a:ext cx="7190153" cy="1107996"/>
          </a:xfrm>
        </p:spPr>
        <p:txBody>
          <a:bodyPr>
            <a:noAutofit/>
          </a:bodyPr>
          <a:lstStyle/>
          <a:p>
            <a:r>
              <a:rPr lang="en-GB" sz="4000" b="1" dirty="0">
                <a:solidFill>
                  <a:srgbClr val="0070C0"/>
                </a:solidFill>
              </a:rPr>
              <a:t>Communities- Health Assets</a:t>
            </a:r>
          </a:p>
        </p:txBody>
      </p:sp>
      <p:sp>
        <p:nvSpPr>
          <p:cNvPr id="3" name="Content Placeholder 2">
            <a:extLst>
              <a:ext uri="{FF2B5EF4-FFF2-40B4-BE49-F238E27FC236}">
                <a16:creationId xmlns:a16="http://schemas.microsoft.com/office/drawing/2014/main" id="{B13F6429-B530-424E-9E24-EDA0E0930047}"/>
              </a:ext>
            </a:extLst>
          </p:cNvPr>
          <p:cNvSpPr>
            <a:spLocks noGrp="1"/>
          </p:cNvSpPr>
          <p:nvPr>
            <p:ph idx="1"/>
          </p:nvPr>
        </p:nvSpPr>
        <p:spPr>
          <a:xfrm>
            <a:off x="0" y="1340768"/>
            <a:ext cx="9073008" cy="3726415"/>
          </a:xfrm>
        </p:spPr>
        <p:txBody>
          <a:bodyPr>
            <a:noAutofit/>
          </a:bodyPr>
          <a:lstStyle/>
          <a:p>
            <a:pPr marL="342900" indent="-342900" algn="just">
              <a:buFont typeface="Arial" panose="020B0604020202020204" pitchFamily="34" charset="0"/>
              <a:buChar char="•"/>
            </a:pPr>
            <a:r>
              <a:rPr lang="en-GB" sz="2400" dirty="0"/>
              <a:t>Recognising assets helps value community strengths and ensure everyone has access to them. It builds on the positives and ensures that health action is co-produced equally between communities and services.</a:t>
            </a:r>
          </a:p>
          <a:p>
            <a:pPr marL="342900" indent="-342900" algn="just">
              <a:buFont typeface="Arial" panose="020B0604020202020204" pitchFamily="34" charset="0"/>
              <a:buChar char="•"/>
            </a:pPr>
            <a:endParaRPr lang="en-GB" sz="2400" dirty="0"/>
          </a:p>
          <a:p>
            <a:pPr marL="342900" indent="-342900" algn="just">
              <a:buFont typeface="Arial" panose="020B0604020202020204" pitchFamily="34" charset="0"/>
              <a:buChar char="•"/>
            </a:pPr>
            <a:r>
              <a:rPr lang="en-GB" sz="2400" dirty="0"/>
              <a:t>Community-centred ways of working are important for all aspects of public health, including health improvement, health protection and healthcare public health. It’s not about expecting communities to do more and saving public money but about investing in more sustainable and effective approaches to reduce health inequalities.</a:t>
            </a:r>
          </a:p>
        </p:txBody>
      </p:sp>
    </p:spTree>
    <p:extLst>
      <p:ext uri="{BB962C8B-B14F-4D97-AF65-F5344CB8AC3E}">
        <p14:creationId xmlns:p14="http://schemas.microsoft.com/office/powerpoint/2010/main" val="1399829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EF641-070A-4C17-801C-B3725088B51C}"/>
              </a:ext>
            </a:extLst>
          </p:cNvPr>
          <p:cNvSpPr>
            <a:spLocks noGrp="1"/>
          </p:cNvSpPr>
          <p:nvPr>
            <p:ph type="title"/>
          </p:nvPr>
        </p:nvSpPr>
        <p:spPr>
          <a:xfrm>
            <a:off x="755576" y="194301"/>
            <a:ext cx="7293495" cy="1231106"/>
          </a:xfrm>
        </p:spPr>
        <p:txBody>
          <a:bodyPr>
            <a:normAutofit/>
          </a:bodyPr>
          <a:lstStyle/>
          <a:p>
            <a:r>
              <a:rPr lang="en-GB" sz="4000" b="1" dirty="0">
                <a:solidFill>
                  <a:srgbClr val="0070C0"/>
                </a:solidFill>
              </a:rPr>
              <a:t>The Picture across England</a:t>
            </a:r>
          </a:p>
        </p:txBody>
      </p:sp>
      <p:sp>
        <p:nvSpPr>
          <p:cNvPr id="3" name="Content Placeholder 2">
            <a:extLst>
              <a:ext uri="{FF2B5EF4-FFF2-40B4-BE49-F238E27FC236}">
                <a16:creationId xmlns:a16="http://schemas.microsoft.com/office/drawing/2014/main" id="{819F74B3-6BD8-4607-AC3F-49493CC5472D}"/>
              </a:ext>
            </a:extLst>
          </p:cNvPr>
          <p:cNvSpPr>
            <a:spLocks noGrp="1"/>
          </p:cNvSpPr>
          <p:nvPr>
            <p:ph idx="1"/>
          </p:nvPr>
        </p:nvSpPr>
        <p:spPr>
          <a:xfrm>
            <a:off x="179512" y="1484785"/>
            <a:ext cx="8640960" cy="2304256"/>
          </a:xfrm>
        </p:spPr>
        <p:txBody>
          <a:bodyPr>
            <a:noAutofit/>
          </a:bodyPr>
          <a:lstStyle/>
          <a:p>
            <a:pPr marL="342900" indent="-342900">
              <a:buFont typeface="Arial" panose="020B0604020202020204" pitchFamily="34" charset="0"/>
              <a:buChar char="•"/>
            </a:pPr>
            <a:r>
              <a:rPr lang="en-GB" sz="2000" dirty="0"/>
              <a:t>The findings of the </a:t>
            </a:r>
            <a:r>
              <a:rPr lang="en-GB" sz="2000" b="1" dirty="0"/>
              <a:t>Community Life Survey </a:t>
            </a:r>
            <a:r>
              <a:rPr lang="en-GB" sz="2000" dirty="0"/>
              <a:t>indicate the picture across England in terms of people’s feelings towards their communities and their role within them. </a:t>
            </a:r>
          </a:p>
          <a:p>
            <a:pPr marL="342900" indent="-342900">
              <a:buFont typeface="Arial" panose="020B0604020202020204" pitchFamily="34" charset="0"/>
              <a:buChar char="•"/>
            </a:pPr>
            <a:r>
              <a:rPr lang="en-GB" sz="2000" dirty="0"/>
              <a:t>In 2016 to 2017, 2 in 3 people said they felt they belonged to their neighbourhood and 2 in 5 feel people in their neighbourhood can be trusted.</a:t>
            </a:r>
          </a:p>
          <a:p>
            <a:pPr marL="342900" indent="-342900">
              <a:buFont typeface="Arial" panose="020B0604020202020204" pitchFamily="34" charset="0"/>
              <a:buChar char="•"/>
            </a:pPr>
            <a:r>
              <a:rPr lang="en-GB" sz="2000" dirty="0"/>
              <a:t>In terms of volunteering, 2 in 5 people (39%) were engaging in some kind of regular volunteering. </a:t>
            </a:r>
          </a:p>
          <a:p>
            <a:pPr marL="342900" indent="-342900">
              <a:buFont typeface="Arial" panose="020B0604020202020204" pitchFamily="34" charset="0"/>
              <a:buChar char="•"/>
            </a:pPr>
            <a:r>
              <a:rPr lang="en-GB" sz="2000" dirty="0"/>
              <a:t>However, levels of volunteering decreased between 2013 to 2014 and 2016 to 2017, with the proportion of adults who had engaged once a month falling from 44% to 39% in this period</a:t>
            </a:r>
            <a:r>
              <a:rPr lang="en-GB" sz="2400" dirty="0"/>
              <a:t>.</a:t>
            </a:r>
          </a:p>
        </p:txBody>
      </p:sp>
      <p:sp>
        <p:nvSpPr>
          <p:cNvPr id="5" name="TextBox 4">
            <a:extLst>
              <a:ext uri="{FF2B5EF4-FFF2-40B4-BE49-F238E27FC236}">
                <a16:creationId xmlns:a16="http://schemas.microsoft.com/office/drawing/2014/main" id="{F5E72B18-7B85-4134-BD59-52D3C5CEAB46}"/>
              </a:ext>
            </a:extLst>
          </p:cNvPr>
          <p:cNvSpPr txBox="1"/>
          <p:nvPr/>
        </p:nvSpPr>
        <p:spPr>
          <a:xfrm>
            <a:off x="34870" y="5376738"/>
            <a:ext cx="9144000" cy="484748"/>
          </a:xfrm>
          <a:prstGeom prst="rect">
            <a:avLst/>
          </a:prstGeom>
          <a:noFill/>
        </p:spPr>
        <p:txBody>
          <a:bodyPr wrap="square">
            <a:spAutoFit/>
          </a:bodyPr>
          <a:lstStyle/>
          <a:p>
            <a:r>
              <a:rPr lang="fr-FR" sz="900" dirty="0"/>
              <a:t> </a:t>
            </a:r>
            <a:r>
              <a:rPr lang="fr-FR" sz="900" dirty="0">
                <a:hlinkClick r:id="rId2"/>
              </a:rPr>
              <a:t>https://www.gov.uk/government/publications/health-matters-health-and-wellbeing-community-centred-approaches/health-matters-community-centred-approaches-for-health-and-wellbeing</a:t>
            </a:r>
            <a:endParaRPr lang="fr-FR" sz="900" dirty="0"/>
          </a:p>
          <a:p>
            <a:endParaRPr lang="fr-FR" sz="750" dirty="0"/>
          </a:p>
        </p:txBody>
      </p:sp>
    </p:spTree>
    <p:extLst>
      <p:ext uri="{BB962C8B-B14F-4D97-AF65-F5344CB8AC3E}">
        <p14:creationId xmlns:p14="http://schemas.microsoft.com/office/powerpoint/2010/main" val="4278025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E4704-B8CE-9ABC-C501-0B493A7623EB}"/>
              </a:ext>
            </a:extLst>
          </p:cNvPr>
          <p:cNvSpPr>
            <a:spLocks noGrp="1"/>
          </p:cNvSpPr>
          <p:nvPr>
            <p:ph type="title"/>
          </p:nvPr>
        </p:nvSpPr>
        <p:spPr>
          <a:xfrm>
            <a:off x="1511660" y="548680"/>
            <a:ext cx="6120680" cy="749697"/>
          </a:xfrm>
        </p:spPr>
        <p:txBody>
          <a:bodyPr>
            <a:normAutofit fontScale="90000"/>
          </a:bodyPr>
          <a:lstStyle/>
          <a:p>
            <a:r>
              <a:rPr lang="en-GB" sz="4400" b="1" dirty="0">
                <a:solidFill>
                  <a:srgbClr val="0070C0"/>
                </a:solidFill>
              </a:rPr>
              <a:t>The 2020 to 2021 Survey</a:t>
            </a:r>
          </a:p>
        </p:txBody>
      </p:sp>
      <p:sp>
        <p:nvSpPr>
          <p:cNvPr id="3" name="Content Placeholder 2">
            <a:extLst>
              <a:ext uri="{FF2B5EF4-FFF2-40B4-BE49-F238E27FC236}">
                <a16:creationId xmlns:a16="http://schemas.microsoft.com/office/drawing/2014/main" id="{31FF0DDD-70AB-3BB5-0A85-D4124374301D}"/>
              </a:ext>
            </a:extLst>
          </p:cNvPr>
          <p:cNvSpPr>
            <a:spLocks noGrp="1"/>
          </p:cNvSpPr>
          <p:nvPr>
            <p:ph idx="1"/>
          </p:nvPr>
        </p:nvSpPr>
        <p:spPr>
          <a:xfrm>
            <a:off x="361957" y="1836134"/>
            <a:ext cx="8229600" cy="3016210"/>
          </a:xfrm>
        </p:spPr>
        <p:txBody>
          <a:bodyPr>
            <a:normAutofit lnSpcReduction="10000"/>
          </a:bodyPr>
          <a:lstStyle/>
          <a:p>
            <a:pPr marL="457200" indent="-457200">
              <a:buFont typeface="Arial" panose="020B0604020202020204" pitchFamily="34" charset="0"/>
              <a:buChar char="•"/>
            </a:pPr>
            <a:r>
              <a:rPr lang="en-GB" sz="2800" b="0" i="0" dirty="0">
                <a:solidFill>
                  <a:srgbClr val="0B0C0C"/>
                </a:solidFill>
                <a:effectLst/>
                <a:latin typeface="GDS Transport"/>
              </a:rPr>
              <a:t>The survey ran over the course of a year, recording respondents’ answers consistently over the year during different periods of lockdown measures. </a:t>
            </a:r>
          </a:p>
          <a:p>
            <a:pPr marL="457200" indent="-457200">
              <a:buFont typeface="Arial" panose="020B0604020202020204" pitchFamily="34" charset="0"/>
              <a:buChar char="•"/>
            </a:pPr>
            <a:r>
              <a:rPr lang="en-GB" sz="2800" b="0" i="0" dirty="0">
                <a:solidFill>
                  <a:srgbClr val="0B0C0C"/>
                </a:solidFill>
                <a:effectLst/>
                <a:latin typeface="GDS Transport"/>
              </a:rPr>
              <a:t>It is therefore likely that pandemic impacted </a:t>
            </a:r>
            <a:r>
              <a:rPr lang="en-GB" sz="2800" dirty="0">
                <a:solidFill>
                  <a:srgbClr val="0B0C0C"/>
                </a:solidFill>
                <a:latin typeface="GDS Transport"/>
              </a:rPr>
              <a:t>respondent’s bCOVID-19ehaviours </a:t>
            </a:r>
            <a:r>
              <a:rPr lang="en-GB" sz="2800" b="0" i="0" dirty="0">
                <a:solidFill>
                  <a:srgbClr val="0B0C0C"/>
                </a:solidFill>
                <a:effectLst/>
                <a:latin typeface="GDS Transport"/>
              </a:rPr>
              <a:t>and responses, although we cannot state that any change is caused purely because of this.</a:t>
            </a:r>
            <a:endParaRPr lang="en-GB" sz="2800" dirty="0"/>
          </a:p>
        </p:txBody>
      </p:sp>
      <p:sp>
        <p:nvSpPr>
          <p:cNvPr id="5" name="TextBox 4">
            <a:extLst>
              <a:ext uri="{FF2B5EF4-FFF2-40B4-BE49-F238E27FC236}">
                <a16:creationId xmlns:a16="http://schemas.microsoft.com/office/drawing/2014/main" id="{5F795168-4D34-42FB-B0F1-2946C18EBD29}"/>
              </a:ext>
            </a:extLst>
          </p:cNvPr>
          <p:cNvSpPr txBox="1"/>
          <p:nvPr/>
        </p:nvSpPr>
        <p:spPr>
          <a:xfrm>
            <a:off x="395536" y="5390101"/>
            <a:ext cx="8685831" cy="276999"/>
          </a:xfrm>
          <a:prstGeom prst="rect">
            <a:avLst/>
          </a:prstGeom>
          <a:noFill/>
        </p:spPr>
        <p:txBody>
          <a:bodyPr wrap="square">
            <a:spAutoFit/>
          </a:bodyPr>
          <a:lstStyle/>
          <a:p>
            <a:pPr defTabSz="685800">
              <a:defRPr/>
            </a:pPr>
            <a:r>
              <a:rPr lang="en-GB" sz="1200" dirty="0">
                <a:solidFill>
                  <a:prstClr val="black"/>
                </a:solidFill>
                <a:latin typeface="Myriad Pro"/>
                <a:hlinkClick r:id="rId2"/>
              </a:rPr>
              <a:t>https://www.gov.uk/government/statistics/community-life-survey-202021</a:t>
            </a:r>
            <a:r>
              <a:rPr lang="en-GB" sz="1200" dirty="0">
                <a:solidFill>
                  <a:prstClr val="black"/>
                </a:solidFill>
                <a:latin typeface="Myriad Pro"/>
              </a:rPr>
              <a:t> </a:t>
            </a:r>
          </a:p>
        </p:txBody>
      </p:sp>
    </p:spTree>
    <p:extLst>
      <p:ext uri="{BB962C8B-B14F-4D97-AF65-F5344CB8AC3E}">
        <p14:creationId xmlns:p14="http://schemas.microsoft.com/office/powerpoint/2010/main" val="2201630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B94C6-2B3E-DF8E-5C23-9AEED98E88B5}"/>
              </a:ext>
            </a:extLst>
          </p:cNvPr>
          <p:cNvSpPr>
            <a:spLocks noGrp="1"/>
          </p:cNvSpPr>
          <p:nvPr>
            <p:ph type="title"/>
          </p:nvPr>
        </p:nvSpPr>
        <p:spPr>
          <a:xfrm>
            <a:off x="1383160" y="15802"/>
            <a:ext cx="6110336" cy="1231106"/>
          </a:xfrm>
        </p:spPr>
        <p:txBody>
          <a:bodyPr>
            <a:normAutofit/>
          </a:bodyPr>
          <a:lstStyle/>
          <a:p>
            <a:r>
              <a:rPr lang="en-GB" sz="4000" b="1" dirty="0">
                <a:solidFill>
                  <a:srgbClr val="0070C0"/>
                </a:solidFill>
              </a:rPr>
              <a:t>The 2020 to 2021 Survey</a:t>
            </a:r>
            <a:endParaRPr lang="en-GB" sz="4000" dirty="0">
              <a:solidFill>
                <a:srgbClr val="0070C0"/>
              </a:solidFill>
            </a:endParaRPr>
          </a:p>
        </p:txBody>
      </p:sp>
      <p:sp>
        <p:nvSpPr>
          <p:cNvPr id="3" name="Content Placeholder 2">
            <a:extLst>
              <a:ext uri="{FF2B5EF4-FFF2-40B4-BE49-F238E27FC236}">
                <a16:creationId xmlns:a16="http://schemas.microsoft.com/office/drawing/2014/main" id="{14A928F3-7016-D3F4-5C78-06D7202919A7}"/>
              </a:ext>
            </a:extLst>
          </p:cNvPr>
          <p:cNvSpPr>
            <a:spLocks noGrp="1"/>
          </p:cNvSpPr>
          <p:nvPr>
            <p:ph idx="1"/>
          </p:nvPr>
        </p:nvSpPr>
        <p:spPr>
          <a:xfrm>
            <a:off x="251520" y="1108408"/>
            <a:ext cx="8229600" cy="276999"/>
          </a:xfrm>
        </p:spPr>
        <p:txBody>
          <a:bodyPr>
            <a:noAutofit/>
          </a:bodyPr>
          <a:lstStyle/>
          <a:p>
            <a:pPr algn="l">
              <a:buFont typeface="Arial" panose="020B0604020202020204" pitchFamily="34" charset="0"/>
              <a:buChar char="•"/>
            </a:pPr>
            <a:r>
              <a:rPr lang="en-GB" sz="2000" b="0" i="0" dirty="0">
                <a:solidFill>
                  <a:srgbClr val="0B0C0C"/>
                </a:solidFill>
                <a:effectLst/>
              </a:rPr>
              <a:t>Most adults (95%) agreed that if they needed help there are people who would be there for them.</a:t>
            </a:r>
          </a:p>
          <a:p>
            <a:pPr algn="l">
              <a:buFont typeface="Arial" panose="020B0604020202020204" pitchFamily="34" charset="0"/>
              <a:buChar char="•"/>
            </a:pPr>
            <a:r>
              <a:rPr lang="en-GB" sz="2000" b="0" i="0" dirty="0">
                <a:solidFill>
                  <a:srgbClr val="0B0C0C"/>
                </a:solidFill>
                <a:effectLst/>
              </a:rPr>
              <a:t>66% of respondents met up in person with friends or family at least once a week, a significant decrease from 2019/20 (74%).</a:t>
            </a:r>
          </a:p>
          <a:p>
            <a:pPr algn="l">
              <a:buFont typeface="Arial" panose="020B0604020202020204" pitchFamily="34" charset="0"/>
              <a:buChar char="•"/>
            </a:pPr>
            <a:r>
              <a:rPr lang="en-GB" sz="2000" b="0" i="0" dirty="0">
                <a:solidFill>
                  <a:srgbClr val="0B0C0C"/>
                </a:solidFill>
                <a:effectLst/>
              </a:rPr>
              <a:t>The proportion of adults reporting they felt lonely often/always remained similar to 2019/20 at 6%.</a:t>
            </a:r>
          </a:p>
          <a:p>
            <a:pPr algn="l">
              <a:buFont typeface="Arial" panose="020B0604020202020204" pitchFamily="34" charset="0"/>
              <a:buChar char="•"/>
            </a:pPr>
            <a:r>
              <a:rPr lang="en-GB" sz="2000" b="0" i="0" dirty="0">
                <a:solidFill>
                  <a:srgbClr val="0B0C0C"/>
                </a:solidFill>
                <a:effectLst/>
              </a:rPr>
              <a:t>Measures for life satisfaction, happiness and self-worth have decreased from 2019/20.</a:t>
            </a:r>
          </a:p>
          <a:p>
            <a:pPr algn="l">
              <a:buFont typeface="Arial" panose="020B0604020202020204" pitchFamily="34" charset="0"/>
              <a:buChar char="•"/>
            </a:pPr>
            <a:r>
              <a:rPr lang="en-GB" sz="2000" b="0" i="0" dirty="0">
                <a:solidFill>
                  <a:srgbClr val="0B0C0C"/>
                </a:solidFill>
                <a:effectLst/>
              </a:rPr>
              <a:t>79% of respondents agree that they were satisfied with their local area as a place to live, an increase from 2019/20 (76%).</a:t>
            </a:r>
          </a:p>
          <a:p>
            <a:pPr algn="l">
              <a:buFont typeface="Arial" panose="020B0604020202020204" pitchFamily="34" charset="0"/>
              <a:buChar char="•"/>
            </a:pPr>
            <a:r>
              <a:rPr lang="en-GB" sz="2000" b="0" i="0" dirty="0">
                <a:solidFill>
                  <a:srgbClr val="0B0C0C"/>
                </a:solidFill>
                <a:effectLst/>
              </a:rPr>
              <a:t>65% of respondents agreed that people in their neighbourhood pull together to improve their neighbourhood; this was higher than in 2019/20 (59%).</a:t>
            </a:r>
          </a:p>
          <a:p>
            <a:endParaRPr lang="en-GB" sz="2000" dirty="0"/>
          </a:p>
        </p:txBody>
      </p:sp>
    </p:spTree>
    <p:extLst>
      <p:ext uri="{BB962C8B-B14F-4D97-AF65-F5344CB8AC3E}">
        <p14:creationId xmlns:p14="http://schemas.microsoft.com/office/powerpoint/2010/main" val="183552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9533C-9DD4-6015-2954-EADBD9490A57}"/>
              </a:ext>
            </a:extLst>
          </p:cNvPr>
          <p:cNvSpPr>
            <a:spLocks noGrp="1"/>
          </p:cNvSpPr>
          <p:nvPr>
            <p:ph type="title"/>
          </p:nvPr>
        </p:nvSpPr>
        <p:spPr>
          <a:xfrm>
            <a:off x="1619672" y="0"/>
            <a:ext cx="6336704" cy="1107996"/>
          </a:xfrm>
        </p:spPr>
        <p:txBody>
          <a:bodyPr>
            <a:noAutofit/>
          </a:bodyPr>
          <a:lstStyle/>
          <a:p>
            <a:r>
              <a:rPr lang="en-GB" sz="4000" b="1" dirty="0">
                <a:solidFill>
                  <a:srgbClr val="0070C0"/>
                </a:solidFill>
              </a:rPr>
              <a:t>The 2020 to 2021 Survey</a:t>
            </a:r>
            <a:endParaRPr lang="en-GB" sz="4000" dirty="0">
              <a:solidFill>
                <a:srgbClr val="0070C0"/>
              </a:solidFill>
            </a:endParaRPr>
          </a:p>
        </p:txBody>
      </p:sp>
      <p:sp>
        <p:nvSpPr>
          <p:cNvPr id="3" name="Content Placeholder 2">
            <a:extLst>
              <a:ext uri="{FF2B5EF4-FFF2-40B4-BE49-F238E27FC236}">
                <a16:creationId xmlns:a16="http://schemas.microsoft.com/office/drawing/2014/main" id="{017E442C-281B-EFAD-B523-7E6D19A73D64}"/>
              </a:ext>
            </a:extLst>
          </p:cNvPr>
          <p:cNvSpPr>
            <a:spLocks noGrp="1"/>
          </p:cNvSpPr>
          <p:nvPr>
            <p:ph idx="1"/>
          </p:nvPr>
        </p:nvSpPr>
        <p:spPr>
          <a:xfrm>
            <a:off x="107504" y="1085370"/>
            <a:ext cx="8507288" cy="276999"/>
          </a:xfrm>
        </p:spPr>
        <p:txBody>
          <a:bodyPr>
            <a:noAutofit/>
          </a:bodyPr>
          <a:lstStyle/>
          <a:p>
            <a:pPr algn="l">
              <a:buFont typeface="Arial" panose="020B0604020202020204" pitchFamily="34" charset="0"/>
              <a:buChar char="•"/>
            </a:pPr>
            <a:r>
              <a:rPr lang="en-GB" sz="2200" b="0" i="0" dirty="0">
                <a:solidFill>
                  <a:srgbClr val="0B0C0C"/>
                </a:solidFill>
                <a:effectLst/>
                <a:latin typeface="GDS Transport"/>
              </a:rPr>
              <a:t>There was a decrease in the proportion of people giving to charitable causes. 63% of respondents reported having given to charitable causes in the last 4 weeks (at the time of responding to the survey). </a:t>
            </a:r>
          </a:p>
          <a:p>
            <a:pPr algn="l">
              <a:buFont typeface="Arial" panose="020B0604020202020204" pitchFamily="34" charset="0"/>
              <a:buChar char="•"/>
            </a:pPr>
            <a:r>
              <a:rPr lang="en-GB" sz="2200" b="0" i="0" dirty="0">
                <a:solidFill>
                  <a:srgbClr val="0B0C0C"/>
                </a:solidFill>
                <a:effectLst/>
                <a:latin typeface="GDS Transport"/>
              </a:rPr>
              <a:t>This was lower than in 2019/20 where 75% of respondents reported doing so and the lowest since the Survey began in 2013/14.</a:t>
            </a:r>
          </a:p>
          <a:p>
            <a:pPr algn="l">
              <a:buFont typeface="Arial" panose="020B0604020202020204" pitchFamily="34" charset="0"/>
              <a:buChar char="•"/>
            </a:pPr>
            <a:r>
              <a:rPr lang="en-GB" sz="2200" b="0" i="0" dirty="0">
                <a:solidFill>
                  <a:srgbClr val="0B0C0C"/>
                </a:solidFill>
                <a:effectLst/>
                <a:latin typeface="GDS Transport"/>
              </a:rPr>
              <a:t>There was a decrease in the proportion of people formally volunteering. 17% of respondents reported formally volunteering at least once a month, the lowest recorded participation rate since data collection began.</a:t>
            </a:r>
          </a:p>
          <a:p>
            <a:pPr algn="l">
              <a:buFont typeface="Arial" panose="020B0604020202020204" pitchFamily="34" charset="0"/>
              <a:buChar char="•"/>
            </a:pPr>
            <a:r>
              <a:rPr lang="en-GB" sz="2200" b="0" i="0" dirty="0">
                <a:solidFill>
                  <a:srgbClr val="0B0C0C"/>
                </a:solidFill>
                <a:effectLst/>
                <a:latin typeface="GDS Transport"/>
              </a:rPr>
              <a:t>There was an increase in the proportion of people informally volunteering. 33% of respondents had volunteered informally at least once a month, the highest percentage on record in the Community Life Survey.</a:t>
            </a:r>
          </a:p>
          <a:p>
            <a:endParaRPr lang="en-GB" sz="2000" dirty="0"/>
          </a:p>
        </p:txBody>
      </p:sp>
    </p:spTree>
    <p:extLst>
      <p:ext uri="{BB962C8B-B14F-4D97-AF65-F5344CB8AC3E}">
        <p14:creationId xmlns:p14="http://schemas.microsoft.com/office/powerpoint/2010/main" val="2068753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D868F-CC04-4F2C-990B-35F0619A5BCD}"/>
              </a:ext>
            </a:extLst>
          </p:cNvPr>
          <p:cNvSpPr>
            <a:spLocks noGrp="1"/>
          </p:cNvSpPr>
          <p:nvPr>
            <p:ph type="title"/>
          </p:nvPr>
        </p:nvSpPr>
        <p:spPr>
          <a:xfrm>
            <a:off x="755576" y="-13450"/>
            <a:ext cx="7344816" cy="1354217"/>
          </a:xfrm>
        </p:spPr>
        <p:txBody>
          <a:bodyPr>
            <a:normAutofit/>
          </a:bodyPr>
          <a:lstStyle/>
          <a:p>
            <a:r>
              <a:rPr lang="en-GB" sz="4400" b="1" dirty="0">
                <a:solidFill>
                  <a:srgbClr val="0070C0"/>
                </a:solidFill>
              </a:rPr>
              <a:t>What the Evidence </a:t>
            </a:r>
            <a:r>
              <a:rPr lang="en-GB" b="1" dirty="0">
                <a:solidFill>
                  <a:srgbClr val="0070C0"/>
                </a:solidFill>
              </a:rPr>
              <a:t>S</a:t>
            </a:r>
            <a:r>
              <a:rPr lang="en-GB" sz="4400" b="1" dirty="0">
                <a:solidFill>
                  <a:srgbClr val="0070C0"/>
                </a:solidFill>
              </a:rPr>
              <a:t>ays…</a:t>
            </a:r>
          </a:p>
        </p:txBody>
      </p:sp>
      <p:sp>
        <p:nvSpPr>
          <p:cNvPr id="3" name="Content Placeholder 2">
            <a:extLst>
              <a:ext uri="{FF2B5EF4-FFF2-40B4-BE49-F238E27FC236}">
                <a16:creationId xmlns:a16="http://schemas.microsoft.com/office/drawing/2014/main" id="{38480223-06E2-4F6F-A98C-BAC7BDF6404C}"/>
              </a:ext>
            </a:extLst>
          </p:cNvPr>
          <p:cNvSpPr>
            <a:spLocks noGrp="1"/>
          </p:cNvSpPr>
          <p:nvPr>
            <p:ph idx="1"/>
          </p:nvPr>
        </p:nvSpPr>
        <p:spPr>
          <a:xfrm>
            <a:off x="0" y="1124744"/>
            <a:ext cx="8579296" cy="3917032"/>
          </a:xfrm>
        </p:spPr>
        <p:txBody>
          <a:bodyPr>
            <a:noAutofit/>
          </a:bodyPr>
          <a:lstStyle/>
          <a:p>
            <a:pPr marL="342900" indent="-342900">
              <a:buFont typeface="Arial" panose="020B0604020202020204" pitchFamily="34" charset="0"/>
              <a:buChar char="•"/>
            </a:pPr>
            <a:r>
              <a:rPr lang="en-GB" sz="2400" dirty="0"/>
              <a:t>Health inequalities persist and many people experience the effects of social exclusion or lack social support. In 2008 the </a:t>
            </a:r>
            <a:r>
              <a:rPr lang="en-GB" sz="2400" i="1" dirty="0"/>
              <a:t>Marmot Review </a:t>
            </a:r>
            <a:r>
              <a:rPr lang="en-GB" sz="2400" dirty="0"/>
              <a:t>provided evidence that in order to reduce health inequalities in England we need to improve </a:t>
            </a:r>
            <a:r>
              <a:rPr lang="en-GB" sz="2400" b="1" dirty="0"/>
              <a:t>community capital </a:t>
            </a:r>
            <a:r>
              <a:rPr lang="en-GB" sz="2400" dirty="0"/>
              <a:t>and reduce </a:t>
            </a:r>
            <a:r>
              <a:rPr lang="en-GB" sz="2400" b="1" dirty="0"/>
              <a:t>social isolation </a:t>
            </a:r>
            <a:r>
              <a:rPr lang="en-GB" sz="2400" dirty="0"/>
              <a:t>across the social gradient.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How people experience social relationships influences health inequities. Critical factors include how much control people have over resources and decision-making and how much access people have to social resources, including social networks, and communal capabilities and resilience.</a:t>
            </a:r>
          </a:p>
        </p:txBody>
      </p:sp>
    </p:spTree>
    <p:extLst>
      <p:ext uri="{BB962C8B-B14F-4D97-AF65-F5344CB8AC3E}">
        <p14:creationId xmlns:p14="http://schemas.microsoft.com/office/powerpoint/2010/main" val="1116726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nfographic - why communities matter for health">
            <a:extLst>
              <a:ext uri="{FF2B5EF4-FFF2-40B4-BE49-F238E27FC236}">
                <a16:creationId xmlns:a16="http://schemas.microsoft.com/office/drawing/2014/main" id="{B5279EE5-708F-4AED-943C-474374E4850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0" y="0"/>
            <a:ext cx="9144000" cy="6857999"/>
          </a:xfrm>
          <a:prstGeom prst="rect">
            <a:avLst/>
          </a:prstGeom>
          <a:solidFill>
            <a:srgbClr val="FFFFFF"/>
          </a:solidFill>
        </p:spPr>
      </p:pic>
    </p:spTree>
    <p:extLst>
      <p:ext uri="{BB962C8B-B14F-4D97-AF65-F5344CB8AC3E}">
        <p14:creationId xmlns:p14="http://schemas.microsoft.com/office/powerpoint/2010/main" val="23046293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6AE7C-B974-3041-58C3-CA814B169975}"/>
              </a:ext>
            </a:extLst>
          </p:cNvPr>
          <p:cNvSpPr>
            <a:spLocks noGrp="1"/>
          </p:cNvSpPr>
          <p:nvPr>
            <p:ph type="title"/>
          </p:nvPr>
        </p:nvSpPr>
        <p:spPr>
          <a:xfrm>
            <a:off x="2339752" y="260648"/>
            <a:ext cx="4464496" cy="1114960"/>
          </a:xfrm>
        </p:spPr>
        <p:txBody>
          <a:bodyPr>
            <a:noAutofit/>
          </a:bodyPr>
          <a:lstStyle/>
          <a:p>
            <a:r>
              <a:rPr lang="en-GB" b="1" dirty="0">
                <a:solidFill>
                  <a:srgbClr val="0070C0"/>
                </a:solidFill>
              </a:rPr>
              <a:t>Group Task…</a:t>
            </a:r>
          </a:p>
        </p:txBody>
      </p:sp>
      <p:sp>
        <p:nvSpPr>
          <p:cNvPr id="3" name="Text Placeholder 2">
            <a:extLst>
              <a:ext uri="{FF2B5EF4-FFF2-40B4-BE49-F238E27FC236}">
                <a16:creationId xmlns:a16="http://schemas.microsoft.com/office/drawing/2014/main" id="{70D02CBD-E122-88B8-F3E2-A32AE7B15EEB}"/>
              </a:ext>
            </a:extLst>
          </p:cNvPr>
          <p:cNvSpPr>
            <a:spLocks noGrp="1"/>
          </p:cNvSpPr>
          <p:nvPr>
            <p:ph type="body" idx="1"/>
          </p:nvPr>
        </p:nvSpPr>
        <p:spPr>
          <a:xfrm>
            <a:off x="457200" y="1951672"/>
            <a:ext cx="8229600" cy="2677656"/>
          </a:xfrm>
        </p:spPr>
        <p:txBody>
          <a:bodyPr>
            <a:normAutofit lnSpcReduction="10000"/>
          </a:bodyPr>
          <a:lstStyle/>
          <a:p>
            <a:r>
              <a:rPr lang="en-GB" sz="2400" dirty="0"/>
              <a:t>In small groups research the term</a:t>
            </a:r>
          </a:p>
          <a:p>
            <a:endParaRPr lang="en-GB" dirty="0"/>
          </a:p>
          <a:p>
            <a:pPr lvl="1" algn="ctr"/>
            <a:r>
              <a:rPr lang="en-GB" sz="3600" b="1" dirty="0"/>
              <a:t>Community Development</a:t>
            </a:r>
          </a:p>
          <a:p>
            <a:pPr lvl="1" algn="ctr"/>
            <a:endParaRPr lang="en-GB" sz="3600" b="1" dirty="0"/>
          </a:p>
          <a:p>
            <a:pPr lvl="1" algn="l"/>
            <a:r>
              <a:rPr lang="en-GB" sz="2400" dirty="0"/>
              <a:t>Write down your findings and feed back to the class</a:t>
            </a:r>
          </a:p>
          <a:p>
            <a:pPr lvl="1" algn="ctr"/>
            <a:endParaRPr lang="en-GB" sz="3600" b="1" dirty="0"/>
          </a:p>
        </p:txBody>
      </p:sp>
    </p:spTree>
    <p:extLst>
      <p:ext uri="{BB962C8B-B14F-4D97-AF65-F5344CB8AC3E}">
        <p14:creationId xmlns:p14="http://schemas.microsoft.com/office/powerpoint/2010/main" val="820256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98065-4A91-4594-BC45-A8BF334A66C0}"/>
              </a:ext>
            </a:extLst>
          </p:cNvPr>
          <p:cNvSpPr>
            <a:spLocks noGrp="1"/>
          </p:cNvSpPr>
          <p:nvPr>
            <p:ph type="title"/>
          </p:nvPr>
        </p:nvSpPr>
        <p:spPr>
          <a:xfrm>
            <a:off x="467544" y="419804"/>
            <a:ext cx="8426891" cy="574198"/>
          </a:xfrm>
        </p:spPr>
        <p:txBody>
          <a:bodyPr>
            <a:noAutofit/>
          </a:bodyPr>
          <a:lstStyle/>
          <a:p>
            <a:r>
              <a:rPr lang="en-GB" sz="2800" b="1" dirty="0">
                <a:solidFill>
                  <a:schemeClr val="tx1"/>
                </a:solidFill>
              </a:rPr>
              <a:t>Video:  What is Community Development? </a:t>
            </a:r>
            <a:br>
              <a:rPr lang="en-GB" sz="2800" b="1" dirty="0">
                <a:solidFill>
                  <a:schemeClr val="tx1"/>
                </a:solidFill>
              </a:rPr>
            </a:br>
            <a:r>
              <a:rPr lang="en-GB" sz="2800" b="1" dirty="0">
                <a:solidFill>
                  <a:schemeClr val="tx1"/>
                </a:solidFill>
              </a:rPr>
              <a:t>An Introduction</a:t>
            </a:r>
          </a:p>
        </p:txBody>
      </p:sp>
      <p:pic>
        <p:nvPicPr>
          <p:cNvPr id="4" name="Online Media 3" title="What is Community Development? An Introduction">
            <a:hlinkClick r:id="" action="ppaction://media"/>
            <a:extLst>
              <a:ext uri="{FF2B5EF4-FFF2-40B4-BE49-F238E27FC236}">
                <a16:creationId xmlns:a16="http://schemas.microsoft.com/office/drawing/2014/main" id="{8D98F96E-CF6B-481B-8CF7-1469E471834A}"/>
              </a:ext>
            </a:extLst>
          </p:cNvPr>
          <p:cNvPicPr>
            <a:picLocks noGrp="1" noRot="1" noChangeAspect="1"/>
          </p:cNvPicPr>
          <p:nvPr>
            <p:ph idx="1"/>
            <a:videoFile r:link="rId1"/>
          </p:nvPr>
        </p:nvPicPr>
        <p:blipFill>
          <a:blip r:embed="rId3"/>
          <a:stretch>
            <a:fillRect/>
          </a:stretch>
        </p:blipFill>
        <p:spPr>
          <a:xfrm>
            <a:off x="783042" y="1150147"/>
            <a:ext cx="7677390" cy="4338094"/>
          </a:xfrm>
          <a:prstGeom prst="rect">
            <a:avLst/>
          </a:prstGeom>
        </p:spPr>
      </p:pic>
      <p:sp>
        <p:nvSpPr>
          <p:cNvPr id="5" name="TextBox 4">
            <a:extLst>
              <a:ext uri="{FF2B5EF4-FFF2-40B4-BE49-F238E27FC236}">
                <a16:creationId xmlns:a16="http://schemas.microsoft.com/office/drawing/2014/main" id="{09D0CCA6-51C4-44D0-AD78-8C05160D36D0}"/>
              </a:ext>
            </a:extLst>
          </p:cNvPr>
          <p:cNvSpPr txBox="1"/>
          <p:nvPr/>
        </p:nvSpPr>
        <p:spPr>
          <a:xfrm>
            <a:off x="5796136" y="5949280"/>
            <a:ext cx="3456384" cy="484748"/>
          </a:xfrm>
          <a:prstGeom prst="rect">
            <a:avLst/>
          </a:prstGeom>
          <a:noFill/>
        </p:spPr>
        <p:txBody>
          <a:bodyPr wrap="square" rtlCol="0">
            <a:spAutoFit/>
          </a:bodyPr>
          <a:lstStyle/>
          <a:p>
            <a:r>
              <a:rPr lang="en-GB" sz="1200" dirty="0">
                <a:hlinkClick r:id="rId4"/>
              </a:rPr>
              <a:t>https://www.youtube.com/watch?v=EdNlogJ3GdA</a:t>
            </a:r>
            <a:endParaRPr lang="en-GB" sz="1200" dirty="0"/>
          </a:p>
          <a:p>
            <a:endParaRPr lang="en-GB" sz="1350" dirty="0"/>
          </a:p>
        </p:txBody>
      </p:sp>
    </p:spTree>
    <p:extLst>
      <p:ext uri="{BB962C8B-B14F-4D97-AF65-F5344CB8AC3E}">
        <p14:creationId xmlns:p14="http://schemas.microsoft.com/office/powerpoint/2010/main" val="2562685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E9271-495F-4C5F-AB5C-39C69E406470}"/>
              </a:ext>
            </a:extLst>
          </p:cNvPr>
          <p:cNvSpPr>
            <a:spLocks noGrp="1"/>
          </p:cNvSpPr>
          <p:nvPr>
            <p:ph type="title"/>
          </p:nvPr>
        </p:nvSpPr>
        <p:spPr>
          <a:xfrm>
            <a:off x="457200" y="764704"/>
            <a:ext cx="8229600" cy="857250"/>
          </a:xfrm>
        </p:spPr>
        <p:txBody>
          <a:bodyPr anchor="ctr">
            <a:normAutofit/>
          </a:bodyPr>
          <a:lstStyle/>
          <a:p>
            <a:r>
              <a:rPr lang="en-GB" sz="4000" b="1" dirty="0">
                <a:solidFill>
                  <a:srgbClr val="0070C0"/>
                </a:solidFill>
              </a:rPr>
              <a:t>What have we learnt today?</a:t>
            </a:r>
            <a:endParaRPr lang="en-GB" sz="4000" dirty="0">
              <a:solidFill>
                <a:srgbClr val="0070C0"/>
              </a:solidFill>
            </a:endParaRPr>
          </a:p>
        </p:txBody>
      </p:sp>
      <p:pic>
        <p:nvPicPr>
          <p:cNvPr id="2050" name="Picture 2" descr="thumb image">
            <a:extLst>
              <a:ext uri="{FF2B5EF4-FFF2-40B4-BE49-F238E27FC236}">
                <a16:creationId xmlns:a16="http://schemas.microsoft.com/office/drawing/2014/main" id="{2B4D8960-29DB-482B-820F-31CC77BC4A8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123855" y="2057401"/>
            <a:ext cx="4896290" cy="2937774"/>
          </a:xfrm>
          <a:prstGeom prst="rect">
            <a:avLst/>
          </a:prstGeom>
          <a:solidFill>
            <a:srgbClr val="FFFFFF"/>
          </a:solidFill>
        </p:spPr>
      </p:pic>
    </p:spTree>
    <p:extLst>
      <p:ext uri="{BB962C8B-B14F-4D97-AF65-F5344CB8AC3E}">
        <p14:creationId xmlns:p14="http://schemas.microsoft.com/office/powerpoint/2010/main" val="425094468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FB443-EEF6-4C4C-9268-631130848782}"/>
              </a:ext>
            </a:extLst>
          </p:cNvPr>
          <p:cNvSpPr>
            <a:spLocks noGrp="1"/>
          </p:cNvSpPr>
          <p:nvPr>
            <p:ph type="title"/>
          </p:nvPr>
        </p:nvSpPr>
        <p:spPr/>
        <p:txBody>
          <a:bodyPr/>
          <a:lstStyle/>
          <a:p>
            <a:pPr algn="ctr"/>
            <a:r>
              <a:rPr lang="en-GB" b="1" dirty="0"/>
              <a:t>REFERENCE LIST</a:t>
            </a:r>
          </a:p>
        </p:txBody>
      </p:sp>
      <p:sp>
        <p:nvSpPr>
          <p:cNvPr id="3" name="Text Placeholder 2">
            <a:extLst>
              <a:ext uri="{FF2B5EF4-FFF2-40B4-BE49-F238E27FC236}">
                <a16:creationId xmlns:a16="http://schemas.microsoft.com/office/drawing/2014/main" id="{49E8B5B5-69D4-4BE0-93EC-0402CC5815D0}"/>
              </a:ext>
            </a:extLst>
          </p:cNvPr>
          <p:cNvSpPr>
            <a:spLocks noGrp="1"/>
          </p:cNvSpPr>
          <p:nvPr>
            <p:ph type="body" idx="1"/>
          </p:nvPr>
        </p:nvSpPr>
        <p:spPr>
          <a:xfrm>
            <a:off x="457200" y="1577340"/>
            <a:ext cx="8229600" cy="3046988"/>
          </a:xfrm>
        </p:spPr>
        <p:txBody>
          <a:bodyPr>
            <a:normAutofit fontScale="55000" lnSpcReduction="20000"/>
          </a:bodyPr>
          <a:lstStyle/>
          <a:p>
            <a:r>
              <a:rPr lang="en-GB" dirty="0"/>
              <a:t>Cambridge Dictionary (2021) </a:t>
            </a:r>
            <a:r>
              <a:rPr lang="en-GB" i="1" dirty="0"/>
              <a:t>Community </a:t>
            </a:r>
            <a:r>
              <a:rPr lang="en-GB" dirty="0"/>
              <a:t>Available at: </a:t>
            </a:r>
            <a:r>
              <a:rPr lang="en-GB" dirty="0">
                <a:hlinkClick r:id="rId2"/>
              </a:rPr>
              <a:t>https://dictionary.cambridge.org/dictionary/english/community</a:t>
            </a:r>
            <a:r>
              <a:rPr lang="en-GB" dirty="0"/>
              <a:t> (Accessed: 10 September 2023).</a:t>
            </a:r>
          </a:p>
          <a:p>
            <a:endParaRPr lang="en-GB" dirty="0"/>
          </a:p>
          <a:p>
            <a:pPr algn="l" fontAlgn="base"/>
            <a:r>
              <a:rPr lang="en-GB" dirty="0" err="1"/>
              <a:t>Zevallos</a:t>
            </a:r>
            <a:r>
              <a:rPr lang="en-GB" dirty="0"/>
              <a:t>, Z. (2013) </a:t>
            </a:r>
            <a:r>
              <a:rPr lang="en-GB" i="1" dirty="0">
                <a:solidFill>
                  <a:srgbClr val="303030"/>
                </a:solidFill>
                <a:effectLst/>
                <a:latin typeface="PT Sans" panose="020B0503020203020204" pitchFamily="34" charset="0"/>
              </a:rPr>
              <a:t>Sociology of Community </a:t>
            </a:r>
            <a:r>
              <a:rPr lang="en-GB" dirty="0">
                <a:solidFill>
                  <a:srgbClr val="303030"/>
                </a:solidFill>
                <a:effectLst/>
                <a:latin typeface="PT Sans" panose="020B0503020203020204" pitchFamily="34" charset="0"/>
              </a:rPr>
              <a:t>Available at: </a:t>
            </a:r>
            <a:r>
              <a:rPr lang="en-GB" dirty="0">
                <a:solidFill>
                  <a:srgbClr val="303030"/>
                </a:solidFill>
                <a:effectLst/>
                <a:latin typeface="PT Sans" panose="020B0503020203020204" pitchFamily="34" charset="0"/>
                <a:hlinkClick r:id="rId3"/>
              </a:rPr>
              <a:t>https://othersociologist.com/2013/11/20/sociology-of-community/</a:t>
            </a:r>
            <a:r>
              <a:rPr lang="en-GB" dirty="0">
                <a:solidFill>
                  <a:srgbClr val="303030"/>
                </a:solidFill>
                <a:effectLst/>
                <a:latin typeface="PT Sans" panose="020B0503020203020204" pitchFamily="34" charset="0"/>
              </a:rPr>
              <a:t> </a:t>
            </a:r>
            <a:r>
              <a:rPr lang="en-GB" dirty="0"/>
              <a:t>(Accessed: 10 </a:t>
            </a:r>
            <a:r>
              <a:rPr lang="en-GB"/>
              <a:t>September 2023).</a:t>
            </a:r>
            <a:endParaRPr lang="en-GB" dirty="0"/>
          </a:p>
          <a:p>
            <a:pPr algn="l" fontAlgn="base"/>
            <a:endParaRPr lang="en-GB" i="1" dirty="0">
              <a:solidFill>
                <a:srgbClr val="303030"/>
              </a:solidFill>
              <a:effectLst/>
              <a:latin typeface="PT Sans" panose="020B0503020203020204" pitchFamily="34" charset="0"/>
            </a:endParaRPr>
          </a:p>
          <a:p>
            <a:pPr algn="l" fontAlgn="base"/>
            <a:endParaRPr lang="en-GB" i="1" dirty="0">
              <a:solidFill>
                <a:srgbClr val="303030"/>
              </a:solidFill>
              <a:effectLst/>
              <a:latin typeface="PT Sans" panose="020B0503020203020204" pitchFamily="34" charset="0"/>
            </a:endParaRPr>
          </a:p>
          <a:p>
            <a:pPr marL="0" indent="0">
              <a:buNone/>
            </a:pPr>
            <a:br>
              <a:rPr lang="en-GB" dirty="0"/>
            </a:br>
            <a:endParaRPr lang="en-GB" dirty="0"/>
          </a:p>
        </p:txBody>
      </p:sp>
    </p:spTree>
    <p:extLst>
      <p:ext uri="{BB962C8B-B14F-4D97-AF65-F5344CB8AC3E}">
        <p14:creationId xmlns:p14="http://schemas.microsoft.com/office/powerpoint/2010/main" val="130161957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7297</TotalTime>
  <Words>2005</Words>
  <Application>Microsoft Office PowerPoint</Application>
  <PresentationFormat>On-screen Show (4:3)</PresentationFormat>
  <Paragraphs>243</Paragraphs>
  <Slides>42</Slides>
  <Notes>2</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42</vt:i4>
      </vt:variant>
    </vt:vector>
  </HeadingPairs>
  <TitlesOfParts>
    <vt:vector size="50" baseType="lpstr">
      <vt:lpstr>GDS Transport</vt:lpstr>
      <vt:lpstr>Myriad Pro</vt:lpstr>
      <vt:lpstr>Abadi Extra Light</vt:lpstr>
      <vt:lpstr>Arial</vt:lpstr>
      <vt:lpstr>Arial</vt:lpstr>
      <vt:lpstr>Calibri</vt:lpstr>
      <vt:lpstr>PT Sans</vt:lpstr>
      <vt:lpstr>20140311PresentationUWTSDTemplate</vt:lpstr>
      <vt:lpstr>  Community Care and Development (BMHP6022-BIRM) Introduction</vt:lpstr>
      <vt:lpstr>Module Aim</vt:lpstr>
      <vt:lpstr>Learning Outcomes</vt:lpstr>
      <vt:lpstr>Module Notes</vt:lpstr>
      <vt:lpstr>Assignment One</vt:lpstr>
      <vt:lpstr>Assignment Two</vt:lpstr>
      <vt:lpstr>What is a Community?</vt:lpstr>
      <vt:lpstr>What is a Community?</vt:lpstr>
      <vt:lpstr>What is a Community?</vt:lpstr>
      <vt:lpstr>COMPARISONS</vt:lpstr>
      <vt:lpstr>COMPARISONS</vt:lpstr>
      <vt:lpstr>COMPARISONS</vt:lpstr>
      <vt:lpstr>COMPARISONS</vt:lpstr>
      <vt:lpstr>Community: SHARED CHARACTERISTICS</vt:lpstr>
      <vt:lpstr>COMMON INTEREST/BELIEFS</vt:lpstr>
      <vt:lpstr>WHO MAKES UP A COMMUNITY?</vt:lpstr>
      <vt:lpstr>WHO MAKES UP A COMMUNITY?</vt:lpstr>
      <vt:lpstr>CHARACTERISTICS OF A COMMUNITY</vt:lpstr>
      <vt:lpstr>WHAT DOES A COMMUNITY NEED? </vt:lpstr>
      <vt:lpstr>WHAT DOES A COMMUNITY NEED? </vt:lpstr>
      <vt:lpstr>Examples of different communities </vt:lpstr>
      <vt:lpstr>Do you feel part of a community?</vt:lpstr>
      <vt:lpstr>What are the benefits of being part of a community?</vt:lpstr>
      <vt:lpstr>Activity…</vt:lpstr>
      <vt:lpstr>Psychological Benefits of being Part of a Community</vt:lpstr>
      <vt:lpstr>What Is a Sense of Belonging?</vt:lpstr>
      <vt:lpstr>Abraham Maslow’s Hierarchy of Needs</vt:lpstr>
      <vt:lpstr>Why Work with Communities?</vt:lpstr>
      <vt:lpstr>Why Work with Communities?</vt:lpstr>
      <vt:lpstr>Communities- Health Assets</vt:lpstr>
      <vt:lpstr>PowerPoint Presentation</vt:lpstr>
      <vt:lpstr>Communities- Health Assets</vt:lpstr>
      <vt:lpstr>The Picture across England</vt:lpstr>
      <vt:lpstr>The 2020 to 2021 Survey</vt:lpstr>
      <vt:lpstr>The 2020 to 2021 Survey</vt:lpstr>
      <vt:lpstr>The 2020 to 2021 Survey</vt:lpstr>
      <vt:lpstr>What the Evidence Says…</vt:lpstr>
      <vt:lpstr>PowerPoint Presentation</vt:lpstr>
      <vt:lpstr>Group Task…</vt:lpstr>
      <vt:lpstr>Video:  What is Community Development?  An Introduction</vt:lpstr>
      <vt:lpstr>What have we learnt today?</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Stages of Team Development &amp; Team Properties</dc:title>
  <dc:creator>Rebecca Stewart</dc:creator>
  <cp:lastModifiedBy>Joanne Davies (Yr Athrofa)</cp:lastModifiedBy>
  <cp:revision>41</cp:revision>
  <dcterms:created xsi:type="dcterms:W3CDTF">2020-06-20T19:30:26Z</dcterms:created>
  <dcterms:modified xsi:type="dcterms:W3CDTF">2024-01-09T15:29:03Z</dcterms:modified>
</cp:coreProperties>
</file>