
<file path=[Content_Types].xml><?xml version="1.0" encoding="utf-8"?>
<Types xmlns="http://schemas.openxmlformats.org/package/2006/content-types">
  <Default Extension="png" ContentType="image/png"/>
  <Default Extension="mp3" ContentType="audio/m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65" r:id="rId4"/>
    <p:sldId id="266" r:id="rId5"/>
    <p:sldId id="267" r:id="rId6"/>
    <p:sldId id="268" r:id="rId7"/>
    <p:sldId id="272" r:id="rId8"/>
    <p:sldId id="274" r:id="rId9"/>
    <p:sldId id="269" r:id="rId10"/>
    <p:sldId id="270" r:id="rId11"/>
    <p:sldId id="271" r:id="rId12"/>
    <p:sldId id="275" r:id="rId13"/>
    <p:sldId id="273" r:id="rId14"/>
    <p:sldId id="279" r:id="rId15"/>
    <p:sldId id="281" r:id="rId16"/>
    <p:sldId id="276" r:id="rId17"/>
    <p:sldId id="277" r:id="rId18"/>
    <p:sldId id="278" r:id="rId19"/>
    <p:sldId id="280" r:id="rId2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107" d="100"/>
          <a:sy n="107" d="100"/>
        </p:scale>
        <p:origin x="696"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F361EE4-50D4-4D86-A357-1C76B603AAC7}" type="doc">
      <dgm:prSet loTypeId="urn:microsoft.com/office/officeart/2005/8/layout/process4" loCatId="process" qsTypeId="urn:microsoft.com/office/officeart/2005/8/quickstyle/simple4" qsCatId="simple" csTypeId="urn:microsoft.com/office/officeart/2005/8/colors/accent1_2" csCatId="accent1"/>
      <dgm:spPr/>
      <dgm:t>
        <a:bodyPr/>
        <a:lstStyle/>
        <a:p>
          <a:endParaRPr lang="en-US"/>
        </a:p>
      </dgm:t>
    </dgm:pt>
    <dgm:pt modelId="{53F5441E-9AF9-4D43-BCE8-079EC091BFD3}">
      <dgm:prSet/>
      <dgm:spPr/>
      <dgm:t>
        <a:bodyPr/>
        <a:lstStyle/>
        <a:p>
          <a:r>
            <a:rPr lang="en-GB"/>
            <a:t>Definition:</a:t>
          </a:r>
          <a:endParaRPr lang="en-US"/>
        </a:p>
      </dgm:t>
    </dgm:pt>
    <dgm:pt modelId="{0A930467-3B00-4F93-A0CF-CE74AA32A32D}" type="parTrans" cxnId="{33CBC457-D367-4618-A446-423B8E504970}">
      <dgm:prSet/>
      <dgm:spPr/>
      <dgm:t>
        <a:bodyPr/>
        <a:lstStyle/>
        <a:p>
          <a:endParaRPr lang="en-US"/>
        </a:p>
      </dgm:t>
    </dgm:pt>
    <dgm:pt modelId="{78F1D1D0-F6FD-4DE2-94B4-BD1FF3261C96}" type="sibTrans" cxnId="{33CBC457-D367-4618-A446-423B8E504970}">
      <dgm:prSet/>
      <dgm:spPr/>
      <dgm:t>
        <a:bodyPr/>
        <a:lstStyle/>
        <a:p>
          <a:endParaRPr lang="en-US"/>
        </a:p>
      </dgm:t>
    </dgm:pt>
    <dgm:pt modelId="{AE7D8589-3241-4E2A-B612-237943E8A46E}">
      <dgm:prSet/>
      <dgm:spPr/>
      <dgm:t>
        <a:bodyPr/>
        <a:lstStyle/>
        <a:p>
          <a:r>
            <a:rPr lang="en-GB"/>
            <a:t>“</a:t>
          </a:r>
          <a:r>
            <a:rPr lang="en-GB" i="1"/>
            <a:t>using the work of other people to gain some form of benefit without formally acknowledging that the work came from someone else</a:t>
          </a:r>
          <a:r>
            <a:rPr lang="en-GB"/>
            <a:t>” (Open University, 2018)</a:t>
          </a:r>
          <a:endParaRPr lang="en-US"/>
        </a:p>
      </dgm:t>
    </dgm:pt>
    <dgm:pt modelId="{9F46D938-3FF4-44FE-B292-E1BC0B6769EF}" type="parTrans" cxnId="{D5BF2888-EF7B-4EC6-912F-69756F3A3F90}">
      <dgm:prSet/>
      <dgm:spPr/>
      <dgm:t>
        <a:bodyPr/>
        <a:lstStyle/>
        <a:p>
          <a:endParaRPr lang="en-US"/>
        </a:p>
      </dgm:t>
    </dgm:pt>
    <dgm:pt modelId="{C7626930-AADE-49FE-9A53-14645C874ABB}" type="sibTrans" cxnId="{D5BF2888-EF7B-4EC6-912F-69756F3A3F90}">
      <dgm:prSet/>
      <dgm:spPr/>
      <dgm:t>
        <a:bodyPr/>
        <a:lstStyle/>
        <a:p>
          <a:endParaRPr lang="en-US"/>
        </a:p>
      </dgm:t>
    </dgm:pt>
    <dgm:pt modelId="{CBAEA145-20BF-4F7E-B4BE-E83F54C0F49A}">
      <dgm:prSet/>
      <dgm:spPr/>
      <dgm:t>
        <a:bodyPr/>
        <a:lstStyle/>
        <a:p>
          <a:r>
            <a:rPr lang="en-GB"/>
            <a:t>Can be accidental (poor academic practice)</a:t>
          </a:r>
          <a:endParaRPr lang="en-US"/>
        </a:p>
      </dgm:t>
    </dgm:pt>
    <dgm:pt modelId="{304F055C-43ED-4304-A60B-4A7767DE43BF}" type="parTrans" cxnId="{0B38FFA7-500F-4147-8AB8-8A81797EA6C0}">
      <dgm:prSet/>
      <dgm:spPr/>
      <dgm:t>
        <a:bodyPr/>
        <a:lstStyle/>
        <a:p>
          <a:endParaRPr lang="en-US"/>
        </a:p>
      </dgm:t>
    </dgm:pt>
    <dgm:pt modelId="{FA1A4094-8E7C-408A-837C-A07DB39BE705}" type="sibTrans" cxnId="{0B38FFA7-500F-4147-8AB8-8A81797EA6C0}">
      <dgm:prSet/>
      <dgm:spPr/>
      <dgm:t>
        <a:bodyPr/>
        <a:lstStyle/>
        <a:p>
          <a:endParaRPr lang="en-US"/>
        </a:p>
      </dgm:t>
    </dgm:pt>
    <dgm:pt modelId="{BD916293-D1B3-4617-B443-94BCD4D0C00F}">
      <dgm:prSet/>
      <dgm:spPr/>
      <dgm:t>
        <a:bodyPr/>
        <a:lstStyle/>
        <a:p>
          <a:r>
            <a:rPr lang="en-GB"/>
            <a:t>Can be intentional (deliberate cheating)</a:t>
          </a:r>
          <a:endParaRPr lang="en-US"/>
        </a:p>
      </dgm:t>
    </dgm:pt>
    <dgm:pt modelId="{6D0516CB-C0AF-49EC-8A9F-83BC6678DA3C}" type="parTrans" cxnId="{E0D8AC1F-B845-455D-988E-F302882D229B}">
      <dgm:prSet/>
      <dgm:spPr/>
      <dgm:t>
        <a:bodyPr/>
        <a:lstStyle/>
        <a:p>
          <a:endParaRPr lang="en-US"/>
        </a:p>
      </dgm:t>
    </dgm:pt>
    <dgm:pt modelId="{DF51E2DE-EA68-42B3-9B02-CAD0D8CA2474}" type="sibTrans" cxnId="{E0D8AC1F-B845-455D-988E-F302882D229B}">
      <dgm:prSet/>
      <dgm:spPr/>
      <dgm:t>
        <a:bodyPr/>
        <a:lstStyle/>
        <a:p>
          <a:endParaRPr lang="en-US"/>
        </a:p>
      </dgm:t>
    </dgm:pt>
    <dgm:pt modelId="{C4DCAD50-34B4-47D5-A8B5-9CB9790FD8FA}" type="pres">
      <dgm:prSet presAssocID="{4F361EE4-50D4-4D86-A357-1C76B603AAC7}" presName="Name0" presStyleCnt="0">
        <dgm:presLayoutVars>
          <dgm:dir/>
          <dgm:animLvl val="lvl"/>
          <dgm:resizeHandles val="exact"/>
        </dgm:presLayoutVars>
      </dgm:prSet>
      <dgm:spPr/>
      <dgm:t>
        <a:bodyPr/>
        <a:lstStyle/>
        <a:p>
          <a:endParaRPr lang="en-US"/>
        </a:p>
      </dgm:t>
    </dgm:pt>
    <dgm:pt modelId="{E9CA2B81-DDE5-4A79-A6AE-AA2A93829940}" type="pres">
      <dgm:prSet presAssocID="{BD916293-D1B3-4617-B443-94BCD4D0C00F}" presName="boxAndChildren" presStyleCnt="0"/>
      <dgm:spPr/>
    </dgm:pt>
    <dgm:pt modelId="{2347E564-58F7-4ED0-8695-78C19B70C31C}" type="pres">
      <dgm:prSet presAssocID="{BD916293-D1B3-4617-B443-94BCD4D0C00F}" presName="parentTextBox" presStyleLbl="node1" presStyleIdx="0" presStyleCnt="4"/>
      <dgm:spPr/>
      <dgm:t>
        <a:bodyPr/>
        <a:lstStyle/>
        <a:p>
          <a:endParaRPr lang="en-US"/>
        </a:p>
      </dgm:t>
    </dgm:pt>
    <dgm:pt modelId="{A3FA45DD-7D71-4ED5-981A-52225D6863CA}" type="pres">
      <dgm:prSet presAssocID="{FA1A4094-8E7C-408A-837C-A07DB39BE705}" presName="sp" presStyleCnt="0"/>
      <dgm:spPr/>
    </dgm:pt>
    <dgm:pt modelId="{6E19A4AE-7A8A-4FDD-9E8F-014C0F6F28C6}" type="pres">
      <dgm:prSet presAssocID="{CBAEA145-20BF-4F7E-B4BE-E83F54C0F49A}" presName="arrowAndChildren" presStyleCnt="0"/>
      <dgm:spPr/>
    </dgm:pt>
    <dgm:pt modelId="{480419CE-11CB-4DC9-BABB-9028059E5A82}" type="pres">
      <dgm:prSet presAssocID="{CBAEA145-20BF-4F7E-B4BE-E83F54C0F49A}" presName="parentTextArrow" presStyleLbl="node1" presStyleIdx="1" presStyleCnt="4"/>
      <dgm:spPr/>
      <dgm:t>
        <a:bodyPr/>
        <a:lstStyle/>
        <a:p>
          <a:endParaRPr lang="en-US"/>
        </a:p>
      </dgm:t>
    </dgm:pt>
    <dgm:pt modelId="{52E7D050-D35C-467A-A220-413D2265CEBD}" type="pres">
      <dgm:prSet presAssocID="{C7626930-AADE-49FE-9A53-14645C874ABB}" presName="sp" presStyleCnt="0"/>
      <dgm:spPr/>
    </dgm:pt>
    <dgm:pt modelId="{3BF4C4D9-E4BC-4347-9B77-B2C6F235666C}" type="pres">
      <dgm:prSet presAssocID="{AE7D8589-3241-4E2A-B612-237943E8A46E}" presName="arrowAndChildren" presStyleCnt="0"/>
      <dgm:spPr/>
    </dgm:pt>
    <dgm:pt modelId="{43F0C857-4B5B-41C6-BBF3-B72555EA131B}" type="pres">
      <dgm:prSet presAssocID="{AE7D8589-3241-4E2A-B612-237943E8A46E}" presName="parentTextArrow" presStyleLbl="node1" presStyleIdx="2" presStyleCnt="4"/>
      <dgm:spPr/>
      <dgm:t>
        <a:bodyPr/>
        <a:lstStyle/>
        <a:p>
          <a:endParaRPr lang="en-US"/>
        </a:p>
      </dgm:t>
    </dgm:pt>
    <dgm:pt modelId="{328044B6-B900-4311-B24D-4797757461E6}" type="pres">
      <dgm:prSet presAssocID="{78F1D1D0-F6FD-4DE2-94B4-BD1FF3261C96}" presName="sp" presStyleCnt="0"/>
      <dgm:spPr/>
    </dgm:pt>
    <dgm:pt modelId="{7B635EF5-607C-4E73-A708-671247130103}" type="pres">
      <dgm:prSet presAssocID="{53F5441E-9AF9-4D43-BCE8-079EC091BFD3}" presName="arrowAndChildren" presStyleCnt="0"/>
      <dgm:spPr/>
    </dgm:pt>
    <dgm:pt modelId="{45A4572D-7670-4E72-A425-B7C0B66EE739}" type="pres">
      <dgm:prSet presAssocID="{53F5441E-9AF9-4D43-BCE8-079EC091BFD3}" presName="parentTextArrow" presStyleLbl="node1" presStyleIdx="3" presStyleCnt="4"/>
      <dgm:spPr/>
      <dgm:t>
        <a:bodyPr/>
        <a:lstStyle/>
        <a:p>
          <a:endParaRPr lang="en-US"/>
        </a:p>
      </dgm:t>
    </dgm:pt>
  </dgm:ptLst>
  <dgm:cxnLst>
    <dgm:cxn modelId="{E0D8AC1F-B845-455D-988E-F302882D229B}" srcId="{4F361EE4-50D4-4D86-A357-1C76B603AAC7}" destId="{BD916293-D1B3-4617-B443-94BCD4D0C00F}" srcOrd="3" destOrd="0" parTransId="{6D0516CB-C0AF-49EC-8A9F-83BC6678DA3C}" sibTransId="{DF51E2DE-EA68-42B3-9B02-CAD0D8CA2474}"/>
    <dgm:cxn modelId="{73EEF0C4-2E30-4C90-9D66-98871F70BC8F}" type="presOf" srcId="{4F361EE4-50D4-4D86-A357-1C76B603AAC7}" destId="{C4DCAD50-34B4-47D5-A8B5-9CB9790FD8FA}" srcOrd="0" destOrd="0" presId="urn:microsoft.com/office/officeart/2005/8/layout/process4"/>
    <dgm:cxn modelId="{1D9AB419-C09D-4638-9EE2-8F7E1A5649ED}" type="presOf" srcId="{CBAEA145-20BF-4F7E-B4BE-E83F54C0F49A}" destId="{480419CE-11CB-4DC9-BABB-9028059E5A82}" srcOrd="0" destOrd="0" presId="urn:microsoft.com/office/officeart/2005/8/layout/process4"/>
    <dgm:cxn modelId="{0B38FFA7-500F-4147-8AB8-8A81797EA6C0}" srcId="{4F361EE4-50D4-4D86-A357-1C76B603AAC7}" destId="{CBAEA145-20BF-4F7E-B4BE-E83F54C0F49A}" srcOrd="2" destOrd="0" parTransId="{304F055C-43ED-4304-A60B-4A7767DE43BF}" sibTransId="{FA1A4094-8E7C-408A-837C-A07DB39BE705}"/>
    <dgm:cxn modelId="{33CBC457-D367-4618-A446-423B8E504970}" srcId="{4F361EE4-50D4-4D86-A357-1C76B603AAC7}" destId="{53F5441E-9AF9-4D43-BCE8-079EC091BFD3}" srcOrd="0" destOrd="0" parTransId="{0A930467-3B00-4F93-A0CF-CE74AA32A32D}" sibTransId="{78F1D1D0-F6FD-4DE2-94B4-BD1FF3261C96}"/>
    <dgm:cxn modelId="{D5BF2888-EF7B-4EC6-912F-69756F3A3F90}" srcId="{4F361EE4-50D4-4D86-A357-1C76B603AAC7}" destId="{AE7D8589-3241-4E2A-B612-237943E8A46E}" srcOrd="1" destOrd="0" parTransId="{9F46D938-3FF4-44FE-B292-E1BC0B6769EF}" sibTransId="{C7626930-AADE-49FE-9A53-14645C874ABB}"/>
    <dgm:cxn modelId="{4E26BBE5-699E-456A-9700-6970B3916A01}" type="presOf" srcId="{AE7D8589-3241-4E2A-B612-237943E8A46E}" destId="{43F0C857-4B5B-41C6-BBF3-B72555EA131B}" srcOrd="0" destOrd="0" presId="urn:microsoft.com/office/officeart/2005/8/layout/process4"/>
    <dgm:cxn modelId="{ACA91456-2B9D-450C-A964-5C259FBDFF28}" type="presOf" srcId="{BD916293-D1B3-4617-B443-94BCD4D0C00F}" destId="{2347E564-58F7-4ED0-8695-78C19B70C31C}" srcOrd="0" destOrd="0" presId="urn:microsoft.com/office/officeart/2005/8/layout/process4"/>
    <dgm:cxn modelId="{22E0E7B0-2BBB-4E29-AC91-94A09107BCC7}" type="presOf" srcId="{53F5441E-9AF9-4D43-BCE8-079EC091BFD3}" destId="{45A4572D-7670-4E72-A425-B7C0B66EE739}" srcOrd="0" destOrd="0" presId="urn:microsoft.com/office/officeart/2005/8/layout/process4"/>
    <dgm:cxn modelId="{947058DF-9835-4330-B666-862C6785968E}" type="presParOf" srcId="{C4DCAD50-34B4-47D5-A8B5-9CB9790FD8FA}" destId="{E9CA2B81-DDE5-4A79-A6AE-AA2A93829940}" srcOrd="0" destOrd="0" presId="urn:microsoft.com/office/officeart/2005/8/layout/process4"/>
    <dgm:cxn modelId="{5AA7E30A-9BED-4F44-9123-3EE8F37583B6}" type="presParOf" srcId="{E9CA2B81-DDE5-4A79-A6AE-AA2A93829940}" destId="{2347E564-58F7-4ED0-8695-78C19B70C31C}" srcOrd="0" destOrd="0" presId="urn:microsoft.com/office/officeart/2005/8/layout/process4"/>
    <dgm:cxn modelId="{5D504448-DB51-4F2E-A811-B534A7C438B0}" type="presParOf" srcId="{C4DCAD50-34B4-47D5-A8B5-9CB9790FD8FA}" destId="{A3FA45DD-7D71-4ED5-981A-52225D6863CA}" srcOrd="1" destOrd="0" presId="urn:microsoft.com/office/officeart/2005/8/layout/process4"/>
    <dgm:cxn modelId="{43C0522E-7EE0-4CA9-B343-C29C23088127}" type="presParOf" srcId="{C4DCAD50-34B4-47D5-A8B5-9CB9790FD8FA}" destId="{6E19A4AE-7A8A-4FDD-9E8F-014C0F6F28C6}" srcOrd="2" destOrd="0" presId="urn:microsoft.com/office/officeart/2005/8/layout/process4"/>
    <dgm:cxn modelId="{8A8FBE30-430C-497C-91F0-4461AE5AB25C}" type="presParOf" srcId="{6E19A4AE-7A8A-4FDD-9E8F-014C0F6F28C6}" destId="{480419CE-11CB-4DC9-BABB-9028059E5A82}" srcOrd="0" destOrd="0" presId="urn:microsoft.com/office/officeart/2005/8/layout/process4"/>
    <dgm:cxn modelId="{003C2F7B-12C4-4AD6-B23E-9687576472CC}" type="presParOf" srcId="{C4DCAD50-34B4-47D5-A8B5-9CB9790FD8FA}" destId="{52E7D050-D35C-467A-A220-413D2265CEBD}" srcOrd="3" destOrd="0" presId="urn:microsoft.com/office/officeart/2005/8/layout/process4"/>
    <dgm:cxn modelId="{52D45A6E-2E6A-44A3-9087-9ABE164D9FE3}" type="presParOf" srcId="{C4DCAD50-34B4-47D5-A8B5-9CB9790FD8FA}" destId="{3BF4C4D9-E4BC-4347-9B77-B2C6F235666C}" srcOrd="4" destOrd="0" presId="urn:microsoft.com/office/officeart/2005/8/layout/process4"/>
    <dgm:cxn modelId="{FD2A783D-0553-4ACC-A2A4-6239B735CFCD}" type="presParOf" srcId="{3BF4C4D9-E4BC-4347-9B77-B2C6F235666C}" destId="{43F0C857-4B5B-41C6-BBF3-B72555EA131B}" srcOrd="0" destOrd="0" presId="urn:microsoft.com/office/officeart/2005/8/layout/process4"/>
    <dgm:cxn modelId="{E2F2DF81-517D-4E57-9897-A5B8FB7638CF}" type="presParOf" srcId="{C4DCAD50-34B4-47D5-A8B5-9CB9790FD8FA}" destId="{328044B6-B900-4311-B24D-4797757461E6}" srcOrd="5" destOrd="0" presId="urn:microsoft.com/office/officeart/2005/8/layout/process4"/>
    <dgm:cxn modelId="{D7F6DA16-DE75-42A6-92EF-8D4FE4D86CCA}" type="presParOf" srcId="{C4DCAD50-34B4-47D5-A8B5-9CB9790FD8FA}" destId="{7B635EF5-607C-4E73-A708-671247130103}" srcOrd="6" destOrd="0" presId="urn:microsoft.com/office/officeart/2005/8/layout/process4"/>
    <dgm:cxn modelId="{5683D90A-2A68-4291-A712-4AD4A7C49321}" type="presParOf" srcId="{7B635EF5-607C-4E73-A708-671247130103}" destId="{45A4572D-7670-4E72-A425-B7C0B66EE739}"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47E564-58F7-4ED0-8695-78C19B70C31C}">
      <dsp:nvSpPr>
        <dsp:cNvPr id="0" name=""/>
        <dsp:cNvSpPr/>
      </dsp:nvSpPr>
      <dsp:spPr>
        <a:xfrm>
          <a:off x="0" y="4143263"/>
          <a:ext cx="5182791" cy="906444"/>
        </a:xfrm>
        <a:prstGeom prst="rect">
          <a:avLst/>
        </a:prstGeom>
        <a:gradFill rotWithShape="0">
          <a:gsLst>
            <a:gs pos="0">
              <a:schemeClr val="accent1">
                <a:hueOff val="0"/>
                <a:satOff val="0"/>
                <a:lumOff val="0"/>
                <a:alphaOff val="0"/>
                <a:shade val="85000"/>
                <a:satMod val="130000"/>
              </a:schemeClr>
            </a:gs>
            <a:gs pos="34000">
              <a:schemeClr val="accent1">
                <a:hueOff val="0"/>
                <a:satOff val="0"/>
                <a:lumOff val="0"/>
                <a:alphaOff val="0"/>
                <a:shade val="87000"/>
                <a:satMod val="125000"/>
              </a:schemeClr>
            </a:gs>
            <a:gs pos="70000">
              <a:schemeClr val="accent1">
                <a:hueOff val="0"/>
                <a:satOff val="0"/>
                <a:lumOff val="0"/>
                <a:alphaOff val="0"/>
                <a:tint val="100000"/>
                <a:shade val="90000"/>
                <a:satMod val="130000"/>
              </a:schemeClr>
            </a:gs>
            <a:gs pos="100000">
              <a:schemeClr val="accent1">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lvl="0" algn="ctr" defTabSz="711200">
            <a:lnSpc>
              <a:spcPct val="90000"/>
            </a:lnSpc>
            <a:spcBef>
              <a:spcPct val="0"/>
            </a:spcBef>
            <a:spcAft>
              <a:spcPct val="35000"/>
            </a:spcAft>
          </a:pPr>
          <a:r>
            <a:rPr lang="en-GB" sz="1600" kern="1200"/>
            <a:t>Can be intentional (deliberate cheating)</a:t>
          </a:r>
          <a:endParaRPr lang="en-US" sz="1600" kern="1200"/>
        </a:p>
      </dsp:txBody>
      <dsp:txXfrm>
        <a:off x="0" y="4143263"/>
        <a:ext cx="5182791" cy="906444"/>
      </dsp:txXfrm>
    </dsp:sp>
    <dsp:sp modelId="{480419CE-11CB-4DC9-BABB-9028059E5A82}">
      <dsp:nvSpPr>
        <dsp:cNvPr id="0" name=""/>
        <dsp:cNvSpPr/>
      </dsp:nvSpPr>
      <dsp:spPr>
        <a:xfrm rot="10800000">
          <a:off x="0" y="2762747"/>
          <a:ext cx="5182791" cy="1394111"/>
        </a:xfrm>
        <a:prstGeom prst="upArrowCallout">
          <a:avLst/>
        </a:prstGeom>
        <a:gradFill rotWithShape="0">
          <a:gsLst>
            <a:gs pos="0">
              <a:schemeClr val="accent1">
                <a:hueOff val="0"/>
                <a:satOff val="0"/>
                <a:lumOff val="0"/>
                <a:alphaOff val="0"/>
                <a:shade val="85000"/>
                <a:satMod val="130000"/>
              </a:schemeClr>
            </a:gs>
            <a:gs pos="34000">
              <a:schemeClr val="accent1">
                <a:hueOff val="0"/>
                <a:satOff val="0"/>
                <a:lumOff val="0"/>
                <a:alphaOff val="0"/>
                <a:shade val="87000"/>
                <a:satMod val="125000"/>
              </a:schemeClr>
            </a:gs>
            <a:gs pos="70000">
              <a:schemeClr val="accent1">
                <a:hueOff val="0"/>
                <a:satOff val="0"/>
                <a:lumOff val="0"/>
                <a:alphaOff val="0"/>
                <a:tint val="100000"/>
                <a:shade val="90000"/>
                <a:satMod val="130000"/>
              </a:schemeClr>
            </a:gs>
            <a:gs pos="100000">
              <a:schemeClr val="accent1">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lvl="0" algn="ctr" defTabSz="711200">
            <a:lnSpc>
              <a:spcPct val="90000"/>
            </a:lnSpc>
            <a:spcBef>
              <a:spcPct val="0"/>
            </a:spcBef>
            <a:spcAft>
              <a:spcPct val="35000"/>
            </a:spcAft>
          </a:pPr>
          <a:r>
            <a:rPr lang="en-GB" sz="1600" kern="1200"/>
            <a:t>Can be accidental (poor academic practice)</a:t>
          </a:r>
          <a:endParaRPr lang="en-US" sz="1600" kern="1200"/>
        </a:p>
      </dsp:txBody>
      <dsp:txXfrm rot="10800000">
        <a:off x="0" y="2762747"/>
        <a:ext cx="5182791" cy="905852"/>
      </dsp:txXfrm>
    </dsp:sp>
    <dsp:sp modelId="{43F0C857-4B5B-41C6-BBF3-B72555EA131B}">
      <dsp:nvSpPr>
        <dsp:cNvPr id="0" name=""/>
        <dsp:cNvSpPr/>
      </dsp:nvSpPr>
      <dsp:spPr>
        <a:xfrm rot="10800000">
          <a:off x="0" y="1382232"/>
          <a:ext cx="5182791" cy="1394111"/>
        </a:xfrm>
        <a:prstGeom prst="upArrowCallout">
          <a:avLst/>
        </a:prstGeom>
        <a:gradFill rotWithShape="0">
          <a:gsLst>
            <a:gs pos="0">
              <a:schemeClr val="accent1">
                <a:hueOff val="0"/>
                <a:satOff val="0"/>
                <a:lumOff val="0"/>
                <a:alphaOff val="0"/>
                <a:shade val="85000"/>
                <a:satMod val="130000"/>
              </a:schemeClr>
            </a:gs>
            <a:gs pos="34000">
              <a:schemeClr val="accent1">
                <a:hueOff val="0"/>
                <a:satOff val="0"/>
                <a:lumOff val="0"/>
                <a:alphaOff val="0"/>
                <a:shade val="87000"/>
                <a:satMod val="125000"/>
              </a:schemeClr>
            </a:gs>
            <a:gs pos="70000">
              <a:schemeClr val="accent1">
                <a:hueOff val="0"/>
                <a:satOff val="0"/>
                <a:lumOff val="0"/>
                <a:alphaOff val="0"/>
                <a:tint val="100000"/>
                <a:shade val="90000"/>
                <a:satMod val="130000"/>
              </a:schemeClr>
            </a:gs>
            <a:gs pos="100000">
              <a:schemeClr val="accent1">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lvl="0" algn="ctr" defTabSz="711200">
            <a:lnSpc>
              <a:spcPct val="90000"/>
            </a:lnSpc>
            <a:spcBef>
              <a:spcPct val="0"/>
            </a:spcBef>
            <a:spcAft>
              <a:spcPct val="35000"/>
            </a:spcAft>
          </a:pPr>
          <a:r>
            <a:rPr lang="en-GB" sz="1600" kern="1200"/>
            <a:t>“</a:t>
          </a:r>
          <a:r>
            <a:rPr lang="en-GB" sz="1600" i="1" kern="1200"/>
            <a:t>using the work of other people to gain some form of benefit without formally acknowledging that the work came from someone else</a:t>
          </a:r>
          <a:r>
            <a:rPr lang="en-GB" sz="1600" kern="1200"/>
            <a:t>” (Open University, 2018)</a:t>
          </a:r>
          <a:endParaRPr lang="en-US" sz="1600" kern="1200"/>
        </a:p>
      </dsp:txBody>
      <dsp:txXfrm rot="10800000">
        <a:off x="0" y="1382232"/>
        <a:ext cx="5182791" cy="905852"/>
      </dsp:txXfrm>
    </dsp:sp>
    <dsp:sp modelId="{45A4572D-7670-4E72-A425-B7C0B66EE739}">
      <dsp:nvSpPr>
        <dsp:cNvPr id="0" name=""/>
        <dsp:cNvSpPr/>
      </dsp:nvSpPr>
      <dsp:spPr>
        <a:xfrm rot="10800000">
          <a:off x="0" y="1717"/>
          <a:ext cx="5182791" cy="1394111"/>
        </a:xfrm>
        <a:prstGeom prst="upArrowCallout">
          <a:avLst/>
        </a:prstGeom>
        <a:gradFill rotWithShape="0">
          <a:gsLst>
            <a:gs pos="0">
              <a:schemeClr val="accent1">
                <a:hueOff val="0"/>
                <a:satOff val="0"/>
                <a:lumOff val="0"/>
                <a:alphaOff val="0"/>
                <a:shade val="85000"/>
                <a:satMod val="130000"/>
              </a:schemeClr>
            </a:gs>
            <a:gs pos="34000">
              <a:schemeClr val="accent1">
                <a:hueOff val="0"/>
                <a:satOff val="0"/>
                <a:lumOff val="0"/>
                <a:alphaOff val="0"/>
                <a:shade val="87000"/>
                <a:satMod val="125000"/>
              </a:schemeClr>
            </a:gs>
            <a:gs pos="70000">
              <a:schemeClr val="accent1">
                <a:hueOff val="0"/>
                <a:satOff val="0"/>
                <a:lumOff val="0"/>
                <a:alphaOff val="0"/>
                <a:tint val="100000"/>
                <a:shade val="90000"/>
                <a:satMod val="130000"/>
              </a:schemeClr>
            </a:gs>
            <a:gs pos="100000">
              <a:schemeClr val="accent1">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lvl="0" algn="ctr" defTabSz="711200">
            <a:lnSpc>
              <a:spcPct val="90000"/>
            </a:lnSpc>
            <a:spcBef>
              <a:spcPct val="0"/>
            </a:spcBef>
            <a:spcAft>
              <a:spcPct val="35000"/>
            </a:spcAft>
          </a:pPr>
          <a:r>
            <a:rPr lang="en-GB" sz="1600" kern="1200"/>
            <a:t>Definition:</a:t>
          </a:r>
          <a:endParaRPr lang="en-US" sz="1600" kern="1200"/>
        </a:p>
      </dsp:txBody>
      <dsp:txXfrm rot="10800000">
        <a:off x="0" y="1717"/>
        <a:ext cx="5182791" cy="905852"/>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05A031C-4714-4EEA-B239-EFD1DB274A83}" type="datetimeFigureOut">
              <a:rPr lang="en-GB" smtClean="0"/>
              <a:t>07/10/2019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53812B-D73B-4504-B56A-12896719039F}" type="slidenum">
              <a:rPr lang="en-GB" smtClean="0"/>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840444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5A031C-4714-4EEA-B239-EFD1DB274A83}" type="datetimeFigureOut">
              <a:rPr lang="en-GB" smtClean="0"/>
              <a:t>07/10/2019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31077064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05A031C-4714-4EEA-B239-EFD1DB274A83}" type="datetimeFigureOut">
              <a:rPr lang="en-GB" smtClean="0"/>
              <a:t>07/10/2019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53812B-D73B-4504-B56A-12896719039F}" type="slidenum">
              <a:rPr lang="en-GB" smtClean="0"/>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080544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5"/>
            <a:ext cx="370332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05A031C-4714-4EEA-B239-EFD1DB274A83}" type="datetimeFigureOut">
              <a:rPr lang="en-GB" smtClean="0"/>
              <a:t>07/10/2019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23239605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22960" y="2582334"/>
            <a:ext cx="370332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63440" y="2582334"/>
            <a:ext cx="370332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05A031C-4714-4EEA-B239-EFD1DB274A83}" type="datetimeFigureOut">
              <a:rPr lang="en-GB" smtClean="0"/>
              <a:t>07/10/2019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35133339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05A031C-4714-4EEA-B239-EFD1DB274A83}" type="datetimeFigureOut">
              <a:rPr lang="en-GB" smtClean="0"/>
              <a:t>07/10/2019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35332814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905A031C-4714-4EEA-B239-EFD1DB274A83}" type="datetimeFigureOut">
              <a:rPr lang="en-GB" smtClean="0"/>
              <a:t>07/10/2019</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22954542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600450" y="731520"/>
            <a:ext cx="486918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905A031C-4714-4EEA-B239-EFD1DB274A83}" type="datetimeFigureOut">
              <a:rPr lang="en-GB" smtClean="0"/>
              <a:t>07/10/2019</a:t>
            </a:fld>
            <a:endParaRPr lang="en-GB"/>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CA53812B-D73B-4504-B56A-12896719039F}" type="slidenum">
              <a:rPr lang="en-GB" smtClean="0"/>
              <a:t>‹#›</a:t>
            </a:fld>
            <a:endParaRPr lang="en-GB"/>
          </a:p>
        </p:txBody>
      </p:sp>
    </p:spTree>
    <p:extLst>
      <p:ext uri="{BB962C8B-B14F-4D97-AF65-F5344CB8AC3E}">
        <p14:creationId xmlns:p14="http://schemas.microsoft.com/office/powerpoint/2010/main" val="16020234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5234"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22960"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05A031C-4714-4EEA-B239-EFD1DB274A83}" type="datetimeFigureOut">
              <a:rPr lang="en-GB" smtClean="0"/>
              <a:t>07/10/2019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42368479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5A031C-4714-4EEA-B239-EFD1DB274A83}" type="datetimeFigureOut">
              <a:rPr lang="en-GB" smtClean="0"/>
              <a:t>07/10/2019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26242415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398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2302"/>
            <a:ext cx="1971675"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412302"/>
            <a:ext cx="5800725" cy="5759898"/>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5A031C-4714-4EEA-B239-EFD1DB274A83}" type="datetimeFigureOut">
              <a:rPr lang="en-GB" smtClean="0"/>
              <a:t>07/10/2019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16942170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905A031C-4714-4EEA-B239-EFD1DB274A83}" type="datetimeFigureOut">
              <a:rPr lang="en-GB" smtClean="0"/>
              <a:t>07/10/2019</a:t>
            </a:fld>
            <a:endParaRPr lang="en-GB"/>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CA53812B-D73B-4504-B56A-12896719039F}" type="slidenum">
              <a:rPr lang="en-GB" smtClean="0"/>
              <a:t>‹#›</a:t>
            </a:fld>
            <a:endParaRPr lang="en-GB"/>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4755494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creativecommons.org/licenses/by-nc-nd/3.0/" TargetMode="External"/><Relationship Id="rId2" Type="http://schemas.openxmlformats.org/officeDocument/2006/relationships/hyperlink" Target="http://blog.educastur.es/bloggeoing/tag/picture-description/" TargetMode="External"/><Relationship Id="rId1" Type="http://schemas.openxmlformats.org/officeDocument/2006/relationships/slideLayout" Target="../slideLayouts/slideLayout2.xml"/><Relationship Id="rId5" Type="http://schemas.openxmlformats.org/officeDocument/2006/relationships/hyperlink" Target="http://blog.educastur.es/bloggeoing/tag/picture-description/" TargetMode="External"/><Relationship Id="rId4" Type="http://schemas.openxmlformats.org/officeDocument/2006/relationships/image" Target="../media/image1.jpg"/></Relationships>
</file>

<file path=ppt/slides/_rels/slide4.xml.rels><?xml version="1.0" encoding="UTF-8" standalone="yes"?>
<Relationships xmlns="http://schemas.openxmlformats.org/package/2006/relationships"><Relationship Id="rId3" Type="http://schemas.openxmlformats.org/officeDocument/2006/relationships/hyperlink" Target="https://openclipart.org/detail/217532/question-mark"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openclipart.org/detail/217532/question-mark"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openclipart.org/detail/217532/question-mark"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2" Type="http://schemas.openxmlformats.org/officeDocument/2006/relationships/hyperlink" Target="https://www.uwtsd.ac.uk/media/uwtsd-website/content-assets/documents/academic-office/aqh-chapters/en/chapter-list-en/Chapter_13_Student_Cases_Pages_228_265.pdf"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p3"/><Relationship Id="rId1" Type="http://schemas.microsoft.com/office/2007/relationships/media" Target="../media/media1.mp3"/><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openclipart.org/detail/217532/question-mark"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uwtsd.ac.uk/media/uwtsd-website/content-assets/documents/academic-office/aqh-chapters/en/chapter-list-en/Chapter_13_Student_Cases_Pages_228_265.pdf" TargetMode="External"/><Relationship Id="rId2" Type="http://schemas.openxmlformats.org/officeDocument/2006/relationships/hyperlink" Target="http://www.open.edu/openlearn/education/educational-technology-and-practice/educational-practice/developing-good-academic-practice/content-section-0?active-tab=content-tab" TargetMode="External"/><Relationship Id="rId1" Type="http://schemas.openxmlformats.org/officeDocument/2006/relationships/slideLayout" Target="../slideLayouts/slideLayout2.xml"/><Relationship Id="rId4" Type="http://schemas.openxmlformats.org/officeDocument/2006/relationships/hyperlink" Target="https://help.open.ac.uk/writing-in-your-own-word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8AC3D-3C64-44FC-8163-2B679D046F37}"/>
              </a:ext>
            </a:extLst>
          </p:cNvPr>
          <p:cNvSpPr>
            <a:spLocks noGrp="1"/>
          </p:cNvSpPr>
          <p:nvPr>
            <p:ph type="ctrTitle"/>
          </p:nvPr>
        </p:nvSpPr>
        <p:spPr>
          <a:xfrm>
            <a:off x="577049" y="758952"/>
            <a:ext cx="8025413" cy="3566160"/>
          </a:xfrm>
        </p:spPr>
        <p:txBody>
          <a:bodyPr/>
          <a:lstStyle/>
          <a:p>
            <a:r>
              <a:rPr lang="en-GB" dirty="0"/>
              <a:t>The Modern World</a:t>
            </a:r>
          </a:p>
        </p:txBody>
      </p:sp>
      <p:sp>
        <p:nvSpPr>
          <p:cNvPr id="3" name="Subtitle 2">
            <a:extLst>
              <a:ext uri="{FF2B5EF4-FFF2-40B4-BE49-F238E27FC236}">
                <a16:creationId xmlns:a16="http://schemas.microsoft.com/office/drawing/2014/main" id="{0DFD9828-2907-426F-864C-A6EE40992590}"/>
              </a:ext>
            </a:extLst>
          </p:cNvPr>
          <p:cNvSpPr>
            <a:spLocks noGrp="1"/>
          </p:cNvSpPr>
          <p:nvPr>
            <p:ph type="subTitle" idx="1"/>
          </p:nvPr>
        </p:nvSpPr>
        <p:spPr/>
        <p:txBody>
          <a:bodyPr/>
          <a:lstStyle/>
          <a:p>
            <a:r>
              <a:rPr lang="en-GB" dirty="0"/>
              <a:t>M4X01976</a:t>
            </a:r>
          </a:p>
          <a:p>
            <a:r>
              <a:rPr lang="en-GB" dirty="0"/>
              <a:t>Lara Hopkinson</a:t>
            </a:r>
          </a:p>
        </p:txBody>
      </p:sp>
    </p:spTree>
    <p:extLst>
      <p:ext uri="{BB962C8B-B14F-4D97-AF65-F5344CB8AC3E}">
        <p14:creationId xmlns:p14="http://schemas.microsoft.com/office/powerpoint/2010/main" val="2878632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A80BB-A427-43B9-877D-335E192FECF1}"/>
              </a:ext>
            </a:extLst>
          </p:cNvPr>
          <p:cNvSpPr>
            <a:spLocks noGrp="1"/>
          </p:cNvSpPr>
          <p:nvPr>
            <p:ph type="title"/>
          </p:nvPr>
        </p:nvSpPr>
        <p:spPr/>
        <p:txBody>
          <a:bodyPr/>
          <a:lstStyle/>
          <a:p>
            <a:r>
              <a:rPr lang="en-GB" dirty="0"/>
              <a:t>Outline for today</a:t>
            </a:r>
          </a:p>
        </p:txBody>
      </p:sp>
      <p:sp>
        <p:nvSpPr>
          <p:cNvPr id="3" name="Content Placeholder 2">
            <a:extLst>
              <a:ext uri="{FF2B5EF4-FFF2-40B4-BE49-F238E27FC236}">
                <a16:creationId xmlns:a16="http://schemas.microsoft.com/office/drawing/2014/main" id="{6FF859C7-8EEF-49D1-958D-6390321E3194}"/>
              </a:ext>
            </a:extLst>
          </p:cNvPr>
          <p:cNvSpPr>
            <a:spLocks noGrp="1"/>
          </p:cNvSpPr>
          <p:nvPr>
            <p:ph idx="1"/>
          </p:nvPr>
        </p:nvSpPr>
        <p:spPr/>
        <p:txBody>
          <a:bodyPr/>
          <a:lstStyle/>
          <a:p>
            <a:r>
              <a:rPr lang="en-GB" dirty="0"/>
              <a:t>Introduction to academic skills</a:t>
            </a:r>
          </a:p>
          <a:p>
            <a:pPr lvl="1"/>
            <a:r>
              <a:rPr lang="en-GB" dirty="0"/>
              <a:t>What IS good academic practice?  Recap</a:t>
            </a:r>
          </a:p>
          <a:p>
            <a:pPr lvl="1"/>
            <a:r>
              <a:rPr lang="en-GB" dirty="0"/>
              <a:t>Therefore what is POOR academic practice?</a:t>
            </a:r>
          </a:p>
          <a:p>
            <a:pPr lvl="1"/>
            <a:r>
              <a:rPr lang="en-GB" dirty="0"/>
              <a:t>Plagiarism</a:t>
            </a:r>
          </a:p>
          <a:p>
            <a:pPr lvl="1"/>
            <a:r>
              <a:rPr lang="en-GB" dirty="0"/>
              <a:t>Writing in your own voice</a:t>
            </a:r>
          </a:p>
          <a:p>
            <a:pPr lvl="1"/>
            <a:endParaRPr lang="en-GB" dirty="0"/>
          </a:p>
        </p:txBody>
      </p:sp>
    </p:spTree>
    <p:extLst>
      <p:ext uri="{BB962C8B-B14F-4D97-AF65-F5344CB8AC3E}">
        <p14:creationId xmlns:p14="http://schemas.microsoft.com/office/powerpoint/2010/main" val="35573562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021DB4-170D-421E-8551-9CFF5BA56951}"/>
              </a:ext>
            </a:extLst>
          </p:cNvPr>
          <p:cNvSpPr>
            <a:spLocks noGrp="1"/>
          </p:cNvSpPr>
          <p:nvPr>
            <p:ph type="title"/>
          </p:nvPr>
        </p:nvSpPr>
        <p:spPr/>
        <p:txBody>
          <a:bodyPr/>
          <a:lstStyle/>
          <a:p>
            <a:r>
              <a:rPr lang="en-GB" dirty="0"/>
              <a:t>Good academic practice…</a:t>
            </a:r>
          </a:p>
        </p:txBody>
      </p:sp>
      <p:sp>
        <p:nvSpPr>
          <p:cNvPr id="6" name="TextBox 5">
            <a:extLst>
              <a:ext uri="{FF2B5EF4-FFF2-40B4-BE49-F238E27FC236}">
                <a16:creationId xmlns:a16="http://schemas.microsoft.com/office/drawing/2014/main" id="{63D41FE0-B156-4D2F-908B-F3F5C103F9AC}"/>
              </a:ext>
            </a:extLst>
          </p:cNvPr>
          <p:cNvSpPr txBox="1"/>
          <p:nvPr/>
        </p:nvSpPr>
        <p:spPr>
          <a:xfrm>
            <a:off x="1561268" y="6232124"/>
            <a:ext cx="5355698" cy="230832"/>
          </a:xfrm>
          <a:prstGeom prst="rect">
            <a:avLst/>
          </a:prstGeom>
          <a:noFill/>
        </p:spPr>
        <p:txBody>
          <a:bodyPr wrap="square" rtlCol="0">
            <a:spAutoFit/>
          </a:bodyPr>
          <a:lstStyle/>
          <a:p>
            <a:r>
              <a:rPr lang="en-GB" sz="900" dirty="0">
                <a:hlinkClick r:id="rId2" tooltip="http://blog.educastur.es/bloggeoing/tag/picture-description/"/>
              </a:rPr>
              <a:t>This Photo</a:t>
            </a:r>
            <a:r>
              <a:rPr lang="en-GB" sz="900" dirty="0"/>
              <a:t> by Unknown Author is licensed under </a:t>
            </a:r>
            <a:r>
              <a:rPr lang="en-GB" sz="900" dirty="0">
                <a:hlinkClick r:id="rId3" tooltip="https://creativecommons.org/licenses/by-nc-nd/3.0/"/>
              </a:rPr>
              <a:t>CC BY-NC-ND</a:t>
            </a:r>
            <a:endParaRPr lang="en-GB" sz="900" dirty="0"/>
          </a:p>
        </p:txBody>
      </p:sp>
      <p:pic>
        <p:nvPicPr>
          <p:cNvPr id="4" name="Picture 3">
            <a:extLst>
              <a:ext uri="{FF2B5EF4-FFF2-40B4-BE49-F238E27FC236}">
                <a16:creationId xmlns:a16="http://schemas.microsoft.com/office/drawing/2014/main" id="{F17BC2DE-A855-4CD7-A2A3-805813BEED65}"/>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 xmlns:a1611="http://schemas.microsoft.com/office/drawing/2016/11/main" r:id="rId5"/>
              </a:ext>
            </a:extLst>
          </a:blip>
          <a:stretch>
            <a:fillRect/>
          </a:stretch>
        </p:blipFill>
        <p:spPr>
          <a:xfrm>
            <a:off x="1561268" y="1939524"/>
            <a:ext cx="5715000" cy="4292600"/>
          </a:xfrm>
          <a:prstGeom prst="rect">
            <a:avLst/>
          </a:prstGeom>
        </p:spPr>
      </p:pic>
    </p:spTree>
    <p:extLst>
      <p:ext uri="{BB962C8B-B14F-4D97-AF65-F5344CB8AC3E}">
        <p14:creationId xmlns:p14="http://schemas.microsoft.com/office/powerpoint/2010/main" val="2706910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2F4C8-C88B-4D39-8860-35AC39446804}"/>
              </a:ext>
            </a:extLst>
          </p:cNvPr>
          <p:cNvSpPr>
            <a:spLocks noGrp="1"/>
          </p:cNvSpPr>
          <p:nvPr>
            <p:ph type="title"/>
          </p:nvPr>
        </p:nvSpPr>
        <p:spPr>
          <a:xfrm>
            <a:off x="822960" y="286603"/>
            <a:ext cx="7543800" cy="1450757"/>
          </a:xfrm>
        </p:spPr>
        <p:txBody>
          <a:bodyPr>
            <a:normAutofit/>
          </a:bodyPr>
          <a:lstStyle/>
          <a:p>
            <a:r>
              <a:rPr lang="en-GB" dirty="0"/>
              <a:t>What is ‘academia’?</a:t>
            </a:r>
          </a:p>
        </p:txBody>
      </p:sp>
      <p:sp>
        <p:nvSpPr>
          <p:cNvPr id="3" name="Content Placeholder 2">
            <a:extLst>
              <a:ext uri="{FF2B5EF4-FFF2-40B4-BE49-F238E27FC236}">
                <a16:creationId xmlns:a16="http://schemas.microsoft.com/office/drawing/2014/main" id="{254CCA12-94AA-4871-A53B-FC73EFC3BECD}"/>
              </a:ext>
            </a:extLst>
          </p:cNvPr>
          <p:cNvSpPr>
            <a:spLocks noGrp="1"/>
          </p:cNvSpPr>
          <p:nvPr>
            <p:ph idx="1"/>
          </p:nvPr>
        </p:nvSpPr>
        <p:spPr>
          <a:xfrm>
            <a:off x="822959" y="1845734"/>
            <a:ext cx="4841240" cy="4023360"/>
          </a:xfrm>
        </p:spPr>
        <p:txBody>
          <a:bodyPr>
            <a:normAutofit/>
          </a:bodyPr>
          <a:lstStyle/>
          <a:p>
            <a:r>
              <a:rPr lang="en-GB" dirty="0"/>
              <a:t>Defined as:</a:t>
            </a:r>
          </a:p>
          <a:p>
            <a:r>
              <a:rPr lang="en-GB" dirty="0"/>
              <a:t>“</a:t>
            </a:r>
            <a:r>
              <a:rPr lang="en-GB" i="1" dirty="0"/>
              <a:t>using the work, thoughts and ideas of others to create new meaning and understanding</a:t>
            </a:r>
            <a:r>
              <a:rPr lang="en-GB" dirty="0"/>
              <a:t>” (Open University, 2018)</a:t>
            </a:r>
          </a:p>
          <a:p>
            <a:r>
              <a:rPr lang="en-GB" dirty="0"/>
              <a:t>This does </a:t>
            </a:r>
            <a:r>
              <a:rPr lang="en-GB" b="1" dirty="0"/>
              <a:t>NOT MEAN COPYING</a:t>
            </a:r>
          </a:p>
          <a:p>
            <a:r>
              <a:rPr lang="en-GB" dirty="0"/>
              <a:t>Use of others work in a ‘fair and transparent’ way</a:t>
            </a:r>
          </a:p>
          <a:p>
            <a:r>
              <a:rPr lang="en-GB" dirty="0"/>
              <a:t>Enables furthering of knowledge</a:t>
            </a:r>
          </a:p>
          <a:p>
            <a:r>
              <a:rPr lang="en-GB" dirty="0"/>
              <a:t>Sound research and referencing is therefore </a:t>
            </a:r>
            <a:r>
              <a:rPr lang="en-GB" b="1" dirty="0"/>
              <a:t>KEY</a:t>
            </a:r>
          </a:p>
          <a:p>
            <a:endParaRPr lang="en-GB" dirty="0"/>
          </a:p>
          <a:p>
            <a:endParaRPr lang="en-GB" b="1" dirty="0"/>
          </a:p>
        </p:txBody>
      </p:sp>
      <p:pic>
        <p:nvPicPr>
          <p:cNvPr id="10" name="Picture 9">
            <a:extLst>
              <a:ext uri="{FF2B5EF4-FFF2-40B4-BE49-F238E27FC236}">
                <a16:creationId xmlns:a16="http://schemas.microsoft.com/office/drawing/2014/main" id="{0116859E-F46A-41F8-8ACF-B86C7E066406}"/>
              </a:ext>
            </a:extLst>
          </p:cNvPr>
          <p:cNvPicPr>
            <a:picLocks noChangeAspect="1"/>
          </p:cNvPicPr>
          <p:nvPr/>
        </p:nvPicPr>
        <p:blipFill>
          <a:blip r:embed="rId2" cstate="hqprint">
            <a:extLst>
              <a:ext uri="{28A0092B-C50C-407E-A947-70E740481C1C}">
                <a14:useLocalDpi xmlns:a14="http://schemas.microsoft.com/office/drawing/2010/main" val="0"/>
              </a:ext>
              <a:ext uri="{837473B0-CC2E-450A-ABE3-18F120FF3D39}">
                <a1611:picAttrSrcUrl xmlns="" xmlns:a1611="http://schemas.microsoft.com/office/drawing/2016/11/main" r:id="rId3"/>
              </a:ext>
            </a:extLst>
          </a:blip>
          <a:stretch>
            <a:fillRect/>
          </a:stretch>
        </p:blipFill>
        <p:spPr>
          <a:xfrm>
            <a:off x="6015427" y="2476158"/>
            <a:ext cx="2351332" cy="2351332"/>
          </a:xfrm>
          <a:prstGeom prst="rect">
            <a:avLst/>
          </a:prstGeom>
        </p:spPr>
      </p:pic>
    </p:spTree>
    <p:extLst>
      <p:ext uri="{BB962C8B-B14F-4D97-AF65-F5344CB8AC3E}">
        <p14:creationId xmlns:p14="http://schemas.microsoft.com/office/powerpoint/2010/main" val="24377689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 calcmode="lin" valueType="num">
                                      <p:cBhvr additive="base">
                                        <p:cTn id="4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E14D5-FFCD-41D6-9056-BE5CFD6C01E1}"/>
              </a:ext>
            </a:extLst>
          </p:cNvPr>
          <p:cNvSpPr>
            <a:spLocks noGrp="1"/>
          </p:cNvSpPr>
          <p:nvPr>
            <p:ph type="title"/>
          </p:nvPr>
        </p:nvSpPr>
        <p:spPr/>
        <p:txBody>
          <a:bodyPr/>
          <a:lstStyle/>
          <a:p>
            <a:r>
              <a:rPr lang="en-GB" dirty="0"/>
              <a:t>Poor academic practice</a:t>
            </a:r>
          </a:p>
        </p:txBody>
      </p:sp>
      <p:pic>
        <p:nvPicPr>
          <p:cNvPr id="4" name="Picture 3">
            <a:extLst>
              <a:ext uri="{FF2B5EF4-FFF2-40B4-BE49-F238E27FC236}">
                <a16:creationId xmlns:a16="http://schemas.microsoft.com/office/drawing/2014/main" id="{C9B99F85-1BF1-4D0C-80BB-F3A2B8FF0861}"/>
              </a:ext>
            </a:extLst>
          </p:cNvPr>
          <p:cNvPicPr>
            <a:picLocks noChangeAspect="1"/>
          </p:cNvPicPr>
          <p:nvPr/>
        </p:nvPicPr>
        <p:blipFill>
          <a:blip r:embed="rId2" cstate="hqprint">
            <a:extLst>
              <a:ext uri="{28A0092B-C50C-407E-A947-70E740481C1C}">
                <a14:useLocalDpi xmlns:a14="http://schemas.microsoft.com/office/drawing/2010/main" val="0"/>
              </a:ext>
              <a:ext uri="{837473B0-CC2E-450A-ABE3-18F120FF3D39}">
                <a1611:picAttrSrcUrl xmlns="" xmlns:a1611="http://schemas.microsoft.com/office/drawing/2016/11/main" r:id="rId3"/>
              </a:ext>
            </a:extLst>
          </a:blip>
          <a:stretch>
            <a:fillRect/>
          </a:stretch>
        </p:blipFill>
        <p:spPr>
          <a:xfrm>
            <a:off x="1917577" y="1619019"/>
            <a:ext cx="4607510" cy="4607510"/>
          </a:xfrm>
          <a:prstGeom prst="rect">
            <a:avLst/>
          </a:prstGeom>
        </p:spPr>
      </p:pic>
    </p:spTree>
    <p:extLst>
      <p:ext uri="{BB962C8B-B14F-4D97-AF65-F5344CB8AC3E}">
        <p14:creationId xmlns:p14="http://schemas.microsoft.com/office/powerpoint/2010/main" val="4286575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D8539-D4AE-4551-B433-236B16FBD0D8}"/>
              </a:ext>
            </a:extLst>
          </p:cNvPr>
          <p:cNvSpPr>
            <a:spLocks noGrp="1"/>
          </p:cNvSpPr>
          <p:nvPr>
            <p:ph type="title"/>
          </p:nvPr>
        </p:nvSpPr>
        <p:spPr/>
        <p:txBody>
          <a:bodyPr/>
          <a:lstStyle/>
          <a:p>
            <a:r>
              <a:rPr lang="en-GB" dirty="0"/>
              <a:t>Poor academic practice</a:t>
            </a:r>
          </a:p>
        </p:txBody>
      </p:sp>
      <p:sp>
        <p:nvSpPr>
          <p:cNvPr id="3" name="Content Placeholder 2">
            <a:extLst>
              <a:ext uri="{FF2B5EF4-FFF2-40B4-BE49-F238E27FC236}">
                <a16:creationId xmlns:a16="http://schemas.microsoft.com/office/drawing/2014/main" id="{7C5D7C71-0C3C-48FF-8347-0562C9864534}"/>
              </a:ext>
            </a:extLst>
          </p:cNvPr>
          <p:cNvSpPr>
            <a:spLocks noGrp="1"/>
          </p:cNvSpPr>
          <p:nvPr>
            <p:ph idx="1"/>
          </p:nvPr>
        </p:nvSpPr>
        <p:spPr/>
        <p:txBody>
          <a:bodyPr/>
          <a:lstStyle/>
          <a:p>
            <a:r>
              <a:rPr lang="en-GB" dirty="0"/>
              <a:t>Some examples:</a:t>
            </a:r>
          </a:p>
          <a:p>
            <a:pPr lvl="1"/>
            <a:r>
              <a:rPr lang="en-GB" dirty="0"/>
              <a:t>‘Borrowing’ or copying from a book, friend or website</a:t>
            </a:r>
          </a:p>
          <a:p>
            <a:pPr lvl="1"/>
            <a:r>
              <a:rPr lang="en-GB" dirty="0"/>
              <a:t>Due to lack of confidence in English skills, direct copy from a source</a:t>
            </a:r>
          </a:p>
          <a:p>
            <a:pPr lvl="1"/>
            <a:r>
              <a:rPr lang="en-GB" dirty="0"/>
              <a:t>Asking someone to do it for you</a:t>
            </a:r>
          </a:p>
          <a:p>
            <a:pPr lvl="1"/>
            <a:r>
              <a:rPr lang="en-GB" dirty="0"/>
              <a:t>Paying someone to do it for you</a:t>
            </a:r>
          </a:p>
          <a:p>
            <a:pPr lvl="1"/>
            <a:r>
              <a:rPr lang="en-GB" dirty="0"/>
              <a:t>Obtaining the ‘right answer’ from a source including a previous piece of work by another student</a:t>
            </a:r>
          </a:p>
          <a:p>
            <a:pPr lvl="1"/>
            <a:r>
              <a:rPr lang="en-GB" dirty="0"/>
              <a:t>Obtaining the ‘right answer’ (as above), changing small parts of the text and adding new examples</a:t>
            </a:r>
          </a:p>
        </p:txBody>
      </p:sp>
    </p:spTree>
    <p:extLst>
      <p:ext uri="{BB962C8B-B14F-4D97-AF65-F5344CB8AC3E}">
        <p14:creationId xmlns:p14="http://schemas.microsoft.com/office/powerpoint/2010/main" val="13703474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4A6CA-D39C-49C6-AA11-95F36646AF20}"/>
              </a:ext>
            </a:extLst>
          </p:cNvPr>
          <p:cNvSpPr>
            <a:spLocks noGrp="1"/>
          </p:cNvSpPr>
          <p:nvPr>
            <p:ph type="title"/>
          </p:nvPr>
        </p:nvSpPr>
        <p:spPr/>
        <p:txBody>
          <a:bodyPr/>
          <a:lstStyle/>
          <a:p>
            <a:r>
              <a:rPr lang="en-GB" dirty="0"/>
              <a:t>Quiz – academic practice</a:t>
            </a:r>
          </a:p>
        </p:txBody>
      </p:sp>
      <p:sp>
        <p:nvSpPr>
          <p:cNvPr id="3" name="Content Placeholder 2">
            <a:extLst>
              <a:ext uri="{FF2B5EF4-FFF2-40B4-BE49-F238E27FC236}">
                <a16:creationId xmlns:a16="http://schemas.microsoft.com/office/drawing/2014/main" id="{4A191718-B8F8-4625-B863-1645CFD569C3}"/>
              </a:ext>
            </a:extLst>
          </p:cNvPr>
          <p:cNvSpPr>
            <a:spLocks noGrp="1"/>
          </p:cNvSpPr>
          <p:nvPr>
            <p:ph idx="1"/>
          </p:nvPr>
        </p:nvSpPr>
        <p:spPr/>
        <p:txBody>
          <a:bodyPr>
            <a:normAutofit fontScale="92500" lnSpcReduction="10000"/>
          </a:bodyPr>
          <a:lstStyle/>
          <a:p>
            <a:r>
              <a:rPr lang="en-GB" dirty="0"/>
              <a:t>Which </a:t>
            </a:r>
            <a:r>
              <a:rPr lang="en-GB" i="1" dirty="0"/>
              <a:t>one </a:t>
            </a:r>
            <a:r>
              <a:rPr lang="en-GB" dirty="0"/>
              <a:t>of the following examples represents </a:t>
            </a:r>
            <a:r>
              <a:rPr lang="en-GB" i="1" dirty="0"/>
              <a:t>good academic practice</a:t>
            </a:r>
            <a:r>
              <a:rPr lang="en-GB" dirty="0"/>
              <a:t>, and so conforms with academic integrity?</a:t>
            </a:r>
          </a:p>
          <a:p>
            <a:pPr marL="457200" indent="-457200">
              <a:buFont typeface="+mj-lt"/>
              <a:buAutoNum type="arabicPeriod"/>
            </a:pPr>
            <a:r>
              <a:rPr lang="en-GB" dirty="0"/>
              <a:t>Allowing another student to copy your assignment either before or after it has been marked.</a:t>
            </a:r>
          </a:p>
          <a:p>
            <a:pPr marL="457200" indent="-457200">
              <a:buFont typeface="+mj-lt"/>
              <a:buAutoNum type="arabicPeriod"/>
            </a:pPr>
            <a:r>
              <a:rPr lang="en-GB" dirty="0"/>
              <a:t>Discussing your studies with other students in an online forum to help you develop a better understanding of the topic.</a:t>
            </a:r>
          </a:p>
          <a:p>
            <a:pPr marL="457200" indent="-457200">
              <a:buFont typeface="+mj-lt"/>
              <a:buAutoNum type="arabicPeriod"/>
            </a:pPr>
            <a:r>
              <a:rPr lang="en-GB" dirty="0"/>
              <a:t>Posting an assignment question to an online chat site and asking what the answer is, irrespective of whether you then use the answers given by others in your own work.</a:t>
            </a:r>
          </a:p>
          <a:p>
            <a:pPr marL="457200" indent="-457200">
              <a:buFont typeface="+mj-lt"/>
              <a:buAutoNum type="arabicPeriod"/>
            </a:pPr>
            <a:r>
              <a:rPr lang="en-GB" dirty="0"/>
              <a:t>Submitting work for assessment that you did not write.</a:t>
            </a:r>
          </a:p>
          <a:p>
            <a:pPr marL="457200" indent="-457200">
              <a:buFont typeface="+mj-lt"/>
              <a:buAutoNum type="arabicPeriod"/>
            </a:pPr>
            <a:r>
              <a:rPr lang="en-GB" dirty="0"/>
              <a:t>Discussing the precise answers to assignment questions with other students before either you or they have submitted this work for assessment.</a:t>
            </a:r>
          </a:p>
          <a:p>
            <a:pPr marL="457200" indent="-457200">
              <a:buFont typeface="+mj-lt"/>
              <a:buAutoNum type="arabicPeriod"/>
            </a:pPr>
            <a:endParaRPr lang="en-GB" dirty="0"/>
          </a:p>
          <a:p>
            <a:pPr marL="457200" indent="-457200">
              <a:buFont typeface="+mj-lt"/>
              <a:buAutoNum type="arabicPeriod"/>
            </a:pPr>
            <a:endParaRPr lang="en-GB" dirty="0"/>
          </a:p>
        </p:txBody>
      </p:sp>
    </p:spTree>
    <p:extLst>
      <p:ext uri="{BB962C8B-B14F-4D97-AF65-F5344CB8AC3E}">
        <p14:creationId xmlns:p14="http://schemas.microsoft.com/office/powerpoint/2010/main" val="36871717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C957D-B6D3-4C70-807A-6E3CF1011C9E}"/>
              </a:ext>
            </a:extLst>
          </p:cNvPr>
          <p:cNvSpPr>
            <a:spLocks noGrp="1"/>
          </p:cNvSpPr>
          <p:nvPr>
            <p:ph type="title"/>
          </p:nvPr>
        </p:nvSpPr>
        <p:spPr/>
        <p:txBody>
          <a:bodyPr/>
          <a:lstStyle/>
          <a:p>
            <a:r>
              <a:rPr lang="en-GB" dirty="0"/>
              <a:t>Quiz – academic practice</a:t>
            </a:r>
          </a:p>
        </p:txBody>
      </p:sp>
      <p:sp>
        <p:nvSpPr>
          <p:cNvPr id="3" name="Content Placeholder 2">
            <a:extLst>
              <a:ext uri="{FF2B5EF4-FFF2-40B4-BE49-F238E27FC236}">
                <a16:creationId xmlns:a16="http://schemas.microsoft.com/office/drawing/2014/main" id="{DB8C315B-348D-4A58-B2C3-BA5EC3B6A249}"/>
              </a:ext>
            </a:extLst>
          </p:cNvPr>
          <p:cNvSpPr>
            <a:spLocks noGrp="1"/>
          </p:cNvSpPr>
          <p:nvPr>
            <p:ph idx="1"/>
          </p:nvPr>
        </p:nvSpPr>
        <p:spPr>
          <a:xfrm>
            <a:off x="822959" y="1845733"/>
            <a:ext cx="7543801" cy="4413023"/>
          </a:xfrm>
        </p:spPr>
        <p:txBody>
          <a:bodyPr>
            <a:normAutofit lnSpcReduction="10000"/>
          </a:bodyPr>
          <a:lstStyle/>
          <a:p>
            <a:r>
              <a:rPr lang="en-GB" dirty="0"/>
              <a:t>Which of the following are examples of </a:t>
            </a:r>
            <a:r>
              <a:rPr lang="en-GB" i="1" dirty="0"/>
              <a:t>good academic practice</a:t>
            </a:r>
            <a:r>
              <a:rPr lang="en-GB" dirty="0"/>
              <a:t> that can help you plan, prepare and complete your assessed work and avoid plagiarising any of the source materials you use?</a:t>
            </a:r>
          </a:p>
          <a:p>
            <a:pPr marL="457200" indent="-457200">
              <a:buFont typeface="+mj-lt"/>
              <a:buAutoNum type="arabicPeriod"/>
            </a:pPr>
            <a:r>
              <a:rPr lang="en-GB" dirty="0"/>
              <a:t>Taking clear and systematic notes by separating your own thoughts and ideas from any directly copied text (and making a note of where this comes from)</a:t>
            </a:r>
          </a:p>
          <a:p>
            <a:pPr marL="457200" indent="-457200">
              <a:buFont typeface="+mj-lt"/>
              <a:buAutoNum type="arabicPeriod"/>
            </a:pPr>
            <a:r>
              <a:rPr lang="en-GB" dirty="0"/>
              <a:t>Allowing sufficient time to complete the work and review your written assignment before submitting it</a:t>
            </a:r>
          </a:p>
          <a:p>
            <a:pPr marL="457200" indent="-457200">
              <a:buFont typeface="+mj-lt"/>
              <a:buAutoNum type="arabicPeriod"/>
            </a:pPr>
            <a:r>
              <a:rPr lang="en-GB" dirty="0"/>
              <a:t>Writing answers in your own words</a:t>
            </a:r>
          </a:p>
          <a:p>
            <a:pPr marL="457200" indent="-457200">
              <a:buFont typeface="+mj-lt"/>
              <a:buAutoNum type="arabicPeriod"/>
            </a:pPr>
            <a:r>
              <a:rPr lang="en-GB" dirty="0"/>
              <a:t>Placing any short phrases or sentences copied word-for-word in 'quotation marks' and including an in-text reference</a:t>
            </a:r>
          </a:p>
          <a:p>
            <a:pPr marL="457200" indent="-457200">
              <a:buFont typeface="+mj-lt"/>
              <a:buAutoNum type="arabicPeriod"/>
            </a:pPr>
            <a:r>
              <a:rPr lang="en-GB" dirty="0"/>
              <a:t>Cutting and pasting chunks of text or diagrams from other sources, and linking these together to form your assignment answer</a:t>
            </a:r>
          </a:p>
        </p:txBody>
      </p:sp>
    </p:spTree>
    <p:extLst>
      <p:ext uri="{BB962C8B-B14F-4D97-AF65-F5344CB8AC3E}">
        <p14:creationId xmlns:p14="http://schemas.microsoft.com/office/powerpoint/2010/main" val="19065101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52142-921D-43BC-B803-3B821CE6436B}"/>
              </a:ext>
            </a:extLst>
          </p:cNvPr>
          <p:cNvSpPr>
            <a:spLocks noGrp="1"/>
          </p:cNvSpPr>
          <p:nvPr>
            <p:ph type="title"/>
          </p:nvPr>
        </p:nvSpPr>
        <p:spPr/>
        <p:txBody>
          <a:bodyPr/>
          <a:lstStyle/>
          <a:p>
            <a:r>
              <a:rPr lang="en-GB" dirty="0"/>
              <a:t>What is plagiarism?</a:t>
            </a:r>
          </a:p>
        </p:txBody>
      </p:sp>
      <p:pic>
        <p:nvPicPr>
          <p:cNvPr id="4" name="Picture 3">
            <a:extLst>
              <a:ext uri="{FF2B5EF4-FFF2-40B4-BE49-F238E27FC236}">
                <a16:creationId xmlns:a16="http://schemas.microsoft.com/office/drawing/2014/main" id="{67E3CDCF-60CE-4165-B0C9-B4683729DB93}"/>
              </a:ext>
            </a:extLst>
          </p:cNvPr>
          <p:cNvPicPr>
            <a:picLocks noChangeAspect="1"/>
          </p:cNvPicPr>
          <p:nvPr/>
        </p:nvPicPr>
        <p:blipFill>
          <a:blip r:embed="rId2" cstate="hqprint">
            <a:extLst>
              <a:ext uri="{28A0092B-C50C-407E-A947-70E740481C1C}">
                <a14:useLocalDpi xmlns:a14="http://schemas.microsoft.com/office/drawing/2010/main" val="0"/>
              </a:ext>
              <a:ext uri="{837473B0-CC2E-450A-ABE3-18F120FF3D39}">
                <a1611:picAttrSrcUrl xmlns="" xmlns:a1611="http://schemas.microsoft.com/office/drawing/2016/11/main" r:id="rId3"/>
              </a:ext>
            </a:extLst>
          </a:blip>
          <a:stretch>
            <a:fillRect/>
          </a:stretch>
        </p:blipFill>
        <p:spPr>
          <a:xfrm>
            <a:off x="1917577" y="1619019"/>
            <a:ext cx="4607510" cy="4607510"/>
          </a:xfrm>
          <a:prstGeom prst="rect">
            <a:avLst/>
          </a:prstGeom>
        </p:spPr>
      </p:pic>
    </p:spTree>
    <p:extLst>
      <p:ext uri="{BB962C8B-B14F-4D97-AF65-F5344CB8AC3E}">
        <p14:creationId xmlns:p14="http://schemas.microsoft.com/office/powerpoint/2010/main" val="3881679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7682A25-42C8-4715-BF21-184A2A338A8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FBFA82F-6565-47A0-8B8D-47F59299B0D9}"/>
              </a:ext>
            </a:extLst>
          </p:cNvPr>
          <p:cNvSpPr>
            <a:spLocks noGrp="1"/>
          </p:cNvSpPr>
          <p:nvPr>
            <p:ph type="title"/>
          </p:nvPr>
        </p:nvSpPr>
        <p:spPr>
          <a:xfrm>
            <a:off x="6132909" y="634946"/>
            <a:ext cx="2529396" cy="5055904"/>
          </a:xfrm>
        </p:spPr>
        <p:txBody>
          <a:bodyPr anchor="ctr">
            <a:normAutofit/>
          </a:bodyPr>
          <a:lstStyle/>
          <a:p>
            <a:r>
              <a:rPr lang="en-GB" sz="4100"/>
              <a:t>What is plagiarism?</a:t>
            </a:r>
          </a:p>
        </p:txBody>
      </p:sp>
      <p:cxnSp>
        <p:nvCxnSpPr>
          <p:cNvPr id="12" name="Straight Connector 11">
            <a:extLst>
              <a:ext uri="{FF2B5EF4-FFF2-40B4-BE49-F238E27FC236}">
                <a16:creationId xmlns:a16="http://schemas.microsoft.com/office/drawing/2014/main" id="{51736393-45A9-49C6-90FF-3486BD42356D}"/>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92733" y="1791298"/>
            <a:ext cx="0" cy="274320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83AD8F8B-6BDD-4751-800C-E84F1A8FABC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8021D79A-75FF-4A04-80E0-85755EA7271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D831F49A-C6FE-47E8-96D7-623590F86A12}"/>
              </a:ext>
            </a:extLst>
          </p:cNvPr>
          <p:cNvGraphicFramePr>
            <a:graphicFrameLocks noGrp="1"/>
          </p:cNvGraphicFramePr>
          <p:nvPr>
            <p:ph idx="1"/>
            <p:extLst>
              <p:ext uri="{D42A27DB-BD31-4B8C-83A1-F6EECF244321}">
                <p14:modId xmlns:p14="http://schemas.microsoft.com/office/powerpoint/2010/main" val="2168885892"/>
              </p:ext>
            </p:extLst>
          </p:nvPr>
        </p:nvGraphicFramePr>
        <p:xfrm>
          <a:off x="475059" y="639763"/>
          <a:ext cx="5182791" cy="5051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618578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F02C68-C22B-4DB7-BA3B-9C2230D4F096}"/>
              </a:ext>
            </a:extLst>
          </p:cNvPr>
          <p:cNvSpPr>
            <a:spLocks noGrp="1"/>
          </p:cNvSpPr>
          <p:nvPr>
            <p:ph type="title"/>
          </p:nvPr>
        </p:nvSpPr>
        <p:spPr/>
        <p:txBody>
          <a:bodyPr/>
          <a:lstStyle/>
          <a:p>
            <a:r>
              <a:rPr lang="en-GB" dirty="0"/>
              <a:t>UWTSD – Unfair practice</a:t>
            </a:r>
          </a:p>
        </p:txBody>
      </p:sp>
      <p:sp>
        <p:nvSpPr>
          <p:cNvPr id="3" name="Content Placeholder 2">
            <a:extLst>
              <a:ext uri="{FF2B5EF4-FFF2-40B4-BE49-F238E27FC236}">
                <a16:creationId xmlns:a16="http://schemas.microsoft.com/office/drawing/2014/main" id="{6E8CA4E6-E721-49AF-AACC-AF7D896BDD8F}"/>
              </a:ext>
            </a:extLst>
          </p:cNvPr>
          <p:cNvSpPr>
            <a:spLocks noGrp="1"/>
          </p:cNvSpPr>
          <p:nvPr>
            <p:ph idx="1"/>
          </p:nvPr>
        </p:nvSpPr>
        <p:spPr/>
        <p:txBody>
          <a:bodyPr>
            <a:normAutofit lnSpcReduction="10000"/>
          </a:bodyPr>
          <a:lstStyle/>
          <a:p>
            <a:r>
              <a:rPr lang="en-GB" dirty="0"/>
              <a:t>Chapter 13 – Academic Quality Handbook 2018/19</a:t>
            </a:r>
          </a:p>
          <a:p>
            <a:r>
              <a:rPr lang="en-GB" dirty="0"/>
              <a:t>Section 13.8 – Unfair practice</a:t>
            </a:r>
          </a:p>
          <a:p>
            <a:r>
              <a:rPr lang="en-GB" dirty="0"/>
              <a:t>Available at: </a:t>
            </a:r>
            <a:r>
              <a:rPr lang="en-GB" dirty="0">
                <a:hlinkClick r:id="rId2"/>
              </a:rPr>
              <a:t>https://www.uwtsd.ac.uk/media/uwtsd-website/content-assets/documents/academic-office/aqh-chapters/en/chapter-list-en/Chapter_13_Student_Cases_Pages_228_265.pdf</a:t>
            </a:r>
            <a:r>
              <a:rPr lang="en-GB" dirty="0"/>
              <a:t> </a:t>
            </a:r>
          </a:p>
          <a:p>
            <a:r>
              <a:rPr lang="en-GB" dirty="0"/>
              <a:t>“</a:t>
            </a:r>
            <a:r>
              <a:rPr lang="en-GB" i="1" dirty="0"/>
              <a:t>It is unfair practice to commit any act, intentional or otherwise, whereby a person may obtain for himself/herself or for another, an unpermitted advantage, which may or may not lead to a higher mark or grade than his/her abilities would otherwise secure</a:t>
            </a:r>
            <a:r>
              <a:rPr lang="en-GB" dirty="0"/>
              <a:t>”</a:t>
            </a:r>
          </a:p>
          <a:p>
            <a:r>
              <a:rPr lang="en-GB" dirty="0"/>
              <a:t>“</a:t>
            </a:r>
            <a:r>
              <a:rPr lang="en-GB" i="1" dirty="0"/>
              <a:t>A claim that unfair practice is related to the re-use of one’s own material which has previously been submitted to the University in any form is no defence</a:t>
            </a:r>
            <a:r>
              <a:rPr lang="en-GB" dirty="0"/>
              <a:t>” (UWTSD, 2018)</a:t>
            </a:r>
          </a:p>
        </p:txBody>
      </p:sp>
    </p:spTree>
    <p:extLst>
      <p:ext uri="{BB962C8B-B14F-4D97-AF65-F5344CB8AC3E}">
        <p14:creationId xmlns:p14="http://schemas.microsoft.com/office/powerpoint/2010/main" val="34439136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F6EC4-5300-42A4-B6A7-728FBB8B1547}"/>
              </a:ext>
            </a:extLst>
          </p:cNvPr>
          <p:cNvSpPr>
            <a:spLocks noGrp="1"/>
          </p:cNvSpPr>
          <p:nvPr>
            <p:ph type="title"/>
          </p:nvPr>
        </p:nvSpPr>
        <p:spPr/>
        <p:txBody>
          <a:bodyPr/>
          <a:lstStyle/>
          <a:p>
            <a:r>
              <a:rPr lang="en-GB" dirty="0"/>
              <a:t>Quiz – what is plagiarism?</a:t>
            </a:r>
          </a:p>
        </p:txBody>
      </p:sp>
      <p:sp>
        <p:nvSpPr>
          <p:cNvPr id="3" name="Content Placeholder 2">
            <a:extLst>
              <a:ext uri="{FF2B5EF4-FFF2-40B4-BE49-F238E27FC236}">
                <a16:creationId xmlns:a16="http://schemas.microsoft.com/office/drawing/2014/main" id="{61AA266F-216B-4861-9840-7FFC41A9371F}"/>
              </a:ext>
            </a:extLst>
          </p:cNvPr>
          <p:cNvSpPr>
            <a:spLocks noGrp="1"/>
          </p:cNvSpPr>
          <p:nvPr>
            <p:ph idx="1"/>
          </p:nvPr>
        </p:nvSpPr>
        <p:spPr>
          <a:xfrm>
            <a:off x="822959" y="1845733"/>
            <a:ext cx="7543801" cy="4333119"/>
          </a:xfrm>
        </p:spPr>
        <p:txBody>
          <a:bodyPr>
            <a:normAutofit fontScale="92500" lnSpcReduction="20000"/>
          </a:bodyPr>
          <a:lstStyle/>
          <a:p>
            <a:r>
              <a:rPr lang="en-GB" dirty="0"/>
              <a:t>Which of the following actions are examples of </a:t>
            </a:r>
            <a:r>
              <a:rPr lang="en-GB" i="1" dirty="0"/>
              <a:t>plagiarism</a:t>
            </a:r>
            <a:r>
              <a:rPr lang="en-GB" dirty="0"/>
              <a:t>?</a:t>
            </a:r>
          </a:p>
          <a:p>
            <a:pPr marL="457200" indent="-457200">
              <a:buFont typeface="+mj-lt"/>
              <a:buAutoNum type="arabicPeriod"/>
            </a:pPr>
            <a:r>
              <a:rPr lang="en-GB" dirty="0"/>
              <a:t>Adapting a diagram from a book or website to form part of your answer</a:t>
            </a:r>
          </a:p>
          <a:p>
            <a:pPr marL="457200" indent="-457200">
              <a:buFont typeface="+mj-lt"/>
              <a:buAutoNum type="arabicPeriod"/>
            </a:pPr>
            <a:r>
              <a:rPr lang="en-GB" dirty="0"/>
              <a:t>Posting a question to an online forum and submitting one of the replies as your answer</a:t>
            </a:r>
          </a:p>
          <a:p>
            <a:pPr marL="457200" indent="-457200">
              <a:buFont typeface="+mj-lt"/>
              <a:buAutoNum type="arabicPeriod"/>
            </a:pPr>
            <a:r>
              <a:rPr lang="en-GB" dirty="0"/>
              <a:t>Copying some text word for word</a:t>
            </a:r>
          </a:p>
          <a:p>
            <a:pPr marL="457200" indent="-457200">
              <a:buFont typeface="+mj-lt"/>
              <a:buAutoNum type="arabicPeriod"/>
            </a:pPr>
            <a:r>
              <a:rPr lang="en-GB" dirty="0"/>
              <a:t>Working very closely with another student and writing all the answers together</a:t>
            </a:r>
          </a:p>
          <a:p>
            <a:pPr marL="457200" indent="-457200">
              <a:buFont typeface="+mj-lt"/>
              <a:buAutoNum type="arabicPeriod"/>
            </a:pPr>
            <a:r>
              <a:rPr lang="en-GB" dirty="0"/>
              <a:t>Using someone else’s ideas from an online forum, and passing these off as your own</a:t>
            </a:r>
          </a:p>
          <a:p>
            <a:pPr marL="457200" indent="-457200">
              <a:buFont typeface="+mj-lt"/>
              <a:buAutoNum type="arabicPeriod"/>
            </a:pPr>
            <a:r>
              <a:rPr lang="en-GB" dirty="0"/>
              <a:t>Inserting an image downloaded from the web into your assignment</a:t>
            </a:r>
          </a:p>
          <a:p>
            <a:pPr marL="457200" indent="-457200">
              <a:buFont typeface="+mj-lt"/>
              <a:buAutoNum type="arabicPeriod"/>
            </a:pPr>
            <a:r>
              <a:rPr lang="en-GB" dirty="0"/>
              <a:t>Taking information from different sources and putting this into your own words</a:t>
            </a:r>
          </a:p>
          <a:p>
            <a:pPr marL="457200" indent="-457200">
              <a:buFont typeface="+mj-lt"/>
              <a:buAutoNum type="arabicPeriod"/>
            </a:pPr>
            <a:r>
              <a:rPr lang="en-GB" dirty="0"/>
              <a:t>Copying a table of data from a book / website</a:t>
            </a:r>
          </a:p>
        </p:txBody>
      </p:sp>
    </p:spTree>
    <p:extLst>
      <p:ext uri="{BB962C8B-B14F-4D97-AF65-F5344CB8AC3E}">
        <p14:creationId xmlns:p14="http://schemas.microsoft.com/office/powerpoint/2010/main" val="34465995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38C43A-E438-4D7D-8831-501DEEB9605F}"/>
              </a:ext>
            </a:extLst>
          </p:cNvPr>
          <p:cNvSpPr>
            <a:spLocks noGrp="1"/>
          </p:cNvSpPr>
          <p:nvPr>
            <p:ph type="title"/>
          </p:nvPr>
        </p:nvSpPr>
        <p:spPr/>
        <p:txBody>
          <a:bodyPr/>
          <a:lstStyle/>
          <a:p>
            <a:r>
              <a:rPr lang="en-GB" dirty="0"/>
              <a:t>Writing in your own voice</a:t>
            </a:r>
          </a:p>
        </p:txBody>
      </p:sp>
      <p:pic>
        <p:nvPicPr>
          <p:cNvPr id="4" name="dgap_1_2_1mayle_02_3_5_6_8-hq">
            <a:hlinkClick r:id="" action="ppaction://media"/>
            <a:extLst>
              <a:ext uri="{FF2B5EF4-FFF2-40B4-BE49-F238E27FC236}">
                <a16:creationId xmlns:a16="http://schemas.microsoft.com/office/drawing/2014/main" id="{3BC05ADB-9054-454E-B959-CB11FF8DFB6E}"/>
              </a:ext>
            </a:extLst>
          </p:cNvPr>
          <p:cNvPicPr>
            <a:picLocks noGrp="1" noChangeAspect="1"/>
          </p:cNvPicPr>
          <p:nvPr>
            <p:ph idx="1"/>
            <a:audioFile r:link="rId2"/>
            <p:extLst>
              <p:ext uri="{DAA4B4D4-6D71-4841-9C94-3DE7FCFB9230}">
                <p14:media xmlns:p14="http://schemas.microsoft.com/office/powerpoint/2010/main" r:embed="rId1"/>
              </p:ext>
            </p:extLst>
          </p:nvPr>
        </p:nvPicPr>
        <p:blipFill>
          <a:blip r:embed="rId4"/>
          <a:stretch>
            <a:fillRect/>
          </a:stretch>
        </p:blipFill>
        <p:spPr>
          <a:xfrm>
            <a:off x="3924538" y="2983144"/>
            <a:ext cx="1294923" cy="1294923"/>
          </a:xfrm>
        </p:spPr>
      </p:pic>
      <p:sp>
        <p:nvSpPr>
          <p:cNvPr id="5" name="Content Placeholder 2">
            <a:extLst>
              <a:ext uri="{FF2B5EF4-FFF2-40B4-BE49-F238E27FC236}">
                <a16:creationId xmlns:a16="http://schemas.microsoft.com/office/drawing/2014/main" id="{ECB6636E-C70D-4630-A12B-1B0CE10D0A71}"/>
              </a:ext>
            </a:extLst>
          </p:cNvPr>
          <p:cNvSpPr txBox="1">
            <a:spLocks/>
          </p:cNvSpPr>
          <p:nvPr/>
        </p:nvSpPr>
        <p:spPr>
          <a:xfrm>
            <a:off x="822959" y="1845734"/>
            <a:ext cx="7543801" cy="4023360"/>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r>
              <a:rPr lang="en-GB" dirty="0"/>
              <a:t>Audio file from Open University Open Learn (2018)</a:t>
            </a:r>
          </a:p>
        </p:txBody>
      </p:sp>
    </p:spTree>
    <p:extLst>
      <p:ext uri="{BB962C8B-B14F-4D97-AF65-F5344CB8AC3E}">
        <p14:creationId xmlns:p14="http://schemas.microsoft.com/office/powerpoint/2010/main" val="731035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1681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C098E0-4F32-49C1-98DE-89EF8848BC32}"/>
              </a:ext>
            </a:extLst>
          </p:cNvPr>
          <p:cNvSpPr>
            <a:spLocks noGrp="1"/>
          </p:cNvSpPr>
          <p:nvPr>
            <p:ph type="title"/>
          </p:nvPr>
        </p:nvSpPr>
        <p:spPr/>
        <p:txBody>
          <a:bodyPr/>
          <a:lstStyle/>
          <a:p>
            <a:r>
              <a:rPr lang="en-GB" dirty="0"/>
              <a:t>Exercise – writing in your own voice</a:t>
            </a:r>
          </a:p>
        </p:txBody>
      </p:sp>
      <p:sp>
        <p:nvSpPr>
          <p:cNvPr id="3" name="Content Placeholder 2">
            <a:extLst>
              <a:ext uri="{FF2B5EF4-FFF2-40B4-BE49-F238E27FC236}">
                <a16:creationId xmlns:a16="http://schemas.microsoft.com/office/drawing/2014/main" id="{DF537D6E-66B6-4561-BC0D-1134D196178B}"/>
              </a:ext>
            </a:extLst>
          </p:cNvPr>
          <p:cNvSpPr>
            <a:spLocks noGrp="1"/>
          </p:cNvSpPr>
          <p:nvPr>
            <p:ph idx="1"/>
          </p:nvPr>
        </p:nvSpPr>
        <p:spPr>
          <a:xfrm>
            <a:off x="822959" y="1845733"/>
            <a:ext cx="7543801" cy="4424438"/>
          </a:xfrm>
        </p:spPr>
        <p:txBody>
          <a:bodyPr>
            <a:normAutofit/>
          </a:bodyPr>
          <a:lstStyle/>
          <a:p>
            <a:r>
              <a:rPr lang="en-GB" dirty="0"/>
              <a:t>I've witnessed so many young people and teenagers in Italy living a 'modern-day life' which we would have seen in Britain seventy years ago - yes, they have mobile phones and computers but they're not seen as an essential part of everyday life and not as many people have them as here. There is also a massive working-class population and a very small proportion of wealthy people.</a:t>
            </a:r>
          </a:p>
          <a:p>
            <a:r>
              <a:rPr lang="en-GB" dirty="0"/>
              <a:t>So I think Italy has managed to retain a lot of its brilliant things because there hasn't been a lot of choice available. . and for me it creates a profound emotion because sometimes when you have too much choice you can lose sight of the things that really matter - your family, your kids and your health. With Italians being the third longest-living nation in the world behind the Japanese and Icelanders, you can see that they're not doing much wrong, even with a lack of choice</a:t>
            </a:r>
            <a:r>
              <a:rPr lang="en-GB" dirty="0" smtClean="0"/>
              <a:t>!</a:t>
            </a:r>
          </a:p>
          <a:p>
            <a:r>
              <a:rPr lang="en-GB" dirty="0" smtClean="0"/>
              <a:t>Jamie </a:t>
            </a:r>
            <a:r>
              <a:rPr lang="en-GB" dirty="0" smtClean="0"/>
              <a:t>Oliver (2005) Jamie’s Italy, Penguin, </a:t>
            </a:r>
            <a:r>
              <a:rPr lang="en-GB" dirty="0" err="1" smtClean="0"/>
              <a:t>p.xiv</a:t>
            </a:r>
            <a:endParaRPr lang="en-GB" dirty="0"/>
          </a:p>
        </p:txBody>
      </p:sp>
    </p:spTree>
    <p:extLst>
      <p:ext uri="{BB962C8B-B14F-4D97-AF65-F5344CB8AC3E}">
        <p14:creationId xmlns:p14="http://schemas.microsoft.com/office/powerpoint/2010/main" val="1750153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Model answer…</a:t>
            </a:r>
            <a:endParaRPr lang="en-GB" dirty="0"/>
          </a:p>
        </p:txBody>
      </p:sp>
      <p:sp>
        <p:nvSpPr>
          <p:cNvPr id="3" name="Content Placeholder 2"/>
          <p:cNvSpPr>
            <a:spLocks noGrp="1"/>
          </p:cNvSpPr>
          <p:nvPr>
            <p:ph idx="1"/>
          </p:nvPr>
        </p:nvSpPr>
        <p:spPr/>
        <p:txBody>
          <a:bodyPr/>
          <a:lstStyle/>
          <a:p>
            <a:r>
              <a:rPr lang="en-GB" dirty="0"/>
              <a:t>Jamie Oliver (2005, </a:t>
            </a:r>
            <a:r>
              <a:rPr lang="en-GB" dirty="0" err="1"/>
              <a:t>p.xiv</a:t>
            </a:r>
            <a:r>
              <a:rPr lang="en-GB" dirty="0"/>
              <a:t>) argues that Italians continue to have a strong, if fairly traditional, sense of what is important in life. This is, he suggests, due to the fact that, compared with some other countries, they are faced with fewer consumer and lifestyle choices.</a:t>
            </a:r>
          </a:p>
          <a:p>
            <a:r>
              <a:rPr lang="en-GB" dirty="0"/>
              <a:t>As a result, he argues, even those young people who have consumer goods are less likely to view these as central to a full and vibrant existence than would be the case in Britain. The benefits can, Oliver agues, be judged by the fact that life-expectancy is longer in Italy than in most other countries</a:t>
            </a:r>
            <a:r>
              <a:rPr lang="en-GB" dirty="0" smtClean="0"/>
              <a:t>.</a:t>
            </a:r>
          </a:p>
          <a:p>
            <a:r>
              <a:rPr lang="en-GB" dirty="0" smtClean="0"/>
              <a:t>Oliver</a:t>
            </a:r>
            <a:r>
              <a:rPr lang="en-GB" dirty="0"/>
              <a:t>, J. (2005) </a:t>
            </a:r>
            <a:r>
              <a:rPr lang="en-GB" dirty="0" smtClean="0"/>
              <a:t>Jamie's </a:t>
            </a:r>
            <a:r>
              <a:rPr lang="en-GB" dirty="0"/>
              <a:t>Italy, Penguin, </a:t>
            </a:r>
            <a:r>
              <a:rPr lang="en-GB" dirty="0" err="1" smtClean="0"/>
              <a:t>p.xiv</a:t>
            </a:r>
            <a:r>
              <a:rPr lang="en-GB" dirty="0" smtClean="0"/>
              <a:t>.</a:t>
            </a:r>
            <a:endParaRPr lang="en-GB" dirty="0"/>
          </a:p>
        </p:txBody>
      </p:sp>
    </p:spTree>
    <p:extLst>
      <p:ext uri="{BB962C8B-B14F-4D97-AF65-F5344CB8AC3E}">
        <p14:creationId xmlns:p14="http://schemas.microsoft.com/office/powerpoint/2010/main" val="11676693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958DE-38AA-4EAD-847E-E791486BF951}"/>
              </a:ext>
            </a:extLst>
          </p:cNvPr>
          <p:cNvSpPr>
            <a:spLocks noGrp="1"/>
          </p:cNvSpPr>
          <p:nvPr>
            <p:ph type="title"/>
          </p:nvPr>
        </p:nvSpPr>
        <p:spPr/>
        <p:txBody>
          <a:bodyPr/>
          <a:lstStyle/>
          <a:p>
            <a:r>
              <a:rPr lang="en-GB" dirty="0"/>
              <a:t>Collaboration vs collusion</a:t>
            </a:r>
          </a:p>
        </p:txBody>
      </p:sp>
      <p:pic>
        <p:nvPicPr>
          <p:cNvPr id="4" name="Picture 3">
            <a:extLst>
              <a:ext uri="{FF2B5EF4-FFF2-40B4-BE49-F238E27FC236}">
                <a16:creationId xmlns:a16="http://schemas.microsoft.com/office/drawing/2014/main" id="{40EFDA4B-74DA-4386-B03D-F2E08C95E977}"/>
              </a:ext>
            </a:extLst>
          </p:cNvPr>
          <p:cNvPicPr>
            <a:picLocks noChangeAspect="1"/>
          </p:cNvPicPr>
          <p:nvPr/>
        </p:nvPicPr>
        <p:blipFill>
          <a:blip r:embed="rId2" cstate="hqprint">
            <a:extLst>
              <a:ext uri="{28A0092B-C50C-407E-A947-70E740481C1C}">
                <a14:useLocalDpi xmlns:a14="http://schemas.microsoft.com/office/drawing/2010/main" val="0"/>
              </a:ext>
              <a:ext uri="{837473B0-CC2E-450A-ABE3-18F120FF3D39}">
                <a1611:picAttrSrcUrl xmlns="" xmlns:a1611="http://schemas.microsoft.com/office/drawing/2016/11/main" r:id="rId3"/>
              </a:ext>
            </a:extLst>
          </a:blip>
          <a:stretch>
            <a:fillRect/>
          </a:stretch>
        </p:blipFill>
        <p:spPr>
          <a:xfrm>
            <a:off x="1917577" y="1619019"/>
            <a:ext cx="4607510" cy="4607510"/>
          </a:xfrm>
          <a:prstGeom prst="rect">
            <a:avLst/>
          </a:prstGeom>
        </p:spPr>
      </p:pic>
    </p:spTree>
    <p:extLst>
      <p:ext uri="{BB962C8B-B14F-4D97-AF65-F5344CB8AC3E}">
        <p14:creationId xmlns:p14="http://schemas.microsoft.com/office/powerpoint/2010/main" val="31781591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0829A-0662-4DAC-9394-9BFF3B2A2AF2}"/>
              </a:ext>
            </a:extLst>
          </p:cNvPr>
          <p:cNvSpPr>
            <a:spLocks noGrp="1"/>
          </p:cNvSpPr>
          <p:nvPr>
            <p:ph type="title"/>
          </p:nvPr>
        </p:nvSpPr>
        <p:spPr/>
        <p:txBody>
          <a:bodyPr/>
          <a:lstStyle/>
          <a:p>
            <a:r>
              <a:rPr lang="en-GB" dirty="0"/>
              <a:t>Collaboration vs collusion</a:t>
            </a:r>
          </a:p>
        </p:txBody>
      </p:sp>
      <p:sp>
        <p:nvSpPr>
          <p:cNvPr id="3" name="Content Placeholder 2">
            <a:extLst>
              <a:ext uri="{FF2B5EF4-FFF2-40B4-BE49-F238E27FC236}">
                <a16:creationId xmlns:a16="http://schemas.microsoft.com/office/drawing/2014/main" id="{25D4C546-B7DC-415F-846F-7FF8A70A2D54}"/>
              </a:ext>
            </a:extLst>
          </p:cNvPr>
          <p:cNvSpPr>
            <a:spLocks noGrp="1"/>
          </p:cNvSpPr>
          <p:nvPr>
            <p:ph idx="1"/>
          </p:nvPr>
        </p:nvSpPr>
        <p:spPr>
          <a:xfrm>
            <a:off x="822959" y="1845733"/>
            <a:ext cx="7543801" cy="4253225"/>
          </a:xfrm>
        </p:spPr>
        <p:txBody>
          <a:bodyPr>
            <a:normAutofit/>
          </a:bodyPr>
          <a:lstStyle/>
          <a:p>
            <a:r>
              <a:rPr lang="en-GB" dirty="0"/>
              <a:t>Collaboration – working collectively to understand what needs to be done; assessed work completed individually</a:t>
            </a:r>
          </a:p>
          <a:p>
            <a:r>
              <a:rPr lang="en-GB" dirty="0"/>
              <a:t>Collusion – type of plagiarism, can involve:</a:t>
            </a:r>
          </a:p>
          <a:p>
            <a:pPr lvl="1"/>
            <a:r>
              <a:rPr lang="en-GB" dirty="0"/>
              <a:t>Working with others telling them the precise method or approach to take</a:t>
            </a:r>
          </a:p>
          <a:p>
            <a:pPr lvl="1"/>
            <a:r>
              <a:rPr lang="en-GB" dirty="0"/>
              <a:t>Discussing how to solve an assessed piece of work so that the method / answer is obvious</a:t>
            </a:r>
          </a:p>
          <a:p>
            <a:pPr lvl="1"/>
            <a:r>
              <a:rPr lang="en-GB" dirty="0"/>
              <a:t>Working together to create assessed work so that the layout, answer &amp; style is similar</a:t>
            </a:r>
          </a:p>
          <a:p>
            <a:pPr lvl="1"/>
            <a:r>
              <a:rPr lang="en-GB" dirty="0"/>
              <a:t>Sharing the answer to assessed work to show what needs to be included</a:t>
            </a:r>
          </a:p>
          <a:p>
            <a:r>
              <a:rPr lang="en-GB" dirty="0"/>
              <a:t>Result – work that is not individual to the learner</a:t>
            </a:r>
          </a:p>
          <a:p>
            <a:r>
              <a:rPr lang="en-GB" dirty="0"/>
              <a:t>It is only acceptable to submit a collaborative group response if the assessment brief outlines this </a:t>
            </a:r>
            <a:r>
              <a:rPr lang="en-GB" u="sng" dirty="0"/>
              <a:t>explicitly</a:t>
            </a:r>
            <a:r>
              <a:rPr lang="en-GB" dirty="0"/>
              <a:t>.</a:t>
            </a:r>
          </a:p>
          <a:p>
            <a:endParaRPr lang="en-GB" dirty="0"/>
          </a:p>
          <a:p>
            <a:endParaRPr lang="en-GB" dirty="0"/>
          </a:p>
        </p:txBody>
      </p:sp>
    </p:spTree>
    <p:extLst>
      <p:ext uri="{BB962C8B-B14F-4D97-AF65-F5344CB8AC3E}">
        <p14:creationId xmlns:p14="http://schemas.microsoft.com/office/powerpoint/2010/main" val="4031387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 calcmode="lin" valueType="num">
                                      <p:cBhvr additive="base">
                                        <p:cTn id="3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anim calcmode="lin" valueType="num">
                                      <p:cBhvr additive="base">
                                        <p:cTn id="3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A9289-14B0-4B71-8751-856A6C6FBA4C}"/>
              </a:ext>
            </a:extLst>
          </p:cNvPr>
          <p:cNvSpPr>
            <a:spLocks noGrp="1"/>
          </p:cNvSpPr>
          <p:nvPr>
            <p:ph type="title"/>
          </p:nvPr>
        </p:nvSpPr>
        <p:spPr>
          <a:xfrm>
            <a:off x="822960" y="286604"/>
            <a:ext cx="7726236" cy="1450757"/>
          </a:xfrm>
        </p:spPr>
        <p:txBody>
          <a:bodyPr/>
          <a:lstStyle/>
          <a:p>
            <a:r>
              <a:rPr lang="en-GB" dirty="0"/>
              <a:t>Using extracts from discussions</a:t>
            </a:r>
          </a:p>
        </p:txBody>
      </p:sp>
      <p:sp>
        <p:nvSpPr>
          <p:cNvPr id="3" name="Content Placeholder 2">
            <a:extLst>
              <a:ext uri="{FF2B5EF4-FFF2-40B4-BE49-F238E27FC236}">
                <a16:creationId xmlns:a16="http://schemas.microsoft.com/office/drawing/2014/main" id="{72FCFEFB-6937-4DC7-8C69-5DF11DC4B8FF}"/>
              </a:ext>
            </a:extLst>
          </p:cNvPr>
          <p:cNvSpPr>
            <a:spLocks noGrp="1"/>
          </p:cNvSpPr>
          <p:nvPr>
            <p:ph idx="1"/>
          </p:nvPr>
        </p:nvSpPr>
        <p:spPr/>
        <p:txBody>
          <a:bodyPr/>
          <a:lstStyle/>
          <a:p>
            <a:r>
              <a:rPr lang="en-GB" dirty="0"/>
              <a:t>Q – Is it acceptable academic practice to use discussions (either in person or online) as a source of information?</a:t>
            </a:r>
          </a:p>
          <a:p>
            <a:r>
              <a:rPr lang="en-GB" dirty="0"/>
              <a:t>Q – What needs to be takin into consideration if using this type of information?</a:t>
            </a:r>
          </a:p>
          <a:p>
            <a:r>
              <a:rPr lang="en-GB" dirty="0"/>
              <a:t>Q – Would copy / paste be acceptable from an online discussion?</a:t>
            </a:r>
          </a:p>
          <a:p>
            <a:r>
              <a:rPr lang="en-GB" dirty="0"/>
              <a:t>Q – What do you think is important when undertaking a professional or academic interview?</a:t>
            </a:r>
          </a:p>
          <a:p>
            <a:r>
              <a:rPr lang="en-GB" dirty="0"/>
              <a:t>Q – Is anonymity an issue?</a:t>
            </a:r>
          </a:p>
        </p:txBody>
      </p:sp>
    </p:spTree>
    <p:extLst>
      <p:ext uri="{BB962C8B-B14F-4D97-AF65-F5344CB8AC3E}">
        <p14:creationId xmlns:p14="http://schemas.microsoft.com/office/powerpoint/2010/main" val="11780099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AFD5D-0611-4243-BFE3-D3BAE623256F}"/>
              </a:ext>
            </a:extLst>
          </p:cNvPr>
          <p:cNvSpPr>
            <a:spLocks noGrp="1"/>
          </p:cNvSpPr>
          <p:nvPr>
            <p:ph type="title"/>
          </p:nvPr>
        </p:nvSpPr>
        <p:spPr/>
        <p:txBody>
          <a:bodyPr/>
          <a:lstStyle/>
          <a:p>
            <a:r>
              <a:rPr lang="en-GB" dirty="0"/>
              <a:t>Useful information</a:t>
            </a:r>
          </a:p>
        </p:txBody>
      </p:sp>
      <p:sp>
        <p:nvSpPr>
          <p:cNvPr id="3" name="Content Placeholder 2">
            <a:extLst>
              <a:ext uri="{FF2B5EF4-FFF2-40B4-BE49-F238E27FC236}">
                <a16:creationId xmlns:a16="http://schemas.microsoft.com/office/drawing/2014/main" id="{56E240AE-F24E-4F7E-983C-B0CAA1C02DC3}"/>
              </a:ext>
            </a:extLst>
          </p:cNvPr>
          <p:cNvSpPr>
            <a:spLocks noGrp="1"/>
          </p:cNvSpPr>
          <p:nvPr>
            <p:ph idx="1"/>
          </p:nvPr>
        </p:nvSpPr>
        <p:spPr/>
        <p:txBody>
          <a:bodyPr/>
          <a:lstStyle/>
          <a:p>
            <a:r>
              <a:rPr lang="en-GB" dirty="0"/>
              <a:t>Open University (2018) Developing good academic practice, free course (</a:t>
            </a:r>
            <a:r>
              <a:rPr lang="en-GB" dirty="0">
                <a:hlinkClick r:id="rId2"/>
              </a:rPr>
              <a:t>http://www.open.edu/openlearn/education/educational-technology-and-practice/educational-practice/developing-good-academic-practice/content-section-0?active-tab=content-tab</a:t>
            </a:r>
            <a:r>
              <a:rPr lang="en-GB" dirty="0"/>
              <a:t>) </a:t>
            </a:r>
          </a:p>
          <a:p>
            <a:r>
              <a:rPr lang="en-GB" dirty="0"/>
              <a:t>UWTSD (2018) Academic Quality Handbook, 2018/19 (</a:t>
            </a:r>
            <a:r>
              <a:rPr lang="en-GB" dirty="0">
                <a:hlinkClick r:id="rId3"/>
              </a:rPr>
              <a:t>https://www.uwtsd.ac.uk/media/uwtsd-website/content-assets/documents/academic-office/aqh-chapters/en/chapter-list-en/Chapter_13_Student_Cases_Pages_228_265.pdf</a:t>
            </a:r>
            <a:r>
              <a:rPr lang="en-GB" dirty="0"/>
              <a:t>)</a:t>
            </a:r>
          </a:p>
          <a:p>
            <a:r>
              <a:rPr lang="en-GB" dirty="0"/>
              <a:t>Open University (2018) Writing in your own words (</a:t>
            </a:r>
            <a:r>
              <a:rPr lang="en-GB" dirty="0">
                <a:hlinkClick r:id="rId4"/>
              </a:rPr>
              <a:t>https://help.open.ac.uk/writing-in-your-own-words</a:t>
            </a:r>
            <a:r>
              <a:rPr lang="en-GB" dirty="0"/>
              <a:t>) </a:t>
            </a:r>
          </a:p>
        </p:txBody>
      </p:sp>
    </p:spTree>
    <p:extLst>
      <p:ext uri="{BB962C8B-B14F-4D97-AF65-F5344CB8AC3E}">
        <p14:creationId xmlns:p14="http://schemas.microsoft.com/office/powerpoint/2010/main" val="1683616780"/>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514949"/>
      </a:dk2>
      <a:lt2>
        <a:srgbClr val="E1E1DB"/>
      </a:lt2>
      <a:accent1>
        <a:srgbClr val="9DBFBE"/>
      </a:accent1>
      <a:accent2>
        <a:srgbClr val="DB8631"/>
      </a:accent2>
      <a:accent3>
        <a:srgbClr val="E3CC5A"/>
      </a:accent3>
      <a:accent4>
        <a:srgbClr val="ACADA8"/>
      </a:accent4>
      <a:accent5>
        <a:srgbClr val="927C61"/>
      </a:accent5>
      <a:accent6>
        <a:srgbClr val="B3B435"/>
      </a:accent6>
      <a:hlink>
        <a:srgbClr val="0000FF"/>
      </a:hlink>
      <a:folHlink>
        <a:srgbClr val="800080"/>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243AF7DC-D15B-41C0-AE81-23980D1B9FC4}"/>
    </a:ext>
  </a:extLst>
</a:theme>
</file>

<file path=docProps/app.xml><?xml version="1.0" encoding="utf-8"?>
<Properties xmlns="http://schemas.openxmlformats.org/officeDocument/2006/extended-properties" xmlns:vt="http://schemas.openxmlformats.org/officeDocument/2006/docPropsVTypes">
  <TotalTime>1308</TotalTime>
  <Words>1288</Words>
  <Application>Microsoft Office PowerPoint</Application>
  <PresentationFormat>On-screen Show (4:3)</PresentationFormat>
  <Paragraphs>93</Paragraphs>
  <Slides>19</Slides>
  <Notes>0</Notes>
  <HiddenSlides>0</HiddenSlides>
  <MMClips>1</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19</vt:i4>
      </vt:variant>
    </vt:vector>
  </HeadingPairs>
  <TitlesOfParts>
    <vt:vector size="22" baseType="lpstr">
      <vt:lpstr>Calibri</vt:lpstr>
      <vt:lpstr>Calibri Light</vt:lpstr>
      <vt:lpstr>Retrospect</vt:lpstr>
      <vt:lpstr>The Modern World</vt:lpstr>
      <vt:lpstr>Outline for today</vt:lpstr>
      <vt:lpstr>Good academic practice…</vt:lpstr>
      <vt:lpstr>What is ‘academia’?</vt:lpstr>
      <vt:lpstr>Poor academic practice</vt:lpstr>
      <vt:lpstr>Poor academic practice</vt:lpstr>
      <vt:lpstr>Quiz – academic practice</vt:lpstr>
      <vt:lpstr>Quiz – academic practice</vt:lpstr>
      <vt:lpstr>What is plagiarism?</vt:lpstr>
      <vt:lpstr>What is plagiarism?</vt:lpstr>
      <vt:lpstr>UWTSD – Unfair practice</vt:lpstr>
      <vt:lpstr>Quiz – what is plagiarism?</vt:lpstr>
      <vt:lpstr>Writing in your own voice</vt:lpstr>
      <vt:lpstr>Exercise – writing in your own voice</vt:lpstr>
      <vt:lpstr>Model answer…</vt:lpstr>
      <vt:lpstr>Collaboration vs collusion</vt:lpstr>
      <vt:lpstr>Collaboration vs collusion</vt:lpstr>
      <vt:lpstr>Using extracts from discussions</vt:lpstr>
      <vt:lpstr>Useful information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Modern World</dc:title>
  <dc:creator>Owner</dc:creator>
  <cp:lastModifiedBy>Lara Hopkinson</cp:lastModifiedBy>
  <cp:revision>18</cp:revision>
  <dcterms:created xsi:type="dcterms:W3CDTF">2018-09-13T15:53:30Z</dcterms:created>
  <dcterms:modified xsi:type="dcterms:W3CDTF">2019-10-07T13:33:27Z</dcterms:modified>
</cp:coreProperties>
</file>