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66" r:id="rId14"/>
    <p:sldId id="270" r:id="rId15"/>
    <p:sldId id="269" r:id="rId16"/>
    <p:sldId id="273" r:id="rId17"/>
    <p:sldId id="274" r:id="rId18"/>
    <p:sldId id="275" r:id="rId19"/>
    <p:sldId id="27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DB062-A9CC-445C-B7B7-77D2966325C7}" v="1474" dt="2020-10-27T22:23:47.606"/>
    <p1510:client id="{54E1F09B-F531-45B8-88CF-07C567EB5A0A}" v="38" dt="2020-10-08T13:44:03.295"/>
    <p1510:client id="{639AB1CA-A5E8-4F9F-A146-02FD29D27C5C}" v="19" dt="2020-10-08T14:23:41.561"/>
    <p1510:client id="{6D94B723-11A5-4354-A6E8-0E15669E1CED}" v="21" dt="2020-10-01T10:01:26.286"/>
    <p1510:client id="{BD74B940-00BC-4049-AC4D-0FC1B9CACCD9}" v="370" dt="2020-10-13T14:14:56.729"/>
    <p1510:client id="{CC168E24-148D-4636-9D78-44FD819FF954}" v="64" dt="2020-10-01T13:54:53.025"/>
    <p1510:client id="{DF96425D-A6CE-40A2-8E00-515DD52B6F96}" v="120" dt="2020-10-21T11:39:20.997"/>
    <p1510:client id="{ECB5739F-92A3-4574-81A5-91760674FE51}" v="34" dt="2020-10-01T13:56:09.8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76025-2F7A-4172-9EF2-9D9A1DFCE61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A15D9-591F-44E7-A994-C599DF337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4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306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D5FBC99A-5F58-41EE-845C-C0EAA5C2D3D0}" type="slidenum">
              <a:rPr lang="en-US" altLang="en-US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1097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https://kahoot.it/challenge/954653a7-efb4-4950-b508-6dd215489f86_1603998604755?&amp;uid=aA==</a:t>
            </a:r>
          </a:p>
          <a:p>
            <a:r>
              <a:rPr lang="en-GB" dirty="0" smtClean="0"/>
              <a:t>Go to </a:t>
            </a:r>
            <a:r>
              <a:rPr lang="en-GB" dirty="0" err="1" smtClean="0"/>
              <a:t>kahoot</a:t>
            </a:r>
            <a:r>
              <a:rPr lang="en-GB" dirty="0" smtClean="0"/>
              <a:t>/enter</a:t>
            </a:r>
            <a:r>
              <a:rPr lang="en-GB" baseline="0" dirty="0" smtClean="0"/>
              <a:t> Game PIN and play!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435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04E0EC7-BBF5-4354-8A62-D4CABB2A3365}" type="slidenum">
              <a:rPr lang="en-US" altLang="en-US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01176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978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0B43A15D-0D34-49B7-91E5-447AC2C560B2}" type="slidenum">
              <a:rPr lang="en-GB" altLang="en-US">
                <a:cs typeface="Arial" charset="0"/>
              </a:rPr>
              <a:pPr/>
              <a:t>16</a:t>
            </a:fld>
            <a:endParaRPr lang="en-GB" altLang="en-US">
              <a:cs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2584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0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60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58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8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0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75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702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461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19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93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GKm201n-U4" TargetMode="Externa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1864" y="299695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/>
              <a:t/>
            </a:r>
            <a:br>
              <a:rPr lang="en-GB"/>
            </a:br>
            <a:r>
              <a:rPr lang="en-GB" err="1"/>
              <a:t>Hinsoddau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/>
            </a:r>
            <a:br>
              <a:rPr lang="en-GB"/>
            </a:br>
            <a:r>
              <a:rPr lang="en-GB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7664" y="4869160"/>
            <a:ext cx="6400800" cy="1752600"/>
          </a:xfrm>
        </p:spPr>
        <p:txBody>
          <a:bodyPr>
            <a:normAutofit/>
          </a:bodyPr>
          <a:lstStyle/>
          <a:p>
            <a:r>
              <a:rPr lang="en-GB" sz="2700" dirty="0"/>
              <a:t>ECES6010/C</a:t>
            </a:r>
          </a:p>
          <a:p>
            <a:r>
              <a:rPr lang="en-GB" sz="2700" err="1"/>
              <a:t>Darlith</a:t>
            </a:r>
            <a:r>
              <a:rPr lang="en-GB" sz="2700"/>
              <a:t> </a:t>
            </a:r>
            <a:r>
              <a:rPr lang="en-GB" sz="2700" smtClean="0"/>
              <a:t>1a/ </a:t>
            </a:r>
            <a:r>
              <a:rPr lang="en-GB" sz="2700"/>
              <a:t>Lecture </a:t>
            </a:r>
            <a:r>
              <a:rPr lang="en-GB" sz="2700" smtClean="0"/>
              <a:t>1a</a:t>
            </a:r>
            <a:endParaRPr lang="en-GB" sz="270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2914"/>
            <a:ext cx="4608512" cy="2973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735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Amcanion</a:t>
            </a:r>
            <a:r>
              <a:rPr lang="en-GB" dirty="0"/>
              <a:t>/Aims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00616" y="1238061"/>
            <a:ext cx="4038600" cy="45259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fontAlgn="base" hangingPunct="0"/>
            <a:r>
              <a:rPr lang="cy-GB" dirty="0"/>
              <a:t>Ystyried amrywiaeth o syniadau cyfoes am arferion dysgu ac addysgu effeithiol yn amgylchedd </a:t>
            </a:r>
            <a:r>
              <a:rPr lang="cy-GB"/>
              <a:t>yr ysgol gynradd. </a:t>
            </a:r>
            <a:endParaRPr lang="en-GB">
              <a:effectLst/>
            </a:endParaRPr>
          </a:p>
          <a:p>
            <a:pPr fontAlgn="base" hangingPunct="0"/>
            <a:endParaRPr lang="en-GB">
              <a:effectLst/>
            </a:endParaRPr>
          </a:p>
          <a:p>
            <a:pPr lvl="0" fontAlgn="base" hangingPunct="0"/>
            <a:r>
              <a:rPr lang="cy-GB" dirty="0"/>
              <a:t>Deall sut i greu amgylcheddau dysgu cadarnhaol a datblygu ymddygiad ar gyfer dysgu yn yr ystafell ddosbarth.</a:t>
            </a:r>
            <a:endParaRPr lang="en-GB" dirty="0">
              <a:effectLst/>
            </a:endParaRPr>
          </a:p>
          <a:p>
            <a:pPr marL="0" indent="0" fontAlgn="base" hangingPunct="0">
              <a:buNone/>
            </a:pPr>
            <a:endParaRPr lang="en-GB" dirty="0"/>
          </a:p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68982" y="1238061"/>
            <a:ext cx="4038600" cy="45259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lvl="0" fontAlgn="base" hangingPunct="0"/>
            <a:r>
              <a:rPr lang="en-GB" dirty="0"/>
              <a:t>To consider a range of contemporary ideas about effective teaching and learning practices in the primary school environment.</a:t>
            </a:r>
          </a:p>
          <a:p>
            <a:pPr fontAlgn="base" hangingPunct="0"/>
            <a:endParaRPr lang="en-GB"/>
          </a:p>
          <a:p>
            <a:pPr lvl="0" fontAlgn="base" hangingPunct="0"/>
            <a:r>
              <a:rPr lang="en-GB" dirty="0"/>
              <a:t>To understand how to create positive learning environments and develop behaviour for learning in the classroom.</a:t>
            </a:r>
            <a:endParaRPr lang="en-GB" dirty="0">
              <a:cs typeface="Calibri"/>
            </a:endParaRPr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6E2B49B-C631-4515-BF75-4BFFD0D3A8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4791" y="4988789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76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89299" y="1362547"/>
            <a:ext cx="4038600" cy="452596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/>
              <a:t>Mynd i’r afael yn feirniadol ag ymchwil cyfoes a damcaniaethau seicolegol a dysgu allweddol er mwyn gwerthuso effeithiolrwydd amrywiaeth o strategaethau dysgu ac addysgu</a:t>
            </a:r>
            <a:r>
              <a:rPr lang="en-GB"/>
              <a:t>.</a:t>
            </a:r>
          </a:p>
          <a:p>
            <a:pPr fontAlgn="base" hangingPunct="0"/>
            <a:endParaRPr lang="en-GB">
              <a:effectLst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59517" y="1419131"/>
            <a:ext cx="4038600" cy="452596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/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C3CFAE5C-CBFF-4950-B9E4-B98BBB02C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127" y="4875621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53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/>
              <a:t>Dangos dealltwriaeth feirniadol o’r sgiliau proffesiynol sydd eu hangen i gynllunio, addysgu ac asesu ar gyfer cynnydd  effeithiol a pharhaus mewn dysgu ac addysgu.</a:t>
            </a:r>
            <a:endParaRPr lang="en-GB"/>
          </a:p>
          <a:p>
            <a:pPr fontAlgn="base" hangingPunct="0"/>
            <a:endParaRPr lang="en-GB">
              <a:effectLst/>
            </a:endParaRPr>
          </a:p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7C61CDE9-87DE-431F-A179-4DA1D833A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880" y="5022739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74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/>
              <a:t>Trafod yn feirniadol elfennau ymddygiad effeithiol ar gyfer dysgu a chymhwyso damcaniaethau rheoli ymddygiad perthnasol mewn amrywiaeth o gyd-destunau addysgol.</a:t>
            </a:r>
            <a:endParaRPr lang="en-GB">
              <a:effectLst/>
            </a:endParaRPr>
          </a:p>
          <a:p>
            <a:pPr fontAlgn="base" hangingPunct="0"/>
            <a:endParaRPr lang="en-GB">
              <a:effectLst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2B100E3-A24C-4C07-9285-480DE75F7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8523" y="4705868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11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339913"/>
            <a:ext cx="4038600" cy="4525963"/>
          </a:xfrm>
        </p:spPr>
        <p:txBody>
          <a:bodyPr/>
          <a:lstStyle/>
          <a:p>
            <a:pPr lvl="0" fontAlgn="base" hangingPunct="0"/>
            <a:r>
              <a:rPr lang="cy-GB"/>
              <a:t>Trefnu eu gwybodaeth a’r hyn y maent wedi’i ddysgu drwy ddefnyddio amrywiaeth o ffynonellau gwybodaeth, gan gynnwys </a:t>
            </a:r>
            <a:r>
              <a:rPr lang="cy-GB" err="1"/>
              <a:t>TGCh</a:t>
            </a:r>
            <a:r>
              <a:rPr lang="cy-GB"/>
              <a:t>, a chyflwyno’u gwaith ar y lefel briodol.</a:t>
            </a:r>
            <a:r>
              <a:rPr lang="en-GB"/>
              <a:t> </a:t>
            </a:r>
            <a:endParaRPr lang="en-GB">
              <a:effectLst/>
            </a:endParaRP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580299" y="1339913"/>
            <a:ext cx="4264936" cy="4525963"/>
          </a:xfrm>
        </p:spPr>
        <p:txBody>
          <a:bodyPr/>
          <a:lstStyle/>
          <a:p>
            <a:r>
              <a:rPr lang="en-GB"/>
              <a:t>Organise their knowledge and learning through the use of a range of information sources, including ICT, and present their work at the appropriate level. </a:t>
            </a:r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E0A0F19-6996-4D05-8BB0-7F51B9CF0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9840" y="4615334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76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Asesiad</a:t>
            </a:r>
            <a:r>
              <a:rPr lang="en-GB" dirty="0"/>
              <a:t>/Assessment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72012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b="1" dirty="0"/>
              <a:t> (100%)</a:t>
            </a:r>
            <a:endParaRPr lang="en-GB" dirty="0"/>
          </a:p>
          <a:p>
            <a:r>
              <a:rPr lang="cy-GB" dirty="0"/>
              <a:t>Gwaith Cwrs</a:t>
            </a:r>
            <a:endParaRPr lang="en-GB" dirty="0"/>
          </a:p>
          <a:p>
            <a:r>
              <a:rPr lang="cy-GB" dirty="0"/>
              <a:t>Portffolio</a:t>
            </a:r>
            <a:endParaRPr lang="en-GB" dirty="0"/>
          </a:p>
          <a:p>
            <a:r>
              <a:rPr lang="cy-GB" dirty="0"/>
              <a:t>8 elfen </a:t>
            </a:r>
            <a:endParaRPr lang="en-GB"/>
          </a:p>
          <a:p>
            <a:r>
              <a:rPr lang="cy-GB" dirty="0"/>
              <a:t>5000 o eiriau </a:t>
            </a:r>
            <a:r>
              <a:rPr lang="en-GB" dirty="0"/>
              <a:t>(+/- 10%)</a:t>
            </a:r>
            <a:endParaRPr lang="en-GB" dirty="0">
              <a:cs typeface="Calibri"/>
            </a:endParaRPr>
          </a:p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: 30/11/20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517" y="1317279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(100%)</a:t>
            </a:r>
            <a:endParaRPr lang="en-GB" dirty="0"/>
          </a:p>
          <a:p>
            <a:r>
              <a:rPr lang="en-GB" dirty="0"/>
              <a:t>Course Work Portfolio</a:t>
            </a:r>
            <a:endParaRPr lang="en-GB" dirty="0">
              <a:cs typeface="Calibri"/>
            </a:endParaRPr>
          </a:p>
          <a:p>
            <a:r>
              <a:rPr lang="en-GB" dirty="0"/>
              <a:t>8 elements </a:t>
            </a:r>
            <a:endParaRPr lang="en-GB" dirty="0">
              <a:cs typeface="Calibri"/>
            </a:endParaRPr>
          </a:p>
          <a:p>
            <a:r>
              <a:rPr lang="en-GB" dirty="0"/>
              <a:t>5000 words (+/- 10%)</a:t>
            </a:r>
            <a:endParaRPr lang="en-GB" dirty="0">
              <a:cs typeface="Calibri"/>
            </a:endParaRPr>
          </a:p>
          <a:p>
            <a:r>
              <a:rPr lang="en-GB" dirty="0"/>
              <a:t>Submit by: 30.11.20</a:t>
            </a:r>
            <a:endParaRPr lang="en-GB" dirty="0">
              <a:cs typeface="Calibri"/>
            </a:endParaRPr>
          </a:p>
        </p:txBody>
      </p:sp>
      <p:pic>
        <p:nvPicPr>
          <p:cNvPr id="5" name="Picture 5" descr="Upload Uploading Documents · Free vector graphic on Pixabay">
            <a:extLst>
              <a:ext uri="{FF2B5EF4-FFF2-40B4-BE49-F238E27FC236}">
                <a16:creationId xmlns:a16="http://schemas.microsoft.com/office/drawing/2014/main" id="{0CD6BF55-BFCE-40FA-85C9-10647208A8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796" y="4099622"/>
            <a:ext cx="2007606" cy="1827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9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Aseiniad</a:t>
            </a:r>
            <a:r>
              <a:rPr lang="en-GB" dirty="0"/>
              <a:t>/Assessment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 err="1"/>
              <a:t>Arfarnwch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feirniadol</a:t>
            </a:r>
            <a:r>
              <a:rPr lang="en-GB" sz="3600" dirty="0"/>
              <a:t> </a:t>
            </a:r>
            <a:r>
              <a:rPr lang="en-GB" sz="3600" dirty="0" err="1"/>
              <a:t>elfennau</a:t>
            </a:r>
            <a:r>
              <a:rPr lang="en-GB" sz="3600" dirty="0"/>
              <a:t> </a:t>
            </a:r>
            <a:r>
              <a:rPr lang="en-GB" sz="3600" dirty="0" err="1"/>
              <a:t>hinsoddau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</a:t>
            </a:r>
            <a:r>
              <a:rPr lang="en-GB" sz="3600" dirty="0" err="1"/>
              <a:t>effeithiol</a:t>
            </a:r>
            <a:r>
              <a:rPr lang="en-GB" sz="3600" dirty="0"/>
              <a:t>.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/>
              <a:t>Critically evaluate elements of effective learning climates. </a:t>
            </a:r>
          </a:p>
          <a:p>
            <a:endParaRPr lang="en-GB"/>
          </a:p>
        </p:txBody>
      </p:sp>
      <p:pic>
        <p:nvPicPr>
          <p:cNvPr id="5" name="Picture 5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6E329347-045B-466C-9039-450AD203C3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59044" y="4325293"/>
            <a:ext cx="2743200" cy="1828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DD407E-5F8A-4699-82C9-D5A715FE3BB4}"/>
              </a:ext>
            </a:extLst>
          </p:cNvPr>
          <p:cNvSpPr txBox="1"/>
          <p:nvPr/>
        </p:nvSpPr>
        <p:spPr>
          <a:xfrm>
            <a:off x="2759044" y="6154093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844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683568" y="908720"/>
            <a:ext cx="3888432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Beth </a:t>
            </a:r>
            <a:r>
              <a:rPr lang="en-GB" sz="2800" err="1"/>
              <a:t>yw</a:t>
            </a:r>
            <a:r>
              <a:rPr lang="en-GB" sz="2800"/>
              <a:t> </a:t>
            </a:r>
            <a:r>
              <a:rPr lang="en-GB" sz="2800" err="1"/>
              <a:t>hinsoddau</a:t>
            </a:r>
            <a:r>
              <a:rPr lang="en-GB" sz="2800"/>
              <a:t> </a:t>
            </a:r>
            <a:r>
              <a:rPr lang="en-GB" sz="2800" err="1"/>
              <a:t>dysgu</a:t>
            </a:r>
            <a:r>
              <a:rPr lang="en-GB" sz="2800"/>
              <a:t> </a:t>
            </a:r>
            <a:r>
              <a:rPr lang="en-GB" sz="2800" err="1"/>
              <a:t>effeithiol</a:t>
            </a:r>
            <a:r>
              <a:rPr lang="en-GB" sz="2800"/>
              <a:t>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4860032" y="980728"/>
            <a:ext cx="3888432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What are effective  learning climates?</a:t>
            </a:r>
          </a:p>
          <a:p>
            <a:pPr algn="ctr"/>
            <a:endParaRPr lang="en-GB" sz="2800"/>
          </a:p>
        </p:txBody>
      </p:sp>
      <p:sp>
        <p:nvSpPr>
          <p:cNvPr id="7" name="Rounded Rectangle 6"/>
          <p:cNvSpPr/>
          <p:nvPr/>
        </p:nvSpPr>
        <p:spPr>
          <a:xfrm>
            <a:off x="1763688" y="5661248"/>
            <a:ext cx="6336704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err="1"/>
              <a:t>Trafodwch</a:t>
            </a:r>
            <a:r>
              <a:rPr lang="en-GB" sz="4000"/>
              <a:t> / discuss</a:t>
            </a:r>
          </a:p>
        </p:txBody>
      </p:sp>
    </p:spTree>
    <p:extLst>
      <p:ext uri="{BB962C8B-B14F-4D97-AF65-F5344CB8AC3E}">
        <p14:creationId xmlns:p14="http://schemas.microsoft.com/office/powerpoint/2010/main" val="76745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30FFF45-6652-4C66-8631-F2CCF9AF6A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305960"/>
              </p:ext>
            </p:extLst>
          </p:nvPr>
        </p:nvGraphicFramePr>
        <p:xfrm>
          <a:off x="5986604" y="5330227"/>
          <a:ext cx="1642333" cy="270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2333">
                  <a:extLst>
                    <a:ext uri="{9D8B030D-6E8A-4147-A177-3AD203B41FA5}">
                      <a16:colId xmlns:a16="http://schemas.microsoft.com/office/drawing/2014/main" val="3553809465"/>
                    </a:ext>
                  </a:extLst>
                </a:gridCol>
              </a:tblGrid>
              <a:tr h="270100">
                <a:tc>
                  <a:txBody>
                    <a:bodyPr/>
                    <a:lstStyle/>
                    <a:p>
                      <a:pPr marL="342900" lvl="0" indent="-342900" algn="l" fontAlgn="base"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</a:txBody>
                  <a:tcPr marL="114300" marR="114300" marT="0" marB="0"/>
                </a:tc>
                <a:extLst>
                  <a:ext uri="{0D108BD9-81ED-4DB2-BD59-A6C34878D82A}">
                    <a16:rowId xmlns:a16="http://schemas.microsoft.com/office/drawing/2014/main" val="108257485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Amserlen</a:t>
            </a:r>
            <a:r>
              <a:rPr lang="en-GB" dirty="0"/>
              <a:t>/Schedule </a:t>
            </a:r>
            <a:br>
              <a:rPr lang="en-GB" dirty="0"/>
            </a:br>
            <a:r>
              <a:rPr lang="en-GB" dirty="0"/>
              <a:t> 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817477"/>
              </p:ext>
            </p:extLst>
          </p:nvPr>
        </p:nvGraphicFramePr>
        <p:xfrm>
          <a:off x="359573" y="1061820"/>
          <a:ext cx="8430427" cy="55848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39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6390">
                  <a:extLst>
                    <a:ext uri="{9D8B030D-6E8A-4147-A177-3AD203B41FA5}">
                      <a16:colId xmlns:a16="http://schemas.microsoft.com/office/drawing/2014/main" val="214855268"/>
                    </a:ext>
                  </a:extLst>
                </a:gridCol>
                <a:gridCol w="2171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984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78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Wythnos</a:t>
                      </a:r>
                      <a:r>
                        <a:rPr lang="en-GB" sz="1800" dirty="0">
                          <a:effectLst/>
                        </a:rPr>
                        <a:t>/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14999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 err="1">
                          <a:effectLst/>
                          <a:latin typeface="Calibri"/>
                        </a:rPr>
                        <a:t>Cydamserol</a:t>
                      </a:r>
                      <a:r>
                        <a:rPr lang="en-GB" sz="1800" b="1" i="0" u="none" strike="noStrike" noProof="0" dirty="0">
                          <a:effectLst/>
                          <a:latin typeface="Calibri"/>
                        </a:rPr>
                        <a:t>/ Synchronous (Mawrth/Tuesday)</a:t>
                      </a:r>
                      <a:endParaRPr lang="en-US" dirty="0"/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Annibynnol</a:t>
                      </a:r>
                      <a:r>
                        <a:rPr lang="en-GB" sz="18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/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Asynchronous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Cydamserol</a:t>
                      </a:r>
                      <a:r>
                        <a:rPr lang="en-GB" sz="20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 / Synchronous (Mercher/Wednesday)</a:t>
                      </a:r>
                      <a:endParaRPr lang="en-GB" sz="1800" dirty="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2461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dirty="0">
                          <a:effectLst/>
                          <a:latin typeface="Calibri"/>
                        </a:rPr>
                        <a:t> 1</a:t>
                      </a:r>
                      <a:endParaRPr lang="en-US" sz="1600" dirty="0"/>
                    </a:p>
                    <a:p>
                      <a:pPr algn="l" rtl="0" fontAlgn="base"/>
                      <a:endParaRPr lang="en-GB" sz="1600" b="0" i="0" dirty="0">
                        <a:effectLst/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 err="1">
                          <a:effectLst/>
                          <a:latin typeface="Calibri"/>
                        </a:rPr>
                        <a:t>Cyflwyniad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 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i'r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 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Modiwl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 ac 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addysgu'n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Effeithiol</a:t>
                      </a:r>
                      <a:endParaRPr lang="en-GB" sz="1400" b="0" i="0" dirty="0">
                        <a:effectLst/>
                        <a:latin typeface="Calibri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Introduction to module and educating effectively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 rtl="0">
                        <a:buNone/>
                      </a:pPr>
                      <a:r>
                        <a:rPr lang="en-GB" sz="1400" b="0" i="0" dirty="0" err="1">
                          <a:effectLst/>
                          <a:latin typeface="Calibri"/>
                        </a:rPr>
                        <a:t>Tasg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 Fideo a 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Darllen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Video and Reading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100" b="0" i="0" u="none" strike="noStrike" noProof="0" dirty="0" err="1">
                          <a:effectLst/>
                        </a:rPr>
                        <a:t>Siaradwr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gwâdd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 - Michelle Thomas,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Pennaeth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Ysgol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Gynradd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Doc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Penfro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(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Dysgu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Gweladwy</a:t>
                      </a:r>
                      <a:endParaRPr lang="en-US" dirty="0" err="1"/>
                    </a:p>
                    <a:p>
                      <a:pPr lvl="0" algn="l">
                        <a:buNone/>
                      </a:pPr>
                      <a:r>
                        <a:rPr lang="en-US" sz="1100" b="0" i="0" u="none" strike="noStrike" noProof="0" dirty="0" err="1"/>
                        <a:t>Darlith</a:t>
                      </a:r>
                      <a:r>
                        <a:rPr lang="en-US" sz="1100" b="0" i="0" u="none" strike="noStrike" noProof="0" dirty="0"/>
                        <a:t> </a:t>
                      </a:r>
                      <a:r>
                        <a:rPr lang="en-US" sz="1100" b="0" i="0" u="none" strike="noStrike" noProof="0" dirty="0" err="1"/>
                        <a:t>Med</a:t>
                      </a:r>
                      <a:r>
                        <a:rPr lang="en-US" sz="1100" b="0" i="0" u="none" strike="noStrike" noProof="0" dirty="0" err="1">
                          <a:latin typeface="Calibri"/>
                        </a:rPr>
                        <a:t>dylfyd</a:t>
                      </a:r>
                      <a:r>
                        <a:rPr lang="en-US" sz="1100" b="0" i="0" u="none" strike="noStrike" noProof="0" dirty="0"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latin typeface="Calibri"/>
                        </a:rPr>
                        <a:t>Tŵf</a:t>
                      </a:r>
                      <a:endParaRPr lang="en-GB" sz="1100" b="0" i="0" u="none" strike="noStrike" noProof="0" dirty="0" err="1"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100" b="1" i="0" dirty="0">
                          <a:effectLst/>
                          <a:latin typeface="Calibri"/>
                        </a:rPr>
                        <a:t>Guest speaker –  Michelle</a:t>
                      </a:r>
                      <a:r>
                        <a:rPr lang="en-GB" sz="1100" b="1" i="0" u="none" strike="noStrike" noProof="0" dirty="0">
                          <a:effectLst/>
                        </a:rPr>
                        <a:t> Thomas, Headteacher of Pembroke Dock Primary School (</a:t>
                      </a:r>
                      <a:r>
                        <a:rPr lang="en-GB" sz="1100" b="1" i="0" dirty="0">
                          <a:effectLst/>
                          <a:latin typeface="Calibri"/>
                        </a:rPr>
                        <a:t>Visible Learning)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100" b="1" i="0" u="none" strike="noStrike" noProof="0" dirty="0">
                          <a:effectLst/>
                          <a:latin typeface="Calibri"/>
                        </a:rPr>
                        <a:t>Growth mindset lecture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869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alibri"/>
                        </a:rPr>
                        <a:t> 2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Asesu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 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Gyfer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Dysgu</a:t>
                      </a:r>
                      <a:endParaRPr lang="en-US" sz="1400"/>
                    </a:p>
                    <a:p>
                      <a:pPr lvl="0" algn="l">
                        <a:buNone/>
                      </a:pPr>
                      <a:r>
                        <a:rPr lang="en-GB" sz="1400" b="1" i="0" u="none" strike="noStrike" noProof="0" dirty="0">
                          <a:effectLst/>
                          <a:latin typeface="Calibri"/>
                        </a:rPr>
                        <a:t>Assessment for Learning </a:t>
                      </a:r>
                      <a:endParaRPr lang="en-US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Amgylcheddau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sy'n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Galluogi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Blynyddoedd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Cynnar</a:t>
                      </a:r>
                      <a:endParaRPr lang="en-US" sz="1400"/>
                    </a:p>
                    <a:p>
                      <a:pPr lvl="0" algn="l">
                        <a:buNone/>
                      </a:pPr>
                      <a:r>
                        <a:rPr lang="en-GB" sz="1400" b="1" i="0" u="none" strike="noStrike" noProof="0" dirty="0">
                          <a:effectLst/>
                          <a:latin typeface="Calibri"/>
                        </a:rPr>
                        <a:t>Enabling Environments in the Early Years</a:t>
                      </a:r>
                      <a:endParaRPr lang="en-US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200" b="0" i="0" u="none" strike="noStrike" noProof="0" dirty="0" err="1">
                          <a:effectLst/>
                        </a:rPr>
                        <a:t>Siaradwr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 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gwâdd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- Paul Darby, 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Arbenigwr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Blynyddoedd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Cynnar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*SESIWN CAMPWS</a:t>
                      </a:r>
                      <a:endParaRPr lang="en-US" sz="1200" dirty="0"/>
                    </a:p>
                    <a:p>
                      <a:pPr lvl="0" algn="l">
                        <a:buNone/>
                      </a:pPr>
                      <a:r>
                        <a:rPr lang="en-GB" sz="1200" b="1" i="0" dirty="0">
                          <a:effectLst/>
                          <a:latin typeface="Calibri"/>
                        </a:rPr>
                        <a:t>Guest speaker – Paul Darby, Early Years Specialist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Philosophy of the Foundation Phase</a:t>
                      </a:r>
                      <a:endParaRPr lang="en-GB" sz="1200" b="1"/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Sustained Shared Thinking scale for assessing practice within the Foundation Phase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The development of the new curriculum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Practical activities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*THIS WILL BE ON CAMPUS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041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alibri"/>
                        </a:rPr>
                        <a:t> 3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 err="1">
                          <a:effectLst/>
                          <a:latin typeface="Calibri"/>
                        </a:rPr>
                        <a:t>Tiwtorialau</a:t>
                      </a:r>
                      <a:endParaRPr lang="en-US" dirty="0" err="1"/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Tutorials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 err="1">
                          <a:effectLst/>
                          <a:latin typeface="Calibri"/>
                        </a:rPr>
                        <a:t>Rheolaeth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 Dosbarth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Classroom Management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Rheoli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Ymddygiad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 </a:t>
                      </a:r>
                      <a:endParaRPr lang="en-GB" sz="1400" b="1" i="0" u="none" strike="noStrike" noProof="0" dirty="0">
                        <a:effectLst/>
                        <a:latin typeface="Calibri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400" b="1" i="0" u="none" strike="noStrike" noProof="0" dirty="0">
                          <a:effectLst/>
                          <a:latin typeface="Calibri"/>
                        </a:rPr>
                        <a:t>Behaviour management</a:t>
                      </a:r>
                      <a:endParaRPr lang="en-US" sz="1400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18892B3-B2A2-4E35-B95D-3AB5A5302AEC}"/>
              </a:ext>
            </a:extLst>
          </p:cNvPr>
          <p:cNvSpPr txBox="1"/>
          <p:nvPr/>
        </p:nvSpPr>
        <p:spPr>
          <a:xfrm>
            <a:off x="4251960" y="41910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783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378260" y="2628283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>Yn eich </a:t>
            </a:r>
            <a:r>
              <a:rPr lang="en-GB" altLang="en-US" sz="3200" dirty="0" err="1"/>
              <a:t>profiad</a:t>
            </a:r>
            <a:r>
              <a:rPr lang="en-GB" altLang="en-US" sz="3200" dirty="0"/>
              <a:t> chi, sut </a:t>
            </a:r>
            <a:r>
              <a:rPr lang="en-GB" altLang="en-US" sz="3200" dirty="0" err="1"/>
              <a:t>mae</a:t>
            </a:r>
            <a:r>
              <a:rPr lang="en-GB" altLang="en-US" sz="3200" dirty="0"/>
              <a:t> plant yn dysgu</a:t>
            </a:r>
            <a:r>
              <a:rPr lang="en-GB" altLang="en-US" sz="3200" dirty="0" smtClean="0"/>
              <a:t>?</a:t>
            </a:r>
            <a:br>
              <a:rPr lang="en-GB" altLang="en-US" sz="3200" dirty="0" smtClean="0"/>
            </a:b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GB" altLang="en-US" sz="3200" b="1" dirty="0"/>
              <a:t>In your experience, how do children learn?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endParaRPr lang="en-GB" altLang="en-US" sz="3200" i="1" dirty="0">
              <a:cs typeface="Calibri"/>
            </a:endParaRPr>
          </a:p>
        </p:txBody>
      </p:sp>
      <p:pic>
        <p:nvPicPr>
          <p:cNvPr id="2" name="Picture 1" descr="Social Media Success in 10 Minutes a Da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276" y="1631036"/>
            <a:ext cx="3137494" cy="313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63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2347" y="919236"/>
            <a:ext cx="9276347" cy="1143000"/>
          </a:xfrm>
        </p:spPr>
        <p:txBody>
          <a:bodyPr>
            <a:normAutofit fontScale="90000"/>
          </a:bodyPr>
          <a:lstStyle/>
          <a:p>
            <a:r>
              <a:rPr lang="en-GB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Cwis</a:t>
            </a:r>
            <a:r>
              <a:rPr lang="en-GB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Damcaniaeth Dysgu</a:t>
            </a:r>
            <a:br>
              <a:rPr lang="en-GB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GB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Learning Theory Quiz</a:t>
            </a:r>
            <a:r>
              <a:rPr lang="en-GB" sz="31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en-GB" sz="31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 </a:t>
            </a:r>
          </a:p>
        </p:txBody>
      </p:sp>
      <p:pic>
        <p:nvPicPr>
          <p:cNvPr id="3" name="Picture 2" descr="Kahoot equals easy, fun, gamified assessment | History Tech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890" y="2062236"/>
            <a:ext cx="4950661" cy="318822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4992" y="5569669"/>
            <a:ext cx="51912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Game </a:t>
            </a:r>
            <a:r>
              <a:rPr lang="en-GB" sz="3200" b="1" dirty="0" smtClean="0">
                <a:solidFill>
                  <a:srgbClr val="FF0000"/>
                </a:solidFill>
              </a:rPr>
              <a:t>PIN</a:t>
            </a:r>
            <a:r>
              <a:rPr lang="en-GB" sz="3200" b="1" dirty="0">
                <a:solidFill>
                  <a:srgbClr val="FF0000"/>
                </a:solidFill>
              </a:rPr>
              <a:t>: 07791594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623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Tasg</a:t>
            </a:r>
            <a:r>
              <a:rPr lang="en-GB" altLang="en-US" dirty="0"/>
              <a:t>/Task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0483" name="Content Placeholder 4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altLang="en-US" dirty="0" err="1"/>
              <a:t>Dychmygwch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bod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gweithio</a:t>
            </a:r>
            <a:r>
              <a:rPr lang="en-GB" altLang="en-US" dirty="0"/>
              <a:t> </a:t>
            </a:r>
            <a:r>
              <a:rPr lang="en-GB" altLang="en-US" dirty="0" err="1"/>
              <a:t>fel</a:t>
            </a:r>
            <a:r>
              <a:rPr lang="en-GB" altLang="en-US" dirty="0"/>
              <a:t> </a:t>
            </a:r>
            <a:r>
              <a:rPr lang="en-GB" altLang="en-US" dirty="0" err="1"/>
              <a:t>addysgwr</a:t>
            </a:r>
            <a:r>
              <a:rPr lang="en-GB" altLang="en-US" dirty="0"/>
              <a:t>. </a:t>
            </a:r>
            <a:r>
              <a:rPr lang="en-GB" altLang="en-US" dirty="0" err="1"/>
              <a:t>Ysgrifennwch</a:t>
            </a:r>
            <a:r>
              <a:rPr lang="en-GB" altLang="en-US" dirty="0"/>
              <a:t> </a:t>
            </a:r>
            <a:r>
              <a:rPr lang="en-GB" altLang="en-US" dirty="0" err="1"/>
              <a:t>ddisgrifiad</a:t>
            </a:r>
            <a:r>
              <a:rPr lang="en-GB" altLang="en-US" dirty="0"/>
              <a:t> </a:t>
            </a:r>
            <a:r>
              <a:rPr lang="en-GB" altLang="en-US" dirty="0" err="1"/>
              <a:t>byr</a:t>
            </a:r>
            <a:r>
              <a:rPr lang="en-GB" altLang="en-US" dirty="0"/>
              <a:t> (dim </a:t>
            </a:r>
            <a:r>
              <a:rPr lang="en-GB" altLang="en-US" dirty="0" err="1"/>
              <a:t>mwy</a:t>
            </a:r>
            <a:r>
              <a:rPr lang="en-GB" altLang="en-US" dirty="0"/>
              <a:t> </a:t>
            </a:r>
            <a:r>
              <a:rPr lang="en-GB" altLang="en-US" dirty="0" err="1"/>
              <a:t>na</a:t>
            </a:r>
            <a:r>
              <a:rPr lang="en-GB" altLang="en-US" dirty="0"/>
              <a:t> 100 – 150 o </a:t>
            </a:r>
            <a:r>
              <a:rPr lang="en-GB" altLang="en-US" dirty="0" err="1"/>
              <a:t>eiriau</a:t>
            </a:r>
            <a:r>
              <a:rPr lang="en-GB" altLang="en-US" dirty="0"/>
              <a:t>) </a:t>
            </a:r>
            <a:r>
              <a:rPr lang="en-GB" altLang="en-US" dirty="0" err="1"/>
              <a:t>o'r</a:t>
            </a:r>
            <a:r>
              <a:rPr lang="en-GB" altLang="en-US" dirty="0"/>
              <a:t> math o </a:t>
            </a:r>
            <a:r>
              <a:rPr lang="en-GB" altLang="en-US" dirty="0" err="1"/>
              <a:t>addysgwr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hoffech</a:t>
            </a:r>
            <a:r>
              <a:rPr lang="en-GB" altLang="en-US" dirty="0"/>
              <a:t> chi </a:t>
            </a:r>
            <a:r>
              <a:rPr lang="en-GB" altLang="en-US" dirty="0" err="1"/>
              <a:t>fod</a:t>
            </a:r>
            <a:r>
              <a:rPr lang="en-GB" altLang="en-US" dirty="0"/>
              <a:t>. </a:t>
            </a:r>
            <a:r>
              <a:rPr lang="en-GB" altLang="en-US" dirty="0" err="1"/>
              <a:t>Nid</a:t>
            </a:r>
            <a:r>
              <a:rPr lang="en-GB" altLang="en-US" dirty="0"/>
              <a:t> </a:t>
            </a:r>
            <a:r>
              <a:rPr lang="en-GB" altLang="en-US" dirty="0" err="1"/>
              <a:t>oes</a:t>
            </a:r>
            <a:r>
              <a:rPr lang="en-GB" altLang="en-US" dirty="0"/>
              <a:t>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dangos</a:t>
            </a:r>
            <a:r>
              <a:rPr lang="en-GB" altLang="en-US" dirty="0"/>
              <a:t> </a:t>
            </a:r>
            <a:r>
              <a:rPr lang="en-GB" altLang="en-US" dirty="0" err="1"/>
              <a:t>hwn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neb felly </a:t>
            </a:r>
            <a:r>
              <a:rPr lang="en-GB" altLang="en-US" dirty="0" err="1"/>
              <a:t>gallwch</a:t>
            </a:r>
            <a:r>
              <a:rPr lang="en-GB" altLang="en-US" dirty="0"/>
              <a:t> </a:t>
            </a:r>
            <a:r>
              <a:rPr lang="en-GB" altLang="en-US" dirty="0" err="1"/>
              <a:t>fod</a:t>
            </a:r>
            <a:r>
              <a:rPr lang="en-GB" altLang="en-US" dirty="0"/>
              <a:t> mor </a:t>
            </a:r>
            <a:r>
              <a:rPr lang="en-GB" altLang="en-US" dirty="0" err="1"/>
              <a:t>onest</a:t>
            </a:r>
            <a:r>
              <a:rPr lang="en-GB" altLang="en-US" dirty="0"/>
              <a:t> a </a:t>
            </a:r>
            <a:r>
              <a:rPr lang="en-GB" altLang="en-US" dirty="0" err="1"/>
              <a:t>dymunwch</a:t>
            </a:r>
            <a:r>
              <a:rPr lang="en-GB" altLang="en-US" dirty="0"/>
              <a:t>!</a:t>
            </a:r>
          </a:p>
        </p:txBody>
      </p:sp>
      <p:sp>
        <p:nvSpPr>
          <p:cNvPr id="20484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844824"/>
            <a:ext cx="403860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Imagine that you are working as an educator. Write a brief description (no more than around 100 - 150  words) of how you would like to be. You don’t need to show this to anyone, so feel free to be honest! </a:t>
            </a:r>
            <a:endParaRPr lang="en-US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pic>
        <p:nvPicPr>
          <p:cNvPr id="20485" name="Picture 5" descr="C:\Users\Alison\AppData\Local\Microsoft\Windows\INetCache\IE\8307H8Z8\pruebas-unitarias-php_thumb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1029085" cy="1162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88611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1628775"/>
            <a:ext cx="8229600" cy="639763"/>
          </a:xfrm>
        </p:spPr>
        <p:txBody>
          <a:bodyPr/>
          <a:lstStyle/>
          <a:p>
            <a:pPr eaLnBrk="1" hangingPunct="1"/>
            <a:r>
              <a:rPr lang="en-GB" altLang="en-US" sz="2800">
                <a:hlinkClick r:id="rId2"/>
              </a:rPr>
              <a:t>The case for the passionate, inspired teacher</a:t>
            </a:r>
            <a:endParaRPr lang="en-US" alt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36563" y="2636838"/>
            <a:ext cx="4329112" cy="394176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US" dirty="0"/>
              <a:t>Mae </a:t>
            </a:r>
            <a:r>
              <a:rPr lang="en-US" dirty="0" err="1"/>
              <a:t>athrawon</a:t>
            </a:r>
            <a:r>
              <a:rPr lang="en-US" dirty="0"/>
              <a:t> da …</a:t>
            </a:r>
          </a:p>
          <a:p>
            <a:pPr>
              <a:defRPr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adnabod</a:t>
            </a:r>
            <a:r>
              <a:rPr lang="en-US" dirty="0"/>
              <a:t> y </a:t>
            </a:r>
            <a:r>
              <a:rPr lang="en-US" dirty="0" err="1"/>
              <a:t>ffyrdd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 o 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testun</a:t>
            </a:r>
            <a:r>
              <a:rPr lang="en-US" dirty="0"/>
              <a:t> y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 </a:t>
            </a:r>
            <a:r>
              <a:rPr lang="en-US" dirty="0" err="1"/>
              <a:t>addysgu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  <a:p>
            <a:pPr>
              <a:defRPr/>
            </a:pPr>
            <a:r>
              <a:rPr lang="en-US" dirty="0"/>
              <a:t>…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ddawnus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greu’r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 </a:t>
            </a:r>
            <a:r>
              <a:rPr lang="en-US" dirty="0" err="1"/>
              <a:t>posibl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 </a:t>
            </a:r>
            <a:endParaRPr lang="en-US" dirty="0"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932040" y="2636912"/>
            <a:ext cx="4041775" cy="394176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/>
              <a:t>  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can identify the most important ways in which to represent the subject that they teach.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are proficient at creating an optimal classroom climate for learning.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1509" name="Title 1"/>
          <p:cNvSpPr txBox="1">
            <a:spLocks/>
          </p:cNvSpPr>
          <p:nvPr/>
        </p:nvSpPr>
        <p:spPr bwMode="auto">
          <a:xfrm>
            <a:off x="366713" y="188640"/>
            <a:ext cx="8785225" cy="122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GB" altLang="en-US" sz="3600">
              <a:latin typeface="Century Gothic" pitchFamily="34" charset="0"/>
            </a:endParaRPr>
          </a:p>
          <a:p>
            <a:pPr algn="ctr"/>
            <a:r>
              <a:rPr lang="en-GB" altLang="en-US" sz="3600" dirty="0" err="1">
                <a:latin typeface="+mn-lt"/>
                <a:ea typeface="ＭＳ Ｐゴシック"/>
              </a:rPr>
              <a:t>Yr</a:t>
            </a:r>
            <a:r>
              <a:rPr lang="en-GB" altLang="en-US" sz="3600" dirty="0">
                <a:latin typeface="+mn-lt"/>
                <a:ea typeface="ＭＳ Ｐゴシック"/>
              </a:rPr>
              <a:t> </a:t>
            </a:r>
            <a:r>
              <a:rPr lang="en-GB" altLang="en-US" sz="3600" dirty="0" err="1">
                <a:latin typeface="+mn-lt"/>
                <a:ea typeface="ＭＳ Ｐゴシック"/>
              </a:rPr>
              <a:t>Athro</a:t>
            </a:r>
            <a:r>
              <a:rPr lang="en-GB" altLang="en-US" sz="3600" dirty="0">
                <a:latin typeface="+mn-lt"/>
                <a:ea typeface="ＭＳ Ｐゴシック"/>
              </a:rPr>
              <a:t> </a:t>
            </a:r>
            <a:r>
              <a:rPr lang="en-GB" altLang="en-US" sz="3600" dirty="0" err="1">
                <a:latin typeface="+mn-lt"/>
                <a:ea typeface="ＭＳ Ｐゴシック"/>
              </a:rPr>
              <a:t>Arbenigol</a:t>
            </a:r>
            <a:r>
              <a:rPr lang="en-GB" altLang="en-US" sz="3600" dirty="0">
                <a:latin typeface="+mn-lt"/>
                <a:ea typeface="ＭＳ Ｐゴシック"/>
              </a:rPr>
              <a:t>/The Expert Teacher</a:t>
            </a:r>
            <a:endParaRPr lang="en-GB" altLang="en-US" sz="3600" dirty="0">
              <a:latin typeface="+mn-lt"/>
              <a:ea typeface="ＭＳ Ｐゴシック"/>
              <a:cs typeface="Calibri"/>
            </a:endParaRPr>
          </a:p>
          <a:p>
            <a:pPr algn="ctr"/>
            <a:endParaRPr lang="en-GB" altLang="en-US" sz="3600" dirty="0">
              <a:latin typeface="+mn-lt"/>
              <a:cs typeface="Calibri"/>
            </a:endParaRPr>
          </a:p>
          <a:p>
            <a:pPr algn="ctr" eaLnBrk="1" hangingPunct="1"/>
            <a:endParaRPr lang="en-US" altLang="en-US" sz="360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528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i="1" dirty="0" err="1"/>
              <a:t>Athro</a:t>
            </a:r>
            <a:r>
              <a:rPr lang="en-GB" i="1" dirty="0"/>
              <a:t> </a:t>
            </a:r>
            <a:r>
              <a:rPr lang="en-GB" i="1" dirty="0" err="1"/>
              <a:t>Arbenigol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Expert Teacher</a:t>
            </a:r>
            <a:r>
              <a:rPr lang="en-US" dirty="0"/>
              <a:t/>
            </a:r>
            <a:br>
              <a:rPr lang="en-US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US" dirty="0"/>
              <a:t>Mae </a:t>
            </a:r>
            <a:r>
              <a:rPr lang="en-US" dirty="0" err="1"/>
              <a:t>athrawon</a:t>
            </a:r>
            <a:r>
              <a:rPr lang="en-US" dirty="0"/>
              <a:t> da …</a:t>
            </a:r>
          </a:p>
          <a:p>
            <a:pPr>
              <a:defRPr/>
            </a:pPr>
            <a:r>
              <a:rPr lang="en-US" dirty="0"/>
              <a:t>…</a:t>
            </a:r>
            <a:r>
              <a:rPr lang="en-US" dirty="0" err="1"/>
              <a:t>yn</a:t>
            </a:r>
            <a:r>
              <a:rPr lang="en-US" dirty="0"/>
              <a:t> </a:t>
            </a:r>
            <a:r>
              <a:rPr lang="en-US" dirty="0" err="1"/>
              <a:t>monitro’r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adborth</a:t>
            </a:r>
            <a:endParaRPr lang="en-US" dirty="0"/>
          </a:p>
          <a:p>
            <a:pPr>
              <a:defRPr/>
            </a:pPr>
            <a:r>
              <a:rPr lang="en-US" dirty="0"/>
              <a:t>…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credu</a:t>
            </a:r>
            <a:r>
              <a:rPr lang="en-US" dirty="0"/>
              <a:t> y gall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 </a:t>
            </a:r>
            <a:r>
              <a:rPr lang="en-US" dirty="0" err="1"/>
              <a:t>gyrraedd</a:t>
            </a:r>
            <a:r>
              <a:rPr lang="en-US" dirty="0"/>
              <a:t> y </a:t>
            </a:r>
            <a:r>
              <a:rPr lang="en-US" dirty="0" err="1"/>
              <a:t>meini</a:t>
            </a:r>
            <a:r>
              <a:rPr lang="en-US" dirty="0"/>
              <a:t> </a:t>
            </a:r>
            <a:r>
              <a:rPr lang="en-US" dirty="0" err="1"/>
              <a:t>prawf</a:t>
            </a:r>
            <a:r>
              <a:rPr lang="en-US" dirty="0"/>
              <a:t> </a:t>
            </a:r>
            <a:r>
              <a:rPr lang="en-US" dirty="0" err="1"/>
              <a:t>llwyddiant</a:t>
            </a:r>
            <a:endParaRPr lang="en-US" dirty="0" err="1">
              <a:cs typeface="Calibri"/>
            </a:endParaRPr>
          </a:p>
          <a:p>
            <a:pPr>
              <a:defRPr/>
            </a:pPr>
            <a:r>
              <a:rPr lang="en-US" dirty="0"/>
              <a:t>… </a:t>
            </a:r>
            <a:r>
              <a:rPr lang="en-US" dirty="0" err="1"/>
              <a:t>dylanwadu</a:t>
            </a:r>
            <a:r>
              <a:rPr lang="en-US" dirty="0"/>
              <a:t> </a:t>
            </a:r>
            <a:r>
              <a:rPr lang="en-US" dirty="0" err="1"/>
              <a:t>deilliannau</a:t>
            </a:r>
            <a:r>
              <a:rPr lang="en-US" dirty="0"/>
              <a:t>  </a:t>
            </a:r>
            <a:r>
              <a:rPr lang="en-US" dirty="0" err="1"/>
              <a:t>arwynebol</a:t>
            </a:r>
            <a:r>
              <a:rPr lang="en-US" dirty="0"/>
              <a:t> a </a:t>
            </a:r>
            <a:r>
              <a:rPr lang="en-US" dirty="0" err="1"/>
              <a:t>dyfnach</a:t>
            </a:r>
            <a:r>
              <a:rPr lang="en-US" dirty="0"/>
              <a:t>    </a:t>
            </a:r>
            <a:r>
              <a:rPr lang="en-US" dirty="0" err="1"/>
              <a:t>myfyrwyr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/>
              <a:t>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monitor learning and provide feedback.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believe that all students can reach the success criteria.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influence surface and deep student outcomes.  </a:t>
            </a:r>
          </a:p>
          <a:p>
            <a:pPr marL="68580" indent="0" algn="r" eaLnBrk="1" fontAlgn="auto" hangingPunct="1">
              <a:spcAft>
                <a:spcPts val="0"/>
              </a:spcAft>
              <a:buNone/>
              <a:defRPr/>
            </a:pPr>
            <a:r>
              <a:rPr lang="en-GB"/>
              <a:t>(Hattie, 2008) </a:t>
            </a:r>
            <a:endParaRPr lang="en-US"/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329125"/>
            <a:ext cx="8785225" cy="114141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US" sz="3600"/>
          </a:p>
        </p:txBody>
      </p:sp>
      <p:sp>
        <p:nvSpPr>
          <p:cNvPr id="7" name="Rectangle 6"/>
          <p:cNvSpPr/>
          <p:nvPr/>
        </p:nvSpPr>
        <p:spPr>
          <a:xfrm rot="-300000">
            <a:off x="-1364530" y="429127"/>
            <a:ext cx="5832648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 </a:t>
            </a:r>
            <a:r>
              <a:rPr lang="en-US" sz="48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5 </a:t>
            </a:r>
            <a:r>
              <a:rPr lang="en-US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GAIR!</a:t>
            </a:r>
            <a:endParaRPr lang="en-US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441D0C-ED75-4355-8BD5-F13A3A8918B6}"/>
              </a:ext>
            </a:extLst>
          </p:cNvPr>
          <p:cNvSpPr/>
          <p:nvPr/>
        </p:nvSpPr>
        <p:spPr>
          <a:xfrm rot="222411">
            <a:off x="3291290" y="5938387"/>
            <a:ext cx="583264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Reduce to 5 words</a:t>
            </a:r>
          </a:p>
        </p:txBody>
      </p:sp>
    </p:spTree>
    <p:extLst>
      <p:ext uri="{BB962C8B-B14F-4D97-AF65-F5344CB8AC3E}">
        <p14:creationId xmlns:p14="http://schemas.microsoft.com/office/powerpoint/2010/main" val="3119262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err="1"/>
              <a:t>Rhestr</a:t>
            </a:r>
            <a:r>
              <a:rPr lang="en-GB"/>
              <a:t> </a:t>
            </a:r>
            <a:r>
              <a:rPr lang="en-GB" err="1"/>
              <a:t>gyfeirnodi</a:t>
            </a:r>
            <a:r>
              <a:rPr lang="en-GB"/>
              <a:t> </a:t>
            </a:r>
            <a:br>
              <a:rPr lang="en-GB"/>
            </a:br>
            <a:r>
              <a:rPr lang="en-GB"/>
              <a:t>Reference list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40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Galton, M. (2010) </a:t>
            </a:r>
            <a:r>
              <a:rPr lang="en-GB" sz="2400">
                <a:solidFill>
                  <a:schemeClr val="accent1">
                    <a:lumMod val="50000"/>
                  </a:schemeClr>
                </a:solidFill>
              </a:rPr>
              <a:t>Using a Framework of 6 Key Principles to Increase the Effectiveness of Smaller Classes Maurice Galton Faculty of Education, University of Cambridge UK. Available online at:</a:t>
            </a:r>
            <a:endParaRPr lang="en-GB" altLang="en-US" sz="2400">
              <a:ea typeface="ＭＳ Ｐゴシック" pitchFamily="34" charset="-128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en-GB" altLang="en-US" sz="2400">
                <a:ea typeface="ＭＳ Ｐゴシック" pitchFamily="34" charset="-128"/>
                <a:hlinkClick r:id="rId3"/>
              </a:rPr>
              <a:t>http://slideplayer.com/slide/7002004/ </a:t>
            </a:r>
            <a:r>
              <a:rPr lang="en-GB" altLang="en-US" sz="2400">
                <a:ea typeface="ＭＳ Ｐゴシック" pitchFamily="34" charset="-128"/>
              </a:rPr>
              <a:t>(accessed 9/9/16)</a:t>
            </a: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>
              <a:ea typeface="ＭＳ Ｐゴシック" pitchFamily="34" charset="-128"/>
            </a:endParaRP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>
                <a:ea typeface="ＭＳ Ｐゴシック" pitchFamily="34" charset="-128"/>
              </a:rPr>
              <a:t>Hattie, J (2008) </a:t>
            </a:r>
            <a:r>
              <a:rPr lang="en-GB" altLang="en-US" sz="2400" i="1">
                <a:ea typeface="ＭＳ Ｐゴシック" pitchFamily="34" charset="-128"/>
              </a:rPr>
              <a:t>Visible Learning for Teachers, </a:t>
            </a:r>
            <a:r>
              <a:rPr lang="en-GB" altLang="en-US" sz="2400">
                <a:ea typeface="ＭＳ Ｐゴシック" pitchFamily="34" charset="-128"/>
              </a:rPr>
              <a:t>Routledge: Oxon</a:t>
            </a:r>
            <a:r>
              <a:rPr lang="en-GB" altLang="en-US" sz="2400" i="1">
                <a:ea typeface="ＭＳ Ｐゴシック" pitchFamily="34" charset="-128"/>
              </a:rPr>
              <a:t>. </a:t>
            </a:r>
            <a:endParaRPr lang="en-GB" altLang="en-US" sz="2400">
              <a:ea typeface="ＭＳ Ｐゴシック" pitchFamily="34" charset="-128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marL="69850" indent="0">
              <a:lnSpc>
                <a:spcPct val="80000"/>
              </a:lnSpc>
              <a:buNone/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u="sng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1800">
              <a:solidFill>
                <a:schemeClr val="accent1">
                  <a:lumMod val="50000"/>
                </a:schemeClr>
              </a:solidFill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06412231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CB962EA-8745-4A45-A159-CF8BC4A48D7E}">
  <ds:schemaRefs>
    <ds:schemaRef ds:uri="87976339-b2f2-475f-bce4-3bdd3c5bdf0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846D31E-DCFB-49C2-BA1A-D421D7BB3F1D}">
  <ds:schemaRefs>
    <ds:schemaRef ds:uri="http://schemas.microsoft.com/office/2006/metadata/properties"/>
    <ds:schemaRef ds:uri="87976339-b2f2-475f-bce4-3bdd3c5bdf0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88279F2-597B-4499-B90B-FFDD10C062C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968</Words>
  <Application>Microsoft Office PowerPoint</Application>
  <PresentationFormat>On-screen Show (4:3)</PresentationFormat>
  <Paragraphs>126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MS PGothic</vt:lpstr>
      <vt:lpstr>Arial</vt:lpstr>
      <vt:lpstr>Calibri</vt:lpstr>
      <vt:lpstr>Century Gothic</vt:lpstr>
      <vt:lpstr>Times New Roman</vt:lpstr>
      <vt:lpstr>Wingdings 2</vt:lpstr>
      <vt:lpstr>Wingdings 3</vt:lpstr>
      <vt:lpstr>Office Theme</vt:lpstr>
      <vt:lpstr> Hinsoddau Dysgu Learning Climates</vt:lpstr>
      <vt:lpstr>Amcanion/Aims</vt:lpstr>
      <vt:lpstr>Deilliannau Dysgu/Learning Outcomes </vt:lpstr>
      <vt:lpstr>Deilliannau Dysgu/Learning Outcomes </vt:lpstr>
      <vt:lpstr>Deilliannau Dysgu/Learning Outcomes </vt:lpstr>
      <vt:lpstr>Deilliannau Dysgu/Learning Outcomes </vt:lpstr>
      <vt:lpstr>Asesiad/Assessment </vt:lpstr>
      <vt:lpstr>Aseiniad/Assessment </vt:lpstr>
      <vt:lpstr>PowerPoint Presentation</vt:lpstr>
      <vt:lpstr>Amserlen/Schedule   </vt:lpstr>
      <vt:lpstr> Yn eich profiad chi, sut mae plant yn dysgu?         In your experience, how do children learn? </vt:lpstr>
      <vt:lpstr>Cwis Damcaniaeth Dysgu Learning Theory Quiz    </vt:lpstr>
      <vt:lpstr>Tasg/Task </vt:lpstr>
      <vt:lpstr>The case for the passionate, inspired teacher</vt:lpstr>
      <vt:lpstr> Yr Athro Arbenigol The Expert Teacher </vt:lpstr>
      <vt:lpstr>Rhestr gyfeirnodi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SJPE6005/C</dc:title>
  <dc:creator>Sarah Stewart</dc:creator>
  <cp:lastModifiedBy>Helen A Griffiths</cp:lastModifiedBy>
  <cp:revision>331</cp:revision>
  <dcterms:created xsi:type="dcterms:W3CDTF">2017-06-26T08:57:23Z</dcterms:created>
  <dcterms:modified xsi:type="dcterms:W3CDTF">2020-10-29T19:25:04Z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0x010100BB7943C12CE8B24B9C948E5FBAF57B3A</vt:lpwstr>
  </property>
</Properties>
</file>