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61266" autoAdjust="0"/>
  </p:normalViewPr>
  <p:slideViewPr>
    <p:cSldViewPr snapToGrid="0">
      <p:cViewPr varScale="1">
        <p:scale>
          <a:sx n="44" d="100"/>
          <a:sy n="44" d="100"/>
        </p:scale>
        <p:origin x="153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37E793-345F-40A2-B222-D57A5C87313F}" type="datetimeFigureOut">
              <a:rPr lang="en-GB" smtClean="0"/>
              <a:t>29/01/2021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6600E8-AC51-4C7B-A1B2-CB1C8EA236B2}" type="slidenum">
              <a:rPr lang="en-GB" smtClean="0"/>
              <a:t>‹#›</a:t>
            </a:fld>
            <a:endParaRPr lang="en-GB" dirty="0"/>
          </a:p>
        </p:txBody>
      </p:sp>
    </p:spTree>
    <p:extLst>
      <p:ext uri="{BB962C8B-B14F-4D97-AF65-F5344CB8AC3E}">
        <p14:creationId xmlns:p14="http://schemas.microsoft.com/office/powerpoint/2010/main" val="39511685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spcBef>
                <a:spcPts val="0"/>
              </a:spcBef>
              <a:spcAft>
                <a:spcPts val="0"/>
              </a:spcAft>
              <a:buFont typeface="Arial" panose="020B0604020202020204" pitchFamily="34" charset="0"/>
              <a:buChar char="•"/>
            </a:pPr>
            <a:r>
              <a:rPr lang="en-GB" sz="1800" b="0" i="0" u="none" strike="noStrike" dirty="0">
                <a:solidFill>
                  <a:srgbClr val="000000"/>
                </a:solidFill>
                <a:effectLst/>
                <a:latin typeface="Arial" panose="020B0604020202020204" pitchFamily="34" charset="0"/>
              </a:rPr>
              <a:t>Talk about how planting fruit and veg relates to school subjects (science example, maths example)</a:t>
            </a:r>
          </a:p>
          <a:p>
            <a:pPr rtl="0" fontAlgn="base">
              <a:spcBef>
                <a:spcPts val="0"/>
              </a:spcBef>
              <a:spcAft>
                <a:spcPts val="0"/>
              </a:spcAft>
              <a:buFont typeface="Arial" panose="020B0604020202020204" pitchFamily="34" charset="0"/>
              <a:buChar char="•"/>
            </a:pPr>
            <a:r>
              <a:rPr lang="en-GB" sz="1800" b="0" i="0" u="none" strike="noStrike" dirty="0">
                <a:solidFill>
                  <a:srgbClr val="000000"/>
                </a:solidFill>
                <a:effectLst/>
                <a:latin typeface="Arial" panose="020B0604020202020204" pitchFamily="34" charset="0"/>
              </a:rPr>
              <a:t>Provides early insight at critical thinking</a:t>
            </a:r>
          </a:p>
          <a:p>
            <a:endParaRPr lang="en-GB" dirty="0"/>
          </a:p>
        </p:txBody>
      </p:sp>
      <p:sp>
        <p:nvSpPr>
          <p:cNvPr id="4" name="Slide Number Placeholder 3"/>
          <p:cNvSpPr>
            <a:spLocks noGrp="1"/>
          </p:cNvSpPr>
          <p:nvPr>
            <p:ph type="sldNum" sz="quarter" idx="5"/>
          </p:nvPr>
        </p:nvSpPr>
        <p:spPr/>
        <p:txBody>
          <a:bodyPr/>
          <a:lstStyle/>
          <a:p>
            <a:fld id="{026600E8-AC51-4C7B-A1B2-CB1C8EA236B2}" type="slidenum">
              <a:rPr lang="en-GB" smtClean="0"/>
              <a:t>2</a:t>
            </a:fld>
            <a:endParaRPr lang="en-GB" dirty="0"/>
          </a:p>
        </p:txBody>
      </p:sp>
    </p:spTree>
    <p:extLst>
      <p:ext uri="{BB962C8B-B14F-4D97-AF65-F5344CB8AC3E}">
        <p14:creationId xmlns:p14="http://schemas.microsoft.com/office/powerpoint/2010/main" val="1317041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dirty="0">
                <a:solidFill>
                  <a:srgbClr val="000000"/>
                </a:solidFill>
                <a:effectLst/>
                <a:latin typeface="Arial" panose="020B0604020202020204" pitchFamily="34" charset="0"/>
              </a:rPr>
              <a:t>Go off the points on PowerPoint, link and reference the book to the slide.</a:t>
            </a:r>
          </a:p>
          <a:p>
            <a:endParaRPr lang="en-GB" dirty="0"/>
          </a:p>
        </p:txBody>
      </p:sp>
      <p:sp>
        <p:nvSpPr>
          <p:cNvPr id="4" name="Slide Number Placeholder 3"/>
          <p:cNvSpPr>
            <a:spLocks noGrp="1"/>
          </p:cNvSpPr>
          <p:nvPr>
            <p:ph type="sldNum" sz="quarter" idx="5"/>
          </p:nvPr>
        </p:nvSpPr>
        <p:spPr/>
        <p:txBody>
          <a:bodyPr/>
          <a:lstStyle/>
          <a:p>
            <a:fld id="{026600E8-AC51-4C7B-A1B2-CB1C8EA236B2}" type="slidenum">
              <a:rPr lang="en-GB" smtClean="0"/>
              <a:t>3</a:t>
            </a:fld>
            <a:endParaRPr lang="en-GB" dirty="0"/>
          </a:p>
        </p:txBody>
      </p:sp>
    </p:spTree>
    <p:extLst>
      <p:ext uri="{BB962C8B-B14F-4D97-AF65-F5344CB8AC3E}">
        <p14:creationId xmlns:p14="http://schemas.microsoft.com/office/powerpoint/2010/main" val="10163068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spcBef>
                <a:spcPts val="0"/>
              </a:spcBef>
              <a:spcAft>
                <a:spcPts val="0"/>
              </a:spcAft>
              <a:buFont typeface="Arial" panose="020B0604020202020204" pitchFamily="34" charset="0"/>
              <a:buChar char="•"/>
            </a:pPr>
            <a:r>
              <a:rPr lang="en-GB" sz="1200" b="0" i="0" u="none" strike="noStrike" dirty="0">
                <a:solidFill>
                  <a:srgbClr val="000000"/>
                </a:solidFill>
                <a:effectLst/>
                <a:latin typeface="Arial" panose="020B0604020202020204" pitchFamily="34" charset="0"/>
              </a:rPr>
              <a:t>Detail Kolb's experiential learning - learning through experience and reflection</a:t>
            </a:r>
          </a:p>
          <a:p>
            <a:pPr rtl="0" fontAlgn="base">
              <a:spcBef>
                <a:spcPts val="0"/>
              </a:spcBef>
              <a:spcAft>
                <a:spcPts val="0"/>
              </a:spcAft>
              <a:buFont typeface="Arial" panose="020B0604020202020204" pitchFamily="34" charset="0"/>
              <a:buChar char="•"/>
            </a:pPr>
            <a:r>
              <a:rPr lang="en-GB" sz="1200" b="0" i="0" u="none" strike="noStrike" dirty="0">
                <a:solidFill>
                  <a:srgbClr val="000000"/>
                </a:solidFill>
                <a:effectLst/>
                <a:latin typeface="Arial" panose="020B0604020202020204" pitchFamily="34" charset="0"/>
              </a:rPr>
              <a:t>Talk about Froebel's ideas on play being the highest expression of human development compared to the read and learn methods commonly used. </a:t>
            </a:r>
          </a:p>
          <a:p>
            <a:endParaRPr lang="en-GB" dirty="0"/>
          </a:p>
        </p:txBody>
      </p:sp>
      <p:sp>
        <p:nvSpPr>
          <p:cNvPr id="4" name="Slide Number Placeholder 3"/>
          <p:cNvSpPr>
            <a:spLocks noGrp="1"/>
          </p:cNvSpPr>
          <p:nvPr>
            <p:ph type="sldNum" sz="quarter" idx="5"/>
          </p:nvPr>
        </p:nvSpPr>
        <p:spPr/>
        <p:txBody>
          <a:bodyPr/>
          <a:lstStyle/>
          <a:p>
            <a:fld id="{026600E8-AC51-4C7B-A1B2-CB1C8EA236B2}" type="slidenum">
              <a:rPr lang="en-GB" smtClean="0"/>
              <a:t>4</a:t>
            </a:fld>
            <a:endParaRPr lang="en-GB" dirty="0"/>
          </a:p>
        </p:txBody>
      </p:sp>
    </p:spTree>
    <p:extLst>
      <p:ext uri="{BB962C8B-B14F-4D97-AF65-F5344CB8AC3E}">
        <p14:creationId xmlns:p14="http://schemas.microsoft.com/office/powerpoint/2010/main" val="32516070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6600E8-AC51-4C7B-A1B2-CB1C8EA236B2}" type="slidenum">
              <a:rPr lang="en-GB" smtClean="0"/>
              <a:t>5</a:t>
            </a:fld>
            <a:endParaRPr lang="en-GB" dirty="0"/>
          </a:p>
        </p:txBody>
      </p:sp>
    </p:spTree>
    <p:extLst>
      <p:ext uri="{BB962C8B-B14F-4D97-AF65-F5344CB8AC3E}">
        <p14:creationId xmlns:p14="http://schemas.microsoft.com/office/powerpoint/2010/main" val="27553100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spcBef>
                <a:spcPts val="0"/>
              </a:spcBef>
              <a:spcAft>
                <a:spcPts val="0"/>
              </a:spcAft>
              <a:buFont typeface="Arial" panose="020B0604020202020204" pitchFamily="34" charset="0"/>
              <a:buNone/>
            </a:pPr>
            <a:br>
              <a:rPr lang="en-GB" sz="1800" b="0" dirty="0">
                <a:effectLst/>
              </a:rPr>
            </a:br>
            <a:r>
              <a:rPr lang="en-GB" sz="1800" b="0" dirty="0">
                <a:effectLst/>
              </a:rPr>
              <a:t> </a:t>
            </a:r>
            <a:r>
              <a:rPr lang="en-GB" sz="1800" b="0" i="0" u="none" strike="noStrike" dirty="0">
                <a:solidFill>
                  <a:srgbClr val="000000"/>
                </a:solidFill>
                <a:effectLst/>
                <a:latin typeface="Arial" panose="020B0604020202020204" pitchFamily="34" charset="0"/>
              </a:rPr>
              <a:t>Talk about the progress students have made</a:t>
            </a:r>
          </a:p>
          <a:p>
            <a:pPr rtl="0" fontAlgn="base">
              <a:spcBef>
                <a:spcPts val="0"/>
              </a:spcBef>
              <a:spcAft>
                <a:spcPts val="0"/>
              </a:spcAft>
              <a:buFont typeface="Arial" panose="020B0604020202020204" pitchFamily="34" charset="0"/>
              <a:buNone/>
            </a:pPr>
            <a:r>
              <a:rPr lang="en-GB" sz="1800" b="0" i="0" u="none" strike="noStrike" dirty="0">
                <a:solidFill>
                  <a:srgbClr val="000000"/>
                </a:solidFill>
                <a:effectLst/>
                <a:latin typeface="Arial" panose="020B0604020202020204" pitchFamily="34" charset="0"/>
              </a:rPr>
              <a:t>Quote that the school has established positive relationships with parents, and creates engaging activities for families </a:t>
            </a:r>
          </a:p>
          <a:p>
            <a:pPr rtl="0" fontAlgn="base">
              <a:spcBef>
                <a:spcPts val="0"/>
              </a:spcBef>
              <a:spcAft>
                <a:spcPts val="0"/>
              </a:spcAft>
              <a:buFont typeface="Arial" panose="020B0604020202020204" pitchFamily="34" charset="0"/>
              <a:buNone/>
            </a:pPr>
            <a:endParaRPr lang="en-GB" sz="1800" b="0" i="0" u="none" strike="noStrike" dirty="0">
              <a:solidFill>
                <a:srgbClr val="000000"/>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fld id="{026600E8-AC51-4C7B-A1B2-CB1C8EA236B2}" type="slidenum">
              <a:rPr lang="en-GB" smtClean="0"/>
              <a:t>6</a:t>
            </a:fld>
            <a:endParaRPr lang="en-GB" dirty="0"/>
          </a:p>
        </p:txBody>
      </p:sp>
    </p:spTree>
    <p:extLst>
      <p:ext uri="{BB962C8B-B14F-4D97-AF65-F5344CB8AC3E}">
        <p14:creationId xmlns:p14="http://schemas.microsoft.com/office/powerpoint/2010/main" val="8207900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6600E8-AC51-4C7B-A1B2-CB1C8EA236B2}" type="slidenum">
              <a:rPr lang="en-GB" smtClean="0"/>
              <a:t>7</a:t>
            </a:fld>
            <a:endParaRPr lang="en-GB" dirty="0"/>
          </a:p>
        </p:txBody>
      </p:sp>
    </p:spTree>
    <p:extLst>
      <p:ext uri="{BB962C8B-B14F-4D97-AF65-F5344CB8AC3E}">
        <p14:creationId xmlns:p14="http://schemas.microsoft.com/office/powerpoint/2010/main" val="14338058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1/29/2021</a:t>
            </a:fld>
            <a:endParaRPr lang="en-US" dirty="0"/>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1824236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1/29/2021</a:t>
            </a:fld>
            <a:endParaRPr lang="en-US" dirty="0"/>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3592273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1/29/2021</a:t>
            </a:fld>
            <a:endParaRPr lang="en-US" dirty="0"/>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3075584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1/29/2021</a:t>
            </a:fld>
            <a:endParaRPr lang="en-US" dirty="0"/>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2306527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1/29/2021</a:t>
            </a:fld>
            <a:endParaRPr lang="en-US" dirty="0"/>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1792317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1/29/2021</a:t>
            </a:fld>
            <a:endParaRPr lang="en-US" dirty="0"/>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3191733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1/29/2021</a:t>
            </a:fld>
            <a:endParaRPr lang="en-US" dirty="0"/>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11055727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1/29/2021</a:t>
            </a:fld>
            <a:endParaRPr lang="en-US" dirty="0"/>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4065418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1/29/2021</a:t>
            </a:fld>
            <a:endParaRPr lang="en-US" dirty="0"/>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2380058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1/29/2021</a:t>
            </a:fld>
            <a:endParaRPr lang="en-US" dirty="0"/>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11391418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1/29/2021</a:t>
            </a:fld>
            <a:endParaRPr lang="en-US" dirty="0"/>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42620362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dirty="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1/29/2021</a:t>
            </a:fld>
            <a:endParaRPr lang="en-US" dirty="0"/>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dirty="0"/>
          </a:p>
        </p:txBody>
      </p:sp>
    </p:spTree>
    <p:extLst>
      <p:ext uri="{BB962C8B-B14F-4D97-AF65-F5344CB8AC3E}">
        <p14:creationId xmlns:p14="http://schemas.microsoft.com/office/powerpoint/2010/main" val="2462805226"/>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hyperlink" Target="https://www.estyn.gov.wales/effective-practice/creating-nurturing-environment"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www.researchgate.net/publication/235701029_Experiential_Learning_Experience_As_The_Source_Of_Learning_And_Development" TargetMode="External"/><Relationship Id="rId4" Type="http://schemas.openxmlformats.org/officeDocument/2006/relationships/hyperlink" Target="https://www.froebel.org.uk/uploads/documents/FT-Outdoor-Play-Pamphle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10" name="Freeform: Shape 9">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525"/>
            <a:ext cx="6130391" cy="67214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Avenir Next LT Pro Light"/>
            </a:endParaRPr>
          </a:p>
        </p:txBody>
      </p:sp>
      <p:sp>
        <p:nvSpPr>
          <p:cNvPr id="3" name="Subtitle 2"/>
          <p:cNvSpPr>
            <a:spLocks noGrp="1"/>
          </p:cNvSpPr>
          <p:nvPr>
            <p:ph type="subTitle" idx="1"/>
          </p:nvPr>
        </p:nvSpPr>
        <p:spPr>
          <a:xfrm>
            <a:off x="762000" y="4571999"/>
            <a:ext cx="4572000" cy="1524000"/>
          </a:xfrm>
        </p:spPr>
        <p:txBody>
          <a:bodyPr anchor="b">
            <a:normAutofit/>
          </a:bodyPr>
          <a:lstStyle/>
          <a:p>
            <a:pPr algn="l"/>
            <a:r>
              <a:rPr lang="en-GB" dirty="0">
                <a:solidFill>
                  <a:srgbClr val="FFFFFF"/>
                </a:solidFill>
              </a:rPr>
              <a:t>Vinushan Thaumanavar 2004342</a:t>
            </a:r>
            <a:endParaRPr lang="en-GB" dirty="0">
              <a:solidFill>
                <a:srgbClr val="FFFFFF">
                  <a:alpha val="70000"/>
                </a:srgbClr>
              </a:solidFill>
            </a:endParaRPr>
          </a:p>
        </p:txBody>
      </p:sp>
      <p:sp>
        <p:nvSpPr>
          <p:cNvPr id="2" name="Title 1"/>
          <p:cNvSpPr>
            <a:spLocks noGrp="1"/>
          </p:cNvSpPr>
          <p:nvPr>
            <p:ph type="ctrTitle"/>
          </p:nvPr>
        </p:nvSpPr>
        <p:spPr>
          <a:xfrm>
            <a:off x="762000" y="2299787"/>
            <a:ext cx="4572000" cy="2286000"/>
          </a:xfrm>
        </p:spPr>
        <p:txBody>
          <a:bodyPr>
            <a:normAutofit/>
          </a:bodyPr>
          <a:lstStyle/>
          <a:p>
            <a:pPr algn="l"/>
            <a:r>
              <a:rPr lang="en-GB" sz="4400" dirty="0">
                <a:solidFill>
                  <a:srgbClr val="FFFFFF"/>
                </a:solidFill>
                <a:latin typeface="Arial"/>
                <a:cs typeface="Arial"/>
              </a:rPr>
              <a:t>How does Outdoor Play benefit learning</a:t>
            </a:r>
          </a:p>
        </p:txBody>
      </p:sp>
      <p:pic>
        <p:nvPicPr>
          <p:cNvPr id="4" name="Audio 3">
            <a:hlinkClick r:id="" action="ppaction://media"/>
            <a:extLst>
              <a:ext uri="{FF2B5EF4-FFF2-40B4-BE49-F238E27FC236}">
                <a16:creationId xmlns:a16="http://schemas.microsoft.com/office/drawing/2014/main" id="{250EFC75-863F-41E4-875A-F8914BC822F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4931"/>
    </mc:Choice>
    <mc:Fallback>
      <p:transition spd="slow" advTm="14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78632-3BD7-4375-89DC-F789F62CF163}"/>
              </a:ext>
            </a:extLst>
          </p:cNvPr>
          <p:cNvSpPr>
            <a:spLocks noGrp="1"/>
          </p:cNvSpPr>
          <p:nvPr>
            <p:ph type="title"/>
          </p:nvPr>
        </p:nvSpPr>
        <p:spPr/>
        <p:txBody>
          <a:bodyPr/>
          <a:lstStyle/>
          <a:p>
            <a:r>
              <a:rPr lang="en-GB" dirty="0"/>
              <a:t>The Use Of A Garden For Outdoor Play</a:t>
            </a:r>
          </a:p>
        </p:txBody>
      </p:sp>
      <p:sp>
        <p:nvSpPr>
          <p:cNvPr id="3" name="Content Placeholder 2">
            <a:extLst>
              <a:ext uri="{FF2B5EF4-FFF2-40B4-BE49-F238E27FC236}">
                <a16:creationId xmlns:a16="http://schemas.microsoft.com/office/drawing/2014/main" id="{A2915389-14D0-485D-A605-F7F570320AA2}"/>
              </a:ext>
            </a:extLst>
          </p:cNvPr>
          <p:cNvSpPr>
            <a:spLocks noGrp="1"/>
          </p:cNvSpPr>
          <p:nvPr>
            <p:ph idx="1"/>
          </p:nvPr>
        </p:nvSpPr>
        <p:spPr/>
        <p:txBody>
          <a:bodyPr vert="horz" lIns="91440" tIns="45720" rIns="91440" bIns="45720" rtlCol="0" anchor="t">
            <a:normAutofit/>
          </a:bodyPr>
          <a:lstStyle/>
          <a:p>
            <a:r>
              <a:rPr lang="en-GB" sz="1800" dirty="0">
                <a:solidFill>
                  <a:srgbClr val="FFFFFF"/>
                </a:solidFill>
              </a:rPr>
              <a:t>Offers time and space for exploration and play that help children learn and grow understanding the outside world.</a:t>
            </a:r>
          </a:p>
          <a:p>
            <a:endParaRPr lang="en-GB" sz="1800" dirty="0"/>
          </a:p>
          <a:p>
            <a:r>
              <a:rPr lang="en-GB" sz="1800" dirty="0">
                <a:solidFill>
                  <a:srgbClr val="FFFFFF"/>
                </a:solidFill>
              </a:rPr>
              <a:t>Provides an area for everyone to learn at the same rate, and gives them the knowledge of "key concepts" and life skills, starting children off with multiple curriculum subjects.</a:t>
            </a:r>
          </a:p>
          <a:p>
            <a:endParaRPr lang="en-GB" sz="1800" dirty="0"/>
          </a:p>
          <a:p>
            <a:r>
              <a:rPr lang="en-GB" sz="1800" dirty="0">
                <a:solidFill>
                  <a:srgbClr val="FFFFFF"/>
                </a:solidFill>
              </a:rPr>
              <a:t>The idea of care and neglect is taught through their own experience of growing plants rather than being imprinted and almost enforced into the child's mind without an example of what it looks like.</a:t>
            </a:r>
          </a:p>
        </p:txBody>
      </p:sp>
      <p:pic>
        <p:nvPicPr>
          <p:cNvPr id="4" name="Audio 3">
            <a:hlinkClick r:id="" action="ppaction://media"/>
            <a:extLst>
              <a:ext uri="{FF2B5EF4-FFF2-40B4-BE49-F238E27FC236}">
                <a16:creationId xmlns:a16="http://schemas.microsoft.com/office/drawing/2014/main" id="{1E715B81-33BC-4EBA-9644-B62E2D407F4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4269151533"/>
      </p:ext>
    </p:extLst>
  </p:cSld>
  <p:clrMapOvr>
    <a:masterClrMapping/>
  </p:clrMapOvr>
  <mc:AlternateContent xmlns:mc="http://schemas.openxmlformats.org/markup-compatibility/2006">
    <mc:Choice xmlns:p14="http://schemas.microsoft.com/office/powerpoint/2010/main" Requires="p14">
      <p:transition spd="slow" p14:dur="2000" advTm="148370"/>
    </mc:Choice>
    <mc:Fallback>
      <p:transition spd="slow" advTm="1483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F1CCA-96F5-4013-8B56-CA642A699DA6}"/>
              </a:ext>
            </a:extLst>
          </p:cNvPr>
          <p:cNvSpPr>
            <a:spLocks noGrp="1"/>
          </p:cNvSpPr>
          <p:nvPr>
            <p:ph type="title"/>
          </p:nvPr>
        </p:nvSpPr>
        <p:spPr/>
        <p:txBody>
          <a:bodyPr/>
          <a:lstStyle/>
          <a:p>
            <a:r>
              <a:rPr lang="en-GB" dirty="0"/>
              <a:t>How Can Garden Based Learning Be Planned</a:t>
            </a:r>
          </a:p>
        </p:txBody>
      </p:sp>
      <p:sp>
        <p:nvSpPr>
          <p:cNvPr id="3" name="Content Placeholder 2">
            <a:extLst>
              <a:ext uri="{FF2B5EF4-FFF2-40B4-BE49-F238E27FC236}">
                <a16:creationId xmlns:a16="http://schemas.microsoft.com/office/drawing/2014/main" id="{9F6B9129-15FF-42C9-920B-7CAA900B0CBA}"/>
              </a:ext>
            </a:extLst>
          </p:cNvPr>
          <p:cNvSpPr>
            <a:spLocks noGrp="1"/>
          </p:cNvSpPr>
          <p:nvPr>
            <p:ph idx="1"/>
          </p:nvPr>
        </p:nvSpPr>
        <p:spPr/>
        <p:txBody>
          <a:bodyPr vert="horz" lIns="91440" tIns="45720" rIns="91440" bIns="45720" rtlCol="0" anchor="t">
            <a:normAutofit lnSpcReduction="10000"/>
          </a:bodyPr>
          <a:lstStyle/>
          <a:p>
            <a:r>
              <a:rPr lang="en-GB" dirty="0">
                <a:solidFill>
                  <a:srgbClr val="FFFFFF"/>
                </a:solidFill>
              </a:rPr>
              <a:t> </a:t>
            </a:r>
            <a:r>
              <a:rPr lang="en-GB" sz="1800" dirty="0">
                <a:solidFill>
                  <a:srgbClr val="FFFFFF"/>
                </a:solidFill>
              </a:rPr>
              <a:t>Planning through spending lunch breaks and times used to play as time where they can participate in growing plants or experiencing  the outdoors.</a:t>
            </a:r>
            <a:endParaRPr lang="en-US" sz="1800" dirty="0"/>
          </a:p>
          <a:p>
            <a:endParaRPr lang="en-GB" sz="1800" dirty="0">
              <a:solidFill>
                <a:srgbClr val="FFFFFF"/>
              </a:solidFill>
            </a:endParaRPr>
          </a:p>
          <a:p>
            <a:r>
              <a:rPr lang="en-GB" sz="1800" dirty="0">
                <a:solidFill>
                  <a:srgbClr val="FFFFFF"/>
                </a:solidFill>
              </a:rPr>
              <a:t>After school activities can be set up for learning in the garden.</a:t>
            </a:r>
          </a:p>
          <a:p>
            <a:endParaRPr lang="en-GB" sz="1800" dirty="0">
              <a:solidFill>
                <a:srgbClr val="FFFFFF"/>
              </a:solidFill>
            </a:endParaRPr>
          </a:p>
          <a:p>
            <a:r>
              <a:rPr lang="en-GB" sz="1800" dirty="0">
                <a:solidFill>
                  <a:srgbClr val="FFFFFF"/>
                </a:solidFill>
              </a:rPr>
              <a:t> Once the time has come for the plants to be harvested, a whole day can be spent in with the goal of teaching children how to take care of the fruit and vegetables  such as strawberries or potatoes they may have been growing as they are being harvested with the goal of preparing and cooking.</a:t>
            </a:r>
          </a:p>
          <a:p>
            <a:r>
              <a:rPr lang="en-GB" sz="1800" dirty="0">
                <a:solidFill>
                  <a:srgbClr val="FFFFFF"/>
                </a:solidFill>
                <a:ea typeface="+mn-lt"/>
                <a:cs typeface="+mn-lt"/>
              </a:rPr>
              <a:t>such, A. and Pringle, R.K et al. 2010</a:t>
            </a:r>
            <a:endParaRPr lang="en-GB" sz="1800" dirty="0">
              <a:solidFill>
                <a:srgbClr val="FFFFFF"/>
              </a:solidFill>
            </a:endParaRPr>
          </a:p>
          <a:p>
            <a:endParaRPr lang="en-GB" sz="1800" dirty="0">
              <a:solidFill>
                <a:srgbClr val="FFFFFF"/>
              </a:solidFill>
            </a:endParaRPr>
          </a:p>
          <a:p>
            <a:endParaRPr lang="en-GB" sz="1800" dirty="0">
              <a:solidFill>
                <a:srgbClr val="FFFFFF"/>
              </a:solidFill>
            </a:endParaRPr>
          </a:p>
        </p:txBody>
      </p:sp>
      <p:pic>
        <p:nvPicPr>
          <p:cNvPr id="4" name="Audio 3">
            <a:hlinkClick r:id="" action="ppaction://media"/>
            <a:extLst>
              <a:ext uri="{FF2B5EF4-FFF2-40B4-BE49-F238E27FC236}">
                <a16:creationId xmlns:a16="http://schemas.microsoft.com/office/drawing/2014/main" id="{55002715-35BA-4BF5-B105-A2C3425DF78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429732574"/>
      </p:ext>
    </p:extLst>
  </p:cSld>
  <p:clrMapOvr>
    <a:masterClrMapping/>
  </p:clrMapOvr>
  <mc:AlternateContent xmlns:mc="http://schemas.openxmlformats.org/markup-compatibility/2006">
    <mc:Choice xmlns:p14="http://schemas.microsoft.com/office/powerpoint/2010/main" Requires="p14">
      <p:transition spd="slow" p14:dur="2000" advTm="105242"/>
    </mc:Choice>
    <mc:Fallback>
      <p:transition spd="slow" advTm="105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EF59F-3897-4267-BB36-50CBB2EF7383}"/>
              </a:ext>
            </a:extLst>
          </p:cNvPr>
          <p:cNvSpPr>
            <a:spLocks noGrp="1"/>
          </p:cNvSpPr>
          <p:nvPr>
            <p:ph type="title"/>
          </p:nvPr>
        </p:nvSpPr>
        <p:spPr/>
        <p:txBody>
          <a:bodyPr/>
          <a:lstStyle/>
          <a:p>
            <a:r>
              <a:rPr lang="en-GB" dirty="0"/>
              <a:t>Theories That Support A Garden Setting For Learning </a:t>
            </a:r>
          </a:p>
        </p:txBody>
      </p:sp>
      <p:sp>
        <p:nvSpPr>
          <p:cNvPr id="3" name="Content Placeholder 2">
            <a:extLst>
              <a:ext uri="{FF2B5EF4-FFF2-40B4-BE49-F238E27FC236}">
                <a16:creationId xmlns:a16="http://schemas.microsoft.com/office/drawing/2014/main" id="{A6A31917-D1B5-4D89-95F0-7182A247ECE8}"/>
              </a:ext>
            </a:extLst>
          </p:cNvPr>
          <p:cNvSpPr>
            <a:spLocks noGrp="1"/>
          </p:cNvSpPr>
          <p:nvPr>
            <p:ph idx="1"/>
          </p:nvPr>
        </p:nvSpPr>
        <p:spPr/>
        <p:txBody>
          <a:bodyPr vert="horz" lIns="91440" tIns="45720" rIns="91440" bIns="45720" rtlCol="0" anchor="t">
            <a:normAutofit fontScale="92500" lnSpcReduction="10000"/>
          </a:bodyPr>
          <a:lstStyle/>
          <a:p>
            <a:r>
              <a:rPr lang="en-GB" sz="1600" dirty="0">
                <a:solidFill>
                  <a:srgbClr val="FFFFFF"/>
                </a:solidFill>
                <a:ea typeface="+mn-lt"/>
                <a:cs typeface="+mn-lt"/>
              </a:rPr>
              <a:t>Friedrich Froebel's (1782-1852) kindergarten idea was cantered around learning in a garden as a "place where children can learn and grow at their own pace"</a:t>
            </a:r>
          </a:p>
          <a:p>
            <a:endParaRPr lang="en-GB" sz="1600" dirty="0"/>
          </a:p>
          <a:p>
            <a:r>
              <a:rPr lang="en-GB" sz="1600" dirty="0">
                <a:solidFill>
                  <a:srgbClr val="FFFFFF"/>
                </a:solidFill>
                <a:ea typeface="+mn-lt"/>
                <a:cs typeface="+mn-lt"/>
              </a:rPr>
              <a:t>Froebel noted that a young child, "can tell you things about the wonderful organism and movement of a beetle which you have never noticed before" </a:t>
            </a:r>
            <a:r>
              <a:rPr lang="en-GB" sz="1600" dirty="0">
                <a:ea typeface="+mn-lt"/>
                <a:cs typeface="+mn-lt"/>
              </a:rPr>
              <a:t>(Froebel in Lilley: 1967:127) </a:t>
            </a:r>
          </a:p>
          <a:p>
            <a:endParaRPr lang="en-GB" sz="1600" dirty="0"/>
          </a:p>
          <a:p>
            <a:r>
              <a:rPr lang="en-GB" sz="1600" dirty="0">
                <a:solidFill>
                  <a:srgbClr val="FFFFFF"/>
                </a:solidFill>
                <a:ea typeface="+mn-lt"/>
                <a:cs typeface="+mn-lt"/>
              </a:rPr>
              <a:t>With the risks of playing in an outdoor area He argued that children who experience increasing challenges in their play are safer than those who have been protected from them.</a:t>
            </a:r>
          </a:p>
          <a:p>
            <a:endParaRPr lang="en-GB" sz="1600" dirty="0">
              <a:solidFill>
                <a:srgbClr val="FFFFFF">
                  <a:alpha val="70000"/>
                </a:srgbClr>
              </a:solidFill>
            </a:endParaRPr>
          </a:p>
          <a:p>
            <a:r>
              <a:rPr lang="en-GB" sz="1600" dirty="0">
                <a:solidFill>
                  <a:srgbClr val="FFFFFF"/>
                </a:solidFill>
              </a:rPr>
              <a:t>David A. Kolb (1939- ) is an educational theorist that provided the theory of experiential learning in 1984. (Kolb et al. 1985)</a:t>
            </a:r>
          </a:p>
          <a:p>
            <a:endParaRPr lang="en-GB" sz="1600" dirty="0">
              <a:solidFill>
                <a:srgbClr val="FFFFFF">
                  <a:alpha val="70000"/>
                </a:srgbClr>
              </a:solidFill>
            </a:endParaRPr>
          </a:p>
          <a:p>
            <a:endParaRPr lang="en-GB" sz="1600" dirty="0">
              <a:solidFill>
                <a:srgbClr val="FFFFFF">
                  <a:alpha val="70000"/>
                </a:srgbClr>
              </a:solidFill>
            </a:endParaRPr>
          </a:p>
        </p:txBody>
      </p:sp>
      <p:pic>
        <p:nvPicPr>
          <p:cNvPr id="4" name="Audio 3">
            <a:hlinkClick r:id="" action="ppaction://media"/>
            <a:extLst>
              <a:ext uri="{FF2B5EF4-FFF2-40B4-BE49-F238E27FC236}">
                <a16:creationId xmlns:a16="http://schemas.microsoft.com/office/drawing/2014/main" id="{05DA6E0D-FC65-4596-9F3E-1EFF02D981A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989676121"/>
      </p:ext>
    </p:extLst>
  </p:cSld>
  <p:clrMapOvr>
    <a:masterClrMapping/>
  </p:clrMapOvr>
  <mc:AlternateContent xmlns:mc="http://schemas.openxmlformats.org/markup-compatibility/2006">
    <mc:Choice xmlns:p14="http://schemas.microsoft.com/office/powerpoint/2010/main" Requires="p14">
      <p:transition spd="slow" p14:dur="2000" advTm="142649"/>
    </mc:Choice>
    <mc:Fallback>
      <p:transition spd="slow" advTm="1426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A349B-BA31-4CA5-B67F-535807A4D20B}"/>
              </a:ext>
            </a:extLst>
          </p:cNvPr>
          <p:cNvSpPr>
            <a:spLocks noGrp="1"/>
          </p:cNvSpPr>
          <p:nvPr>
            <p:ph type="title"/>
          </p:nvPr>
        </p:nvSpPr>
        <p:spPr/>
        <p:txBody>
          <a:bodyPr/>
          <a:lstStyle/>
          <a:p>
            <a:r>
              <a:rPr lang="en-GB" dirty="0"/>
              <a:t>Example of A Garden Based Learning Environment</a:t>
            </a:r>
          </a:p>
        </p:txBody>
      </p:sp>
      <p:sp>
        <p:nvSpPr>
          <p:cNvPr id="3" name="Content Placeholder 2">
            <a:extLst>
              <a:ext uri="{FF2B5EF4-FFF2-40B4-BE49-F238E27FC236}">
                <a16:creationId xmlns:a16="http://schemas.microsoft.com/office/drawing/2014/main" id="{506E318E-57F2-4A7E-B88D-37F543B68CC2}"/>
              </a:ext>
            </a:extLst>
          </p:cNvPr>
          <p:cNvSpPr>
            <a:spLocks noGrp="1"/>
          </p:cNvSpPr>
          <p:nvPr>
            <p:ph idx="1"/>
          </p:nvPr>
        </p:nvSpPr>
        <p:spPr/>
        <p:txBody>
          <a:bodyPr vert="horz" lIns="91440" tIns="45720" rIns="91440" bIns="45720" rtlCol="0" anchor="t">
            <a:normAutofit/>
          </a:bodyPr>
          <a:lstStyle/>
          <a:p>
            <a:r>
              <a:rPr lang="en-GB" sz="1800" dirty="0">
                <a:solidFill>
                  <a:srgbClr val="FFFFFF"/>
                </a:solidFill>
              </a:rPr>
              <a:t>Close Primary School</a:t>
            </a:r>
          </a:p>
          <a:p>
            <a:r>
              <a:rPr lang="en-GB" sz="1800" dirty="0">
                <a:solidFill>
                  <a:srgbClr val="FFFFFF"/>
                </a:solidFill>
              </a:rPr>
              <a:t>Number of Students: 311</a:t>
            </a:r>
          </a:p>
          <a:p>
            <a:r>
              <a:rPr lang="en-GB" sz="1800" dirty="0">
                <a:solidFill>
                  <a:srgbClr val="FFFFFF"/>
                </a:solidFill>
              </a:rPr>
              <a:t>Age Range: 3-11</a:t>
            </a:r>
          </a:p>
          <a:p>
            <a:r>
              <a:rPr lang="en-GB" sz="1800" dirty="0">
                <a:solidFill>
                  <a:srgbClr val="FFFFFF"/>
                </a:solidFill>
              </a:rPr>
              <a:t>Nurture Setting "Y Crwths", established in 2011</a:t>
            </a:r>
            <a:endParaRPr lang="en-GB" sz="1800" dirty="0">
              <a:solidFill>
                <a:srgbClr val="FFFFFF">
                  <a:alpha val="70000"/>
                </a:srgbClr>
              </a:solidFill>
            </a:endParaRPr>
          </a:p>
          <a:p>
            <a:r>
              <a:rPr lang="en-GB" sz="1800" dirty="0">
                <a:solidFill>
                  <a:srgbClr val="FFFFFF"/>
                </a:solidFill>
              </a:rPr>
              <a:t>Split into Forest Schools and Garden Schools and is tailored to meet the needs of all pupils and their families</a:t>
            </a:r>
            <a:endParaRPr lang="en-GB" sz="1800" dirty="0">
              <a:solidFill>
                <a:srgbClr val="FFFFFF">
                  <a:alpha val="70000"/>
                </a:srgbClr>
              </a:solidFill>
            </a:endParaRPr>
          </a:p>
          <a:p>
            <a:r>
              <a:rPr lang="en-GB" sz="1800" dirty="0">
                <a:solidFill>
                  <a:srgbClr val="FFFFFF"/>
                </a:solidFill>
                <a:ea typeface="+mn-lt"/>
                <a:cs typeface="+mn-lt"/>
              </a:rPr>
              <a:t>"Ongoing teacher assessments and relevant information gathering from the Crwths demonstrate that nearly all targeted pupils make very good progress in terms of their wellbeing and learning." (Estyn et al. 2019)</a:t>
            </a:r>
            <a:endParaRPr lang="en-GB" sz="1800" dirty="0"/>
          </a:p>
          <a:p>
            <a:pPr marL="0" indent="0">
              <a:buNone/>
            </a:pPr>
            <a:endParaRPr lang="en-GB" dirty="0">
              <a:solidFill>
                <a:srgbClr val="FFFFFF">
                  <a:alpha val="70000"/>
                </a:srgbClr>
              </a:solidFill>
            </a:endParaRPr>
          </a:p>
        </p:txBody>
      </p:sp>
      <p:pic>
        <p:nvPicPr>
          <p:cNvPr id="4" name="Audio 3">
            <a:hlinkClick r:id="" action="ppaction://media"/>
            <a:extLst>
              <a:ext uri="{FF2B5EF4-FFF2-40B4-BE49-F238E27FC236}">
                <a16:creationId xmlns:a16="http://schemas.microsoft.com/office/drawing/2014/main" id="{4FB4CCC3-E2D3-43A5-BFC8-D0703BED3F5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087108910"/>
      </p:ext>
    </p:extLst>
  </p:cSld>
  <p:clrMapOvr>
    <a:masterClrMapping/>
  </p:clrMapOvr>
  <mc:AlternateContent xmlns:mc="http://schemas.openxmlformats.org/markup-compatibility/2006">
    <mc:Choice xmlns:p14="http://schemas.microsoft.com/office/powerpoint/2010/main" Requires="p14">
      <p:transition spd="slow" p14:dur="2000" advTm="114019"/>
    </mc:Choice>
    <mc:Fallback>
      <p:transition spd="slow" advTm="1140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EAF75-1FAB-4F09-9CE2-97A3DFF06986}"/>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9BC64C44-CD25-4B1C-BD89-04F02AD079C9}"/>
              </a:ext>
            </a:extLst>
          </p:cNvPr>
          <p:cNvSpPr>
            <a:spLocks noGrp="1"/>
          </p:cNvSpPr>
          <p:nvPr>
            <p:ph idx="1"/>
          </p:nvPr>
        </p:nvSpPr>
        <p:spPr/>
        <p:txBody>
          <a:bodyPr vert="horz" lIns="91440" tIns="45720" rIns="91440" bIns="45720" rtlCol="0" anchor="t">
            <a:normAutofit fontScale="92500"/>
          </a:bodyPr>
          <a:lstStyle/>
          <a:p>
            <a:r>
              <a:rPr lang="en-GB" dirty="0">
                <a:solidFill>
                  <a:srgbClr val="FFFFFF"/>
                </a:solidFill>
              </a:rPr>
              <a:t>A garden learning environment provides an area for children to grow as well as learn, but with the benefit of learning in their own way through experiences instead of by the book and curriculum.</a:t>
            </a:r>
            <a:endParaRPr lang="en-GB" dirty="0">
              <a:solidFill>
                <a:srgbClr val="FFFFFF">
                  <a:alpha val="70000"/>
                </a:srgbClr>
              </a:solidFill>
            </a:endParaRPr>
          </a:p>
          <a:p>
            <a:r>
              <a:rPr lang="en-GB" dirty="0">
                <a:solidFill>
                  <a:srgbClr val="FFFFFF"/>
                </a:solidFill>
              </a:rPr>
              <a:t>It provides a safe space for children to understand the impact of actions and the idea of making a choice whilst also helping create positive relations by bringing learning to a much more 1 to 1 level which helps with engagement and readiness to learn.</a:t>
            </a:r>
            <a:endParaRPr lang="en-GB" dirty="0"/>
          </a:p>
        </p:txBody>
      </p:sp>
      <p:pic>
        <p:nvPicPr>
          <p:cNvPr id="4" name="Audio 3">
            <a:hlinkClick r:id="" action="ppaction://media"/>
            <a:extLst>
              <a:ext uri="{FF2B5EF4-FFF2-40B4-BE49-F238E27FC236}">
                <a16:creationId xmlns:a16="http://schemas.microsoft.com/office/drawing/2014/main" id="{42DF698A-F51F-47C6-818C-1F01EEACD4C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610661608"/>
      </p:ext>
    </p:extLst>
  </p:cSld>
  <p:clrMapOvr>
    <a:masterClrMapping/>
  </p:clrMapOvr>
  <mc:AlternateContent xmlns:mc="http://schemas.openxmlformats.org/markup-compatibility/2006">
    <mc:Choice xmlns:p14="http://schemas.microsoft.com/office/powerpoint/2010/main" Requires="p14">
      <p:transition spd="slow" p14:dur="2000" advTm="90349"/>
    </mc:Choice>
    <mc:Fallback>
      <p:transition spd="slow" advTm="903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91E76-6908-4C3C-9448-554A1BDD67BF}"/>
              </a:ext>
            </a:extLst>
          </p:cNvPr>
          <p:cNvSpPr>
            <a:spLocks noGrp="1"/>
          </p:cNvSpPr>
          <p:nvPr>
            <p:ph type="title"/>
          </p:nvPr>
        </p:nvSpPr>
        <p:spPr/>
        <p:txBody>
          <a:bodyPr/>
          <a:lstStyle/>
          <a:p>
            <a:r>
              <a:rPr lang="en-GB" dirty="0"/>
              <a:t>Reading list</a:t>
            </a:r>
          </a:p>
        </p:txBody>
      </p:sp>
      <p:sp>
        <p:nvSpPr>
          <p:cNvPr id="3" name="Content Placeholder 2">
            <a:extLst>
              <a:ext uri="{FF2B5EF4-FFF2-40B4-BE49-F238E27FC236}">
                <a16:creationId xmlns:a16="http://schemas.microsoft.com/office/drawing/2014/main" id="{58A258C3-E33E-46F0-9CAD-9F54A5134EF0}"/>
              </a:ext>
            </a:extLst>
          </p:cNvPr>
          <p:cNvSpPr>
            <a:spLocks noGrp="1"/>
          </p:cNvSpPr>
          <p:nvPr>
            <p:ph idx="1"/>
          </p:nvPr>
        </p:nvSpPr>
        <p:spPr/>
        <p:txBody>
          <a:bodyPr vert="horz" lIns="91440" tIns="45720" rIns="91440" bIns="45720" rtlCol="0" anchor="t">
            <a:normAutofit fontScale="77500" lnSpcReduction="20000"/>
          </a:bodyPr>
          <a:lstStyle/>
          <a:p>
            <a:r>
              <a:rPr lang="en-GB" dirty="0">
                <a:ea typeface="+mn-lt"/>
                <a:cs typeface="+mn-lt"/>
                <a:hlinkClick r:id="rId3"/>
              </a:rPr>
              <a:t>https://www.estyn.gov.wales/effective-practice/creating-nurturing-environment</a:t>
            </a:r>
            <a:endParaRPr lang="en-GB" dirty="0">
              <a:solidFill>
                <a:srgbClr val="FFFFFF">
                  <a:alpha val="70000"/>
                </a:srgbClr>
              </a:solidFill>
            </a:endParaRPr>
          </a:p>
          <a:p>
            <a:r>
              <a:rPr lang="en-GB" dirty="0">
                <a:solidFill>
                  <a:srgbClr val="FFFFFF"/>
                </a:solidFill>
                <a:ea typeface="+mn-lt"/>
                <a:cs typeface="+mn-lt"/>
                <a:hlinkClick r:id="rId4">
                  <a:extLst>
                    <a:ext uri="{A12FA001-AC4F-418D-AE19-62706E023703}">
                      <ahyp:hlinkClr xmlns:ahyp="http://schemas.microsoft.com/office/drawing/2018/hyperlinkcolor" val="tx"/>
                    </a:ext>
                  </a:extLst>
                </a:hlinkClick>
              </a:rPr>
              <a:t>https://www.froebel.org.uk/uploads/documents/FT-Outdoor-Play-Pamphlet.pdf</a:t>
            </a:r>
            <a:endParaRPr lang="en-GB" dirty="0">
              <a:ea typeface="+mn-lt"/>
              <a:cs typeface="+mn-lt"/>
              <a:hlinkClick r:id="rId4">
                <a:extLst>
                  <a:ext uri="{A12FA001-AC4F-418D-AE19-62706E023703}">
                    <ahyp:hlinkClr xmlns:ahyp="http://schemas.microsoft.com/office/drawing/2018/hyperlinkcolor" val="tx"/>
                  </a:ext>
                </a:extLst>
              </a:hlinkClick>
            </a:endParaRPr>
          </a:p>
          <a:p>
            <a:r>
              <a:rPr lang="en-GB" b="1" dirty="0">
                <a:solidFill>
                  <a:srgbClr val="FFFFFF"/>
                </a:solidFill>
              </a:rPr>
              <a:t>How to Grow a School Garden: A Complete Guide For Parents And Teachers               </a:t>
            </a:r>
          </a:p>
          <a:p>
            <a:r>
              <a:rPr lang="en-GB" dirty="0">
                <a:ea typeface="+mn-lt"/>
                <a:cs typeface="+mn-lt"/>
              </a:rPr>
              <a:t>Lilley, I. (1967) Friedrich Froebel: A Selection from his Writings. Cambridge: Cambridge University Press</a:t>
            </a:r>
          </a:p>
          <a:p>
            <a:r>
              <a:rPr lang="en-GB" dirty="0">
                <a:solidFill>
                  <a:srgbClr val="FFFFFF"/>
                </a:solidFill>
                <a:ea typeface="+mn-lt"/>
                <a:cs typeface="+mn-lt"/>
                <a:hlinkClick r:id="rId5">
                  <a:extLst>
                    <a:ext uri="{A12FA001-AC4F-418D-AE19-62706E023703}">
                      <ahyp:hlinkClr xmlns:ahyp="http://schemas.microsoft.com/office/drawing/2018/hyperlinkcolor" val="tx"/>
                    </a:ext>
                  </a:extLst>
                </a:hlinkClick>
              </a:rPr>
              <a:t>https://www.researchgate.net/publication/235701029_Experiential_Learning_Experience_As_The_Source_Of_Learning_And_Development</a:t>
            </a:r>
            <a:endParaRPr lang="en-GB" dirty="0">
              <a:ea typeface="+mn-lt"/>
              <a:cs typeface="+mn-lt"/>
            </a:endParaRPr>
          </a:p>
          <a:p>
            <a:endParaRPr lang="en-GB" dirty="0">
              <a:solidFill>
                <a:srgbClr val="FFFFFF">
                  <a:alpha val="70000"/>
                </a:srgbClr>
              </a:solidFill>
              <a:ea typeface="+mn-lt"/>
              <a:cs typeface="+mn-lt"/>
            </a:endParaRPr>
          </a:p>
        </p:txBody>
      </p:sp>
    </p:spTree>
    <p:extLst>
      <p:ext uri="{BB962C8B-B14F-4D97-AF65-F5344CB8AC3E}">
        <p14:creationId xmlns:p14="http://schemas.microsoft.com/office/powerpoint/2010/main" val="3395255637"/>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21</TotalTime>
  <Words>723</Words>
  <Application>Microsoft Office PowerPoint</Application>
  <PresentationFormat>Widescreen</PresentationFormat>
  <Paragraphs>52</Paragraphs>
  <Slides>7</Slides>
  <Notes>6</Notes>
  <HiddenSlides>0</HiddenSlides>
  <MMClips>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Avenir Next LT Pro</vt:lpstr>
      <vt:lpstr>Avenir Next LT Pro Light</vt:lpstr>
      <vt:lpstr>Calibri</vt:lpstr>
      <vt:lpstr>Sitka Subheading</vt:lpstr>
      <vt:lpstr>PebbleVTI</vt:lpstr>
      <vt:lpstr>How does Outdoor Play benefit learning</vt:lpstr>
      <vt:lpstr>The Use Of A Garden For Outdoor Play</vt:lpstr>
      <vt:lpstr>How Can Garden Based Learning Be Planned</vt:lpstr>
      <vt:lpstr>Theories That Support A Garden Setting For Learning </vt:lpstr>
      <vt:lpstr>Example of A Garden Based Learning Environment</vt:lpstr>
      <vt:lpstr>Conclusion</vt:lpstr>
      <vt:lpstr>Reading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Vinushan Thaumanavar (2004342)</cp:lastModifiedBy>
  <cp:revision>283</cp:revision>
  <dcterms:created xsi:type="dcterms:W3CDTF">2021-01-29T12:36:57Z</dcterms:created>
  <dcterms:modified xsi:type="dcterms:W3CDTF">2021-01-29T17:03:49Z</dcterms:modified>
</cp:coreProperties>
</file>