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22"/>
    <p:restoredTop sz="41791"/>
  </p:normalViewPr>
  <p:slideViewPr>
    <p:cSldViewPr snapToGrid="0" snapToObjects="1">
      <p:cViewPr varScale="1">
        <p:scale>
          <a:sx n="44" d="100"/>
          <a:sy n="44" d="100"/>
        </p:scale>
        <p:origin x="3120" y="168"/>
      </p:cViewPr>
      <p:guideLst/>
    </p:cSldViewPr>
  </p:slideViewPr>
  <p:notesTextViewPr>
    <p:cViewPr>
      <p:scale>
        <a:sx n="1" d="1"/>
        <a:sy n="1" d="1"/>
      </p:scale>
      <p:origin x="0" y="-1344"/>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0765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Good morning/afternoon everyone. Today, I am presenting Nike ReStep, a sustainable brand extension designed to support Nike’s growth while responding to the rising demand for environmentally responsible products.
Nike is already one of the world’s most recognised sportswear brands, known for innovation, performance and strong emotional branding. However, the sportswear industry faces increasing pressure because footwear production often depends on virgin plastics, synthetic materials, energy-intensive manufacturing and frequent product replacement. Therefore, the sustainable requirement for Nike is not only to reduce environmental impact, but also to prove that sustainability can be combined with performance, style and commercial value.
The purpose of Nike ReStep is to introduce a premium circular sneaker made from recycled and lower-impact materials. The concept is based on three key ideas: made smarter, used longer and returned responsibly. Customers would be encouraged to return used ReStep shoes through a take-back system, allowing Nike to refurbish, resell or recycle materials. This makes the brand extension more than just another shoe; it becomes part of a circular lifestyle.
This extension would appeal strongly to the current market because consumers, especially younger and urban customers, are becoming more aware of climate change, waste and ethical consumption. Research on recycled shoes shows that attitudes, environmental concern, word of mouth and sustainable label awareness can influence purchase intention and behaviour. Wider recycled-material research also shows that customers are more likely to accept sustainable products when quality, safety and environmental benefits are clearly communicated.
For investors, this extension is attractive because it supports long-term brand growth. Sustainability is no longer only a corporate responsibility issue; it is also a competitive advantage. A circular product model can help Nike strengthen customer loyalty, create repeat engagement through product returns and differentiate itself in a highly competitive sportswear market.
Nike ReStep also aligns with sustainability goals by reducing reliance on virgin materials, encouraging responsible consumption and supporting waste reduction. It connects closely with responsible production, climate action and circular economy thinking.
In conclusion, Nike ReStep is a persuasive and realistic sustainable brand extension because it fits Nike’s existing identity while moving the brand towards the future. The key message is simple: Nike can help customers move forward, without leaving the planet behind.
Peer-reviewed references added to the poster:
Hesse, A., Bündgen, K., Claren, S. and Frank, S. (2022) ‘Practices of brand extensions and how consumers respond to FMCG giants’ greening attempts’, Journal of Brand Management, 29(6), pp. 520–537. Available at: https://ideas.repec.org/a/pal/jobman/v29y2022i6d10.1057_s41262-022-00274-w.html
Polyportis, A., Mugge, R. and Magnier, L. (2022) ‘Consumer acceptance of products made from recycled materials: A scoping review’, Resources, Conservation &amp; Recycling, 186, 106533. Available at: https://vb.nweurope.eu/media/18231/polyportis-_mugge-__magnier_-2022-_-_consumer_acceptance_of_products_made_from_recycled_materials-_a_scoping_review-1.pdf
Yadav, S.S., Kar, S.K. and Rai, P.K. (2022) ‘Why do consumers buy recycled shoes? An amalgamation of the theory of reasoned action and the theory of planned behaviour’, Frontiers in Environmental Science, 10, 1007959. Available at: https://www.frontiersin.org/journals/environmental-science/articles/10.3389/fenvs.2022.1007959/full
Yadav, S., Xu, Y. and Hergeth, H. (2024) ‘Walking the Talk: Unraveling the Influence of the Sustainability Features of Leather Alternatives on Consumer Behavior toward Running Shoes’, Sustainability, 16(2), 830. Available at: https://www.mdpi.com/2071-1050/16/2/830</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31012"/>
        </a:solidFill>
        <a:effectLst/>
      </p:bgPr>
    </p:bg>
    <p:spTree>
      <p:nvGrpSpPr>
        <p:cNvPr id="1" name=""/>
        <p:cNvGrpSpPr/>
        <p:nvPr/>
      </p:nvGrpSpPr>
      <p:grpSpPr>
        <a:xfrm>
          <a:off x="0" y="0"/>
          <a:ext cx="0" cy="0"/>
          <a:chOff x="0" y="0"/>
          <a:chExt cx="0" cy="0"/>
        </a:xfrm>
      </p:grpSpPr>
      <p:pic>
        <p:nvPicPr>
          <p:cNvPr id="2" name="Image 0" descr="/mnt/data/restep_full_bg_composite.jpg"/>
          <p:cNvPicPr>
            <a:picLocks noChangeAspect="1"/>
          </p:cNvPicPr>
          <p:nvPr/>
        </p:nvPicPr>
        <p:blipFill>
          <a:blip r:embed="rId3"/>
          <a:stretch>
            <a:fillRect/>
          </a:stretch>
        </p:blipFill>
        <p:spPr>
          <a:xfrm>
            <a:off x="305" y="90607"/>
            <a:ext cx="12191695" cy="6858000"/>
          </a:xfrm>
          <a:prstGeom prst="rect">
            <a:avLst/>
          </a:prstGeom>
        </p:spPr>
      </p:pic>
      <p:sp>
        <p:nvSpPr>
          <p:cNvPr id="3" name="Shape 0"/>
          <p:cNvSpPr/>
          <p:nvPr/>
        </p:nvSpPr>
        <p:spPr>
          <a:xfrm>
            <a:off x="0" y="0"/>
            <a:ext cx="109728" cy="6858000"/>
          </a:xfrm>
          <a:prstGeom prst="rect">
            <a:avLst/>
          </a:prstGeom>
          <a:solidFill>
            <a:srgbClr val="9DFF57"/>
          </a:solidFill>
          <a:ln w="12700">
            <a:solidFill>
              <a:srgbClr val="9DFF57">
                <a:alpha val="0"/>
              </a:srgbClr>
            </a:solidFill>
            <a:prstDash val="solid"/>
          </a:ln>
        </p:spPr>
      </p:sp>
      <p:pic>
        <p:nvPicPr>
          <p:cNvPr id="48" name="Picture 47">
            <a:extLst>
              <a:ext uri="{FF2B5EF4-FFF2-40B4-BE49-F238E27FC236}">
                <a16:creationId xmlns:a16="http://schemas.microsoft.com/office/drawing/2014/main" id="{7717C947-540D-072F-6CCA-D80D66E9AEF0}"/>
              </a:ext>
            </a:extLst>
          </p:cNvPr>
          <p:cNvPicPr>
            <a:picLocks noChangeAspect="1"/>
          </p:cNvPicPr>
          <p:nvPr/>
        </p:nvPicPr>
        <p:blipFill>
          <a:blip r:embed="rId4">
            <a:alphaModFix amt="23000"/>
          </a:blip>
          <a:stretch>
            <a:fillRect/>
          </a:stretch>
        </p:blipFill>
        <p:spPr>
          <a:xfrm>
            <a:off x="292302" y="77365"/>
            <a:ext cx="6047539" cy="6690028"/>
          </a:xfrm>
          <a:prstGeom prst="rect">
            <a:avLst/>
          </a:prstGeom>
          <a:effectLst>
            <a:reflection blurRad="406065" stA="38000" endPos="65000" dist="716662" dir="5400000" sy="-100000" algn="bl" rotWithShape="0"/>
          </a:effectLst>
        </p:spPr>
      </p:pic>
      <p:sp>
        <p:nvSpPr>
          <p:cNvPr id="4" name="Shape 1"/>
          <p:cNvSpPr/>
          <p:nvPr/>
        </p:nvSpPr>
        <p:spPr>
          <a:xfrm>
            <a:off x="109728" y="0"/>
            <a:ext cx="73152" cy="6858000"/>
          </a:xfrm>
          <a:prstGeom prst="rect">
            <a:avLst/>
          </a:prstGeom>
          <a:solidFill>
            <a:srgbClr val="11E4A0">
              <a:alpha val="80000"/>
            </a:srgbClr>
          </a:solidFill>
          <a:ln w="12700">
            <a:solidFill>
              <a:srgbClr val="11E4A0">
                <a:alpha val="0"/>
              </a:srgbClr>
            </a:solidFill>
            <a:prstDash val="solid"/>
          </a:ln>
        </p:spPr>
      </p:sp>
      <p:sp>
        <p:nvSpPr>
          <p:cNvPr id="5" name="Shape 2"/>
          <p:cNvSpPr/>
          <p:nvPr/>
        </p:nvSpPr>
        <p:spPr>
          <a:xfrm>
            <a:off x="411480" y="256032"/>
            <a:ext cx="3767328" cy="347472"/>
          </a:xfrm>
          <a:prstGeom prst="roundRect">
            <a:avLst>
              <a:gd name="adj" fmla="val 18421"/>
            </a:avLst>
          </a:prstGeom>
          <a:solidFill>
            <a:srgbClr val="102F2B">
              <a:alpha val="85000"/>
            </a:srgbClr>
          </a:solidFill>
          <a:ln w="6985">
            <a:solidFill>
              <a:srgbClr val="4DE59D">
                <a:alpha val="30000"/>
              </a:srgbClr>
            </a:solidFill>
            <a:prstDash val="solid"/>
          </a:ln>
        </p:spPr>
      </p:sp>
      <p:sp>
        <p:nvSpPr>
          <p:cNvPr id="6" name="Text 3"/>
          <p:cNvSpPr/>
          <p:nvPr/>
        </p:nvSpPr>
        <p:spPr>
          <a:xfrm>
            <a:off x="566928" y="338328"/>
            <a:ext cx="3419856" cy="164592"/>
          </a:xfrm>
          <a:prstGeom prst="rect">
            <a:avLst/>
          </a:prstGeom>
          <a:noFill/>
          <a:ln/>
        </p:spPr>
        <p:txBody>
          <a:bodyPr wrap="square" lIns="254" tIns="254" rIns="254" bIns="254" rtlCol="0" anchor="ctr"/>
          <a:lstStyle/>
          <a:p>
            <a:pPr marL="0" indent="0">
              <a:buNone/>
            </a:pPr>
            <a:r>
              <a:rPr lang="en-US" sz="680" b="1" dirty="0">
                <a:solidFill>
                  <a:srgbClr val="CFFFF0"/>
                </a:solidFill>
                <a:latin typeface="Arial" pitchFamily="34" charset="0"/>
                <a:ea typeface="Arial" pitchFamily="34" charset="-122"/>
                <a:cs typeface="Arial" pitchFamily="34" charset="-120"/>
              </a:rPr>
              <a:t>ELEMENT 1  |  SUSTAINABLE BRAND EXTENSION POSTER</a:t>
            </a:r>
            <a:endParaRPr lang="en-US" sz="680" dirty="0"/>
          </a:p>
        </p:txBody>
      </p:sp>
      <p:sp>
        <p:nvSpPr>
          <p:cNvPr id="7" name="Text 4"/>
          <p:cNvSpPr/>
          <p:nvPr/>
        </p:nvSpPr>
        <p:spPr>
          <a:xfrm>
            <a:off x="502920" y="758952"/>
            <a:ext cx="1389888" cy="512064"/>
          </a:xfrm>
          <a:prstGeom prst="rect">
            <a:avLst/>
          </a:prstGeom>
          <a:noFill/>
          <a:ln/>
        </p:spPr>
        <p:txBody>
          <a:bodyPr wrap="square" lIns="254" tIns="254" rIns="254" bIns="254" rtlCol="0" anchor="ctr"/>
          <a:lstStyle/>
          <a:p>
            <a:pPr marL="0" indent="0">
              <a:buNone/>
            </a:pPr>
            <a:r>
              <a:rPr lang="en-US" sz="2950" b="1" dirty="0">
                <a:solidFill>
                  <a:srgbClr val="FFFFFF"/>
                </a:solidFill>
                <a:latin typeface="Arial" pitchFamily="34" charset="0"/>
                <a:ea typeface="Arial" pitchFamily="34" charset="-122"/>
                <a:cs typeface="Arial" pitchFamily="34" charset="-120"/>
              </a:rPr>
              <a:t>NIKE</a:t>
            </a:r>
            <a:endParaRPr lang="en-US" sz="2950" dirty="0"/>
          </a:p>
        </p:txBody>
      </p:sp>
      <p:sp>
        <p:nvSpPr>
          <p:cNvPr id="8" name="Text 5"/>
          <p:cNvSpPr/>
          <p:nvPr/>
        </p:nvSpPr>
        <p:spPr>
          <a:xfrm>
            <a:off x="2331720" y="749808"/>
            <a:ext cx="2788920" cy="512064"/>
          </a:xfrm>
          <a:prstGeom prst="rect">
            <a:avLst/>
          </a:prstGeom>
          <a:noFill/>
          <a:ln/>
        </p:spPr>
        <p:txBody>
          <a:bodyPr wrap="square" lIns="254" tIns="254" rIns="254" bIns="254" rtlCol="0" anchor="ctr"/>
          <a:lstStyle/>
          <a:p>
            <a:pPr marL="0" indent="0">
              <a:buNone/>
            </a:pPr>
            <a:r>
              <a:rPr lang="en-US" sz="2950" b="1" dirty="0">
                <a:solidFill>
                  <a:srgbClr val="A4FF63"/>
                </a:solidFill>
                <a:latin typeface="Arial" pitchFamily="34" charset="0"/>
                <a:ea typeface="Arial" pitchFamily="34" charset="-122"/>
                <a:cs typeface="Arial" pitchFamily="34" charset="-120"/>
              </a:rPr>
              <a:t>ReStep</a:t>
            </a:r>
            <a:endParaRPr lang="en-US" sz="2950" dirty="0"/>
          </a:p>
        </p:txBody>
      </p:sp>
      <p:sp>
        <p:nvSpPr>
          <p:cNvPr id="9" name="Text 6"/>
          <p:cNvSpPr/>
          <p:nvPr/>
        </p:nvSpPr>
        <p:spPr>
          <a:xfrm>
            <a:off x="521208" y="1307592"/>
            <a:ext cx="5440680" cy="329184"/>
          </a:xfrm>
          <a:prstGeom prst="rect">
            <a:avLst/>
          </a:prstGeom>
          <a:noFill/>
          <a:ln/>
        </p:spPr>
        <p:txBody>
          <a:bodyPr wrap="square" lIns="254" tIns="254" rIns="254" bIns="254" rtlCol="0" anchor="ctr"/>
          <a:lstStyle/>
          <a:p>
            <a:pPr marL="0" indent="0">
              <a:buNone/>
            </a:pPr>
            <a:r>
              <a:rPr lang="en-US" sz="1360" dirty="0">
                <a:solidFill>
                  <a:srgbClr val="E9FFF8"/>
                </a:solidFill>
                <a:latin typeface="Arial" pitchFamily="34" charset="0"/>
                <a:ea typeface="Arial" pitchFamily="34" charset="-122"/>
                <a:cs typeface="Arial" pitchFamily="34" charset="-120"/>
              </a:rPr>
              <a:t>Circular performance footwear for athletes who want speed without waste.</a:t>
            </a:r>
            <a:endParaRPr lang="en-US" sz="1360" dirty="0"/>
          </a:p>
        </p:txBody>
      </p:sp>
      <p:sp>
        <p:nvSpPr>
          <p:cNvPr id="10" name="Text 7"/>
          <p:cNvSpPr/>
          <p:nvPr/>
        </p:nvSpPr>
        <p:spPr>
          <a:xfrm>
            <a:off x="521208" y="1655064"/>
            <a:ext cx="5074920" cy="201168"/>
          </a:xfrm>
          <a:prstGeom prst="rect">
            <a:avLst/>
          </a:prstGeom>
          <a:noFill/>
          <a:ln/>
        </p:spPr>
        <p:txBody>
          <a:bodyPr wrap="square" lIns="254" tIns="254" rIns="254" bIns="254" rtlCol="0" anchor="ctr"/>
          <a:lstStyle/>
          <a:p>
            <a:pPr marL="0" indent="0">
              <a:buNone/>
            </a:pPr>
            <a:r>
              <a:rPr lang="en-US" sz="820" b="1" dirty="0">
                <a:solidFill>
                  <a:srgbClr val="A7F7CB"/>
                </a:solidFill>
                <a:latin typeface="Arial" pitchFamily="34" charset="0"/>
                <a:ea typeface="Arial" pitchFamily="34" charset="-122"/>
                <a:cs typeface="Arial" pitchFamily="34" charset="-120"/>
              </a:rPr>
              <a:t>Run faster. Waste less. Return every pair.</a:t>
            </a:r>
            <a:endParaRPr lang="en-US" sz="820" dirty="0"/>
          </a:p>
        </p:txBody>
      </p:sp>
      <p:sp>
        <p:nvSpPr>
          <p:cNvPr id="11" name="Shape 8"/>
          <p:cNvSpPr/>
          <p:nvPr/>
        </p:nvSpPr>
        <p:spPr>
          <a:xfrm>
            <a:off x="502920" y="1965960"/>
            <a:ext cx="5532120" cy="786384"/>
          </a:xfrm>
          <a:prstGeom prst="roundRect">
            <a:avLst>
              <a:gd name="adj" fmla="val 8140"/>
            </a:avLst>
          </a:prstGeom>
          <a:solidFill>
            <a:srgbClr val="071D20">
              <a:alpha val="92000"/>
            </a:srgbClr>
          </a:solidFill>
          <a:ln w="6985">
            <a:solidFill>
              <a:srgbClr val="1CE29A">
                <a:alpha val="30000"/>
              </a:srgbClr>
            </a:solidFill>
            <a:prstDash val="solid"/>
          </a:ln>
        </p:spPr>
      </p:sp>
      <p:sp>
        <p:nvSpPr>
          <p:cNvPr id="12" name="Text 9"/>
          <p:cNvSpPr/>
          <p:nvPr/>
        </p:nvSpPr>
        <p:spPr>
          <a:xfrm>
            <a:off x="731520" y="2112264"/>
            <a:ext cx="2240280" cy="155448"/>
          </a:xfrm>
          <a:prstGeom prst="rect">
            <a:avLst/>
          </a:prstGeom>
          <a:noFill/>
          <a:ln/>
        </p:spPr>
        <p:txBody>
          <a:bodyPr wrap="square" lIns="254" tIns="254" rIns="254" bIns="254" rtlCol="0" anchor="ctr"/>
          <a:lstStyle/>
          <a:p>
            <a:pPr marL="0" indent="0">
              <a:buNone/>
            </a:pPr>
            <a:r>
              <a:rPr lang="en-US" sz="720" b="1" dirty="0">
                <a:solidFill>
                  <a:srgbClr val="9DFF57"/>
                </a:solidFill>
                <a:latin typeface="Arial" pitchFamily="34" charset="0"/>
                <a:ea typeface="Arial" pitchFamily="34" charset="-122"/>
                <a:cs typeface="Arial" pitchFamily="34" charset="-120"/>
              </a:rPr>
              <a:t>COMPANY FIT + BRAND LOGIC</a:t>
            </a:r>
            <a:endParaRPr lang="en-US" sz="720" dirty="0"/>
          </a:p>
        </p:txBody>
      </p:sp>
      <p:sp>
        <p:nvSpPr>
          <p:cNvPr id="13" name="Text 10"/>
          <p:cNvSpPr/>
          <p:nvPr/>
        </p:nvSpPr>
        <p:spPr>
          <a:xfrm>
            <a:off x="731520" y="2313432"/>
            <a:ext cx="5074920" cy="347472"/>
          </a:xfrm>
          <a:prstGeom prst="rect">
            <a:avLst/>
          </a:prstGeom>
          <a:noFill/>
          <a:ln/>
        </p:spPr>
        <p:txBody>
          <a:bodyPr wrap="square" lIns="254" tIns="254" rIns="254" bIns="254" rtlCol="0" anchor="ctr">
            <a:normAutofit lnSpcReduction="10000"/>
          </a:bodyPr>
          <a:lstStyle/>
          <a:p>
            <a:pPr marL="0" indent="0">
              <a:buNone/>
            </a:pPr>
            <a:r>
              <a:rPr lang="en-US" sz="790" dirty="0">
                <a:solidFill>
                  <a:srgbClr val="E7F7F2"/>
                </a:solidFill>
                <a:latin typeface="Arial" pitchFamily="34" charset="0"/>
                <a:ea typeface="Arial" pitchFamily="34" charset="-122"/>
                <a:cs typeface="Arial" pitchFamily="34" charset="-120"/>
              </a:rPr>
              <a:t>Nike’s brand equity is built on performance innovation and athlete culture. ReStep extends this equity into a premium circular sneaker: recycled inputs, verified sustainability labels, take-back, refurbishment and recycling. (Hesse et al., 2022; Yadav et al., 2022)</a:t>
            </a:r>
            <a:endParaRPr lang="en-US" sz="790" dirty="0"/>
          </a:p>
        </p:txBody>
      </p:sp>
      <p:sp>
        <p:nvSpPr>
          <p:cNvPr id="14" name="Shape 11"/>
          <p:cNvSpPr/>
          <p:nvPr/>
        </p:nvSpPr>
        <p:spPr>
          <a:xfrm>
            <a:off x="502920" y="2944368"/>
            <a:ext cx="2679192" cy="1042416"/>
          </a:xfrm>
          <a:prstGeom prst="roundRect">
            <a:avLst>
              <a:gd name="adj" fmla="val 6140"/>
            </a:avLst>
          </a:prstGeom>
          <a:solidFill>
            <a:srgbClr val="061A1D">
              <a:alpha val="96000"/>
            </a:srgbClr>
          </a:solidFill>
          <a:ln w="6985">
            <a:solidFill>
              <a:srgbClr val="2DE8A0">
                <a:alpha val="30000"/>
              </a:srgbClr>
            </a:solidFill>
            <a:prstDash val="solid"/>
          </a:ln>
        </p:spPr>
      </p:sp>
      <p:sp>
        <p:nvSpPr>
          <p:cNvPr id="15" name="Shape 12"/>
          <p:cNvSpPr/>
          <p:nvPr/>
        </p:nvSpPr>
        <p:spPr>
          <a:xfrm>
            <a:off x="667512" y="3063240"/>
            <a:ext cx="329184" cy="329184"/>
          </a:xfrm>
          <a:prstGeom prst="ellipse">
            <a:avLst/>
          </a:prstGeom>
          <a:solidFill>
            <a:srgbClr val="9DFF57"/>
          </a:solidFill>
          <a:ln w="12700">
            <a:solidFill>
              <a:srgbClr val="9DFF57">
                <a:alpha val="0"/>
              </a:srgbClr>
            </a:solidFill>
            <a:prstDash val="solid"/>
          </a:ln>
        </p:spPr>
      </p:sp>
      <p:sp>
        <p:nvSpPr>
          <p:cNvPr id="16" name="Text 13"/>
          <p:cNvSpPr/>
          <p:nvPr/>
        </p:nvSpPr>
        <p:spPr>
          <a:xfrm>
            <a:off x="772668" y="3143707"/>
            <a:ext cx="128016" cy="91440"/>
          </a:xfrm>
          <a:prstGeom prst="rect">
            <a:avLst/>
          </a:prstGeom>
          <a:noFill/>
          <a:ln/>
        </p:spPr>
        <p:txBody>
          <a:bodyPr wrap="square" lIns="254" tIns="254" rIns="254" bIns="254" rtlCol="0" anchor="ctr"/>
          <a:lstStyle/>
          <a:p>
            <a:pPr marL="0" indent="0" algn="ctr">
              <a:buNone/>
            </a:pPr>
            <a:r>
              <a:rPr lang="en-US" sz="700" b="1" dirty="0">
                <a:solidFill>
                  <a:srgbClr val="031012"/>
                </a:solidFill>
                <a:latin typeface="Arial" pitchFamily="34" charset="0"/>
                <a:ea typeface="Arial" pitchFamily="34" charset="-122"/>
                <a:cs typeface="Arial" pitchFamily="34" charset="-120"/>
              </a:rPr>
              <a:t>1</a:t>
            </a:r>
            <a:endParaRPr lang="en-US" sz="700" dirty="0"/>
          </a:p>
        </p:txBody>
      </p:sp>
      <p:sp>
        <p:nvSpPr>
          <p:cNvPr id="17" name="Text 14"/>
          <p:cNvSpPr/>
          <p:nvPr/>
        </p:nvSpPr>
        <p:spPr>
          <a:xfrm>
            <a:off x="1088136" y="3072384"/>
            <a:ext cx="1911096" cy="219456"/>
          </a:xfrm>
          <a:prstGeom prst="rect">
            <a:avLst/>
          </a:prstGeom>
          <a:noFill/>
          <a:ln/>
        </p:spPr>
        <p:txBody>
          <a:bodyPr wrap="square" lIns="254" tIns="254" rIns="254" bIns="254" rtlCol="0" anchor="ctr"/>
          <a:lstStyle/>
          <a:p>
            <a:pPr marL="0" indent="0">
              <a:buNone/>
            </a:pPr>
            <a:r>
              <a:rPr lang="en-US" sz="820" b="1" dirty="0">
                <a:solidFill>
                  <a:srgbClr val="FFFFFF"/>
                </a:solidFill>
                <a:latin typeface="Arial" pitchFamily="34" charset="0"/>
                <a:ea typeface="Arial" pitchFamily="34" charset="-122"/>
                <a:cs typeface="Arial" pitchFamily="34" charset="-120"/>
              </a:rPr>
              <a:t>Sustainable need</a:t>
            </a:r>
            <a:endParaRPr lang="en-US" sz="820" dirty="0"/>
          </a:p>
        </p:txBody>
      </p:sp>
      <p:sp>
        <p:nvSpPr>
          <p:cNvPr id="18" name="Text 15"/>
          <p:cNvSpPr/>
          <p:nvPr/>
        </p:nvSpPr>
        <p:spPr>
          <a:xfrm>
            <a:off x="704088" y="3419856"/>
            <a:ext cx="2295144" cy="493776"/>
          </a:xfrm>
          <a:prstGeom prst="rect">
            <a:avLst/>
          </a:prstGeom>
          <a:noFill/>
          <a:ln/>
        </p:spPr>
        <p:txBody>
          <a:bodyPr wrap="square" lIns="254" tIns="254" rIns="254" bIns="254" rtlCol="0" anchor="ctr">
            <a:normAutofit/>
          </a:bodyPr>
          <a:lstStyle/>
          <a:p>
            <a:pPr marL="0" indent="0">
              <a:buNone/>
            </a:pPr>
            <a:r>
              <a:rPr lang="en-US" sz="700" dirty="0">
                <a:solidFill>
                  <a:srgbClr val="D4F2EC"/>
                </a:solidFill>
                <a:latin typeface="Arial" pitchFamily="34" charset="0"/>
                <a:ea typeface="Arial" pitchFamily="34" charset="-122"/>
                <a:cs typeface="Arial" pitchFamily="34" charset="-120"/>
              </a:rPr>
              <a:t>Footwear must reduce carbon, waste and virgin material dependence. Circular design makes sustainability visible and measurable.</a:t>
            </a:r>
            <a:endParaRPr lang="en-US" sz="700" dirty="0"/>
          </a:p>
          <a:p>
            <a:pPr marL="0" indent="0">
              <a:buNone/>
            </a:pPr>
            <a:r>
              <a:rPr lang="en-US" sz="700" dirty="0">
                <a:solidFill>
                  <a:srgbClr val="D4F2EC"/>
                </a:solidFill>
                <a:latin typeface="Arial" pitchFamily="34" charset="0"/>
                <a:ea typeface="Arial" pitchFamily="34" charset="-122"/>
                <a:cs typeface="Arial" pitchFamily="34" charset="-120"/>
              </a:rPr>
              <a:t>(Polyportis et al., 2022)</a:t>
            </a:r>
            <a:endParaRPr lang="en-US" sz="700" dirty="0"/>
          </a:p>
        </p:txBody>
      </p:sp>
      <p:sp>
        <p:nvSpPr>
          <p:cNvPr id="19" name="Shape 16"/>
          <p:cNvSpPr/>
          <p:nvPr/>
        </p:nvSpPr>
        <p:spPr>
          <a:xfrm>
            <a:off x="3355848" y="2944368"/>
            <a:ext cx="2679192" cy="1042416"/>
          </a:xfrm>
          <a:prstGeom prst="roundRect">
            <a:avLst>
              <a:gd name="adj" fmla="val 6140"/>
            </a:avLst>
          </a:prstGeom>
          <a:solidFill>
            <a:srgbClr val="061A1D">
              <a:alpha val="96000"/>
            </a:srgbClr>
          </a:solidFill>
          <a:ln w="6985">
            <a:solidFill>
              <a:srgbClr val="2DE8A0">
                <a:alpha val="30000"/>
              </a:srgbClr>
            </a:solidFill>
            <a:prstDash val="solid"/>
          </a:ln>
        </p:spPr>
      </p:sp>
      <p:sp>
        <p:nvSpPr>
          <p:cNvPr id="20" name="Shape 17"/>
          <p:cNvSpPr/>
          <p:nvPr/>
        </p:nvSpPr>
        <p:spPr>
          <a:xfrm>
            <a:off x="3520440" y="3063240"/>
            <a:ext cx="329184" cy="329184"/>
          </a:xfrm>
          <a:prstGeom prst="ellipse">
            <a:avLst/>
          </a:prstGeom>
          <a:solidFill>
            <a:srgbClr val="11E4A0"/>
          </a:solidFill>
          <a:ln w="12700">
            <a:solidFill>
              <a:srgbClr val="11E4A0">
                <a:alpha val="0"/>
              </a:srgbClr>
            </a:solidFill>
            <a:prstDash val="solid"/>
          </a:ln>
        </p:spPr>
      </p:sp>
      <p:sp>
        <p:nvSpPr>
          <p:cNvPr id="21" name="Text 18"/>
          <p:cNvSpPr/>
          <p:nvPr/>
        </p:nvSpPr>
        <p:spPr>
          <a:xfrm>
            <a:off x="3625596" y="3143707"/>
            <a:ext cx="128016" cy="91440"/>
          </a:xfrm>
          <a:prstGeom prst="rect">
            <a:avLst/>
          </a:prstGeom>
          <a:noFill/>
          <a:ln/>
        </p:spPr>
        <p:txBody>
          <a:bodyPr wrap="square" lIns="254" tIns="254" rIns="254" bIns="254" rtlCol="0" anchor="ctr"/>
          <a:lstStyle/>
          <a:p>
            <a:pPr marL="0" indent="0" algn="ctr">
              <a:buNone/>
            </a:pPr>
            <a:r>
              <a:rPr lang="en-US" sz="700" b="1" dirty="0">
                <a:solidFill>
                  <a:srgbClr val="031012"/>
                </a:solidFill>
                <a:latin typeface="Arial" pitchFamily="34" charset="0"/>
                <a:ea typeface="Arial" pitchFamily="34" charset="-122"/>
                <a:cs typeface="Arial" pitchFamily="34" charset="-120"/>
              </a:rPr>
              <a:t>2</a:t>
            </a:r>
            <a:endParaRPr lang="en-US" sz="700" dirty="0"/>
          </a:p>
        </p:txBody>
      </p:sp>
      <p:sp>
        <p:nvSpPr>
          <p:cNvPr id="22" name="Text 19"/>
          <p:cNvSpPr/>
          <p:nvPr/>
        </p:nvSpPr>
        <p:spPr>
          <a:xfrm>
            <a:off x="3941064" y="3072384"/>
            <a:ext cx="1911096" cy="219456"/>
          </a:xfrm>
          <a:prstGeom prst="rect">
            <a:avLst/>
          </a:prstGeom>
          <a:noFill/>
          <a:ln/>
        </p:spPr>
        <p:txBody>
          <a:bodyPr wrap="square" lIns="254" tIns="254" rIns="254" bIns="254" rtlCol="0" anchor="ctr"/>
          <a:lstStyle/>
          <a:p>
            <a:pPr marL="0" indent="0">
              <a:buNone/>
            </a:pPr>
            <a:r>
              <a:rPr lang="en-US" sz="820" b="1" dirty="0">
                <a:solidFill>
                  <a:srgbClr val="FFFFFF"/>
                </a:solidFill>
                <a:latin typeface="Arial" pitchFamily="34" charset="0"/>
                <a:ea typeface="Arial" pitchFamily="34" charset="-122"/>
                <a:cs typeface="Arial" pitchFamily="34" charset="-120"/>
              </a:rPr>
              <a:t>Extension purpose</a:t>
            </a:r>
            <a:endParaRPr lang="en-US" sz="820" dirty="0"/>
          </a:p>
        </p:txBody>
      </p:sp>
      <p:sp>
        <p:nvSpPr>
          <p:cNvPr id="23" name="Text 20"/>
          <p:cNvSpPr/>
          <p:nvPr/>
        </p:nvSpPr>
        <p:spPr>
          <a:xfrm>
            <a:off x="3557016" y="3419856"/>
            <a:ext cx="2295144" cy="493776"/>
          </a:xfrm>
          <a:prstGeom prst="rect">
            <a:avLst/>
          </a:prstGeom>
          <a:noFill/>
          <a:ln/>
        </p:spPr>
        <p:txBody>
          <a:bodyPr wrap="square" lIns="254" tIns="254" rIns="254" bIns="254" rtlCol="0" anchor="ctr">
            <a:normAutofit/>
          </a:bodyPr>
          <a:lstStyle/>
          <a:p>
            <a:pPr marL="0" indent="0">
              <a:buNone/>
            </a:pPr>
            <a:r>
              <a:rPr lang="en-US" sz="700" dirty="0">
                <a:solidFill>
                  <a:srgbClr val="D4F2EC"/>
                </a:solidFill>
                <a:latin typeface="Arial" pitchFamily="34" charset="0"/>
                <a:ea typeface="Arial" pitchFamily="34" charset="-122"/>
                <a:cs typeface="Arial" pitchFamily="34" charset="-120"/>
              </a:rPr>
              <a:t>Launch a flagship recycled sneaker with a return loop: buy, wear, return, refurbish, recycle and reward.</a:t>
            </a:r>
            <a:endParaRPr lang="en-US" sz="700" dirty="0"/>
          </a:p>
          <a:p>
            <a:pPr marL="0" indent="0">
              <a:buNone/>
            </a:pPr>
            <a:r>
              <a:rPr lang="en-US" sz="700" dirty="0">
                <a:solidFill>
                  <a:srgbClr val="D4F2EC"/>
                </a:solidFill>
                <a:latin typeface="Arial" pitchFamily="34" charset="0"/>
                <a:ea typeface="Arial" pitchFamily="34" charset="-122"/>
                <a:cs typeface="Arial" pitchFamily="34" charset="-120"/>
              </a:rPr>
              <a:t>(Hesse et al., 2022)</a:t>
            </a:r>
            <a:endParaRPr lang="en-US" sz="700" dirty="0"/>
          </a:p>
        </p:txBody>
      </p:sp>
      <p:sp>
        <p:nvSpPr>
          <p:cNvPr id="24" name="Shape 21"/>
          <p:cNvSpPr/>
          <p:nvPr/>
        </p:nvSpPr>
        <p:spPr>
          <a:xfrm>
            <a:off x="502920" y="4160520"/>
            <a:ext cx="2679192" cy="1042416"/>
          </a:xfrm>
          <a:prstGeom prst="roundRect">
            <a:avLst>
              <a:gd name="adj" fmla="val 6140"/>
            </a:avLst>
          </a:prstGeom>
          <a:solidFill>
            <a:srgbClr val="061A1D">
              <a:alpha val="96000"/>
            </a:srgbClr>
          </a:solidFill>
          <a:ln w="6985">
            <a:solidFill>
              <a:srgbClr val="2DE8A0">
                <a:alpha val="30000"/>
              </a:srgbClr>
            </a:solidFill>
            <a:prstDash val="solid"/>
          </a:ln>
        </p:spPr>
      </p:sp>
      <p:sp>
        <p:nvSpPr>
          <p:cNvPr id="25" name="Shape 22"/>
          <p:cNvSpPr/>
          <p:nvPr/>
        </p:nvSpPr>
        <p:spPr>
          <a:xfrm>
            <a:off x="667512" y="4279392"/>
            <a:ext cx="329184" cy="329184"/>
          </a:xfrm>
          <a:prstGeom prst="ellipse">
            <a:avLst/>
          </a:prstGeom>
          <a:solidFill>
            <a:srgbClr val="9DFF57"/>
          </a:solidFill>
          <a:ln w="12700">
            <a:solidFill>
              <a:srgbClr val="9DFF57">
                <a:alpha val="0"/>
              </a:srgbClr>
            </a:solidFill>
            <a:prstDash val="solid"/>
          </a:ln>
        </p:spPr>
      </p:sp>
      <p:sp>
        <p:nvSpPr>
          <p:cNvPr id="26" name="Text 23"/>
          <p:cNvSpPr/>
          <p:nvPr/>
        </p:nvSpPr>
        <p:spPr>
          <a:xfrm>
            <a:off x="772668" y="4359859"/>
            <a:ext cx="128016" cy="91440"/>
          </a:xfrm>
          <a:prstGeom prst="rect">
            <a:avLst/>
          </a:prstGeom>
          <a:noFill/>
          <a:ln/>
        </p:spPr>
        <p:txBody>
          <a:bodyPr wrap="square" lIns="254" tIns="254" rIns="254" bIns="254" rtlCol="0" anchor="ctr"/>
          <a:lstStyle/>
          <a:p>
            <a:pPr marL="0" indent="0" algn="ctr">
              <a:buNone/>
            </a:pPr>
            <a:r>
              <a:rPr lang="en-US" sz="700" b="1" dirty="0">
                <a:solidFill>
                  <a:srgbClr val="031012"/>
                </a:solidFill>
                <a:latin typeface="Arial" pitchFamily="34" charset="0"/>
                <a:ea typeface="Arial" pitchFamily="34" charset="-122"/>
                <a:cs typeface="Arial" pitchFamily="34" charset="-120"/>
              </a:rPr>
              <a:t>3</a:t>
            </a:r>
            <a:endParaRPr lang="en-US" sz="700" dirty="0"/>
          </a:p>
        </p:txBody>
      </p:sp>
      <p:sp>
        <p:nvSpPr>
          <p:cNvPr id="27" name="Text 24"/>
          <p:cNvSpPr/>
          <p:nvPr/>
        </p:nvSpPr>
        <p:spPr>
          <a:xfrm>
            <a:off x="1088136" y="4288536"/>
            <a:ext cx="1911096" cy="219456"/>
          </a:xfrm>
          <a:prstGeom prst="rect">
            <a:avLst/>
          </a:prstGeom>
          <a:noFill/>
          <a:ln/>
        </p:spPr>
        <p:txBody>
          <a:bodyPr wrap="square" lIns="254" tIns="254" rIns="254" bIns="254" rtlCol="0" anchor="ctr"/>
          <a:lstStyle/>
          <a:p>
            <a:pPr marL="0" indent="0">
              <a:buNone/>
            </a:pPr>
            <a:r>
              <a:rPr lang="en-US" sz="820" b="1" dirty="0">
                <a:solidFill>
                  <a:srgbClr val="FFFFFF"/>
                </a:solidFill>
                <a:latin typeface="Arial" pitchFamily="34" charset="0"/>
                <a:ea typeface="Arial" pitchFamily="34" charset="-122"/>
                <a:cs typeface="Arial" pitchFamily="34" charset="-120"/>
              </a:rPr>
              <a:t>Market appeal</a:t>
            </a:r>
            <a:endParaRPr lang="en-US" sz="820" dirty="0"/>
          </a:p>
        </p:txBody>
      </p:sp>
      <p:sp>
        <p:nvSpPr>
          <p:cNvPr id="28" name="Text 25"/>
          <p:cNvSpPr/>
          <p:nvPr/>
        </p:nvSpPr>
        <p:spPr>
          <a:xfrm>
            <a:off x="704088" y="4636008"/>
            <a:ext cx="2295144" cy="493776"/>
          </a:xfrm>
          <a:prstGeom prst="rect">
            <a:avLst/>
          </a:prstGeom>
          <a:noFill/>
          <a:ln/>
        </p:spPr>
        <p:txBody>
          <a:bodyPr wrap="square" lIns="254" tIns="254" rIns="254" bIns="254" rtlCol="0" anchor="ctr">
            <a:normAutofit/>
          </a:bodyPr>
          <a:lstStyle/>
          <a:p>
            <a:pPr marL="0" indent="0">
              <a:buNone/>
            </a:pPr>
            <a:r>
              <a:rPr lang="en-US" sz="700" dirty="0">
                <a:solidFill>
                  <a:srgbClr val="D4F2EC"/>
                </a:solidFill>
                <a:latin typeface="Arial" pitchFamily="34" charset="0"/>
                <a:ea typeface="Arial" pitchFamily="34" charset="-122"/>
                <a:cs typeface="Arial" pitchFamily="34" charset="-120"/>
              </a:rPr>
              <a:t>Eco-conscious athletes want credible, stylish performance products that support identity without lowering quality.</a:t>
            </a:r>
            <a:endParaRPr lang="en-US" sz="700" dirty="0"/>
          </a:p>
          <a:p>
            <a:pPr marL="0" indent="0">
              <a:buNone/>
            </a:pPr>
            <a:r>
              <a:rPr lang="en-US" sz="700" dirty="0">
                <a:solidFill>
                  <a:srgbClr val="D4F2EC"/>
                </a:solidFill>
                <a:latin typeface="Arial" pitchFamily="34" charset="0"/>
                <a:ea typeface="Arial" pitchFamily="34" charset="-122"/>
                <a:cs typeface="Arial" pitchFamily="34" charset="-120"/>
              </a:rPr>
              <a:t>(Yadav et al., 2022; Yadav et al., 2024)</a:t>
            </a:r>
            <a:endParaRPr lang="en-US" sz="700" dirty="0"/>
          </a:p>
        </p:txBody>
      </p:sp>
      <p:sp>
        <p:nvSpPr>
          <p:cNvPr id="29" name="Shape 26"/>
          <p:cNvSpPr/>
          <p:nvPr/>
        </p:nvSpPr>
        <p:spPr>
          <a:xfrm>
            <a:off x="3355848" y="4160520"/>
            <a:ext cx="2679192" cy="1042416"/>
          </a:xfrm>
          <a:prstGeom prst="roundRect">
            <a:avLst>
              <a:gd name="adj" fmla="val 6140"/>
            </a:avLst>
          </a:prstGeom>
          <a:solidFill>
            <a:srgbClr val="061A1D">
              <a:alpha val="96000"/>
            </a:srgbClr>
          </a:solidFill>
          <a:ln w="6985">
            <a:solidFill>
              <a:srgbClr val="2DE8A0">
                <a:alpha val="30000"/>
              </a:srgbClr>
            </a:solidFill>
            <a:prstDash val="solid"/>
          </a:ln>
        </p:spPr>
      </p:sp>
      <p:sp>
        <p:nvSpPr>
          <p:cNvPr id="30" name="Shape 27"/>
          <p:cNvSpPr/>
          <p:nvPr/>
        </p:nvSpPr>
        <p:spPr>
          <a:xfrm>
            <a:off x="3520440" y="4279392"/>
            <a:ext cx="329184" cy="329184"/>
          </a:xfrm>
          <a:prstGeom prst="ellipse">
            <a:avLst/>
          </a:prstGeom>
          <a:solidFill>
            <a:srgbClr val="11E4A0"/>
          </a:solidFill>
          <a:ln w="12700">
            <a:solidFill>
              <a:srgbClr val="11E4A0">
                <a:alpha val="0"/>
              </a:srgbClr>
            </a:solidFill>
            <a:prstDash val="solid"/>
          </a:ln>
        </p:spPr>
      </p:sp>
      <p:sp>
        <p:nvSpPr>
          <p:cNvPr id="31" name="Text 28"/>
          <p:cNvSpPr/>
          <p:nvPr/>
        </p:nvSpPr>
        <p:spPr>
          <a:xfrm>
            <a:off x="3625596" y="4359859"/>
            <a:ext cx="128016" cy="91440"/>
          </a:xfrm>
          <a:prstGeom prst="rect">
            <a:avLst/>
          </a:prstGeom>
          <a:noFill/>
          <a:ln/>
        </p:spPr>
        <p:txBody>
          <a:bodyPr wrap="square" lIns="254" tIns="254" rIns="254" bIns="254" rtlCol="0" anchor="ctr"/>
          <a:lstStyle/>
          <a:p>
            <a:pPr marL="0" indent="0" algn="ctr">
              <a:buNone/>
            </a:pPr>
            <a:r>
              <a:rPr lang="en-US" sz="700" b="1" dirty="0">
                <a:solidFill>
                  <a:srgbClr val="031012"/>
                </a:solidFill>
                <a:latin typeface="Arial" pitchFamily="34" charset="0"/>
                <a:ea typeface="Arial" pitchFamily="34" charset="-122"/>
                <a:cs typeface="Arial" pitchFamily="34" charset="-120"/>
              </a:rPr>
              <a:t>4</a:t>
            </a:r>
            <a:endParaRPr lang="en-US" sz="700" dirty="0"/>
          </a:p>
        </p:txBody>
      </p:sp>
      <p:sp>
        <p:nvSpPr>
          <p:cNvPr id="32" name="Text 29"/>
          <p:cNvSpPr/>
          <p:nvPr/>
        </p:nvSpPr>
        <p:spPr>
          <a:xfrm>
            <a:off x="3941064" y="4288536"/>
            <a:ext cx="1911096" cy="219456"/>
          </a:xfrm>
          <a:prstGeom prst="rect">
            <a:avLst/>
          </a:prstGeom>
          <a:noFill/>
          <a:ln/>
        </p:spPr>
        <p:txBody>
          <a:bodyPr wrap="square" lIns="254" tIns="254" rIns="254" bIns="254" rtlCol="0" anchor="ctr"/>
          <a:lstStyle/>
          <a:p>
            <a:pPr marL="0" indent="0">
              <a:buNone/>
            </a:pPr>
            <a:r>
              <a:rPr lang="en-US" sz="820" b="1" dirty="0">
                <a:solidFill>
                  <a:srgbClr val="FFFFFF"/>
                </a:solidFill>
                <a:latin typeface="Arial" pitchFamily="34" charset="0"/>
                <a:ea typeface="Arial" pitchFamily="34" charset="-122"/>
                <a:cs typeface="Arial" pitchFamily="34" charset="-120"/>
              </a:rPr>
              <a:t>Investor logic</a:t>
            </a:r>
            <a:endParaRPr lang="en-US" sz="820" dirty="0"/>
          </a:p>
        </p:txBody>
      </p:sp>
      <p:sp>
        <p:nvSpPr>
          <p:cNvPr id="33" name="Text 30"/>
          <p:cNvSpPr/>
          <p:nvPr/>
        </p:nvSpPr>
        <p:spPr>
          <a:xfrm>
            <a:off x="3557016" y="4636008"/>
            <a:ext cx="2295144" cy="493776"/>
          </a:xfrm>
          <a:prstGeom prst="rect">
            <a:avLst/>
          </a:prstGeom>
          <a:noFill/>
          <a:ln/>
        </p:spPr>
        <p:txBody>
          <a:bodyPr wrap="square" lIns="254" tIns="254" rIns="254" bIns="254" rtlCol="0" anchor="ctr">
            <a:normAutofit/>
          </a:bodyPr>
          <a:lstStyle/>
          <a:p>
            <a:pPr marL="0" indent="0">
              <a:buNone/>
            </a:pPr>
            <a:r>
              <a:rPr lang="en-US" sz="700" dirty="0">
                <a:solidFill>
                  <a:srgbClr val="D4F2EC"/>
                </a:solidFill>
                <a:latin typeface="Arial" pitchFamily="34" charset="0"/>
                <a:ea typeface="Arial" pitchFamily="34" charset="-122"/>
                <a:cs typeface="Arial" pitchFamily="34" charset="-120"/>
              </a:rPr>
              <a:t>ReStep can build loyalty, reduce waste risk, generate repeat engagement and create product-life data for innovation.</a:t>
            </a:r>
            <a:endParaRPr lang="en-US" sz="700" dirty="0"/>
          </a:p>
          <a:p>
            <a:pPr marL="0" indent="0">
              <a:buNone/>
            </a:pPr>
            <a:r>
              <a:rPr lang="en-US" sz="700" dirty="0">
                <a:solidFill>
                  <a:srgbClr val="D4F2EC"/>
                </a:solidFill>
                <a:latin typeface="Arial" pitchFamily="34" charset="0"/>
                <a:ea typeface="Arial" pitchFamily="34" charset="-122"/>
                <a:cs typeface="Arial" pitchFamily="34" charset="-120"/>
              </a:rPr>
              <a:t>(Polyportis et al., 2022)</a:t>
            </a:r>
            <a:endParaRPr lang="en-US" sz="700" dirty="0"/>
          </a:p>
        </p:txBody>
      </p:sp>
      <p:sp>
        <p:nvSpPr>
          <p:cNvPr id="34" name="Shape 31"/>
          <p:cNvSpPr/>
          <p:nvPr/>
        </p:nvSpPr>
        <p:spPr>
          <a:xfrm>
            <a:off x="502920" y="5422392"/>
            <a:ext cx="5532120" cy="960120"/>
          </a:xfrm>
          <a:prstGeom prst="roundRect">
            <a:avLst>
              <a:gd name="adj" fmla="val 6667"/>
            </a:avLst>
          </a:prstGeom>
          <a:solidFill>
            <a:srgbClr val="092023">
              <a:alpha val="97000"/>
            </a:srgbClr>
          </a:solidFill>
          <a:ln w="6985">
            <a:solidFill>
              <a:srgbClr val="4DE59D">
                <a:alpha val="30000"/>
              </a:srgbClr>
            </a:solidFill>
            <a:prstDash val="solid"/>
          </a:ln>
        </p:spPr>
      </p:sp>
      <p:sp>
        <p:nvSpPr>
          <p:cNvPr id="35" name="Text 32"/>
          <p:cNvSpPr/>
          <p:nvPr/>
        </p:nvSpPr>
        <p:spPr>
          <a:xfrm>
            <a:off x="713232" y="5559552"/>
            <a:ext cx="2926080" cy="118872"/>
          </a:xfrm>
          <a:prstGeom prst="rect">
            <a:avLst/>
          </a:prstGeom>
          <a:noFill/>
          <a:ln/>
        </p:spPr>
        <p:txBody>
          <a:bodyPr wrap="square" lIns="254" tIns="254" rIns="254" bIns="254" rtlCol="0" anchor="ctr"/>
          <a:lstStyle/>
          <a:p>
            <a:pPr marL="0" indent="0">
              <a:buNone/>
            </a:pPr>
            <a:r>
              <a:rPr lang="en-US" sz="610" b="1" dirty="0">
                <a:solidFill>
                  <a:schemeClr val="bg1"/>
                </a:solidFill>
              </a:rPr>
              <a:t>REFERENCES </a:t>
            </a:r>
          </a:p>
        </p:txBody>
      </p:sp>
      <p:sp>
        <p:nvSpPr>
          <p:cNvPr id="36" name="Text 33"/>
          <p:cNvSpPr/>
          <p:nvPr/>
        </p:nvSpPr>
        <p:spPr>
          <a:xfrm>
            <a:off x="713232" y="5760720"/>
            <a:ext cx="5074920" cy="118872"/>
          </a:xfrm>
          <a:prstGeom prst="rect">
            <a:avLst/>
          </a:prstGeom>
          <a:noFill/>
          <a:ln/>
        </p:spPr>
        <p:txBody>
          <a:bodyPr wrap="square" lIns="254" tIns="254" rIns="254" bIns="254" rtlCol="0" anchor="ctr">
            <a:normAutofit/>
          </a:bodyPr>
          <a:lstStyle/>
          <a:p>
            <a:pPr marL="0" indent="0">
              <a:buNone/>
            </a:pPr>
            <a:r>
              <a:rPr lang="en-US" sz="500" dirty="0">
                <a:solidFill>
                  <a:srgbClr val="E9FFF8"/>
                </a:solidFill>
                <a:latin typeface="Arial" pitchFamily="34" charset="0"/>
                <a:ea typeface="Arial" pitchFamily="34" charset="-122"/>
                <a:cs typeface="Arial" pitchFamily="34" charset="-120"/>
              </a:rPr>
              <a:t>Hesse et al. (2022), Journal of Brand Management, 29(6), 520–537  •  Polyportis et al. (2022), Resources, Conservation &amp; Recycling, 186, 106533</a:t>
            </a:r>
            <a:endParaRPr lang="en-US" sz="500" dirty="0"/>
          </a:p>
        </p:txBody>
      </p:sp>
      <p:sp>
        <p:nvSpPr>
          <p:cNvPr id="37" name="Text 34"/>
          <p:cNvSpPr/>
          <p:nvPr/>
        </p:nvSpPr>
        <p:spPr>
          <a:xfrm>
            <a:off x="713232" y="5989320"/>
            <a:ext cx="5074920" cy="118872"/>
          </a:xfrm>
          <a:prstGeom prst="rect">
            <a:avLst/>
          </a:prstGeom>
          <a:noFill/>
          <a:ln/>
        </p:spPr>
        <p:txBody>
          <a:bodyPr wrap="square" lIns="254" tIns="254" rIns="254" bIns="254" rtlCol="0" anchor="ctr">
            <a:normAutofit/>
          </a:bodyPr>
          <a:lstStyle/>
          <a:p>
            <a:pPr marL="0" indent="0">
              <a:buNone/>
            </a:pPr>
            <a:r>
              <a:rPr lang="en-US" sz="500" dirty="0">
                <a:solidFill>
                  <a:srgbClr val="E9FFF8"/>
                </a:solidFill>
                <a:latin typeface="Arial" pitchFamily="34" charset="0"/>
                <a:ea typeface="Arial" pitchFamily="34" charset="-122"/>
                <a:cs typeface="Arial" pitchFamily="34" charset="-120"/>
              </a:rPr>
              <a:t>Yadav, Kar &amp; Rai (2022), Frontiers in Environmental Science, 10, 1007959  •  Yadav, Xu &amp; Hergeth (2024), Sustainability, 16(2), 830</a:t>
            </a:r>
            <a:endParaRPr lang="en-US" sz="500" dirty="0"/>
          </a:p>
        </p:txBody>
      </p:sp>
      <p:sp>
        <p:nvSpPr>
          <p:cNvPr id="38" name="Shape 35"/>
          <p:cNvSpPr/>
          <p:nvPr/>
        </p:nvSpPr>
        <p:spPr>
          <a:xfrm>
            <a:off x="6812280" y="347472"/>
            <a:ext cx="4526280" cy="621792"/>
          </a:xfrm>
          <a:prstGeom prst="roundRect">
            <a:avLst>
              <a:gd name="adj" fmla="val 10294"/>
            </a:avLst>
          </a:prstGeom>
          <a:solidFill>
            <a:srgbClr val="041719">
              <a:alpha val="87000"/>
            </a:srgbClr>
          </a:solidFill>
          <a:ln w="6985">
            <a:solidFill>
              <a:srgbClr val="A4FF63">
                <a:alpha val="30000"/>
              </a:srgbClr>
            </a:solidFill>
            <a:prstDash val="solid"/>
          </a:ln>
        </p:spPr>
      </p:sp>
      <p:sp>
        <p:nvSpPr>
          <p:cNvPr id="39" name="Text 36"/>
          <p:cNvSpPr/>
          <p:nvPr/>
        </p:nvSpPr>
        <p:spPr>
          <a:xfrm>
            <a:off x="7040880" y="484632"/>
            <a:ext cx="2103120" cy="128016"/>
          </a:xfrm>
          <a:prstGeom prst="rect">
            <a:avLst/>
          </a:prstGeom>
          <a:noFill/>
          <a:ln/>
        </p:spPr>
        <p:txBody>
          <a:bodyPr wrap="square" lIns="254" tIns="254" rIns="254" bIns="254" rtlCol="0" anchor="ctr"/>
          <a:lstStyle/>
          <a:p>
            <a:pPr marL="0" indent="0">
              <a:buNone/>
            </a:pPr>
            <a:r>
              <a:rPr lang="en-US" sz="670" b="1" dirty="0">
                <a:solidFill>
                  <a:srgbClr val="A4FF63"/>
                </a:solidFill>
                <a:latin typeface="Arial" pitchFamily="34" charset="0"/>
                <a:ea typeface="Arial" pitchFamily="34" charset="-122"/>
                <a:cs typeface="Arial" pitchFamily="34" charset="-120"/>
              </a:rPr>
              <a:t>THE BRAND EXTENSION</a:t>
            </a:r>
            <a:endParaRPr lang="en-US" sz="670" dirty="0"/>
          </a:p>
        </p:txBody>
      </p:sp>
      <p:sp>
        <p:nvSpPr>
          <p:cNvPr id="40" name="Text 37"/>
          <p:cNvSpPr/>
          <p:nvPr/>
        </p:nvSpPr>
        <p:spPr>
          <a:xfrm>
            <a:off x="7040880" y="658368"/>
            <a:ext cx="3886200" cy="164592"/>
          </a:xfrm>
          <a:prstGeom prst="rect">
            <a:avLst/>
          </a:prstGeom>
          <a:noFill/>
          <a:ln/>
        </p:spPr>
        <p:txBody>
          <a:bodyPr wrap="square" lIns="254" tIns="254" rIns="254" bIns="254" rtlCol="0" anchor="ctr"/>
          <a:lstStyle/>
          <a:p>
            <a:pPr marL="0" indent="0">
              <a:buNone/>
            </a:pPr>
            <a:r>
              <a:rPr lang="en-US" sz="1000" b="1" dirty="0">
                <a:solidFill>
                  <a:srgbClr val="FFFFFF"/>
                </a:solidFill>
                <a:latin typeface="Arial" pitchFamily="34" charset="0"/>
                <a:ea typeface="Arial" pitchFamily="34" charset="-122"/>
                <a:cs typeface="Arial" pitchFamily="34" charset="-120"/>
              </a:rPr>
              <a:t>A circular sneaker + take-back ecosystem</a:t>
            </a:r>
            <a:endParaRPr lang="en-US" sz="1000" dirty="0"/>
          </a:p>
        </p:txBody>
      </p:sp>
      <p:sp>
        <p:nvSpPr>
          <p:cNvPr id="41" name="Shape 38"/>
          <p:cNvSpPr/>
          <p:nvPr/>
        </p:nvSpPr>
        <p:spPr>
          <a:xfrm>
            <a:off x="6903720" y="4864608"/>
            <a:ext cx="4663440" cy="1261872"/>
          </a:xfrm>
          <a:prstGeom prst="roundRect">
            <a:avLst>
              <a:gd name="adj" fmla="val 5072"/>
            </a:avLst>
          </a:prstGeom>
          <a:solidFill>
            <a:srgbClr val="031012">
              <a:alpha val="90000"/>
            </a:srgbClr>
          </a:solidFill>
          <a:ln w="6985">
            <a:solidFill>
              <a:srgbClr val="4DE59D">
                <a:alpha val="30000"/>
              </a:srgbClr>
            </a:solidFill>
            <a:prstDash val="solid"/>
          </a:ln>
        </p:spPr>
      </p:sp>
      <p:sp>
        <p:nvSpPr>
          <p:cNvPr id="42" name="Text 39"/>
          <p:cNvSpPr/>
          <p:nvPr/>
        </p:nvSpPr>
        <p:spPr>
          <a:xfrm>
            <a:off x="7141464" y="5038344"/>
            <a:ext cx="2011680" cy="137160"/>
          </a:xfrm>
          <a:prstGeom prst="rect">
            <a:avLst/>
          </a:prstGeom>
          <a:noFill/>
          <a:ln/>
        </p:spPr>
        <p:txBody>
          <a:bodyPr wrap="square" lIns="254" tIns="254" rIns="254" bIns="254" rtlCol="0" anchor="ctr"/>
          <a:lstStyle/>
          <a:p>
            <a:pPr marL="0" indent="0">
              <a:buNone/>
            </a:pPr>
            <a:r>
              <a:rPr lang="en-US" sz="680" b="1" dirty="0">
                <a:solidFill>
                  <a:srgbClr val="A4FF63"/>
                </a:solidFill>
                <a:latin typeface="Arial" pitchFamily="34" charset="0"/>
                <a:ea typeface="Arial" pitchFamily="34" charset="-122"/>
                <a:cs typeface="Arial" pitchFamily="34" charset="-120"/>
              </a:rPr>
              <a:t>SUSTAINABILITY ALIGNMENT</a:t>
            </a:r>
            <a:endParaRPr lang="en-US" sz="680" dirty="0"/>
          </a:p>
        </p:txBody>
      </p:sp>
      <p:sp>
        <p:nvSpPr>
          <p:cNvPr id="43" name="Text 40"/>
          <p:cNvSpPr/>
          <p:nvPr/>
        </p:nvSpPr>
        <p:spPr>
          <a:xfrm>
            <a:off x="7132320" y="5330952"/>
            <a:ext cx="713232" cy="256032"/>
          </a:xfrm>
          <a:prstGeom prst="rect">
            <a:avLst/>
          </a:prstGeom>
          <a:solidFill>
            <a:srgbClr val="A4FF63"/>
          </a:solidFill>
          <a:ln/>
        </p:spPr>
        <p:txBody>
          <a:bodyPr wrap="square" lIns="254" tIns="254" rIns="254" bIns="254" rtlCol="0" anchor="ctr"/>
          <a:lstStyle/>
          <a:p>
            <a:pPr marL="0" indent="0" algn="ctr">
              <a:buNone/>
            </a:pPr>
            <a:r>
              <a:rPr lang="en-US" sz="1100" b="1" dirty="0">
                <a:solidFill>
                  <a:srgbClr val="031012"/>
                </a:solidFill>
                <a:latin typeface="Arial" pitchFamily="34" charset="0"/>
                <a:ea typeface="Arial" pitchFamily="34" charset="-122"/>
                <a:cs typeface="Arial" pitchFamily="34" charset="-120"/>
              </a:rPr>
              <a:t>SDG 12</a:t>
            </a:r>
            <a:endParaRPr lang="en-US" sz="1100" dirty="0"/>
          </a:p>
        </p:txBody>
      </p:sp>
      <p:sp>
        <p:nvSpPr>
          <p:cNvPr id="44" name="Text 41"/>
          <p:cNvSpPr/>
          <p:nvPr/>
        </p:nvSpPr>
        <p:spPr>
          <a:xfrm>
            <a:off x="7955280" y="5321808"/>
            <a:ext cx="3337560" cy="201168"/>
          </a:xfrm>
          <a:prstGeom prst="rect">
            <a:avLst/>
          </a:prstGeom>
          <a:noFill/>
          <a:ln/>
        </p:spPr>
        <p:txBody>
          <a:bodyPr wrap="square" lIns="254" tIns="254" rIns="254" bIns="254" rtlCol="0" anchor="ctr"/>
          <a:lstStyle/>
          <a:p>
            <a:pPr marL="0" indent="0">
              <a:buNone/>
            </a:pPr>
            <a:r>
              <a:rPr lang="en-US" sz="830" b="1" dirty="0">
                <a:solidFill>
                  <a:srgbClr val="FFFFFF"/>
                </a:solidFill>
                <a:latin typeface="Arial" pitchFamily="34" charset="0"/>
                <a:ea typeface="Arial" pitchFamily="34" charset="-122"/>
                <a:cs typeface="Arial" pitchFamily="34" charset="-120"/>
              </a:rPr>
              <a:t>Responsible consumption through repair, take-back and recycling</a:t>
            </a:r>
            <a:endParaRPr lang="en-US" sz="830" dirty="0"/>
          </a:p>
        </p:txBody>
      </p:sp>
      <p:sp>
        <p:nvSpPr>
          <p:cNvPr id="45" name="Text 42"/>
          <p:cNvSpPr/>
          <p:nvPr/>
        </p:nvSpPr>
        <p:spPr>
          <a:xfrm>
            <a:off x="7132320" y="5678424"/>
            <a:ext cx="713232" cy="256032"/>
          </a:xfrm>
          <a:prstGeom prst="rect">
            <a:avLst/>
          </a:prstGeom>
          <a:solidFill>
            <a:srgbClr val="11E4A0"/>
          </a:solidFill>
          <a:ln/>
        </p:spPr>
        <p:txBody>
          <a:bodyPr wrap="square" lIns="254" tIns="254" rIns="254" bIns="254" rtlCol="0" anchor="ctr"/>
          <a:lstStyle/>
          <a:p>
            <a:pPr marL="0" indent="0" algn="ctr">
              <a:buNone/>
            </a:pPr>
            <a:r>
              <a:rPr lang="en-US" sz="1100" b="1" dirty="0">
                <a:solidFill>
                  <a:srgbClr val="031012"/>
                </a:solidFill>
                <a:latin typeface="Arial" pitchFamily="34" charset="0"/>
                <a:ea typeface="Arial" pitchFamily="34" charset="-122"/>
                <a:cs typeface="Arial" pitchFamily="34" charset="-120"/>
              </a:rPr>
              <a:t>SDG 13</a:t>
            </a:r>
            <a:endParaRPr lang="en-US" sz="1100" dirty="0"/>
          </a:p>
        </p:txBody>
      </p:sp>
      <p:sp>
        <p:nvSpPr>
          <p:cNvPr id="46" name="Text 43"/>
          <p:cNvSpPr/>
          <p:nvPr/>
        </p:nvSpPr>
        <p:spPr>
          <a:xfrm>
            <a:off x="7955280" y="5669280"/>
            <a:ext cx="3337560" cy="201168"/>
          </a:xfrm>
          <a:prstGeom prst="rect">
            <a:avLst/>
          </a:prstGeom>
          <a:noFill/>
          <a:ln/>
        </p:spPr>
        <p:txBody>
          <a:bodyPr wrap="square" lIns="254" tIns="254" rIns="254" bIns="254" rtlCol="0" anchor="ctr"/>
          <a:lstStyle/>
          <a:p>
            <a:pPr marL="0" indent="0">
              <a:buNone/>
            </a:pPr>
            <a:r>
              <a:rPr lang="en-US" sz="830" b="1" dirty="0">
                <a:solidFill>
                  <a:srgbClr val="FFFFFF"/>
                </a:solidFill>
                <a:latin typeface="Arial" pitchFamily="34" charset="0"/>
                <a:ea typeface="Arial" pitchFamily="34" charset="-122"/>
                <a:cs typeface="Arial" pitchFamily="34" charset="-120"/>
              </a:rPr>
              <a:t>Lower-impact materials and circular design supporting climate action</a:t>
            </a:r>
            <a:endParaRPr lang="en-US" sz="830" dirty="0"/>
          </a:p>
        </p:txBody>
      </p:sp>
      <p:sp>
        <p:nvSpPr>
          <p:cNvPr id="47" name="Text 44"/>
          <p:cNvSpPr/>
          <p:nvPr/>
        </p:nvSpPr>
        <p:spPr>
          <a:xfrm>
            <a:off x="7955280" y="5952744"/>
            <a:ext cx="2926080" cy="109728"/>
          </a:xfrm>
          <a:prstGeom prst="rect">
            <a:avLst/>
          </a:prstGeom>
          <a:noFill/>
          <a:ln/>
        </p:spPr>
        <p:txBody>
          <a:bodyPr wrap="square" lIns="254" tIns="254" rIns="254" bIns="254" rtlCol="0" anchor="ctr"/>
          <a:lstStyle/>
          <a:p>
            <a:pPr marL="0" indent="0">
              <a:buNone/>
            </a:pPr>
            <a:r>
              <a:rPr lang="en-US" sz="500" i="1" dirty="0">
                <a:solidFill>
                  <a:srgbClr val="A7F7CB"/>
                </a:solidFill>
                <a:latin typeface="Arial" pitchFamily="34" charset="0"/>
                <a:ea typeface="Arial" pitchFamily="34" charset="-122"/>
                <a:cs typeface="Arial" pitchFamily="34" charset="-120"/>
              </a:rPr>
              <a:t>(SDGs 12 &amp; 13; linked with circular-economy evidence)</a:t>
            </a:r>
            <a:endParaRPr lang="en-US" sz="500" dirty="0"/>
          </a:p>
        </p:txBody>
      </p:sp>
      <p:sp>
        <p:nvSpPr>
          <p:cNvPr id="50" name="TextBox 49">
            <a:extLst>
              <a:ext uri="{FF2B5EF4-FFF2-40B4-BE49-F238E27FC236}">
                <a16:creationId xmlns:a16="http://schemas.microsoft.com/office/drawing/2014/main" id="{9F6215E5-3E24-3F2D-3789-07A65F95D525}"/>
              </a:ext>
            </a:extLst>
          </p:cNvPr>
          <p:cNvSpPr txBox="1"/>
          <p:nvPr/>
        </p:nvSpPr>
        <p:spPr>
          <a:xfrm>
            <a:off x="4269377" y="286500"/>
            <a:ext cx="3287812" cy="430887"/>
          </a:xfrm>
          <a:prstGeom prst="rect">
            <a:avLst/>
          </a:prstGeom>
          <a:noFill/>
        </p:spPr>
        <p:txBody>
          <a:bodyPr wrap="square">
            <a:spAutoFit/>
          </a:bodyPr>
          <a:lstStyle/>
          <a:p>
            <a:r>
              <a:rPr lang="en-PK" sz="1050" b="1" dirty="0">
                <a:solidFill>
                  <a:schemeClr val="bg1"/>
                </a:solidFill>
              </a:rPr>
              <a:t>Niraj Vastabhai Odedara</a:t>
            </a:r>
            <a:br>
              <a:rPr lang="en-PK" sz="1050" dirty="0">
                <a:solidFill>
                  <a:schemeClr val="bg1"/>
                </a:solidFill>
              </a:rPr>
            </a:br>
            <a:r>
              <a:rPr lang="en-PK" sz="1050" b="1" dirty="0">
                <a:solidFill>
                  <a:schemeClr val="bg1"/>
                </a:solidFill>
              </a:rPr>
              <a:t>Student Number:</a:t>
            </a:r>
            <a:r>
              <a:rPr lang="en-PK" sz="1050" dirty="0">
                <a:solidFill>
                  <a:schemeClr val="bg1"/>
                </a:solidFill>
              </a:rPr>
              <a:t> 2541726</a:t>
            </a:r>
          </a:p>
        </p:txBody>
      </p:sp>
      <p:pic>
        <p:nvPicPr>
          <p:cNvPr id="49" name="Picture 2" descr="Prifysgol Cymru Y Drindod Dewi Sant | University of Wales Trinity Saint  David - NPLD">
            <a:extLst>
              <a:ext uri="{FF2B5EF4-FFF2-40B4-BE49-F238E27FC236}">
                <a16:creationId xmlns:a16="http://schemas.microsoft.com/office/drawing/2014/main" id="{A612A4DE-160B-D2F5-4B36-6AED01E750C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333010" y="137305"/>
            <a:ext cx="1645339" cy="82267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1050</Words>
  <Application>Microsoft Macintosh PowerPoint</Application>
  <PresentationFormat>Widescreen</PresentationFormat>
  <Paragraphs>37</Paragraphs>
  <Slides>1</Slides>
  <Notes>1</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vt:i4>
      </vt:variant>
    </vt:vector>
  </HeadingPairs>
  <TitlesOfParts>
    <vt:vector size="3" baseType="lpstr">
      <vt:lpstr>Arial</vt:lpstr>
      <vt:lpstr>Office Theme</vt:lpstr>
      <vt:lpstr>PowerPoint Presentation</vt:lpstr>
    </vt:vector>
  </TitlesOfParts>
  <Company>OpenAI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NIKE ReStep Sustainable Brand Extension Poster</dc:title>
  <dc:subject>Element 1 Sustainable Brand Extension Poster with peer-reviewed references</dc:subject>
  <dc:creator>OpenAI</dc:creator>
  <cp:lastModifiedBy>Microsoft Office User</cp:lastModifiedBy>
  <cp:revision>4</cp:revision>
  <dcterms:created xsi:type="dcterms:W3CDTF">2026-06-29T09:18:49Z</dcterms:created>
  <dcterms:modified xsi:type="dcterms:W3CDTF">2026-06-30T13:01:06Z</dcterms:modified>
</cp:coreProperties>
</file>