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mov" ContentType="video/quicktime"/>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48"/>
  </p:notesMasterIdLst>
  <p:sldIdLst>
    <p:sldId id="285" r:id="rId2"/>
    <p:sldId id="305" r:id="rId3"/>
    <p:sldId id="353" r:id="rId4"/>
    <p:sldId id="306" r:id="rId5"/>
    <p:sldId id="307" r:id="rId6"/>
    <p:sldId id="308" r:id="rId7"/>
    <p:sldId id="309" r:id="rId8"/>
    <p:sldId id="310" r:id="rId9"/>
    <p:sldId id="311" r:id="rId10"/>
    <p:sldId id="312" r:id="rId11"/>
    <p:sldId id="313" r:id="rId12"/>
    <p:sldId id="314" r:id="rId13"/>
    <p:sldId id="315" r:id="rId14"/>
    <p:sldId id="316" r:id="rId15"/>
    <p:sldId id="317" r:id="rId16"/>
    <p:sldId id="319" r:id="rId17"/>
    <p:sldId id="352" r:id="rId18"/>
    <p:sldId id="320" r:id="rId19"/>
    <p:sldId id="321" r:id="rId20"/>
    <p:sldId id="322" r:id="rId21"/>
    <p:sldId id="323" r:id="rId22"/>
    <p:sldId id="351" r:id="rId23"/>
    <p:sldId id="325" r:id="rId24"/>
    <p:sldId id="326" r:id="rId25"/>
    <p:sldId id="327" r:id="rId26"/>
    <p:sldId id="328" r:id="rId27"/>
    <p:sldId id="329" r:id="rId28"/>
    <p:sldId id="324" r:id="rId29"/>
    <p:sldId id="331" r:id="rId30"/>
    <p:sldId id="332" r:id="rId31"/>
    <p:sldId id="333" r:id="rId32"/>
    <p:sldId id="334" r:id="rId33"/>
    <p:sldId id="335" r:id="rId34"/>
    <p:sldId id="336" r:id="rId35"/>
    <p:sldId id="337" r:id="rId36"/>
    <p:sldId id="340" r:id="rId37"/>
    <p:sldId id="341" r:id="rId38"/>
    <p:sldId id="342" r:id="rId39"/>
    <p:sldId id="343" r:id="rId40"/>
    <p:sldId id="344" r:id="rId41"/>
    <p:sldId id="345" r:id="rId42"/>
    <p:sldId id="346" r:id="rId43"/>
    <p:sldId id="347" r:id="rId44"/>
    <p:sldId id="348" r:id="rId45"/>
    <p:sldId id="349" r:id="rId46"/>
    <p:sldId id="350" r:id="rId47"/>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7" autoAdjust="0"/>
    <p:restoredTop sz="93224"/>
  </p:normalViewPr>
  <p:slideViewPr>
    <p:cSldViewPr>
      <p:cViewPr varScale="1">
        <p:scale>
          <a:sx n="68" d="100"/>
          <a:sy n="68" d="100"/>
        </p:scale>
        <p:origin x="945" y="3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2457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84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2458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2458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2458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7D362D1-C436-8246-A3CC-13096180DC42}" type="slidenum">
              <a:rPr lang="en-US" altLang="en-US"/>
              <a:pPr>
                <a:defRPr/>
              </a:pPr>
              <a:t>‹#›</a:t>
            </a:fld>
            <a:endParaRPr lang="en-US" altLang="en-US"/>
          </a:p>
        </p:txBody>
      </p:sp>
    </p:spTree>
    <p:extLst>
      <p:ext uri="{BB962C8B-B14F-4D97-AF65-F5344CB8AC3E}">
        <p14:creationId xmlns:p14="http://schemas.microsoft.com/office/powerpoint/2010/main" val="12928897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4" name="Rectangle 3"/>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46404" y="758952"/>
            <a:ext cx="7063740" cy="4041648"/>
          </a:xfrm>
        </p:spPr>
        <p:txBody>
          <a:bodyPr/>
          <a:lstStyle>
            <a:lvl1pPr algn="l">
              <a:lnSpc>
                <a:spcPct val="85000"/>
              </a:lnSpc>
              <a:defRPr sz="6600" baseline="0">
                <a:solidFill>
                  <a:schemeClr val="tx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smtClean="0"/>
              <a:t>Click to edit Master subtitle style</a:t>
            </a:r>
            <a:endParaRPr lang="en-US" dirty="0"/>
          </a:p>
        </p:txBody>
      </p:sp>
      <p:sp>
        <p:nvSpPr>
          <p:cNvPr id="5" name="Date Placeholder 7"/>
          <p:cNvSpPr>
            <a:spLocks noGrp="1"/>
          </p:cNvSpPr>
          <p:nvPr>
            <p:ph type="dt" sz="half" idx="10"/>
          </p:nvPr>
        </p:nvSpPr>
        <p:spPr/>
        <p:txBody>
          <a:bodyPr/>
          <a:lstStyle>
            <a:lvl1pPr>
              <a:defRPr>
                <a:solidFill>
                  <a:schemeClr val="bg2">
                    <a:lumMod val="20000"/>
                    <a:lumOff val="80000"/>
                  </a:schemeClr>
                </a:solidFill>
              </a:defRPr>
            </a:lvl1pPr>
          </a:lstStyle>
          <a:p>
            <a:pPr>
              <a:defRPr/>
            </a:pPr>
            <a:endParaRPr lang="en-GB" altLang="en-US"/>
          </a:p>
        </p:txBody>
      </p:sp>
      <p:sp>
        <p:nvSpPr>
          <p:cNvPr id="6" name="Footer Placeholder 8"/>
          <p:cNvSpPr>
            <a:spLocks noGrp="1"/>
          </p:cNvSpPr>
          <p:nvPr>
            <p:ph type="ftr" sz="quarter" idx="11"/>
          </p:nvPr>
        </p:nvSpPr>
        <p:spPr/>
        <p:txBody>
          <a:bodyPr/>
          <a:lstStyle>
            <a:lvl1pPr>
              <a:defRPr>
                <a:solidFill>
                  <a:schemeClr val="bg2">
                    <a:lumMod val="20000"/>
                    <a:lumOff val="80000"/>
                  </a:schemeClr>
                </a:solidFill>
              </a:defRPr>
            </a:lvl1pPr>
          </a:lstStyle>
          <a:p>
            <a:pPr>
              <a:defRPr/>
            </a:pPr>
            <a:endParaRPr lang="en-GB" altLang="en-US"/>
          </a:p>
        </p:txBody>
      </p:sp>
      <p:sp>
        <p:nvSpPr>
          <p:cNvPr id="7"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pPr>
              <a:defRPr/>
            </a:pPr>
            <a:fld id="{69FE8B5B-AC0B-6145-8C1B-FB458605AFFF}" type="slidenum">
              <a:rPr lang="en-GB" altLang="en-US"/>
              <a:pPr>
                <a:defRPr/>
              </a:pPr>
              <a:t>‹#›</a:t>
            </a:fld>
            <a:endParaRPr lang="en-GB" altLang="en-US"/>
          </a:p>
        </p:txBody>
      </p:sp>
    </p:spTree>
    <p:extLst>
      <p:ext uri="{BB962C8B-B14F-4D97-AF65-F5344CB8AC3E}">
        <p14:creationId xmlns:p14="http://schemas.microsoft.com/office/powerpoint/2010/main" val="9709077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B6F580F-B7E7-4446-B180-DA5337A4F921}" type="slidenum">
              <a:rPr lang="en-GB" altLang="en-US"/>
              <a:pPr>
                <a:defRPr/>
              </a:pPr>
              <a:t>‹#›</a:t>
            </a:fld>
            <a:endParaRPr lang="en-GB" altLang="en-US"/>
          </a:p>
        </p:txBody>
      </p:sp>
    </p:spTree>
    <p:extLst>
      <p:ext uri="{BB962C8B-B14F-4D97-AF65-F5344CB8AC3E}">
        <p14:creationId xmlns:p14="http://schemas.microsoft.com/office/powerpoint/2010/main" val="133124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46404" y="758952"/>
            <a:ext cx="7063740" cy="4041648"/>
          </a:xfrm>
        </p:spPr>
        <p:txBody>
          <a:bodyPr/>
          <a:lstStyle>
            <a:lvl1pPr>
              <a:lnSpc>
                <a:spcPct val="85000"/>
              </a:lnSpc>
              <a:defRPr sz="6600" b="0"/>
            </a:lvl1pPr>
          </a:lstStyle>
          <a:p>
            <a:r>
              <a:rPr lang="en-GB" smtClean="0"/>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17D0D87-5788-B743-98A7-9DACA3092ED1}" type="slidenum">
              <a:rPr lang="en-GB" altLang="en-US"/>
              <a:pPr>
                <a:defRPr/>
              </a:pPr>
              <a:t>‹#›</a:t>
            </a:fld>
            <a:endParaRPr lang="en-GB" altLang="en-US"/>
          </a:p>
        </p:txBody>
      </p:sp>
    </p:spTree>
    <p:extLst>
      <p:ext uri="{BB962C8B-B14F-4D97-AF65-F5344CB8AC3E}">
        <p14:creationId xmlns:p14="http://schemas.microsoft.com/office/powerpoint/2010/main" val="1466291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717010E2-5CC4-4144-83F3-1A2924C4D588}" type="slidenum">
              <a:rPr lang="en-GB" altLang="en-US"/>
              <a:pPr>
                <a:defRPr/>
              </a:pPr>
              <a:t>‹#›</a:t>
            </a:fld>
            <a:endParaRPr lang="en-GB" altLang="en-US"/>
          </a:p>
        </p:txBody>
      </p:sp>
    </p:spTree>
    <p:extLst>
      <p:ext uri="{BB962C8B-B14F-4D97-AF65-F5344CB8AC3E}">
        <p14:creationId xmlns:p14="http://schemas.microsoft.com/office/powerpoint/2010/main" val="1710651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lstStyle>
            <a:lvl1pPr marL="0" indent="0">
              <a:buFontTx/>
              <a:buNone/>
              <a:defRPr lang="en-US" sz="1800" b="0" kern="1200" spc="10" baseline="0" dirty="0">
                <a:solidFill>
                  <a:schemeClr val="tx2"/>
                </a:solidFill>
                <a:latin typeface="+mn-lt"/>
                <a:ea typeface="+mn-ea"/>
                <a:cs typeface="+mn-cs"/>
              </a:defRPr>
            </a:lvl1pPr>
          </a:lstStyle>
          <a:p>
            <a:pPr lvl="0"/>
            <a:r>
              <a:rPr lang="en-GB" smtClean="0"/>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3"/>
          <p:cNvSpPr>
            <a:spLocks noGrp="1"/>
          </p:cNvSpPr>
          <p:nvPr>
            <p:ph type="dt" sz="half" idx="14"/>
          </p:nvPr>
        </p:nvSpPr>
        <p:spPr/>
        <p:txBody>
          <a:bodyPr/>
          <a:lstStyle>
            <a:lvl1pPr>
              <a:defRPr/>
            </a:lvl1pPr>
          </a:lstStyle>
          <a:p>
            <a:pPr>
              <a:defRPr/>
            </a:pPr>
            <a:endParaRPr lang="en-GB" altLang="en-US"/>
          </a:p>
        </p:txBody>
      </p:sp>
      <p:sp>
        <p:nvSpPr>
          <p:cNvPr id="8" name="Footer Placeholder 4"/>
          <p:cNvSpPr>
            <a:spLocks noGrp="1"/>
          </p:cNvSpPr>
          <p:nvPr>
            <p:ph type="ftr" sz="quarter" idx="15"/>
          </p:nvPr>
        </p:nvSpPr>
        <p:spPr/>
        <p:txBody>
          <a:bodyPr/>
          <a:lstStyle>
            <a:lvl1pPr>
              <a:defRPr/>
            </a:lvl1pPr>
          </a:lstStyle>
          <a:p>
            <a:pPr>
              <a:defRPr/>
            </a:pPr>
            <a:endParaRPr lang="en-GB" altLang="en-US"/>
          </a:p>
        </p:txBody>
      </p:sp>
      <p:sp>
        <p:nvSpPr>
          <p:cNvPr id="9" name="Slide Number Placeholder 5"/>
          <p:cNvSpPr>
            <a:spLocks noGrp="1"/>
          </p:cNvSpPr>
          <p:nvPr>
            <p:ph type="sldNum" sz="quarter" idx="16"/>
          </p:nvPr>
        </p:nvSpPr>
        <p:spPr/>
        <p:txBody>
          <a:bodyPr/>
          <a:lstStyle>
            <a:lvl1pPr>
              <a:defRPr/>
            </a:lvl1pPr>
          </a:lstStyle>
          <a:p>
            <a:pPr>
              <a:defRPr/>
            </a:pPr>
            <a:fld id="{5404240C-888D-6A47-ACDC-5638A9539C26}" type="slidenum">
              <a:rPr lang="en-GB" altLang="en-US"/>
              <a:pPr>
                <a:defRPr/>
              </a:pPr>
              <a:t>‹#›</a:t>
            </a:fld>
            <a:endParaRPr lang="en-GB" altLang="en-US"/>
          </a:p>
        </p:txBody>
      </p:sp>
    </p:spTree>
    <p:extLst>
      <p:ext uri="{BB962C8B-B14F-4D97-AF65-F5344CB8AC3E}">
        <p14:creationId xmlns:p14="http://schemas.microsoft.com/office/powerpoint/2010/main" val="405870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9164D77F-888A-964E-91A6-FB371B994AF9}" type="slidenum">
              <a:rPr lang="en-GB" altLang="en-US"/>
              <a:pPr>
                <a:defRPr/>
              </a:pPr>
              <a:t>‹#›</a:t>
            </a:fld>
            <a:endParaRPr lang="en-GB" altLang="en-US"/>
          </a:p>
        </p:txBody>
      </p:sp>
    </p:spTree>
    <p:extLst>
      <p:ext uri="{BB962C8B-B14F-4D97-AF65-F5344CB8AC3E}">
        <p14:creationId xmlns:p14="http://schemas.microsoft.com/office/powerpoint/2010/main" val="1063951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F6AE01F5-C0EF-0148-9D15-68256EB44980}" type="slidenum">
              <a:rPr lang="en-GB" altLang="en-US"/>
              <a:pPr>
                <a:defRPr/>
              </a:pPr>
              <a:t>‹#›</a:t>
            </a:fld>
            <a:endParaRPr lang="en-GB" altLang="en-US"/>
          </a:p>
        </p:txBody>
      </p:sp>
    </p:spTree>
    <p:extLst>
      <p:ext uri="{BB962C8B-B14F-4D97-AF65-F5344CB8AC3E}">
        <p14:creationId xmlns:p14="http://schemas.microsoft.com/office/powerpoint/2010/main" val="1888116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lstStyle>
            <a:lvl1pPr>
              <a:defRPr sz="2800" b="0" baseline="0"/>
            </a:lvl1pPr>
          </a:lstStyle>
          <a:p>
            <a:r>
              <a:rPr lang="en-GB" smtClean="0"/>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30936" y="2099735"/>
            <a:ext cx="2400300" cy="3810001"/>
          </a:xfrm>
        </p:spPr>
        <p:txBody>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CBE7DB0-277D-1647-957C-B3439720845D}" type="slidenum">
              <a:rPr lang="en-GB" altLang="en-US"/>
              <a:pPr>
                <a:defRPr/>
              </a:pPr>
              <a:t>‹#›</a:t>
            </a:fld>
            <a:endParaRPr lang="en-GB" altLang="en-US"/>
          </a:p>
        </p:txBody>
      </p:sp>
    </p:spTree>
    <p:extLst>
      <p:ext uri="{BB962C8B-B14F-4D97-AF65-F5344CB8AC3E}">
        <p14:creationId xmlns:p14="http://schemas.microsoft.com/office/powerpoint/2010/main" val="207928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5105400"/>
            <a:ext cx="8469313"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lstStyle>
            <a:lvl1pPr>
              <a:defRPr sz="2800" b="0">
                <a:solidFill>
                  <a:schemeClr val="bg1"/>
                </a:solidFill>
              </a:defRPr>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0" y="1"/>
            <a:ext cx="846963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smtClean="0"/>
              <a:t>Drag picture to placeholder or click icon to add</a:t>
            </a:r>
            <a:endParaRPr lang="en-US" noProof="0" dirty="0"/>
          </a:p>
        </p:txBody>
      </p:sp>
      <p:sp>
        <p:nvSpPr>
          <p:cNvPr id="4" name="Text Placeholder 3"/>
          <p:cNvSpPr>
            <a:spLocks noGrp="1"/>
          </p:cNvSpPr>
          <p:nvPr>
            <p:ph type="body" sz="half" idx="2"/>
          </p:nvPr>
        </p:nvSpPr>
        <p:spPr>
          <a:xfrm>
            <a:off x="685800" y="6108590"/>
            <a:ext cx="7486650" cy="597011"/>
          </a:xfrm>
        </p:spPr>
        <p:txBody>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6" name="Date Placeholder 4"/>
          <p:cNvSpPr>
            <a:spLocks noGrp="1"/>
          </p:cNvSpPr>
          <p:nvPr>
            <p:ph type="dt" sz="half" idx="10"/>
          </p:nvPr>
        </p:nvSpPr>
        <p:spPr/>
        <p:txBody>
          <a:bodyPr/>
          <a:lstStyle>
            <a:lvl1pPr>
              <a:defRPr/>
            </a:lvl1pPr>
          </a:lstStyle>
          <a:p>
            <a:pPr>
              <a:defRPr/>
            </a:pPr>
            <a:endParaRPr lang="en-GB" altLang="en-US"/>
          </a:p>
        </p:txBody>
      </p:sp>
      <p:sp>
        <p:nvSpPr>
          <p:cNvPr id="7" name="Footer Placeholder 5"/>
          <p:cNvSpPr>
            <a:spLocks noGrp="1"/>
          </p:cNvSpPr>
          <p:nvPr>
            <p:ph type="ftr" sz="quarter" idx="11"/>
          </p:nvPr>
        </p:nvSpPr>
        <p:spPr/>
        <p:txBody>
          <a:bodyPr/>
          <a:lstStyle>
            <a:lvl1pPr>
              <a:defRPr/>
            </a:lvl1pPr>
          </a:lstStyle>
          <a:p>
            <a:pPr>
              <a:defRPr/>
            </a:pPr>
            <a:endParaRPr lang="en-GB" altLang="en-US"/>
          </a:p>
        </p:txBody>
      </p:sp>
      <p:sp>
        <p:nvSpPr>
          <p:cNvPr id="8" name="Slide Number Placeholder 6"/>
          <p:cNvSpPr>
            <a:spLocks noGrp="1"/>
          </p:cNvSpPr>
          <p:nvPr>
            <p:ph type="sldNum" sz="quarter" idx="12"/>
          </p:nvPr>
        </p:nvSpPr>
        <p:spPr/>
        <p:txBody>
          <a:bodyPr/>
          <a:lstStyle>
            <a:lvl1pPr>
              <a:defRPr/>
            </a:lvl1pPr>
          </a:lstStyle>
          <a:p>
            <a:pPr>
              <a:defRPr/>
            </a:pPr>
            <a:fld id="{5A05F7F4-7727-284E-81D9-9F002F909F62}" type="slidenum">
              <a:rPr lang="en-GB" altLang="en-US"/>
              <a:pPr>
                <a:defRPr/>
              </a:pPr>
              <a:t>‹#›</a:t>
            </a:fld>
            <a:endParaRPr lang="en-GB" altLang="en-US"/>
          </a:p>
        </p:txBody>
      </p:sp>
    </p:spTree>
    <p:extLst>
      <p:ext uri="{BB962C8B-B14F-4D97-AF65-F5344CB8AC3E}">
        <p14:creationId xmlns:p14="http://schemas.microsoft.com/office/powerpoint/2010/main" val="1590542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B07C10B-8078-DA4F-8AC8-4A06B1B8CD4E}" type="slidenum">
              <a:rPr lang="en-GB" altLang="en-US"/>
              <a:pPr>
                <a:defRPr/>
              </a:pPr>
              <a:t>‹#›</a:t>
            </a:fld>
            <a:endParaRPr lang="en-GB" altLang="en-US"/>
          </a:p>
        </p:txBody>
      </p:sp>
    </p:spTree>
    <p:extLst>
      <p:ext uri="{BB962C8B-B14F-4D97-AF65-F5344CB8AC3E}">
        <p14:creationId xmlns:p14="http://schemas.microsoft.com/office/powerpoint/2010/main" val="698120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7AF5A706-3EF7-D544-9990-57114089E2F0}" type="slidenum">
              <a:rPr lang="en-GB" altLang="en-US"/>
              <a:pPr>
                <a:defRPr/>
              </a:pPr>
              <a:t>‹#›</a:t>
            </a:fld>
            <a:endParaRPr lang="en-GB" altLang="en-US"/>
          </a:p>
        </p:txBody>
      </p:sp>
    </p:spTree>
    <p:extLst>
      <p:ext uri="{BB962C8B-B14F-4D97-AF65-F5344CB8AC3E}">
        <p14:creationId xmlns:p14="http://schemas.microsoft.com/office/powerpoint/2010/main" val="16015588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1B21FE3-491B-094F-9699-A653942D3C5B}" type="slidenum">
              <a:rPr lang="en-GB" altLang="en-US"/>
              <a:pPr>
                <a:defRPr/>
              </a:pPr>
              <a:t>‹#›</a:t>
            </a:fld>
            <a:endParaRPr lang="en-GB" altLang="en-US"/>
          </a:p>
        </p:txBody>
      </p:sp>
    </p:spTree>
    <p:extLst>
      <p:ext uri="{BB962C8B-B14F-4D97-AF65-F5344CB8AC3E}">
        <p14:creationId xmlns:p14="http://schemas.microsoft.com/office/powerpoint/2010/main" val="839106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41763"/>
            <a:ext cx="4038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3"/>
          <p:cNvSpPr>
            <a:spLocks noGrp="1"/>
          </p:cNvSpPr>
          <p:nvPr>
            <p:ph type="dt" sz="half" idx="10"/>
          </p:nvPr>
        </p:nvSpPr>
        <p:spPr/>
        <p:txBody>
          <a:bodyPr/>
          <a:lstStyle>
            <a:lvl1pPr>
              <a:defRPr/>
            </a:lvl1pPr>
          </a:lstStyle>
          <a:p>
            <a:pPr>
              <a:defRPr/>
            </a:pPr>
            <a:endParaRPr lang="en-GB" altLang="en-US"/>
          </a:p>
        </p:txBody>
      </p:sp>
      <p:sp>
        <p:nvSpPr>
          <p:cNvPr id="7" name="Footer Placeholder 4"/>
          <p:cNvSpPr>
            <a:spLocks noGrp="1"/>
          </p:cNvSpPr>
          <p:nvPr>
            <p:ph type="ftr" sz="quarter" idx="11"/>
          </p:nvPr>
        </p:nvSpPr>
        <p:spPr/>
        <p:txBody>
          <a:bodyPr/>
          <a:lstStyle>
            <a:lvl1pPr>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lvl1pPr>
          </a:lstStyle>
          <a:p>
            <a:pPr>
              <a:defRPr/>
            </a:pPr>
            <a:fld id="{0FE52F4A-2B5C-994B-B55A-59FC3FD0CC2C}" type="slidenum">
              <a:rPr lang="en-GB" altLang="en-US"/>
              <a:pPr>
                <a:defRPr/>
              </a:pPr>
              <a:t>‹#›</a:t>
            </a:fld>
            <a:endParaRPr lang="en-GB" altLang="en-US"/>
          </a:p>
        </p:txBody>
      </p:sp>
    </p:spTree>
    <p:extLst>
      <p:ext uri="{BB962C8B-B14F-4D97-AF65-F5344CB8AC3E}">
        <p14:creationId xmlns:p14="http://schemas.microsoft.com/office/powerpoint/2010/main" val="340575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600200"/>
            <a:ext cx="4038600" cy="4530725"/>
          </a:xfrm>
        </p:spPr>
        <p:txBody>
          <a:bodyPr/>
          <a:lstStyle/>
          <a:p>
            <a:pPr lvl="0"/>
            <a:endParaRPr lang="en-GB" noProof="0" smtClean="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C3702D34-6D02-AD46-9777-D89AE81AF064}" type="slidenum">
              <a:rPr lang="en-GB" altLang="en-US"/>
              <a:pPr>
                <a:defRPr/>
              </a:pPr>
              <a:t>‹#›</a:t>
            </a:fld>
            <a:endParaRPr lang="en-GB" altLang="en-US"/>
          </a:p>
        </p:txBody>
      </p:sp>
    </p:spTree>
    <p:extLst>
      <p:ext uri="{BB962C8B-B14F-4D97-AF65-F5344CB8AC3E}">
        <p14:creationId xmlns:p14="http://schemas.microsoft.com/office/powerpoint/2010/main" val="1003332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513" y="0"/>
            <a:ext cx="731837"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150" y="365125"/>
            <a:ext cx="7269163" cy="1325563"/>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946150" y="1828800"/>
            <a:ext cx="6446838"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rot="16200000">
            <a:off x="7831138" y="1044575"/>
            <a:ext cx="1905000" cy="273050"/>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pPr>
              <a:defRPr/>
            </a:pPr>
            <a:endParaRPr lang="en-GB" altLang="en-US"/>
          </a:p>
        </p:txBody>
      </p:sp>
      <p:sp>
        <p:nvSpPr>
          <p:cNvPr id="5" name="Footer Placeholder 4"/>
          <p:cNvSpPr>
            <a:spLocks noGrp="1"/>
          </p:cNvSpPr>
          <p:nvPr>
            <p:ph type="ftr" sz="quarter" idx="3"/>
          </p:nvPr>
        </p:nvSpPr>
        <p:spPr>
          <a:xfrm rot="16200000">
            <a:off x="6992938" y="4092575"/>
            <a:ext cx="3581400" cy="273050"/>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pPr>
              <a:defRPr/>
            </a:pPr>
            <a:endParaRPr lang="en-GB" altLang="en-US"/>
          </a:p>
        </p:txBody>
      </p:sp>
      <p:sp>
        <p:nvSpPr>
          <p:cNvPr id="6" name="Slide Number Placeholder 5"/>
          <p:cNvSpPr>
            <a:spLocks noGrp="1"/>
          </p:cNvSpPr>
          <p:nvPr>
            <p:ph type="sldNum" sz="quarter" idx="4"/>
          </p:nvPr>
        </p:nvSpPr>
        <p:spPr>
          <a:xfrm>
            <a:off x="8440738" y="6172200"/>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pPr>
              <a:defRPr/>
            </a:pPr>
            <a:fld id="{6168395F-8AE9-B646-8489-75255217579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26" r:id="rId1"/>
    <p:sldLayoutId id="2147483815" r:id="rId2"/>
    <p:sldLayoutId id="2147483827" r:id="rId3"/>
    <p:sldLayoutId id="2147483816" r:id="rId4"/>
    <p:sldLayoutId id="2147483817" r:id="rId5"/>
    <p:sldLayoutId id="2147483818" r:id="rId6"/>
    <p:sldLayoutId id="2147483819" r:id="rId7"/>
    <p:sldLayoutId id="2147483820" r:id="rId8"/>
    <p:sldLayoutId id="2147483828" r:id="rId9"/>
    <p:sldLayoutId id="2147483821" r:id="rId10"/>
    <p:sldLayoutId id="2147483822" r:id="rId11"/>
    <p:sldLayoutId id="2147483823" r:id="rId12"/>
    <p:sldLayoutId id="2147483824" r:id="rId13"/>
    <p:sldLayoutId id="2147483825" r:id="rId14"/>
  </p:sldLayoutIdLst>
  <p:txStyles>
    <p:titleStyle>
      <a:lvl1pPr algn="l" rtl="0" eaLnBrk="0" fontAlgn="base" hangingPunct="0">
        <a:lnSpc>
          <a:spcPct val="90000"/>
        </a:lnSpc>
        <a:spcBef>
          <a:spcPct val="0"/>
        </a:spcBef>
        <a:spcAft>
          <a:spcPct val="0"/>
        </a:spcAft>
        <a:defRPr sz="4000" kern="1200" spc="-50">
          <a:solidFill>
            <a:schemeClr val="tx1"/>
          </a:solidFill>
          <a:latin typeface="+mj-lt"/>
          <a:ea typeface="+mj-ea"/>
          <a:cs typeface="+mj-cs"/>
        </a:defRPr>
      </a:lvl1pPr>
      <a:lvl2pPr algn="l" rtl="0" eaLnBrk="0" fontAlgn="base" hangingPunct="0">
        <a:lnSpc>
          <a:spcPct val="90000"/>
        </a:lnSpc>
        <a:spcBef>
          <a:spcPct val="0"/>
        </a:spcBef>
        <a:spcAft>
          <a:spcPct val="0"/>
        </a:spcAft>
        <a:defRPr sz="4000">
          <a:solidFill>
            <a:schemeClr val="tx1"/>
          </a:solidFill>
          <a:latin typeface="Century Schoolbook" charset="0"/>
        </a:defRPr>
      </a:lvl2pPr>
      <a:lvl3pPr algn="l" rtl="0" eaLnBrk="0" fontAlgn="base" hangingPunct="0">
        <a:lnSpc>
          <a:spcPct val="90000"/>
        </a:lnSpc>
        <a:spcBef>
          <a:spcPct val="0"/>
        </a:spcBef>
        <a:spcAft>
          <a:spcPct val="0"/>
        </a:spcAft>
        <a:defRPr sz="4000">
          <a:solidFill>
            <a:schemeClr val="tx1"/>
          </a:solidFill>
          <a:latin typeface="Century Schoolbook" charset="0"/>
        </a:defRPr>
      </a:lvl3pPr>
      <a:lvl4pPr algn="l" rtl="0" eaLnBrk="0" fontAlgn="base" hangingPunct="0">
        <a:lnSpc>
          <a:spcPct val="90000"/>
        </a:lnSpc>
        <a:spcBef>
          <a:spcPct val="0"/>
        </a:spcBef>
        <a:spcAft>
          <a:spcPct val="0"/>
        </a:spcAft>
        <a:defRPr sz="4000">
          <a:solidFill>
            <a:schemeClr val="tx1"/>
          </a:solidFill>
          <a:latin typeface="Century Schoolbook" charset="0"/>
        </a:defRPr>
      </a:lvl4pPr>
      <a:lvl5pPr algn="l" rtl="0" eaLnBrk="0" fontAlgn="base" hangingPunct="0">
        <a:lnSpc>
          <a:spcPct val="90000"/>
        </a:lnSpc>
        <a:spcBef>
          <a:spcPct val="0"/>
        </a:spcBef>
        <a:spcAft>
          <a:spcPct val="0"/>
        </a:spcAft>
        <a:defRPr sz="4000">
          <a:solidFill>
            <a:schemeClr val="tx1"/>
          </a:solidFill>
          <a:latin typeface="Century Schoolbook" charset="0"/>
        </a:defRPr>
      </a:lvl5pPr>
      <a:lvl6pPr marL="457200" algn="l" rtl="0" fontAlgn="base">
        <a:lnSpc>
          <a:spcPct val="90000"/>
        </a:lnSpc>
        <a:spcBef>
          <a:spcPct val="0"/>
        </a:spcBef>
        <a:spcAft>
          <a:spcPct val="0"/>
        </a:spcAft>
        <a:defRPr sz="4000">
          <a:solidFill>
            <a:schemeClr val="tx1"/>
          </a:solidFill>
          <a:latin typeface="Century Schoolbook" charset="0"/>
        </a:defRPr>
      </a:lvl6pPr>
      <a:lvl7pPr marL="914400" algn="l" rtl="0" fontAlgn="base">
        <a:lnSpc>
          <a:spcPct val="90000"/>
        </a:lnSpc>
        <a:spcBef>
          <a:spcPct val="0"/>
        </a:spcBef>
        <a:spcAft>
          <a:spcPct val="0"/>
        </a:spcAft>
        <a:defRPr sz="4000">
          <a:solidFill>
            <a:schemeClr val="tx1"/>
          </a:solidFill>
          <a:latin typeface="Century Schoolbook" charset="0"/>
        </a:defRPr>
      </a:lvl7pPr>
      <a:lvl8pPr marL="1371600" algn="l" rtl="0" fontAlgn="base">
        <a:lnSpc>
          <a:spcPct val="90000"/>
        </a:lnSpc>
        <a:spcBef>
          <a:spcPct val="0"/>
        </a:spcBef>
        <a:spcAft>
          <a:spcPct val="0"/>
        </a:spcAft>
        <a:defRPr sz="4000">
          <a:solidFill>
            <a:schemeClr val="tx1"/>
          </a:solidFill>
          <a:latin typeface="Century Schoolbook" charset="0"/>
        </a:defRPr>
      </a:lvl8pPr>
      <a:lvl9pPr marL="1828800" algn="l" rtl="0" fontAlgn="base">
        <a:lnSpc>
          <a:spcPct val="90000"/>
        </a:lnSpc>
        <a:spcBef>
          <a:spcPct val="0"/>
        </a:spcBef>
        <a:spcAft>
          <a:spcPct val="0"/>
        </a:spcAft>
        <a:defRPr sz="4000">
          <a:solidFill>
            <a:schemeClr val="tx1"/>
          </a:solidFill>
          <a:latin typeface="Century Schoolbook" charset="0"/>
        </a:defRPr>
      </a:lvl9pPr>
    </p:titleStyle>
    <p:bodyStyle>
      <a:lvl1pPr marL="182563" indent="-182563" algn="l" rtl="0" eaLnBrk="0" fontAlgn="base" hangingPunct="0">
        <a:lnSpc>
          <a:spcPct val="95000"/>
        </a:lnSpc>
        <a:spcBef>
          <a:spcPts val="1400"/>
        </a:spcBef>
        <a:spcAft>
          <a:spcPts val="200"/>
        </a:spcAft>
        <a:buClr>
          <a:schemeClr val="accent1"/>
        </a:buClr>
        <a:buSzPct val="80000"/>
        <a:buFont typeface="Arial" charset="0"/>
        <a:buChar char="•"/>
        <a:defRPr kern="1200" spc="10">
          <a:solidFill>
            <a:schemeClr val="tx1"/>
          </a:solidFill>
          <a:latin typeface="+mn-lt"/>
          <a:ea typeface="+mn-ea"/>
          <a:cs typeface="+mn-cs"/>
        </a:defRPr>
      </a:lvl1pPr>
      <a:lvl2pPr marL="457200" indent="-182563" algn="l" rtl="0" eaLnBrk="0" fontAlgn="base" hangingPunct="0">
        <a:lnSpc>
          <a:spcPct val="90000"/>
        </a:lnSpc>
        <a:spcBef>
          <a:spcPts val="300"/>
        </a:spcBef>
        <a:spcAft>
          <a:spcPts val="300"/>
        </a:spcAft>
        <a:buClr>
          <a:schemeClr val="accent1"/>
        </a:buClr>
        <a:buFont typeface="Wingdings 2" charset="2"/>
        <a:buChar char=""/>
        <a:defRPr sz="1600" kern="1200">
          <a:solidFill>
            <a:srgbClr val="262626"/>
          </a:solidFill>
          <a:latin typeface="+mn-lt"/>
          <a:ea typeface="+mn-ea"/>
          <a:cs typeface="+mn-cs"/>
        </a:defRPr>
      </a:lvl2pPr>
      <a:lvl3pPr marL="730250"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3pPr>
      <a:lvl4pPr marL="1004888"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4pPr>
      <a:lvl5pPr marL="1279525"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5.png"/><Relationship Id="rId4" Type="http://schemas.openxmlformats.org/officeDocument/2006/relationships/image" Target="../media/image6.wmf"/></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hyperlink" Target="http://uk.youtube.com/watch?v=PJDrR3sZPZU&amp;feature=related" TargetMode="Externa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5.pn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upload.wikimedia.org/wikipedia/commons/a/a4/Sarcomere.gif" TargetMode="Externa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5.png"/><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C:\Users\daniel.martin\OneDrive%20-%20University%20of%20Wales%20Trinity%20Saint%20David\UWTSD\SHSS%204060\UWTSD%202016-17\Sliding%20Filament%20Theory%20Video.mov" TargetMode="External"/><Relationship Id="rId1" Type="http://schemas.microsoft.com/office/2007/relationships/media" Target="file:///C:\Users\daniel.martin\OneDrive%20-%20University%20of%20Wales%20Trinity%20Saint%20David\UWTSD\SHSS%204060\UWTSD%202016-17\Sliding%20Filament%20Theory%20Video.mov" TargetMode="External"/><Relationship Id="rId5" Type="http://schemas.openxmlformats.org/officeDocument/2006/relationships/image" Target="../media/image5.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7.gi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8.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4213" y="1268413"/>
            <a:ext cx="7772400" cy="936625"/>
          </a:xfrm>
        </p:spPr>
        <p:txBody>
          <a:bodyPr>
            <a:normAutofit fontScale="90000"/>
          </a:bodyPr>
          <a:lstStyle/>
          <a:p>
            <a:pPr eaLnBrk="1" fontAlgn="auto" hangingPunct="1">
              <a:spcAft>
                <a:spcPts val="0"/>
              </a:spcAft>
              <a:defRPr/>
            </a:pPr>
            <a:r>
              <a:rPr lang="en-GB" altLang="en-US" sz="4800" dirty="0">
                <a:ea typeface="ＭＳ Ｐゴシック" charset="-128"/>
              </a:rPr>
              <a:t>Human Anatomy &amp; </a:t>
            </a:r>
            <a:r>
              <a:rPr lang="en-GB" altLang="en-US" sz="4800" dirty="0" smtClean="0">
                <a:ea typeface="ＭＳ Ｐゴシック" charset="-128"/>
              </a:rPr>
              <a:t>Physiology – Muscular System</a:t>
            </a:r>
            <a:endParaRPr lang="en-GB" altLang="en-US" sz="4800" dirty="0">
              <a:ea typeface="ＭＳ Ｐゴシック" charset="-128"/>
            </a:endParaRPr>
          </a:p>
        </p:txBody>
      </p:sp>
      <p:pic>
        <p:nvPicPr>
          <p:cNvPr id="1741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1150" y="2565400"/>
            <a:ext cx="3767138"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2625" y="4881563"/>
            <a:ext cx="4608513"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2625" y="2401888"/>
            <a:ext cx="4608513" cy="24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7332" y="356592"/>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altLang="en-US" dirty="0" smtClean="0"/>
              <a:t>Learning Outcomes</a:t>
            </a:r>
          </a:p>
        </p:txBody>
      </p:sp>
      <p:sp>
        <p:nvSpPr>
          <p:cNvPr id="4099" name="Rectangle 3"/>
          <p:cNvSpPr>
            <a:spLocks noGrp="1" noChangeArrowheads="1"/>
          </p:cNvSpPr>
          <p:nvPr>
            <p:ph type="body" sz="half" idx="1"/>
          </p:nvPr>
        </p:nvSpPr>
        <p:spPr>
          <a:xfrm>
            <a:off x="457200" y="1600200"/>
            <a:ext cx="7571184" cy="4530725"/>
          </a:xfrm>
        </p:spPr>
        <p:txBody>
          <a:bodyPr>
            <a:normAutofit/>
          </a:bodyPr>
          <a:lstStyle/>
          <a:p>
            <a:pPr eaLnBrk="1" hangingPunct="1">
              <a:defRPr/>
            </a:pPr>
            <a:r>
              <a:rPr lang="en-US" altLang="en-US" sz="2800" dirty="0" smtClean="0"/>
              <a:t>To describe the different types of muscle</a:t>
            </a:r>
          </a:p>
          <a:p>
            <a:pPr eaLnBrk="1" hangingPunct="1">
              <a:defRPr/>
            </a:pPr>
            <a:r>
              <a:rPr lang="en-US" altLang="en-US" sz="2800" dirty="0" smtClean="0"/>
              <a:t>To know the striated muscle structure on a microscopic and macroscopic</a:t>
            </a:r>
          </a:p>
          <a:p>
            <a:pPr eaLnBrk="1" hangingPunct="1">
              <a:defRPr/>
            </a:pPr>
            <a:r>
              <a:rPr lang="en-US" altLang="en-US" sz="2800" dirty="0" smtClean="0"/>
              <a:t>To understand how the neurological components link with </a:t>
            </a:r>
            <a:r>
              <a:rPr lang="en-US" altLang="en-US" sz="2800" smtClean="0"/>
              <a:t>the mechanical and chemical components to produce movement</a:t>
            </a:r>
            <a:endParaRPr lang="en-US" altLang="en-US" sz="28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altLang="en-US" smtClean="0"/>
              <a:t>Muscle Types</a:t>
            </a:r>
          </a:p>
        </p:txBody>
      </p:sp>
      <p:sp>
        <p:nvSpPr>
          <p:cNvPr id="4099" name="Rectangle 3"/>
          <p:cNvSpPr>
            <a:spLocks noGrp="1" noChangeArrowheads="1"/>
          </p:cNvSpPr>
          <p:nvPr>
            <p:ph type="body" sz="half" idx="1"/>
          </p:nvPr>
        </p:nvSpPr>
        <p:spPr>
          <a:xfrm>
            <a:off x="457200" y="1600200"/>
            <a:ext cx="3394075" cy="4530725"/>
          </a:xfrm>
        </p:spPr>
        <p:txBody>
          <a:bodyPr>
            <a:normAutofit lnSpcReduction="10000"/>
          </a:bodyPr>
          <a:lstStyle/>
          <a:p>
            <a:pPr eaLnBrk="1" hangingPunct="1">
              <a:defRPr/>
            </a:pPr>
            <a:r>
              <a:rPr lang="en-US" altLang="en-US" sz="2800" dirty="0" smtClean="0"/>
              <a:t>Three types of Muscle</a:t>
            </a:r>
          </a:p>
          <a:p>
            <a:pPr lvl="1" eaLnBrk="1" hangingPunct="1">
              <a:defRPr/>
            </a:pPr>
            <a:r>
              <a:rPr lang="en-US" altLang="en-US" sz="2400" dirty="0" smtClean="0"/>
              <a:t>Skeletal</a:t>
            </a:r>
          </a:p>
          <a:p>
            <a:pPr lvl="1" eaLnBrk="1" hangingPunct="1">
              <a:defRPr/>
            </a:pPr>
            <a:r>
              <a:rPr lang="en-US" altLang="en-US" sz="2400" dirty="0" smtClean="0"/>
              <a:t>Cardiac (myocardium)</a:t>
            </a:r>
          </a:p>
          <a:p>
            <a:pPr lvl="1" eaLnBrk="1" hangingPunct="1">
              <a:defRPr/>
            </a:pPr>
            <a:r>
              <a:rPr lang="en-US" altLang="en-US" sz="2400" dirty="0" smtClean="0"/>
              <a:t>Smooth</a:t>
            </a:r>
          </a:p>
          <a:p>
            <a:pPr eaLnBrk="1" hangingPunct="1">
              <a:defRPr/>
            </a:pPr>
            <a:r>
              <a:rPr lang="en-US" altLang="en-US" sz="2800" dirty="0" smtClean="0"/>
              <a:t>key differences - appearance, structure innervation, fuel supply.</a:t>
            </a:r>
          </a:p>
        </p:txBody>
      </p:sp>
      <p:graphicFrame>
        <p:nvGraphicFramePr>
          <p:cNvPr id="18435" name="Object 5"/>
          <p:cNvGraphicFramePr>
            <a:graphicFrameLocks noGrp="1" noChangeAspect="1"/>
          </p:cNvGraphicFramePr>
          <p:nvPr>
            <p:ph sz="half" idx="2"/>
          </p:nvPr>
        </p:nvGraphicFramePr>
        <p:xfrm>
          <a:off x="3851275" y="1889125"/>
          <a:ext cx="4327525" cy="3951288"/>
        </p:xfrm>
        <a:graphic>
          <a:graphicData uri="http://schemas.openxmlformats.org/presentationml/2006/ole">
            <mc:AlternateContent xmlns:mc="http://schemas.openxmlformats.org/markup-compatibility/2006">
              <mc:Choice xmlns:v="urn:schemas-microsoft-com:vml" Requires="v">
                <p:oleObj spid="_x0000_s1026" name="Document" r:id="rId3" imgW="4178300" imgH="3441700" progId="Word.Document.8">
                  <p:embed/>
                </p:oleObj>
              </mc:Choice>
              <mc:Fallback>
                <p:oleObj name="Document" r:id="rId3" imgW="4178300" imgH="3441700"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275" y="1889125"/>
                        <a:ext cx="4327525" cy="395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extLst>
      <p:ext uri="{BB962C8B-B14F-4D97-AF65-F5344CB8AC3E}">
        <p14:creationId xmlns:p14="http://schemas.microsoft.com/office/powerpoint/2010/main" val="14799473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9"/>
          <p:cNvSpPr>
            <a:spLocks noChangeArrowheads="1"/>
          </p:cNvSpPr>
          <p:nvPr/>
        </p:nvSpPr>
        <p:spPr bwMode="auto">
          <a:xfrm>
            <a:off x="595313" y="-495300"/>
            <a:ext cx="247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smtClean="0">
                <a:latin typeface="Arial" charset="0"/>
              </a:rPr>
              <a:t> </a:t>
            </a:r>
          </a:p>
        </p:txBody>
      </p:sp>
      <p:sp>
        <p:nvSpPr>
          <p:cNvPr id="5123" name="Rectangle 35"/>
          <p:cNvSpPr>
            <a:spLocks noChangeArrowheads="1"/>
          </p:cNvSpPr>
          <p:nvPr/>
        </p:nvSpPr>
        <p:spPr bwMode="auto">
          <a:xfrm>
            <a:off x="595313" y="6988175"/>
            <a:ext cx="247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smtClean="0">
                <a:latin typeface="Arial" charset="0"/>
              </a:rPr>
              <a:t> </a:t>
            </a:r>
          </a:p>
        </p:txBody>
      </p:sp>
      <p:pic>
        <p:nvPicPr>
          <p:cNvPr id="19459" name="Picture 11" descr="fcardiaccrossse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333375"/>
            <a:ext cx="2016125" cy="188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13" descr="fskeletalcrossse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938" y="2565400"/>
            <a:ext cx="2232025"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25" descr="fsmccro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4857750"/>
            <a:ext cx="2089150" cy="183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7" name="Text Box 37"/>
          <p:cNvSpPr txBox="1">
            <a:spLocks noChangeArrowheads="1"/>
          </p:cNvSpPr>
          <p:nvPr/>
        </p:nvSpPr>
        <p:spPr bwMode="auto">
          <a:xfrm>
            <a:off x="4486275" y="5072063"/>
            <a:ext cx="1295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smtClean="0"/>
              <a:t>Smooth Muscle</a:t>
            </a:r>
          </a:p>
        </p:txBody>
      </p:sp>
      <p:sp>
        <p:nvSpPr>
          <p:cNvPr id="5128" name="Text Box 38"/>
          <p:cNvSpPr txBox="1">
            <a:spLocks noChangeArrowheads="1"/>
          </p:cNvSpPr>
          <p:nvPr/>
        </p:nvSpPr>
        <p:spPr bwMode="auto">
          <a:xfrm>
            <a:off x="179388" y="765175"/>
            <a:ext cx="1296987"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smtClean="0"/>
              <a:t>Cardiac muscle</a:t>
            </a:r>
          </a:p>
        </p:txBody>
      </p:sp>
      <p:sp>
        <p:nvSpPr>
          <p:cNvPr id="5129" name="Text Box 39"/>
          <p:cNvSpPr txBox="1">
            <a:spLocks noChangeArrowheads="1"/>
          </p:cNvSpPr>
          <p:nvPr/>
        </p:nvSpPr>
        <p:spPr bwMode="auto">
          <a:xfrm>
            <a:off x="2124075" y="3240088"/>
            <a:ext cx="143986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smtClean="0"/>
              <a:t>Skeletal muscle</a:t>
            </a:r>
          </a:p>
        </p:txBody>
      </p:sp>
      <p:sp>
        <p:nvSpPr>
          <p:cNvPr id="5130" name="Text Box 40"/>
          <p:cNvSpPr txBox="1">
            <a:spLocks noChangeArrowheads="1"/>
          </p:cNvSpPr>
          <p:nvPr/>
        </p:nvSpPr>
        <p:spPr bwMode="auto">
          <a:xfrm>
            <a:off x="3670300" y="855663"/>
            <a:ext cx="36004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t>Central nuclei and </a:t>
            </a:r>
            <a:r>
              <a:rPr lang="en-GB" altLang="en-US" dirty="0" err="1" smtClean="0"/>
              <a:t>intercollated</a:t>
            </a:r>
            <a:r>
              <a:rPr lang="en-GB" altLang="en-US" dirty="0" smtClean="0"/>
              <a:t> discs</a:t>
            </a:r>
          </a:p>
        </p:txBody>
      </p:sp>
      <p:sp>
        <p:nvSpPr>
          <p:cNvPr id="5131" name="Text Box 41"/>
          <p:cNvSpPr txBox="1">
            <a:spLocks noChangeArrowheads="1"/>
          </p:cNvSpPr>
          <p:nvPr/>
        </p:nvSpPr>
        <p:spPr bwMode="auto">
          <a:xfrm>
            <a:off x="5976938" y="3216275"/>
            <a:ext cx="1728787"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t>Peripheral nuclei</a:t>
            </a:r>
          </a:p>
        </p:txBody>
      </p:sp>
      <p:sp>
        <p:nvSpPr>
          <p:cNvPr id="5132" name="Text Box 42"/>
          <p:cNvSpPr txBox="1">
            <a:spLocks noChangeArrowheads="1"/>
          </p:cNvSpPr>
          <p:nvPr/>
        </p:nvSpPr>
        <p:spPr bwMode="auto">
          <a:xfrm>
            <a:off x="3419475" y="6049963"/>
            <a:ext cx="2362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smtClean="0"/>
              <a:t>Irregular spaced and sized nuclei</a:t>
            </a:r>
          </a:p>
        </p:txBody>
      </p:sp>
      <p:sp>
        <p:nvSpPr>
          <p:cNvPr id="5133" name="Text Box 46"/>
          <p:cNvSpPr txBox="1">
            <a:spLocks noChangeArrowheads="1"/>
          </p:cNvSpPr>
          <p:nvPr/>
        </p:nvSpPr>
        <p:spPr bwMode="auto">
          <a:xfrm>
            <a:off x="395288" y="5229225"/>
            <a:ext cx="3024187" cy="1328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hlinkClick r:id="rId5"/>
              </a:rPr>
              <a:t>http://uk.youtube.com/watch?v=PJDrR3sZPZU&amp;feature=related</a:t>
            </a:r>
            <a:endParaRPr lang="en-GB" altLang="en-US" smtClean="0"/>
          </a:p>
          <a:p>
            <a:pPr eaLnBrk="1" hangingPunct="1">
              <a:spcBef>
                <a:spcPct val="50000"/>
              </a:spcBef>
              <a:defRPr/>
            </a:pPr>
            <a:endParaRPr lang="en-GB" altLang="en-US"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US" altLang="en-US" smtClean="0"/>
              <a:t>Muscle Function</a:t>
            </a:r>
          </a:p>
        </p:txBody>
      </p:sp>
      <p:sp>
        <p:nvSpPr>
          <p:cNvPr id="5123" name="Rectangle 3"/>
          <p:cNvSpPr>
            <a:spLocks noGrp="1" noChangeArrowheads="1"/>
          </p:cNvSpPr>
          <p:nvPr>
            <p:ph type="body" idx="1"/>
          </p:nvPr>
        </p:nvSpPr>
        <p:spPr/>
        <p:txBody>
          <a:bodyPr>
            <a:normAutofit fontScale="77500" lnSpcReduction="20000"/>
          </a:bodyPr>
          <a:lstStyle/>
          <a:p>
            <a:pPr eaLnBrk="1" hangingPunct="1">
              <a:lnSpc>
                <a:spcPct val="90000"/>
              </a:lnSpc>
              <a:defRPr/>
            </a:pPr>
            <a:r>
              <a:rPr lang="en-US" altLang="en-US" sz="2800" dirty="0" smtClean="0"/>
              <a:t>Produce movement</a:t>
            </a:r>
          </a:p>
          <a:p>
            <a:pPr eaLnBrk="1" hangingPunct="1">
              <a:lnSpc>
                <a:spcPct val="90000"/>
              </a:lnSpc>
              <a:defRPr/>
            </a:pPr>
            <a:r>
              <a:rPr lang="en-US" altLang="en-US" sz="2800" dirty="0" smtClean="0"/>
              <a:t>Maintain postures and positions </a:t>
            </a:r>
          </a:p>
          <a:p>
            <a:pPr eaLnBrk="1" hangingPunct="1">
              <a:lnSpc>
                <a:spcPct val="90000"/>
              </a:lnSpc>
              <a:defRPr/>
            </a:pPr>
            <a:r>
              <a:rPr lang="en-US" altLang="en-US" sz="2800" dirty="0" err="1" smtClean="0"/>
              <a:t>Stabilise</a:t>
            </a:r>
            <a:r>
              <a:rPr lang="en-US" altLang="en-US" sz="2800" dirty="0" smtClean="0"/>
              <a:t> joints</a:t>
            </a:r>
          </a:p>
          <a:p>
            <a:pPr lvl="1" eaLnBrk="1" hangingPunct="1">
              <a:defRPr/>
            </a:pPr>
            <a:r>
              <a:rPr lang="en-US" altLang="en-US" sz="2400" dirty="0" smtClean="0"/>
              <a:t>Usually for other muscle activity</a:t>
            </a:r>
          </a:p>
          <a:p>
            <a:pPr eaLnBrk="1" hangingPunct="1">
              <a:lnSpc>
                <a:spcPct val="90000"/>
              </a:lnSpc>
              <a:defRPr/>
            </a:pPr>
            <a:r>
              <a:rPr lang="en-US" altLang="en-US" sz="2800" dirty="0" smtClean="0"/>
              <a:t>Support and protect viscera</a:t>
            </a:r>
          </a:p>
          <a:p>
            <a:pPr eaLnBrk="1" hangingPunct="1">
              <a:lnSpc>
                <a:spcPct val="90000"/>
              </a:lnSpc>
              <a:defRPr/>
            </a:pPr>
            <a:r>
              <a:rPr lang="en-US" altLang="en-US" sz="2800" dirty="0" smtClean="0"/>
              <a:t>Control cavity pressures</a:t>
            </a:r>
          </a:p>
          <a:p>
            <a:pPr eaLnBrk="1" hangingPunct="1">
              <a:lnSpc>
                <a:spcPct val="90000"/>
              </a:lnSpc>
              <a:defRPr/>
            </a:pPr>
            <a:r>
              <a:rPr lang="en-US" altLang="en-US" sz="2800" dirty="0" smtClean="0"/>
              <a:t>Produce heat to maintain body temperature</a:t>
            </a:r>
          </a:p>
          <a:p>
            <a:pPr eaLnBrk="1" hangingPunct="1">
              <a:lnSpc>
                <a:spcPct val="90000"/>
              </a:lnSpc>
              <a:defRPr/>
            </a:pPr>
            <a:r>
              <a:rPr lang="en-US" altLang="en-US" sz="2800" dirty="0" smtClean="0"/>
              <a:t>Control entrance and exits to body</a:t>
            </a:r>
          </a:p>
          <a:p>
            <a:pPr lvl="1" eaLnBrk="1" hangingPunct="1">
              <a:defRPr/>
            </a:pPr>
            <a:r>
              <a:rPr lang="en-US" altLang="en-US" sz="2400" dirty="0" smtClean="0"/>
              <a:t>swallowing, defecation, urination, blood flow</a:t>
            </a:r>
          </a:p>
          <a:p>
            <a:pPr eaLnBrk="1" hangingPunct="1">
              <a:defRPr/>
            </a:pPr>
            <a:r>
              <a:rPr lang="en-US" altLang="en-US" sz="2800" dirty="0" smtClean="0"/>
              <a:t>Energy Storage</a:t>
            </a:r>
            <a:endParaRPr lang="en-US" alt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defRPr/>
            </a:pPr>
            <a:r>
              <a:rPr lang="en-GB" altLang="en-US" dirty="0" smtClean="0"/>
              <a:t>Physiological Nature of Muscle tissue</a:t>
            </a:r>
          </a:p>
        </p:txBody>
      </p:sp>
      <p:sp>
        <p:nvSpPr>
          <p:cNvPr id="64515" name="Rectangle 3"/>
          <p:cNvSpPr>
            <a:spLocks noGrp="1" noChangeArrowheads="1"/>
          </p:cNvSpPr>
          <p:nvPr>
            <p:ph type="body" idx="1"/>
          </p:nvPr>
        </p:nvSpPr>
        <p:spPr>
          <a:xfrm>
            <a:off x="946150" y="1828800"/>
            <a:ext cx="6446838" cy="4264496"/>
          </a:xfrm>
        </p:spPr>
        <p:txBody>
          <a:bodyPr>
            <a:normAutofit fontScale="77500" lnSpcReduction="20000"/>
          </a:bodyPr>
          <a:lstStyle/>
          <a:p>
            <a:pPr eaLnBrk="1" hangingPunct="1">
              <a:defRPr/>
            </a:pPr>
            <a:r>
              <a:rPr lang="en-US" altLang="en-US" sz="2800" smtClean="0"/>
              <a:t>Excitability– the ability to respond to a stimulus</a:t>
            </a:r>
          </a:p>
          <a:p>
            <a:pPr eaLnBrk="1" hangingPunct="1">
              <a:defRPr/>
            </a:pPr>
            <a:endParaRPr lang="en-US" altLang="en-US" sz="2800" dirty="0" smtClean="0"/>
          </a:p>
          <a:p>
            <a:pPr eaLnBrk="1" hangingPunct="1">
              <a:defRPr/>
            </a:pPr>
            <a:r>
              <a:rPr lang="en-US" altLang="en-US" sz="2800" dirty="0" smtClean="0"/>
              <a:t>Contractility – the ability to contact and create a tension</a:t>
            </a:r>
          </a:p>
          <a:p>
            <a:pPr eaLnBrk="1" hangingPunct="1">
              <a:defRPr/>
            </a:pPr>
            <a:endParaRPr lang="en-US" altLang="en-US" sz="2800" dirty="0" smtClean="0"/>
          </a:p>
          <a:p>
            <a:pPr eaLnBrk="1" hangingPunct="1">
              <a:defRPr/>
            </a:pPr>
            <a:r>
              <a:rPr lang="en-US" altLang="en-US" sz="2800" dirty="0" smtClean="0"/>
              <a:t>Extensibility – the ability to be stretched</a:t>
            </a:r>
          </a:p>
          <a:p>
            <a:pPr eaLnBrk="1" hangingPunct="1">
              <a:defRPr/>
            </a:pPr>
            <a:endParaRPr lang="en-US" altLang="en-US" sz="2800" dirty="0" smtClean="0"/>
          </a:p>
          <a:p>
            <a:pPr eaLnBrk="1" hangingPunct="1">
              <a:defRPr/>
            </a:pPr>
            <a:r>
              <a:rPr lang="en-US" altLang="en-US" sz="2800" dirty="0" smtClean="0"/>
              <a:t>Elasticity – the ability to resume its resting length after it has been stretched or contracted.</a:t>
            </a:r>
            <a:endParaRPr lang="en-GB" altLang="en-US" sz="28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normAutofit fontScale="90000"/>
          </a:bodyPr>
          <a:lstStyle/>
          <a:p>
            <a:pPr eaLnBrk="1" hangingPunct="1">
              <a:defRPr/>
            </a:pPr>
            <a:r>
              <a:rPr lang="en-GB" altLang="en-US" smtClean="0"/>
              <a:t/>
            </a:r>
            <a:br>
              <a:rPr lang="en-GB" altLang="en-US" smtClean="0"/>
            </a:br>
            <a:r>
              <a:rPr lang="en-GB" altLang="en-US" smtClean="0"/>
              <a:t>Gross Skeletal Muscle Structure</a:t>
            </a:r>
            <a:br>
              <a:rPr lang="en-GB" altLang="en-US" smtClean="0"/>
            </a:br>
            <a:endParaRPr lang="en-GB" altLang="en-US" smtClean="0"/>
          </a:p>
        </p:txBody>
      </p:sp>
      <p:sp>
        <p:nvSpPr>
          <p:cNvPr id="65539" name="Rectangle 3"/>
          <p:cNvSpPr>
            <a:spLocks noGrp="1" noChangeArrowheads="1"/>
          </p:cNvSpPr>
          <p:nvPr>
            <p:ph type="body" idx="1"/>
          </p:nvPr>
        </p:nvSpPr>
        <p:spPr/>
        <p:txBody>
          <a:bodyPr/>
          <a:lstStyle/>
          <a:p>
            <a:pPr marL="609600" indent="-609600" eaLnBrk="1" hangingPunct="1">
              <a:lnSpc>
                <a:spcPct val="90000"/>
              </a:lnSpc>
              <a:defRPr/>
            </a:pPr>
            <a:r>
              <a:rPr lang="en-GB" altLang="en-US" sz="2000" dirty="0" smtClean="0"/>
              <a:t>The arrangement of muscle fibre is dependent upon the line of action of pull required. As such muscle fibres can be arranged as;</a:t>
            </a:r>
          </a:p>
          <a:p>
            <a:pPr marL="2209800" lvl="4" indent="-381000" eaLnBrk="1" hangingPunct="1">
              <a:buFontTx/>
              <a:buAutoNum type="arabicPeriod"/>
              <a:defRPr/>
            </a:pPr>
            <a:r>
              <a:rPr lang="en-GB" altLang="en-US" sz="1800" dirty="0" smtClean="0"/>
              <a:t>Longitudinal</a:t>
            </a:r>
          </a:p>
          <a:p>
            <a:pPr marL="2209800" lvl="4" indent="-381000" eaLnBrk="1" hangingPunct="1">
              <a:buFontTx/>
              <a:buAutoNum type="arabicPeriod"/>
              <a:defRPr/>
            </a:pPr>
            <a:r>
              <a:rPr lang="en-GB" altLang="en-US" sz="1800" dirty="0" smtClean="0"/>
              <a:t>Fusiform or spindles</a:t>
            </a:r>
          </a:p>
          <a:p>
            <a:pPr marL="2209800" lvl="4" indent="-381000" eaLnBrk="1" hangingPunct="1">
              <a:buFontTx/>
              <a:buAutoNum type="arabicPeriod"/>
              <a:defRPr/>
            </a:pPr>
            <a:r>
              <a:rPr lang="en-GB" altLang="en-US" sz="1800" dirty="0" err="1" smtClean="0"/>
              <a:t>Penniform</a:t>
            </a:r>
            <a:endParaRPr lang="en-GB" altLang="en-US" sz="1800" dirty="0" smtClean="0"/>
          </a:p>
          <a:p>
            <a:pPr marL="2209800" lvl="4" indent="-381000" eaLnBrk="1" hangingPunct="1">
              <a:buFontTx/>
              <a:buAutoNum type="arabicPeriod"/>
              <a:defRPr/>
            </a:pPr>
            <a:r>
              <a:rPr lang="en-GB" altLang="en-US" sz="1800" dirty="0" err="1" smtClean="0"/>
              <a:t>Bipenniform</a:t>
            </a:r>
            <a:endParaRPr lang="en-GB" altLang="en-US" sz="1800" dirty="0" smtClean="0"/>
          </a:p>
          <a:p>
            <a:pPr marL="2209800" lvl="4" indent="-381000" eaLnBrk="1" hangingPunct="1">
              <a:buFontTx/>
              <a:buAutoNum type="arabicPeriod"/>
              <a:defRPr/>
            </a:pPr>
            <a:r>
              <a:rPr lang="en-GB" altLang="en-US" sz="1800" dirty="0" smtClean="0"/>
              <a:t>Triangular or fan shaped</a:t>
            </a:r>
          </a:p>
          <a:p>
            <a:pPr marL="2209800" lvl="4" indent="-381000" eaLnBrk="1" hangingPunct="1">
              <a:buFontTx/>
              <a:buAutoNum type="arabicPeriod"/>
              <a:defRPr/>
            </a:pPr>
            <a:r>
              <a:rPr lang="en-GB" altLang="en-US" sz="1800" dirty="0" err="1" smtClean="0"/>
              <a:t>Multipenniform</a:t>
            </a:r>
            <a:endParaRPr lang="en-GB" altLang="en-US" sz="1800" dirty="0" smtClean="0"/>
          </a:p>
          <a:p>
            <a:pPr marL="2209800" lvl="4" indent="-381000" eaLnBrk="1" hangingPunct="1">
              <a:buFontTx/>
              <a:buAutoNum type="arabicPeriod"/>
              <a:defRPr/>
            </a:pPr>
            <a:r>
              <a:rPr lang="en-GB" altLang="en-US" sz="1800" dirty="0" smtClean="0"/>
              <a:t>Rhomboidal and Rectangular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normAutofit fontScale="90000"/>
          </a:bodyPr>
          <a:lstStyle/>
          <a:p>
            <a:pPr eaLnBrk="1" hangingPunct="1">
              <a:defRPr/>
            </a:pPr>
            <a:r>
              <a:rPr lang="en-GB" altLang="en-US" smtClean="0"/>
              <a:t>Longitudinal</a:t>
            </a:r>
            <a:br>
              <a:rPr lang="en-GB" altLang="en-US" smtClean="0"/>
            </a:br>
            <a:endParaRPr lang="en-GB" altLang="en-US" smtClean="0"/>
          </a:p>
        </p:txBody>
      </p:sp>
      <p:sp>
        <p:nvSpPr>
          <p:cNvPr id="66563" name="Rectangle 3"/>
          <p:cNvSpPr>
            <a:spLocks noGrp="1" noChangeArrowheads="1"/>
          </p:cNvSpPr>
          <p:nvPr>
            <p:ph type="body" sz="half" idx="1"/>
          </p:nvPr>
        </p:nvSpPr>
        <p:spPr/>
        <p:txBody>
          <a:bodyPr/>
          <a:lstStyle/>
          <a:p>
            <a:pPr marL="609600" indent="-609600" eaLnBrk="1" hangingPunct="1">
              <a:defRPr/>
            </a:pPr>
            <a:r>
              <a:rPr lang="en-GB" altLang="en-US" sz="2800" smtClean="0"/>
              <a:t>Long strap like muscle whose fibres lie parallel to its long axis e.g. rectus abdominus and sartorius.</a:t>
            </a:r>
          </a:p>
        </p:txBody>
      </p:sp>
      <p:pic>
        <p:nvPicPr>
          <p:cNvPr id="23555" name="Picture 12" descr="reca"/>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495800" y="1600200"/>
            <a:ext cx="1803400" cy="3316288"/>
          </a:xfrm>
        </p:spPr>
      </p:pic>
      <p:pic>
        <p:nvPicPr>
          <p:cNvPr id="23556" name="Picture 14" descr="sart"/>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6732588" y="1905000"/>
            <a:ext cx="1590675" cy="3343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Text Box 17"/>
          <p:cNvSpPr txBox="1">
            <a:spLocks noChangeArrowheads="1"/>
          </p:cNvSpPr>
          <p:nvPr/>
        </p:nvSpPr>
        <p:spPr bwMode="auto">
          <a:xfrm>
            <a:off x="1116013" y="4581525"/>
            <a:ext cx="3095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smtClean="0">
                <a:latin typeface="Arial" charset="0"/>
              </a:rPr>
              <a:t>Rectus abdominus</a:t>
            </a:r>
          </a:p>
        </p:txBody>
      </p:sp>
      <p:sp>
        <p:nvSpPr>
          <p:cNvPr id="9223" name="Text Box 18"/>
          <p:cNvSpPr txBox="1">
            <a:spLocks noChangeArrowheads="1"/>
          </p:cNvSpPr>
          <p:nvPr/>
        </p:nvSpPr>
        <p:spPr bwMode="auto">
          <a:xfrm>
            <a:off x="6948488" y="1509713"/>
            <a:ext cx="1150937"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latin typeface="Arial" charset="0"/>
              </a:rPr>
              <a:t>sartorius</a:t>
            </a:r>
            <a:endParaRPr lang="en-GB" altLang="en-US" dirty="0" smtClean="0">
              <a:latin typeface="Arial"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fontScale="90000"/>
          </a:bodyPr>
          <a:lstStyle/>
          <a:p>
            <a:pPr eaLnBrk="1" hangingPunct="1">
              <a:defRPr/>
            </a:pPr>
            <a:r>
              <a:rPr lang="en-GB" altLang="en-US" smtClean="0"/>
              <a:t>Fusiform or spindles</a:t>
            </a:r>
            <a:br>
              <a:rPr lang="en-GB" altLang="en-US" smtClean="0"/>
            </a:br>
            <a:endParaRPr lang="en-GB" altLang="en-US" smtClean="0"/>
          </a:p>
        </p:txBody>
      </p:sp>
      <p:sp>
        <p:nvSpPr>
          <p:cNvPr id="67587" name="Rectangle 3"/>
          <p:cNvSpPr>
            <a:spLocks noGrp="1" noChangeArrowheads="1"/>
          </p:cNvSpPr>
          <p:nvPr>
            <p:ph type="body" sz="half" idx="1"/>
          </p:nvPr>
        </p:nvSpPr>
        <p:spPr/>
        <p:txBody>
          <a:bodyPr/>
          <a:lstStyle/>
          <a:p>
            <a:pPr marL="609600" indent="-609600" eaLnBrk="1" hangingPunct="1">
              <a:defRPr/>
            </a:pPr>
            <a:r>
              <a:rPr lang="en-GB" altLang="en-US" sz="2800" smtClean="0"/>
              <a:t>A rounded muscle whose fibres taper at either end. It may be long or short e.g. brachialis and brachioradialis</a:t>
            </a:r>
          </a:p>
        </p:txBody>
      </p:sp>
      <p:pic>
        <p:nvPicPr>
          <p:cNvPr id="24579" name="Picture 8" descr="brds"/>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6804025" y="2236788"/>
            <a:ext cx="1527175" cy="2547937"/>
          </a:xfrm>
        </p:spPr>
      </p:pic>
      <p:pic>
        <p:nvPicPr>
          <p:cNvPr id="24580" name="Picture 10" descr="brac"/>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4864100" y="1973263"/>
            <a:ext cx="1571625" cy="28114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246" name="Text Box 12"/>
          <p:cNvSpPr txBox="1">
            <a:spLocks noChangeArrowheads="1"/>
          </p:cNvSpPr>
          <p:nvPr/>
        </p:nvSpPr>
        <p:spPr bwMode="auto">
          <a:xfrm>
            <a:off x="4841875" y="1579563"/>
            <a:ext cx="1511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smtClean="0">
                <a:latin typeface="Arial" charset="0"/>
              </a:rPr>
              <a:t>Brachialis</a:t>
            </a:r>
          </a:p>
        </p:txBody>
      </p:sp>
      <p:sp>
        <p:nvSpPr>
          <p:cNvPr id="10247" name="Text Box 13"/>
          <p:cNvSpPr txBox="1">
            <a:spLocks noChangeArrowheads="1"/>
          </p:cNvSpPr>
          <p:nvPr/>
        </p:nvSpPr>
        <p:spPr bwMode="auto">
          <a:xfrm>
            <a:off x="6804025" y="1700213"/>
            <a:ext cx="19431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latin typeface="Arial" charset="0"/>
              </a:rPr>
              <a:t>Brachioradialis</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pPr eaLnBrk="1" hangingPunct="1">
              <a:defRPr/>
            </a:pPr>
            <a:r>
              <a:rPr lang="en-GB" altLang="en-US" dirty="0" err="1" smtClean="0"/>
              <a:t>Penniform</a:t>
            </a:r>
            <a:r>
              <a:rPr lang="en-GB" altLang="en-US" dirty="0" smtClean="0"/>
              <a:t/>
            </a:r>
            <a:br>
              <a:rPr lang="en-GB" altLang="en-US" dirty="0" smtClean="0"/>
            </a:br>
            <a:endParaRPr lang="en-GB" altLang="en-US" dirty="0" smtClean="0"/>
          </a:p>
        </p:txBody>
      </p:sp>
      <p:sp>
        <p:nvSpPr>
          <p:cNvPr id="71683" name="Rectangle 3"/>
          <p:cNvSpPr>
            <a:spLocks noGrp="1" noChangeArrowheads="1"/>
          </p:cNvSpPr>
          <p:nvPr>
            <p:ph type="body" sz="half" idx="1"/>
          </p:nvPr>
        </p:nvSpPr>
        <p:spPr/>
        <p:txBody>
          <a:bodyPr/>
          <a:lstStyle/>
          <a:p>
            <a:pPr marL="609600" indent="-609600" eaLnBrk="1" hangingPunct="1">
              <a:defRPr/>
            </a:pPr>
            <a:r>
              <a:rPr lang="en-GB" altLang="en-US" sz="2800" smtClean="0"/>
              <a:t>Fibres are short, parallel and featherlike extending diagonally along the side of a tendon e.g. extensor digitorum longus and tibialis posterior.</a:t>
            </a:r>
          </a:p>
        </p:txBody>
      </p:sp>
      <p:pic>
        <p:nvPicPr>
          <p:cNvPr id="25603" name="Picture 6" descr="tibp"/>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787900" y="2349500"/>
            <a:ext cx="1223963" cy="3240088"/>
          </a:xfrm>
        </p:spPr>
      </p:pic>
      <p:pic>
        <p:nvPicPr>
          <p:cNvPr id="25604" name="Picture 8" descr="exdl"/>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6732588" y="2349500"/>
            <a:ext cx="1687512" cy="28400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270" name="Text Box 10"/>
          <p:cNvSpPr txBox="1">
            <a:spLocks noChangeArrowheads="1"/>
          </p:cNvSpPr>
          <p:nvPr/>
        </p:nvSpPr>
        <p:spPr bwMode="auto">
          <a:xfrm>
            <a:off x="4495800" y="1466850"/>
            <a:ext cx="208756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dirty="0" err="1" smtClean="0">
                <a:latin typeface="Arial" charset="0"/>
              </a:rPr>
              <a:t>Tibialis</a:t>
            </a:r>
            <a:r>
              <a:rPr lang="en-GB" altLang="en-US" sz="2400" dirty="0" smtClean="0">
                <a:latin typeface="Arial" charset="0"/>
              </a:rPr>
              <a:t> posterior</a:t>
            </a:r>
          </a:p>
        </p:txBody>
      </p:sp>
      <p:sp>
        <p:nvSpPr>
          <p:cNvPr id="11271" name="Text Box 11"/>
          <p:cNvSpPr txBox="1">
            <a:spLocks noChangeArrowheads="1"/>
          </p:cNvSpPr>
          <p:nvPr/>
        </p:nvSpPr>
        <p:spPr bwMode="auto">
          <a:xfrm>
            <a:off x="6373813" y="1562100"/>
            <a:ext cx="2160587"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smtClean="0">
                <a:latin typeface="Arial" charset="0"/>
              </a:rPr>
              <a:t>Extensor </a:t>
            </a:r>
            <a:r>
              <a:rPr lang="en-GB" altLang="en-US" dirty="0" err="1" smtClean="0">
                <a:latin typeface="Arial" charset="0"/>
              </a:rPr>
              <a:t>digitorum</a:t>
            </a:r>
            <a:r>
              <a:rPr lang="en-GB" altLang="en-US" dirty="0" smtClean="0">
                <a:latin typeface="Arial" charset="0"/>
              </a:rPr>
              <a:t> </a:t>
            </a:r>
            <a:r>
              <a:rPr lang="en-GB" altLang="en-US" dirty="0" err="1" smtClean="0">
                <a:latin typeface="Arial" charset="0"/>
              </a:rPr>
              <a:t>longus</a:t>
            </a:r>
            <a:endParaRPr lang="en-GB" altLang="en-US" dirty="0" smtClean="0">
              <a:latin typeface="Arial"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8" name="Rectangle 10"/>
          <p:cNvSpPr>
            <a:spLocks noGrp="1" noChangeArrowheads="1"/>
          </p:cNvSpPr>
          <p:nvPr>
            <p:ph type="title"/>
          </p:nvPr>
        </p:nvSpPr>
        <p:spPr/>
        <p:txBody>
          <a:bodyPr>
            <a:normAutofit fontScale="90000"/>
          </a:bodyPr>
          <a:lstStyle/>
          <a:p>
            <a:pPr eaLnBrk="1" hangingPunct="1">
              <a:defRPr/>
            </a:pPr>
            <a:r>
              <a:rPr lang="en-GB" altLang="en-US" smtClean="0"/>
              <a:t/>
            </a:r>
            <a:br>
              <a:rPr lang="en-GB" altLang="en-US" smtClean="0"/>
            </a:br>
            <a:r>
              <a:rPr lang="en-GB" altLang="en-US" smtClean="0"/>
              <a:t>Bipenniform</a:t>
            </a:r>
            <a:br>
              <a:rPr lang="en-GB" altLang="en-US" smtClean="0"/>
            </a:br>
            <a:endParaRPr lang="en-GB" altLang="en-US" smtClean="0"/>
          </a:p>
        </p:txBody>
      </p:sp>
      <p:sp>
        <p:nvSpPr>
          <p:cNvPr id="68611" name="Rectangle 3"/>
          <p:cNvSpPr>
            <a:spLocks noGrp="1" noChangeArrowheads="1"/>
          </p:cNvSpPr>
          <p:nvPr>
            <p:ph type="body" sz="half" idx="1"/>
          </p:nvPr>
        </p:nvSpPr>
        <p:spPr/>
        <p:txBody>
          <a:bodyPr/>
          <a:lstStyle/>
          <a:p>
            <a:pPr marL="609600" indent="-609600" eaLnBrk="1" hangingPunct="1">
              <a:defRPr/>
            </a:pPr>
            <a:r>
              <a:rPr lang="en-GB" altLang="en-US" sz="2800" smtClean="0"/>
              <a:t>A double penniform arrangement with fibres extending in pairs either side of the tendon a long central tendon e.g. flexor hallicus longus and rectus femoris </a:t>
            </a:r>
          </a:p>
        </p:txBody>
      </p:sp>
      <p:pic>
        <p:nvPicPr>
          <p:cNvPr id="26627" name="Picture 7" descr="fhl"/>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495800" y="2349500"/>
            <a:ext cx="2058988" cy="3455988"/>
          </a:xfrm>
        </p:spPr>
      </p:pic>
      <p:pic>
        <p:nvPicPr>
          <p:cNvPr id="26628" name="Picture 9" descr="recf"/>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6569075" y="2281238"/>
            <a:ext cx="1677988" cy="3524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2294" name="Text Box 12"/>
          <p:cNvSpPr txBox="1">
            <a:spLocks noChangeArrowheads="1"/>
          </p:cNvSpPr>
          <p:nvPr/>
        </p:nvSpPr>
        <p:spPr bwMode="auto">
          <a:xfrm>
            <a:off x="4756150" y="1382713"/>
            <a:ext cx="1728788"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latin typeface="Arial" charset="0"/>
              </a:rPr>
              <a:t>Flexor </a:t>
            </a:r>
            <a:r>
              <a:rPr lang="en-GB" altLang="en-US" dirty="0" err="1" smtClean="0">
                <a:latin typeface="Arial" charset="0"/>
              </a:rPr>
              <a:t>hallicus</a:t>
            </a:r>
            <a:r>
              <a:rPr lang="en-GB" altLang="en-US" dirty="0" smtClean="0">
                <a:latin typeface="Arial" charset="0"/>
              </a:rPr>
              <a:t> </a:t>
            </a:r>
            <a:r>
              <a:rPr lang="en-GB" altLang="en-US" dirty="0" err="1" smtClean="0">
                <a:latin typeface="Arial" charset="0"/>
              </a:rPr>
              <a:t>longus</a:t>
            </a:r>
            <a:endParaRPr lang="en-GB" altLang="en-US" dirty="0" smtClean="0">
              <a:latin typeface="Arial" charset="0"/>
            </a:endParaRPr>
          </a:p>
        </p:txBody>
      </p:sp>
      <p:sp>
        <p:nvSpPr>
          <p:cNvPr id="12295" name="Text Box 13"/>
          <p:cNvSpPr txBox="1">
            <a:spLocks noChangeArrowheads="1"/>
          </p:cNvSpPr>
          <p:nvPr/>
        </p:nvSpPr>
        <p:spPr bwMode="auto">
          <a:xfrm>
            <a:off x="6686550" y="1416050"/>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latin typeface="Arial" charset="0"/>
              </a:rPr>
              <a:t>Rectus </a:t>
            </a:r>
            <a:r>
              <a:rPr lang="en-GB" altLang="en-US" dirty="0" err="1" smtClean="0">
                <a:latin typeface="Arial" charset="0"/>
              </a:rPr>
              <a:t>femoris</a:t>
            </a:r>
            <a:endParaRPr lang="en-GB" altLang="en-US" dirty="0" smtClean="0">
              <a:latin typeface="Arial"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82103" y="5864272"/>
            <a:ext cx="1864960" cy="801641"/>
          </a:xfrm>
          <a:prstGeom prst="rect">
            <a:avLst/>
          </a:prstGeom>
          <a:noFill/>
          <a:ln>
            <a:solidFill>
              <a:schemeClr val="accent1"/>
            </a:solid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4"/>
          <p:cNvSpPr>
            <a:spLocks noGrp="1" noChangeArrowheads="1"/>
          </p:cNvSpPr>
          <p:nvPr>
            <p:ph type="title"/>
          </p:nvPr>
        </p:nvSpPr>
        <p:spPr>
          <a:xfrm>
            <a:off x="381000" y="339725"/>
            <a:ext cx="8229600" cy="1143000"/>
          </a:xfrm>
        </p:spPr>
        <p:txBody>
          <a:bodyPr>
            <a:normAutofit fontScale="90000"/>
          </a:bodyPr>
          <a:lstStyle/>
          <a:p>
            <a:pPr eaLnBrk="1" hangingPunct="1">
              <a:defRPr/>
            </a:pPr>
            <a:r>
              <a:rPr lang="en-GB" altLang="en-US" dirty="0" smtClean="0"/>
              <a:t/>
            </a:r>
            <a:br>
              <a:rPr lang="en-GB" altLang="en-US" dirty="0" smtClean="0"/>
            </a:br>
            <a:r>
              <a:rPr lang="en-GB" altLang="en-US" dirty="0" smtClean="0"/>
              <a:t>Triangular </a:t>
            </a:r>
            <a:r>
              <a:rPr lang="en-GB" altLang="en-US" smtClean="0"/>
              <a:t>or convergent </a:t>
            </a:r>
            <a:r>
              <a:rPr lang="en-GB" altLang="en-US" dirty="0" smtClean="0"/>
              <a:t>shaped</a:t>
            </a:r>
            <a:br>
              <a:rPr lang="en-GB" altLang="en-US" dirty="0" smtClean="0"/>
            </a:br>
            <a:endParaRPr lang="en-GB" altLang="en-US" dirty="0" smtClean="0"/>
          </a:p>
        </p:txBody>
      </p:sp>
      <p:pic>
        <p:nvPicPr>
          <p:cNvPr id="27650" name="Picture 7" descr="tr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628775"/>
            <a:ext cx="3516312" cy="3744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549275" y="1600200"/>
            <a:ext cx="3878263" cy="4343400"/>
          </a:xfrm>
          <a:prstGeom prst="rect">
            <a:avLst/>
          </a:prstGeom>
        </p:spPr>
        <p:txBody>
          <a:bodyPr>
            <a:normAutofit/>
          </a:bodyPr>
          <a:lstStyle>
            <a:lvl1pPr marL="182563" indent="-182563" algn="l" rtl="0" eaLnBrk="0" fontAlgn="base" hangingPunct="0">
              <a:lnSpc>
                <a:spcPct val="95000"/>
              </a:lnSpc>
              <a:spcBef>
                <a:spcPts val="1400"/>
              </a:spcBef>
              <a:spcAft>
                <a:spcPts val="200"/>
              </a:spcAft>
              <a:buClr>
                <a:schemeClr val="accent1"/>
              </a:buClr>
              <a:buSzPct val="80000"/>
              <a:buFont typeface="Arial" charset="0"/>
              <a:buChar char="•"/>
              <a:defRPr kern="1200" spc="10">
                <a:solidFill>
                  <a:schemeClr val="tx1"/>
                </a:solidFill>
                <a:latin typeface="+mn-lt"/>
                <a:ea typeface="+mn-ea"/>
                <a:cs typeface="+mn-cs"/>
              </a:defRPr>
            </a:lvl1pPr>
            <a:lvl2pPr marL="457200" indent="-182563" algn="l" rtl="0" eaLnBrk="0" fontAlgn="base" hangingPunct="0">
              <a:lnSpc>
                <a:spcPct val="90000"/>
              </a:lnSpc>
              <a:spcBef>
                <a:spcPts val="300"/>
              </a:spcBef>
              <a:spcAft>
                <a:spcPts val="300"/>
              </a:spcAft>
              <a:buClr>
                <a:schemeClr val="accent1"/>
              </a:buClr>
              <a:buFont typeface="Wingdings 2" charset="2"/>
              <a:buChar char=""/>
              <a:defRPr sz="1600" kern="1200">
                <a:solidFill>
                  <a:srgbClr val="262626"/>
                </a:solidFill>
                <a:latin typeface="+mn-lt"/>
                <a:ea typeface="+mn-ea"/>
                <a:cs typeface="+mn-cs"/>
              </a:defRPr>
            </a:lvl2pPr>
            <a:lvl3pPr marL="730250"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3pPr>
            <a:lvl4pPr marL="1004888"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4pPr>
            <a:lvl5pPr marL="1279525"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defRPr/>
            </a:pPr>
            <a:r>
              <a:rPr lang="en-GB" smtClean="0"/>
              <a:t>Combined arrangement of flat and fusiform muscles, </a:t>
            </a:r>
            <a:r>
              <a:rPr lang="en-US" dirty="0" smtClean="0"/>
              <a:t>has a broad origin and its fascicles converge toward a single tendon of insertion </a:t>
            </a:r>
          </a:p>
          <a:p>
            <a:pPr>
              <a:defRPr/>
            </a:pPr>
            <a:r>
              <a:rPr lang="en-GB" dirty="0" smtClean="0"/>
              <a:t>E.g. </a:t>
            </a:r>
            <a:r>
              <a:rPr lang="en-GB" dirty="0" err="1" smtClean="0"/>
              <a:t>Pectoralis</a:t>
            </a:r>
            <a:r>
              <a:rPr lang="en-GB" dirty="0" smtClean="0"/>
              <a:t> major and Trapezius </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ChangeArrowheads="1"/>
          </p:cNvSpPr>
          <p:nvPr>
            <p:ph type="title"/>
          </p:nvPr>
        </p:nvSpPr>
        <p:spPr/>
        <p:txBody>
          <a:bodyPr/>
          <a:lstStyle/>
          <a:p>
            <a:pPr eaLnBrk="1" hangingPunct="1">
              <a:defRPr/>
            </a:pPr>
            <a:r>
              <a:rPr lang="en-GB" altLang="en-US" smtClean="0"/>
              <a:t>Multipenniform</a:t>
            </a:r>
          </a:p>
        </p:txBody>
      </p:sp>
      <p:sp>
        <p:nvSpPr>
          <p:cNvPr id="72707" name="Rectangle 3"/>
          <p:cNvSpPr>
            <a:spLocks noGrp="1" noChangeArrowheads="1"/>
          </p:cNvSpPr>
          <p:nvPr>
            <p:ph type="body" sz="half" idx="1"/>
          </p:nvPr>
        </p:nvSpPr>
        <p:spPr>
          <a:xfrm>
            <a:off x="457200" y="1600200"/>
            <a:ext cx="3467100" cy="4530725"/>
          </a:xfrm>
        </p:spPr>
        <p:txBody>
          <a:bodyPr/>
          <a:lstStyle/>
          <a:p>
            <a:pPr marL="609600" indent="-609600" eaLnBrk="1" hangingPunct="1">
              <a:defRPr/>
            </a:pPr>
            <a:r>
              <a:rPr lang="en-GB" altLang="en-US" sz="2800" dirty="0" smtClean="0"/>
              <a:t>Several tendons are present muscle </a:t>
            </a:r>
            <a:r>
              <a:rPr lang="en-GB" altLang="en-US" sz="2800" dirty="0"/>
              <a:t>fibres </a:t>
            </a:r>
            <a:r>
              <a:rPr lang="en-GB" altLang="en-US" sz="2800" dirty="0" smtClean="0"/>
              <a:t>running with diagonally between them e.g. deltoid</a:t>
            </a:r>
          </a:p>
          <a:p>
            <a:pPr marL="1752600" lvl="3" indent="-381000" eaLnBrk="1" hangingPunct="1">
              <a:defRPr/>
            </a:pPr>
            <a:r>
              <a:rPr lang="en-GB" altLang="en-US" sz="1800" dirty="0" smtClean="0"/>
              <a:t>medial</a:t>
            </a:r>
          </a:p>
          <a:p>
            <a:pPr marL="1752600" lvl="3" indent="-381000" eaLnBrk="1" hangingPunct="1">
              <a:defRPr/>
            </a:pPr>
            <a:r>
              <a:rPr lang="en-GB" altLang="en-US" sz="1800" dirty="0" smtClean="0"/>
              <a:t>anterior</a:t>
            </a:r>
          </a:p>
          <a:p>
            <a:pPr marL="1752600" lvl="3" indent="-381000" eaLnBrk="1" hangingPunct="1">
              <a:defRPr/>
            </a:pPr>
            <a:r>
              <a:rPr lang="en-GB" altLang="en-US" sz="1800" dirty="0" smtClean="0"/>
              <a:t>posterior</a:t>
            </a:r>
          </a:p>
        </p:txBody>
      </p:sp>
      <p:pic>
        <p:nvPicPr>
          <p:cNvPr id="28675" name="Picture 7" descr="del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612900"/>
            <a:ext cx="2808288" cy="3832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9" name="Rectangle 11"/>
          <p:cNvSpPr>
            <a:spLocks noGrp="1" noChangeArrowheads="1"/>
          </p:cNvSpPr>
          <p:nvPr>
            <p:ph type="title"/>
          </p:nvPr>
        </p:nvSpPr>
        <p:spPr/>
        <p:txBody>
          <a:bodyPr>
            <a:normAutofit fontScale="90000"/>
          </a:bodyPr>
          <a:lstStyle/>
          <a:p>
            <a:pPr eaLnBrk="1" hangingPunct="1">
              <a:defRPr/>
            </a:pPr>
            <a:r>
              <a:rPr lang="en-GB" altLang="en-US" smtClean="0"/>
              <a:t/>
            </a:r>
            <a:br>
              <a:rPr lang="en-GB" altLang="en-US" smtClean="0"/>
            </a:br>
            <a:r>
              <a:rPr lang="en-GB" altLang="en-US" smtClean="0"/>
              <a:t>Rhomboidal and Rectangular</a:t>
            </a:r>
            <a:br>
              <a:rPr lang="en-GB" altLang="en-US" smtClean="0"/>
            </a:br>
            <a:endParaRPr lang="en-GB" altLang="en-US" smtClean="0"/>
          </a:p>
        </p:txBody>
      </p:sp>
      <p:sp>
        <p:nvSpPr>
          <p:cNvPr id="73731" name="Rectangle 3"/>
          <p:cNvSpPr>
            <a:spLocks noGrp="1" noChangeArrowheads="1"/>
          </p:cNvSpPr>
          <p:nvPr>
            <p:ph type="body" sz="half" idx="1"/>
          </p:nvPr>
        </p:nvSpPr>
        <p:spPr>
          <a:xfrm>
            <a:off x="457200" y="1600200"/>
            <a:ext cx="3481388" cy="4530725"/>
          </a:xfrm>
        </p:spPr>
        <p:txBody>
          <a:bodyPr/>
          <a:lstStyle/>
          <a:p>
            <a:pPr marL="609600" indent="-609600" eaLnBrk="1" hangingPunct="1">
              <a:defRPr/>
            </a:pPr>
            <a:r>
              <a:rPr lang="en-GB" altLang="en-US" sz="2800" smtClean="0"/>
              <a:t>Muscles are four sided and usually flat with the fibres are parallel e.g. </a:t>
            </a:r>
            <a:r>
              <a:rPr lang="en-GB" altLang="en-US" sz="2800" dirty="0" smtClean="0"/>
              <a:t>pronator </a:t>
            </a:r>
            <a:r>
              <a:rPr lang="en-GB" altLang="en-US" sz="2800" dirty="0" err="1" smtClean="0"/>
              <a:t>quadratus</a:t>
            </a:r>
            <a:r>
              <a:rPr lang="en-GB" altLang="en-US" sz="2800" dirty="0" smtClean="0"/>
              <a:t> and rhomboid.</a:t>
            </a:r>
          </a:p>
        </p:txBody>
      </p:sp>
      <p:pic>
        <p:nvPicPr>
          <p:cNvPr id="29699" name="Picture 8" descr="pq"/>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4260850" y="2205038"/>
            <a:ext cx="1309688" cy="2185987"/>
          </a:xfrm>
        </p:spPr>
      </p:pic>
      <p:pic>
        <p:nvPicPr>
          <p:cNvPr id="29700" name="Picture 10" descr="rhmj"/>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6108700" y="2201863"/>
            <a:ext cx="2279650" cy="21891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366" name="Text Box 13"/>
          <p:cNvSpPr txBox="1">
            <a:spLocks noChangeArrowheads="1"/>
          </p:cNvSpPr>
          <p:nvPr/>
        </p:nvSpPr>
        <p:spPr bwMode="auto">
          <a:xfrm>
            <a:off x="6300788" y="1557338"/>
            <a:ext cx="20875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latin typeface="Arial" charset="0"/>
              </a:rPr>
              <a:t>Rhomboid Major</a:t>
            </a:r>
          </a:p>
        </p:txBody>
      </p:sp>
      <p:sp>
        <p:nvSpPr>
          <p:cNvPr id="15367" name="Text Box 14"/>
          <p:cNvSpPr txBox="1">
            <a:spLocks noChangeArrowheads="1"/>
          </p:cNvSpPr>
          <p:nvPr/>
        </p:nvSpPr>
        <p:spPr bwMode="auto">
          <a:xfrm>
            <a:off x="3997325" y="1557338"/>
            <a:ext cx="23034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mtClean="0">
                <a:latin typeface="Arial" charset="0"/>
              </a:rPr>
              <a:t>Pronator </a:t>
            </a:r>
            <a:r>
              <a:rPr lang="en-GB" altLang="en-US" dirty="0" err="1" smtClean="0">
                <a:latin typeface="Arial" charset="0"/>
              </a:rPr>
              <a:t>quadratus</a:t>
            </a:r>
            <a:endParaRPr lang="en-GB" altLang="en-US" dirty="0" smtClean="0">
              <a:latin typeface="Arial"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457200" y="277813"/>
            <a:ext cx="8229600" cy="814387"/>
          </a:xfrm>
        </p:spPr>
        <p:txBody>
          <a:bodyPr/>
          <a:lstStyle/>
          <a:p>
            <a:pPr eaLnBrk="1" hangingPunct="1">
              <a:defRPr/>
            </a:pPr>
            <a:r>
              <a:rPr lang="en-GB" altLang="en-US" smtClean="0"/>
              <a:t>Muscle Fibres</a:t>
            </a:r>
          </a:p>
        </p:txBody>
      </p:sp>
      <p:sp>
        <p:nvSpPr>
          <p:cNvPr id="90120" name="Rectangle 8"/>
          <p:cNvSpPr>
            <a:spLocks noGrp="1" noChangeArrowheads="1"/>
          </p:cNvSpPr>
          <p:nvPr>
            <p:ph type="body" sz="half" idx="1"/>
          </p:nvPr>
        </p:nvSpPr>
        <p:spPr>
          <a:xfrm>
            <a:off x="468313" y="1196975"/>
            <a:ext cx="4103687" cy="5068888"/>
          </a:xfrm>
        </p:spPr>
        <p:txBody>
          <a:bodyPr>
            <a:normAutofit fontScale="92500" lnSpcReduction="10000"/>
          </a:bodyPr>
          <a:lstStyle/>
          <a:p>
            <a:pPr eaLnBrk="1" hangingPunct="1">
              <a:defRPr/>
            </a:pPr>
            <a:r>
              <a:rPr lang="en-GB" altLang="en-US" sz="2400" smtClean="0">
                <a:solidFill>
                  <a:srgbClr val="FF0000"/>
                </a:solidFill>
                <a:effectLst>
                  <a:outerShdw blurRad="38100" dist="38100" dir="2700000" algn="tl">
                    <a:srgbClr val="000000"/>
                  </a:outerShdw>
                </a:effectLst>
              </a:rPr>
              <a:t>Muscles</a:t>
            </a:r>
            <a:r>
              <a:rPr lang="en-GB" altLang="en-US" sz="2400" smtClean="0"/>
              <a:t> are composed of fibres</a:t>
            </a:r>
          </a:p>
          <a:p>
            <a:pPr eaLnBrk="1" hangingPunct="1">
              <a:defRPr/>
            </a:pPr>
            <a:r>
              <a:rPr lang="en-US" altLang="en-US" sz="2400" dirty="0" err="1" smtClean="0">
                <a:solidFill>
                  <a:srgbClr val="FF0000"/>
                </a:solidFill>
                <a:effectLst>
                  <a:outerShdw blurRad="38100" dist="38100" dir="2700000" algn="tl">
                    <a:srgbClr val="000000"/>
                  </a:outerShdw>
                </a:effectLst>
              </a:rPr>
              <a:t>Fibres</a:t>
            </a:r>
            <a:r>
              <a:rPr lang="en-US" altLang="en-US" sz="2400" dirty="0" smtClean="0"/>
              <a:t> are composed of myofibrils which are arranged in parallel (side by side)</a:t>
            </a:r>
          </a:p>
          <a:p>
            <a:pPr eaLnBrk="1" hangingPunct="1">
              <a:defRPr/>
            </a:pPr>
            <a:r>
              <a:rPr lang="en-US" altLang="en-US" sz="2400" dirty="0" smtClean="0">
                <a:solidFill>
                  <a:srgbClr val="FF0000"/>
                </a:solidFill>
                <a:effectLst>
                  <a:outerShdw blurRad="38100" dist="38100" dir="2700000" algn="tl">
                    <a:srgbClr val="000000"/>
                  </a:outerShdw>
                </a:effectLst>
              </a:rPr>
              <a:t>Myofibrils</a:t>
            </a:r>
            <a:r>
              <a:rPr lang="en-US" altLang="en-US" sz="2400" dirty="0" smtClean="0"/>
              <a:t> are composed of sarcomeres in series (end to end)</a:t>
            </a:r>
          </a:p>
          <a:p>
            <a:pPr eaLnBrk="1" hangingPunct="1">
              <a:defRPr/>
            </a:pPr>
            <a:r>
              <a:rPr lang="en-US" altLang="en-US" sz="2400" dirty="0" smtClean="0">
                <a:solidFill>
                  <a:srgbClr val="FF0000"/>
                </a:solidFill>
                <a:effectLst>
                  <a:outerShdw blurRad="38100" dist="38100" dir="2700000" algn="tl">
                    <a:srgbClr val="000000"/>
                  </a:outerShdw>
                </a:effectLst>
              </a:rPr>
              <a:t>Sarcomeres</a:t>
            </a:r>
            <a:r>
              <a:rPr lang="en-US" altLang="en-US" sz="2400" dirty="0" smtClean="0"/>
              <a:t> are the functional unit of the muscle cell and are composed of thick (myosin) and thin (actin) myofilaments</a:t>
            </a:r>
            <a:endParaRPr lang="en-GB" altLang="en-US" sz="2400" dirty="0" smtClean="0"/>
          </a:p>
        </p:txBody>
      </p:sp>
      <p:pic>
        <p:nvPicPr>
          <p:cNvPr id="30723" name="Picture 7" descr="1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200" y="1397000"/>
            <a:ext cx="3240088" cy="368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46150" y="365125"/>
            <a:ext cx="7269163" cy="975643"/>
          </a:xfrm>
        </p:spPr>
        <p:txBody>
          <a:bodyPr/>
          <a:lstStyle/>
          <a:p>
            <a:pPr eaLnBrk="1" hangingPunct="1">
              <a:defRPr/>
            </a:pPr>
            <a:r>
              <a:rPr lang="en-US" altLang="en-US" smtClean="0"/>
              <a:t>Organizational Hierarchy</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3171" y="1690688"/>
            <a:ext cx="6995120" cy="483945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46150" y="404664"/>
            <a:ext cx="7269163" cy="1224136"/>
          </a:xfrm>
        </p:spPr>
        <p:txBody>
          <a:bodyPr>
            <a:normAutofit/>
          </a:bodyPr>
          <a:lstStyle/>
          <a:p>
            <a:pPr eaLnBrk="1" hangingPunct="1">
              <a:defRPr/>
            </a:pPr>
            <a:r>
              <a:rPr lang="en-US" altLang="en-US" dirty="0" smtClean="0"/>
              <a:t>Components of the </a:t>
            </a:r>
            <a:r>
              <a:rPr lang="en-US" altLang="en-US" smtClean="0"/>
              <a:t>Muscle Cell/ Tissue</a:t>
            </a:r>
            <a:endParaRPr lang="en-US" altLang="en-US"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150" y="1628800"/>
            <a:ext cx="7067128" cy="403244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extLst>
      <p:ext uri="{BB962C8B-B14F-4D97-AF65-F5344CB8AC3E}">
        <p14:creationId xmlns:p14="http://schemas.microsoft.com/office/powerpoint/2010/main" val="4120159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30263" y="452438"/>
            <a:ext cx="7269162" cy="976312"/>
          </a:xfrm>
        </p:spPr>
        <p:txBody>
          <a:bodyPr/>
          <a:lstStyle/>
          <a:p>
            <a:pPr eaLnBrk="1" hangingPunct="1">
              <a:defRPr/>
            </a:pPr>
            <a:r>
              <a:rPr lang="en-US" altLang="en-US" smtClean="0"/>
              <a:t>Muscle Cells</a:t>
            </a:r>
          </a:p>
        </p:txBody>
      </p:sp>
      <p:graphicFrame>
        <p:nvGraphicFramePr>
          <p:cNvPr id="33794" name="Object 3"/>
          <p:cNvGraphicFramePr>
            <a:graphicFrameLocks noChangeAspect="1"/>
          </p:cNvGraphicFramePr>
          <p:nvPr/>
        </p:nvGraphicFramePr>
        <p:xfrm>
          <a:off x="830263" y="1614488"/>
          <a:ext cx="6934200" cy="3249612"/>
        </p:xfrm>
        <a:graphic>
          <a:graphicData uri="http://schemas.openxmlformats.org/presentationml/2006/ole">
            <mc:AlternateContent xmlns:mc="http://schemas.openxmlformats.org/markup-compatibility/2006">
              <mc:Choice xmlns:v="urn:schemas-microsoft-com:vml" Requires="v">
                <p:oleObj spid="_x0000_s33806" name="Photo Editor Photo" r:id="rId3" imgW="4877223" imgH="3657917" progId="MSPhotoEd.3">
                  <p:embed/>
                </p:oleObj>
              </mc:Choice>
              <mc:Fallback>
                <p:oleObj name="Photo Editor Photo" r:id="rId3" imgW="4877223" imgH="3657917" progId="MSPhotoEd.3">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0263" y="1614488"/>
                        <a:ext cx="6934200" cy="324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9460" name="Text Box 4"/>
          <p:cNvSpPr txBox="1">
            <a:spLocks noChangeArrowheads="1"/>
          </p:cNvSpPr>
          <p:nvPr/>
        </p:nvSpPr>
        <p:spPr bwMode="auto">
          <a:xfrm>
            <a:off x="1403350" y="5805488"/>
            <a:ext cx="66960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endParaRPr lang="en-GB" altLang="en-US" smtClean="0">
              <a:latin typeface="Arial" charset="0"/>
            </a:endParaRPr>
          </a:p>
        </p:txBody>
      </p:sp>
      <p:sp>
        <p:nvSpPr>
          <p:cNvPr id="19461" name="Text Box 5"/>
          <p:cNvSpPr txBox="1">
            <a:spLocks noChangeArrowheads="1"/>
          </p:cNvSpPr>
          <p:nvPr/>
        </p:nvSpPr>
        <p:spPr bwMode="auto">
          <a:xfrm>
            <a:off x="798513" y="4983163"/>
            <a:ext cx="547211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smtClean="0">
                <a:latin typeface="Arial" charset="0"/>
              </a:rPr>
              <a:t>Each of these striations (light area to light area) is a sarcomere.</a:t>
            </a: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US" altLang="en-US" smtClean="0"/>
              <a:t>Sarcomere</a:t>
            </a:r>
          </a:p>
        </p:txBody>
      </p:sp>
      <p:sp>
        <p:nvSpPr>
          <p:cNvPr id="11267" name="Rectangle 3"/>
          <p:cNvSpPr>
            <a:spLocks noGrp="1" noChangeArrowheads="1"/>
          </p:cNvSpPr>
          <p:nvPr>
            <p:ph type="body" sz="half" idx="1"/>
          </p:nvPr>
        </p:nvSpPr>
        <p:spPr>
          <a:xfrm>
            <a:off x="457200" y="1600200"/>
            <a:ext cx="4033838" cy="4530725"/>
          </a:xfrm>
        </p:spPr>
        <p:txBody>
          <a:bodyPr/>
          <a:lstStyle/>
          <a:p>
            <a:pPr eaLnBrk="1" hangingPunct="1">
              <a:defRPr/>
            </a:pPr>
            <a:r>
              <a:rPr lang="en-US" altLang="en-US" sz="2800" smtClean="0"/>
              <a:t>A-band</a:t>
            </a:r>
          </a:p>
          <a:p>
            <a:pPr lvl="1" eaLnBrk="1" hangingPunct="1">
              <a:defRPr/>
            </a:pPr>
            <a:r>
              <a:rPr lang="en-US" altLang="en-US" sz="2400" smtClean="0"/>
              <a:t>mid-portion of the sarcomere</a:t>
            </a:r>
          </a:p>
          <a:p>
            <a:pPr lvl="1" eaLnBrk="1" hangingPunct="1">
              <a:defRPr/>
            </a:pPr>
            <a:r>
              <a:rPr lang="en-US" altLang="en-US" sz="2400" smtClean="0"/>
              <a:t>appears dark, </a:t>
            </a:r>
          </a:p>
          <a:p>
            <a:pPr lvl="1" eaLnBrk="1" hangingPunct="1">
              <a:buFont typeface="Wingdings" charset="2"/>
              <a:buNone/>
              <a:defRPr/>
            </a:pPr>
            <a:endParaRPr lang="en-US" altLang="en-US" sz="2400" smtClean="0"/>
          </a:p>
          <a:p>
            <a:pPr eaLnBrk="1" hangingPunct="1">
              <a:defRPr/>
            </a:pPr>
            <a:r>
              <a:rPr lang="en-US" altLang="en-US" sz="2800" smtClean="0"/>
              <a:t>I band</a:t>
            </a:r>
          </a:p>
          <a:p>
            <a:pPr lvl="1" eaLnBrk="1" hangingPunct="1">
              <a:defRPr/>
            </a:pPr>
            <a:r>
              <a:rPr lang="en-US" altLang="en-US" sz="2400" smtClean="0"/>
              <a:t>at ends of sacromere</a:t>
            </a:r>
          </a:p>
          <a:p>
            <a:pPr lvl="1" eaLnBrk="1" hangingPunct="1">
              <a:defRPr/>
            </a:pPr>
            <a:r>
              <a:rPr lang="en-US" altLang="en-US" sz="2400" smtClean="0"/>
              <a:t>light</a:t>
            </a:r>
          </a:p>
        </p:txBody>
      </p:sp>
      <p:pic>
        <p:nvPicPr>
          <p:cNvPr id="34819" name="Picture 6" descr="Image:Sarcomere.gif">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140200" y="1484313"/>
            <a:ext cx="4308475" cy="39608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US" altLang="en-US" smtClean="0"/>
              <a:t>Sarcomere</a:t>
            </a:r>
          </a:p>
        </p:txBody>
      </p:sp>
      <p:sp>
        <p:nvSpPr>
          <p:cNvPr id="12291" name="Rectangle 3"/>
          <p:cNvSpPr>
            <a:spLocks noGrp="1" noChangeArrowheads="1"/>
          </p:cNvSpPr>
          <p:nvPr>
            <p:ph type="body" sz="half" idx="1"/>
          </p:nvPr>
        </p:nvSpPr>
        <p:spPr>
          <a:xfrm>
            <a:off x="457200" y="1600200"/>
            <a:ext cx="3827463" cy="4530725"/>
          </a:xfrm>
        </p:spPr>
        <p:txBody>
          <a:bodyPr/>
          <a:lstStyle/>
          <a:p>
            <a:pPr eaLnBrk="1" hangingPunct="1">
              <a:defRPr/>
            </a:pPr>
            <a:r>
              <a:rPr lang="en-US" altLang="en-US" sz="2800" smtClean="0"/>
              <a:t>Z-discs</a:t>
            </a:r>
          </a:p>
          <a:p>
            <a:pPr lvl="1" eaLnBrk="1" hangingPunct="1">
              <a:defRPr/>
            </a:pPr>
            <a:r>
              <a:rPr lang="en-US" altLang="en-US" sz="2400" dirty="0" smtClean="0"/>
              <a:t>at the ends of each sarcomere</a:t>
            </a:r>
          </a:p>
          <a:p>
            <a:pPr lvl="1" eaLnBrk="1" hangingPunct="1">
              <a:defRPr/>
            </a:pPr>
            <a:r>
              <a:rPr lang="en-US" altLang="en-US" sz="2400" dirty="0" smtClean="0"/>
              <a:t>determines length of sarcomere</a:t>
            </a:r>
          </a:p>
          <a:p>
            <a:pPr lvl="1" eaLnBrk="1" hangingPunct="1">
              <a:defRPr/>
            </a:pPr>
            <a:r>
              <a:rPr lang="en-US" altLang="en-US" sz="2400" dirty="0" smtClean="0"/>
              <a:t>optimal length of  muscle is between 2.4 to 2.5 </a:t>
            </a:r>
            <a:r>
              <a:rPr lang="en-US" altLang="en-US" sz="2400" dirty="0" smtClean="0">
                <a:sym typeface="Symbol" charset="2"/>
              </a:rPr>
              <a:t>m </a:t>
            </a:r>
          </a:p>
          <a:p>
            <a:pPr lvl="1" eaLnBrk="1" hangingPunct="1">
              <a:defRPr/>
            </a:pPr>
            <a:r>
              <a:rPr lang="en-US" altLang="en-US" sz="2400" dirty="0" smtClean="0">
                <a:sym typeface="Symbol" charset="2"/>
              </a:rPr>
              <a:t>very important in terms of force production</a:t>
            </a:r>
            <a:endParaRPr lang="en-US" altLang="en-US" sz="2400" dirty="0" smtClean="0"/>
          </a:p>
          <a:p>
            <a:pPr lvl="1" eaLnBrk="1" hangingPunct="1">
              <a:defRPr/>
            </a:pPr>
            <a:endParaRPr lang="en-US" altLang="en-US" sz="2400" dirty="0" smtClean="0"/>
          </a:p>
        </p:txBody>
      </p:sp>
      <p:pic>
        <p:nvPicPr>
          <p:cNvPr id="35843" name="Picture 4" descr="zlin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bwMode="auto">
          <a:xfrm rot="176032">
            <a:off x="4479925" y="1600200"/>
            <a:ext cx="3763963" cy="3989388"/>
          </a:xfr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ltLang="en-US" smtClean="0"/>
              <a:t>Sarcomere</a:t>
            </a:r>
          </a:p>
        </p:txBody>
      </p:sp>
      <p:sp>
        <p:nvSpPr>
          <p:cNvPr id="13315" name="Rectangle 3"/>
          <p:cNvSpPr>
            <a:spLocks noGrp="1" noChangeArrowheads="1"/>
          </p:cNvSpPr>
          <p:nvPr>
            <p:ph type="body" sz="half" idx="1"/>
          </p:nvPr>
        </p:nvSpPr>
        <p:spPr>
          <a:xfrm>
            <a:off x="457200" y="1600200"/>
            <a:ext cx="4033838" cy="4530725"/>
          </a:xfrm>
        </p:spPr>
        <p:txBody>
          <a:bodyPr/>
          <a:lstStyle/>
          <a:p>
            <a:pPr eaLnBrk="1" hangingPunct="1">
              <a:defRPr/>
            </a:pPr>
            <a:r>
              <a:rPr lang="en-US" altLang="en-US" sz="2800" smtClean="0"/>
              <a:t>H-zone </a:t>
            </a:r>
          </a:p>
          <a:p>
            <a:pPr lvl="1" eaLnBrk="1" hangingPunct="1">
              <a:defRPr/>
            </a:pPr>
            <a:r>
              <a:rPr lang="en-US" altLang="en-US" sz="2400" smtClean="0"/>
              <a:t>German ‘Helle’ -light</a:t>
            </a:r>
          </a:p>
          <a:p>
            <a:pPr lvl="1" eaLnBrk="1" hangingPunct="1">
              <a:defRPr/>
            </a:pPr>
            <a:r>
              <a:rPr lang="en-US" altLang="en-US" sz="2400" smtClean="0"/>
              <a:t>central region of the A -band, where there is no filament overlap</a:t>
            </a:r>
          </a:p>
          <a:p>
            <a:pPr lvl="1" eaLnBrk="1" hangingPunct="1">
              <a:defRPr/>
            </a:pPr>
            <a:r>
              <a:rPr lang="en-US" altLang="en-US" sz="2400" smtClean="0"/>
              <a:t>bisected by M-line which is composed of proteins that keep the sacromere in proper spatial orientation</a:t>
            </a:r>
          </a:p>
        </p:txBody>
      </p:sp>
      <p:pic>
        <p:nvPicPr>
          <p:cNvPr id="36867" name="Picture 4" descr="zlin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bwMode="auto">
          <a:xfrm>
            <a:off x="4597400" y="1438275"/>
            <a:ext cx="3668713" cy="4125913"/>
          </a:xfr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15616" y="277813"/>
            <a:ext cx="7571184" cy="702915"/>
          </a:xfrm>
        </p:spPr>
        <p:txBody>
          <a:bodyPr/>
          <a:lstStyle/>
          <a:p>
            <a:r>
              <a:rPr lang="en-GB" dirty="0" smtClean="0"/>
              <a:t>Muscle Cell Moving</a:t>
            </a:r>
            <a:endParaRPr lang="en-GB" dirty="0"/>
          </a:p>
        </p:txBody>
      </p:sp>
      <p:pic>
        <p:nvPicPr>
          <p:cNvPr id="6" name="Muscle Cell Sliding Filament.mo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15616" y="1175754"/>
            <a:ext cx="6121400" cy="429260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extLst>
      <p:ext uri="{BB962C8B-B14F-4D97-AF65-F5344CB8AC3E}">
        <p14:creationId xmlns:p14="http://schemas.microsoft.com/office/powerpoint/2010/main" val="1005319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defRPr/>
            </a:pPr>
            <a:r>
              <a:rPr lang="en-GB" altLang="en-US" dirty="0" smtClean="0"/>
              <a:t>Myosin filaments</a:t>
            </a:r>
            <a:r>
              <a:rPr lang="en-GB" altLang="en-US" u="sng" dirty="0" smtClean="0"/>
              <a:t/>
            </a:r>
            <a:br>
              <a:rPr lang="en-GB" altLang="en-US" u="sng" dirty="0" smtClean="0"/>
            </a:br>
            <a:endParaRPr lang="en-GB" altLang="en-US" u="sng" dirty="0" smtClean="0"/>
          </a:p>
        </p:txBody>
      </p:sp>
      <p:sp>
        <p:nvSpPr>
          <p:cNvPr id="48131" name="Rectangle 3"/>
          <p:cNvSpPr>
            <a:spLocks noGrp="1" noChangeArrowheads="1"/>
          </p:cNvSpPr>
          <p:nvPr>
            <p:ph type="body" idx="1"/>
          </p:nvPr>
        </p:nvSpPr>
        <p:spPr>
          <a:xfrm>
            <a:off x="946150" y="1340768"/>
            <a:ext cx="6446838" cy="4351338"/>
          </a:xfrm>
        </p:spPr>
        <p:txBody>
          <a:bodyPr>
            <a:normAutofit fontScale="92500" lnSpcReduction="10000"/>
          </a:bodyPr>
          <a:lstStyle/>
          <a:p>
            <a:pPr eaLnBrk="1" hangingPunct="1">
              <a:lnSpc>
                <a:spcPct val="80000"/>
              </a:lnSpc>
              <a:defRPr/>
            </a:pPr>
            <a:r>
              <a:rPr lang="en-GB" altLang="en-US" sz="2800" dirty="0" smtClean="0"/>
              <a:t>These are the thick filaments and comprise two thirds of the muscle protein. Each myosin filament is formed from approximately 200 myosin molecules lined up end-to-end and side-by-side.</a:t>
            </a:r>
          </a:p>
          <a:p>
            <a:pPr eaLnBrk="1" hangingPunct="1">
              <a:lnSpc>
                <a:spcPct val="80000"/>
              </a:lnSpc>
              <a:defRPr/>
            </a:pPr>
            <a:r>
              <a:rPr lang="en-GB" altLang="en-US" sz="2800" dirty="0" smtClean="0"/>
              <a:t>Each myosin molecule is composed of two protein strands twisted together with one end folded into a globular head, called the myosin head. Each filament contains many such heads which protrude from the filament to form cross-bridges which interact with the actin filaments during contraction.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3" name="Rectangle 5"/>
          <p:cNvSpPr>
            <a:spLocks noGrp="1" noChangeArrowheads="1"/>
          </p:cNvSpPr>
          <p:nvPr>
            <p:ph type="title"/>
          </p:nvPr>
        </p:nvSpPr>
        <p:spPr/>
        <p:txBody>
          <a:bodyPr/>
          <a:lstStyle/>
          <a:p>
            <a:pPr eaLnBrk="1" hangingPunct="1">
              <a:defRPr/>
            </a:pPr>
            <a:r>
              <a:rPr lang="en-GB" altLang="en-US" smtClean="0"/>
              <a:t>Structure of the myosin filament </a:t>
            </a:r>
          </a:p>
        </p:txBody>
      </p:sp>
      <p:pic>
        <p:nvPicPr>
          <p:cNvPr id="3993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427538" y="1916113"/>
            <a:ext cx="3787775" cy="352911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9939" name="Picture 7" descr="myosin"/>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323850" y="1690688"/>
            <a:ext cx="4029075" cy="4043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907704" y="0"/>
            <a:ext cx="6019577" cy="1325563"/>
          </a:xfrm>
        </p:spPr>
        <p:txBody>
          <a:bodyPr/>
          <a:lstStyle/>
          <a:p>
            <a:pPr eaLnBrk="1" hangingPunct="1">
              <a:defRPr/>
            </a:pPr>
            <a:r>
              <a:rPr lang="en-GB" altLang="en-US" smtClean="0"/>
              <a:t>Actin filaments</a:t>
            </a:r>
            <a:br>
              <a:rPr lang="en-GB" altLang="en-US" smtClean="0"/>
            </a:br>
            <a:endParaRPr lang="en-GB" altLang="en-US" smtClean="0"/>
          </a:p>
        </p:txBody>
      </p:sp>
      <p:sp>
        <p:nvSpPr>
          <p:cNvPr id="49155" name="Rectangle 3"/>
          <p:cNvSpPr>
            <a:spLocks noGrp="1" noChangeArrowheads="1"/>
          </p:cNvSpPr>
          <p:nvPr>
            <p:ph type="body" idx="1"/>
          </p:nvPr>
        </p:nvSpPr>
        <p:spPr>
          <a:xfrm>
            <a:off x="946150" y="1124744"/>
            <a:ext cx="6446838" cy="4536504"/>
          </a:xfrm>
        </p:spPr>
        <p:txBody>
          <a:bodyPr>
            <a:normAutofit fontScale="92500" lnSpcReduction="20000"/>
          </a:bodyPr>
          <a:lstStyle/>
          <a:p>
            <a:pPr eaLnBrk="1" hangingPunct="1">
              <a:lnSpc>
                <a:spcPct val="80000"/>
              </a:lnSpc>
              <a:defRPr/>
            </a:pPr>
            <a:r>
              <a:rPr lang="en-GB" altLang="en-US" sz="2400" dirty="0" smtClean="0"/>
              <a:t>Each actin filament comprising actin, tropomyosin and troponin (has one end fixed in a Z disc and the other extended to the centre of the </a:t>
            </a:r>
            <a:r>
              <a:rPr lang="en-GB" altLang="en-US" sz="2400" dirty="0" err="1" smtClean="0"/>
              <a:t>sacromere</a:t>
            </a:r>
            <a:r>
              <a:rPr lang="en-GB" altLang="en-US" sz="2400" dirty="0" smtClean="0"/>
              <a:t> lying between the myosin filaments. Each actin filament contains several active sites to which the myosin head can bind.</a:t>
            </a:r>
            <a:endParaRPr lang="en-GB" altLang="en-US" sz="2400" b="1" dirty="0" smtClean="0"/>
          </a:p>
          <a:p>
            <a:pPr eaLnBrk="1" hangingPunct="1">
              <a:lnSpc>
                <a:spcPct val="80000"/>
              </a:lnSpc>
              <a:defRPr/>
            </a:pPr>
            <a:r>
              <a:rPr lang="en-GB" altLang="en-US" sz="2400" b="1" dirty="0" smtClean="0"/>
              <a:t>Tropomyosin</a:t>
            </a:r>
            <a:r>
              <a:rPr lang="en-GB" altLang="en-US" sz="2400" dirty="0" smtClean="0"/>
              <a:t> – a contractile protein wound into the grooves of the actin filament blocking the active sites when the muscle is in a resting state and thus preventing actin – myosin interaction.</a:t>
            </a:r>
            <a:endParaRPr lang="en-GB" altLang="en-US" sz="2400" b="1" dirty="0" smtClean="0"/>
          </a:p>
          <a:p>
            <a:pPr eaLnBrk="1" hangingPunct="1">
              <a:lnSpc>
                <a:spcPct val="80000"/>
              </a:lnSpc>
              <a:defRPr/>
            </a:pPr>
            <a:r>
              <a:rPr lang="en-GB" altLang="en-US" sz="2400" b="1" dirty="0" smtClean="0"/>
              <a:t>Troponin</a:t>
            </a:r>
            <a:r>
              <a:rPr lang="en-GB" altLang="en-US" sz="2400" dirty="0" smtClean="0"/>
              <a:t> – contractile protein bound with the actin that, when activated by calcium released from the sarcoplasmic reticulum, moves tropomyosin away from the active sites on the actin and myosin is then able to cross-bridge with the actin.</a:t>
            </a:r>
          </a:p>
          <a:p>
            <a:pPr eaLnBrk="1" hangingPunct="1">
              <a:lnSpc>
                <a:spcPct val="80000"/>
              </a:lnSpc>
              <a:defRPr/>
            </a:pPr>
            <a:endParaRPr lang="en-GB" altLang="en-US" sz="24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7" name="Rectangle 5"/>
          <p:cNvSpPr>
            <a:spLocks noGrp="1" noChangeArrowheads="1"/>
          </p:cNvSpPr>
          <p:nvPr>
            <p:ph type="title"/>
          </p:nvPr>
        </p:nvSpPr>
        <p:spPr>
          <a:xfrm>
            <a:off x="457200" y="476250"/>
            <a:ext cx="6865938" cy="1325563"/>
          </a:xfrm>
        </p:spPr>
        <p:txBody>
          <a:bodyPr/>
          <a:lstStyle/>
          <a:p>
            <a:pPr eaLnBrk="1" hangingPunct="1">
              <a:defRPr/>
            </a:pPr>
            <a:r>
              <a:rPr lang="en-GB" altLang="en-US" smtClean="0"/>
              <a:t>Structure of the actin filament </a:t>
            </a:r>
          </a:p>
        </p:txBody>
      </p:sp>
      <p:pic>
        <p:nvPicPr>
          <p:cNvPr id="4198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149475"/>
            <a:ext cx="7758113" cy="387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11188" y="476250"/>
            <a:ext cx="7269162" cy="1325563"/>
          </a:xfrm>
        </p:spPr>
        <p:txBody>
          <a:bodyPr/>
          <a:lstStyle/>
          <a:p>
            <a:pPr eaLnBrk="1" hangingPunct="1">
              <a:defRPr/>
            </a:pPr>
            <a:r>
              <a:rPr lang="en-US" altLang="en-US" smtClean="0"/>
              <a:t>Sliding Filament Theory</a:t>
            </a:r>
          </a:p>
        </p:txBody>
      </p:sp>
      <p:pic>
        <p:nvPicPr>
          <p:cNvPr id="43010" name="Picture 3" descr="bind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1989138"/>
            <a:ext cx="7010400" cy="378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946150" y="46085"/>
            <a:ext cx="7269163" cy="687388"/>
          </a:xfrm>
        </p:spPr>
        <p:txBody>
          <a:bodyPr/>
          <a:lstStyle/>
          <a:p>
            <a:pPr eaLnBrk="1" hangingPunct="1">
              <a:defRPr/>
            </a:pPr>
            <a:r>
              <a:rPr lang="en-GB" altLang="en-US" smtClean="0"/>
              <a:t>Sliding Filament Theory</a:t>
            </a:r>
          </a:p>
        </p:txBody>
      </p:sp>
      <p:pic>
        <p:nvPicPr>
          <p:cNvPr id="2" name="Sliding Filament Theory Video.mov">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4">
            <a:extLst>
              <a:ext uri="{28A0092B-C50C-407E-A947-70E740481C1C}">
                <a14:useLocalDpi xmlns:a14="http://schemas.microsoft.com/office/drawing/2010/main" val="0"/>
              </a:ext>
            </a:extLst>
          </a:blip>
          <a:srcRect/>
          <a:stretch>
            <a:fillRect/>
          </a:stretch>
        </p:blipFill>
        <p:spPr bwMode="auto">
          <a:xfrm>
            <a:off x="946150" y="724859"/>
            <a:ext cx="6575425"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5" name="Rectangle 7"/>
          <p:cNvSpPr>
            <a:spLocks noGrp="1" noChangeArrowheads="1"/>
          </p:cNvSpPr>
          <p:nvPr>
            <p:ph type="title"/>
          </p:nvPr>
        </p:nvSpPr>
        <p:spPr>
          <a:xfrm>
            <a:off x="900248" y="260228"/>
            <a:ext cx="6948487" cy="831850"/>
          </a:xfrm>
        </p:spPr>
        <p:txBody>
          <a:bodyPr/>
          <a:lstStyle/>
          <a:p>
            <a:pPr eaLnBrk="1" hangingPunct="1">
              <a:defRPr/>
            </a:pPr>
            <a:r>
              <a:rPr lang="en-GB" altLang="en-US" dirty="0" smtClean="0"/>
              <a:t>Control of muscle contraction</a:t>
            </a:r>
          </a:p>
        </p:txBody>
      </p:sp>
      <p:pic>
        <p:nvPicPr>
          <p:cNvPr id="45058" name="Picture 9" descr="motor_uni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36625" y="1308101"/>
            <a:ext cx="6875735" cy="41371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pPr eaLnBrk="1" hangingPunct="1">
              <a:defRPr/>
            </a:pPr>
            <a:r>
              <a:rPr lang="en-GB" altLang="en-US" b="1" smtClean="0"/>
              <a:t>Motor Units</a:t>
            </a:r>
          </a:p>
        </p:txBody>
      </p:sp>
      <p:sp>
        <p:nvSpPr>
          <p:cNvPr id="120835" name="Rectangle 3"/>
          <p:cNvSpPr>
            <a:spLocks noGrp="1" noChangeArrowheads="1"/>
          </p:cNvSpPr>
          <p:nvPr>
            <p:ph type="body" idx="1"/>
          </p:nvPr>
        </p:nvSpPr>
        <p:spPr>
          <a:xfrm>
            <a:off x="755576" y="1988840"/>
            <a:ext cx="6625431" cy="4219599"/>
          </a:xfrm>
        </p:spPr>
        <p:txBody>
          <a:bodyPr/>
          <a:lstStyle/>
          <a:p>
            <a:pPr eaLnBrk="1" hangingPunct="1">
              <a:defRPr/>
            </a:pPr>
            <a:r>
              <a:rPr lang="en-GB" altLang="en-US" sz="2200" dirty="0" smtClean="0"/>
              <a:t>All motor neurons leading to skeletal muscles have branching axons, each of which terminates in a neuromuscular junction with a single muscle fibre. Nerve impulses passing down a single motor neuron will thus trigger contraction in all the muscle fibres at which the branches of that neuron terminate. This minimum unit of contraction is called the </a:t>
            </a:r>
            <a:r>
              <a:rPr lang="en-GB" altLang="en-US" sz="2200" b="1" dirty="0" smtClean="0"/>
              <a:t>motor unit</a:t>
            </a:r>
            <a:r>
              <a:rPr lang="en-GB" altLang="en-US" sz="2200" dirty="0" smtClean="0"/>
              <a:t>. </a:t>
            </a:r>
          </a:p>
          <a:p>
            <a:pPr eaLnBrk="1" hangingPunct="1">
              <a:buFont typeface="Wingdings" charset="2"/>
              <a:buNone/>
              <a:defRPr/>
            </a:pPr>
            <a:endParaRPr lang="en-GB" alt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1557" y="5661248"/>
            <a:ext cx="1864960" cy="801641"/>
          </a:xfrm>
          <a:prstGeom prst="rect">
            <a:avLst/>
          </a:prstGeom>
          <a:noFill/>
          <a:ln>
            <a:solidFill>
              <a:schemeClr val="accent1"/>
            </a:solid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946150" y="365125"/>
            <a:ext cx="7269163" cy="543595"/>
          </a:xfrm>
        </p:spPr>
        <p:txBody>
          <a:bodyPr>
            <a:normAutofit fontScale="90000"/>
          </a:bodyPr>
          <a:lstStyle/>
          <a:p>
            <a:pPr eaLnBrk="1" hangingPunct="1">
              <a:defRPr/>
            </a:pPr>
            <a:r>
              <a:rPr lang="en-GB" altLang="en-US" dirty="0" smtClean="0"/>
              <a:t>Motor Innervation of Muscles</a:t>
            </a:r>
          </a:p>
        </p:txBody>
      </p:sp>
      <p:sp>
        <p:nvSpPr>
          <p:cNvPr id="145411" name="Rectangle 3"/>
          <p:cNvSpPr>
            <a:spLocks noGrp="1" noChangeArrowheads="1"/>
          </p:cNvSpPr>
          <p:nvPr>
            <p:ph type="body" idx="1"/>
          </p:nvPr>
        </p:nvSpPr>
        <p:spPr>
          <a:xfrm>
            <a:off x="946150" y="966834"/>
            <a:ext cx="6446838" cy="4550397"/>
          </a:xfrm>
        </p:spPr>
        <p:txBody>
          <a:bodyPr>
            <a:normAutofit fontScale="92500" lnSpcReduction="20000"/>
          </a:bodyPr>
          <a:lstStyle/>
          <a:p>
            <a:pPr eaLnBrk="1" hangingPunct="1">
              <a:lnSpc>
                <a:spcPct val="80000"/>
              </a:lnSpc>
              <a:defRPr/>
            </a:pPr>
            <a:r>
              <a:rPr lang="en-GB" altLang="en-US" sz="2000" dirty="0" smtClean="0"/>
              <a:t>The size of the motor unit is small in muscles over which we have precise control.</a:t>
            </a:r>
          </a:p>
          <a:p>
            <a:pPr eaLnBrk="1" hangingPunct="1">
              <a:lnSpc>
                <a:spcPct val="80000"/>
              </a:lnSpc>
              <a:defRPr/>
            </a:pPr>
            <a:endParaRPr lang="en-GB" altLang="en-US" sz="1900" dirty="0" smtClean="0"/>
          </a:p>
          <a:p>
            <a:pPr lvl="1" eaLnBrk="1" hangingPunct="1">
              <a:lnSpc>
                <a:spcPct val="80000"/>
              </a:lnSpc>
              <a:defRPr/>
            </a:pPr>
            <a:r>
              <a:rPr lang="en-GB" altLang="en-US" sz="1900" dirty="0" smtClean="0"/>
              <a:t>a single motor neuron triggers fewer than 10 fibres in the muscles controlling eye movements </a:t>
            </a:r>
          </a:p>
          <a:p>
            <a:pPr lvl="1" eaLnBrk="1" hangingPunct="1">
              <a:lnSpc>
                <a:spcPct val="80000"/>
              </a:lnSpc>
              <a:defRPr/>
            </a:pPr>
            <a:r>
              <a:rPr lang="en-GB" altLang="en-US" sz="1900" dirty="0" smtClean="0"/>
              <a:t>the motor units of the muscles controlling the larynx are as small as 2–3 fibres per motor neuron </a:t>
            </a:r>
          </a:p>
          <a:p>
            <a:pPr lvl="1" eaLnBrk="1" hangingPunct="1">
              <a:lnSpc>
                <a:spcPct val="80000"/>
              </a:lnSpc>
              <a:defRPr/>
            </a:pPr>
            <a:r>
              <a:rPr lang="en-GB" altLang="en-US" sz="1900" dirty="0" smtClean="0"/>
              <a:t>the gastrocnemius (calf) muscle may include 1000–2000 fibres (scattered uniformly through the muscle).</a:t>
            </a:r>
          </a:p>
          <a:p>
            <a:pPr lvl="1" eaLnBrk="1" hangingPunct="1">
              <a:lnSpc>
                <a:spcPct val="80000"/>
              </a:lnSpc>
              <a:defRPr/>
            </a:pPr>
            <a:endParaRPr lang="en-GB" altLang="en-US" sz="1800" dirty="0" smtClean="0"/>
          </a:p>
          <a:p>
            <a:pPr lvl="1" eaLnBrk="1" hangingPunct="1">
              <a:lnSpc>
                <a:spcPct val="80000"/>
              </a:lnSpc>
              <a:defRPr/>
            </a:pPr>
            <a:r>
              <a:rPr lang="is-IS" sz="1800" dirty="0" smtClean="0"/>
              <a:t>253000 fibres in Biceps Brachii Normal population (Klein 2003)</a:t>
            </a:r>
            <a:endParaRPr lang="en-GB" altLang="en-US" sz="1800" dirty="0" smtClean="0"/>
          </a:p>
          <a:p>
            <a:pPr eaLnBrk="1" hangingPunct="1">
              <a:lnSpc>
                <a:spcPct val="80000"/>
              </a:lnSpc>
              <a:defRPr/>
            </a:pPr>
            <a:r>
              <a:rPr lang="en-GB" altLang="en-US" sz="2000" dirty="0" smtClean="0"/>
              <a:t>Although the response of a motor unit is all-or-none, the strength of the response of the entire muscle is determined by the </a:t>
            </a:r>
            <a:r>
              <a:rPr lang="en-GB" altLang="en-US" sz="2000" b="1" dirty="0" smtClean="0"/>
              <a:t>number of motor units</a:t>
            </a:r>
            <a:r>
              <a:rPr lang="en-GB" altLang="en-US" sz="2000" dirty="0" smtClean="0"/>
              <a:t> activated. Even at rest, most of our skeletal muscles are in a state of partial contraction called </a:t>
            </a:r>
            <a:r>
              <a:rPr lang="en-GB" altLang="en-US" sz="2000" b="1" dirty="0" smtClean="0"/>
              <a:t>tonus</a:t>
            </a:r>
            <a:r>
              <a:rPr lang="en-GB" altLang="en-US" sz="2000" dirty="0" smtClean="0"/>
              <a:t>. Tonus is maintained by the activation of a few motor units at all times even in resting muscle. As one set of motor units relaxes, another set takes over.</a:t>
            </a:r>
          </a:p>
          <a:p>
            <a:pPr eaLnBrk="1" hangingPunct="1">
              <a:lnSpc>
                <a:spcPct val="80000"/>
              </a:lnSpc>
              <a:defRPr/>
            </a:pPr>
            <a:endParaRPr lang="en-GB" altLang="en-US" sz="20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946150" y="365125"/>
            <a:ext cx="7269163" cy="759619"/>
          </a:xfrm>
        </p:spPr>
        <p:txBody>
          <a:bodyPr/>
          <a:lstStyle/>
          <a:p>
            <a:pPr eaLnBrk="1" hangingPunct="1">
              <a:defRPr/>
            </a:pPr>
            <a:r>
              <a:rPr lang="en-GB" altLang="en-US" smtClean="0"/>
              <a:t>Synaptic transmission</a:t>
            </a:r>
          </a:p>
        </p:txBody>
      </p:sp>
      <p:sp>
        <p:nvSpPr>
          <p:cNvPr id="130051" name="Rectangle 3"/>
          <p:cNvSpPr>
            <a:spLocks noGrp="1" noChangeArrowheads="1"/>
          </p:cNvSpPr>
          <p:nvPr>
            <p:ph type="body" idx="1"/>
          </p:nvPr>
        </p:nvSpPr>
        <p:spPr>
          <a:xfrm>
            <a:off x="946150" y="1412776"/>
            <a:ext cx="6446838" cy="4351338"/>
          </a:xfrm>
        </p:spPr>
        <p:txBody>
          <a:bodyPr>
            <a:normAutofit fontScale="92500" lnSpcReduction="10000"/>
          </a:bodyPr>
          <a:lstStyle/>
          <a:p>
            <a:pPr eaLnBrk="1" hangingPunct="1">
              <a:lnSpc>
                <a:spcPct val="90000"/>
              </a:lnSpc>
              <a:defRPr/>
            </a:pPr>
            <a:r>
              <a:rPr lang="en-GB" altLang="en-US" sz="2400" dirty="0"/>
              <a:t>R</a:t>
            </a:r>
            <a:r>
              <a:rPr lang="en-GB" altLang="en-US" sz="2400" dirty="0" smtClean="0"/>
              <a:t>efers to the propagation of nerve impulses from one nerve cell to another </a:t>
            </a:r>
          </a:p>
          <a:p>
            <a:pPr eaLnBrk="1" hangingPunct="1">
              <a:lnSpc>
                <a:spcPct val="90000"/>
              </a:lnSpc>
              <a:defRPr/>
            </a:pPr>
            <a:endParaRPr lang="en-GB" altLang="en-US" sz="2400" dirty="0" smtClean="0"/>
          </a:p>
          <a:p>
            <a:pPr eaLnBrk="1" hangingPunct="1">
              <a:lnSpc>
                <a:spcPct val="90000"/>
              </a:lnSpc>
              <a:defRPr/>
            </a:pPr>
            <a:r>
              <a:rPr lang="en-GB" altLang="en-US" sz="2400" dirty="0" smtClean="0"/>
              <a:t>This occurs at a specialized cellular structure known as the </a:t>
            </a:r>
            <a:r>
              <a:rPr lang="en-GB" altLang="en-US" sz="2400" b="1" dirty="0" smtClean="0"/>
              <a:t>synapse - a junction at which the axon of the pre-synaptic neuron terminates at some location upon the postsynaptic neuron</a:t>
            </a:r>
            <a:r>
              <a:rPr lang="en-GB" altLang="en-US" sz="2400" dirty="0" smtClean="0"/>
              <a:t> </a:t>
            </a:r>
          </a:p>
          <a:p>
            <a:pPr eaLnBrk="1" hangingPunct="1">
              <a:lnSpc>
                <a:spcPct val="90000"/>
              </a:lnSpc>
              <a:defRPr/>
            </a:pPr>
            <a:endParaRPr lang="en-GB" altLang="en-US" sz="2400" dirty="0" smtClean="0"/>
          </a:p>
          <a:p>
            <a:pPr eaLnBrk="1" hangingPunct="1">
              <a:lnSpc>
                <a:spcPct val="90000"/>
              </a:lnSpc>
              <a:defRPr/>
            </a:pPr>
            <a:r>
              <a:rPr lang="en-GB" altLang="en-US" sz="2400" dirty="0" smtClean="0"/>
              <a:t>Nerve impulses are transmitted at synapses by the release of chemicals called </a:t>
            </a:r>
            <a:r>
              <a:rPr lang="en-GB" altLang="en-US" sz="2400" b="1" dirty="0" smtClean="0"/>
              <a:t>neurotransmitters</a:t>
            </a:r>
            <a:r>
              <a:rPr lang="en-GB" altLang="en-US" sz="2400" dirty="0" smtClean="0"/>
              <a:t> </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pPr eaLnBrk="1" hangingPunct="1">
              <a:defRPr/>
            </a:pPr>
            <a:r>
              <a:rPr lang="en-GB" altLang="en-US" smtClean="0"/>
              <a:t>Transmission between nerve fibres </a:t>
            </a:r>
          </a:p>
        </p:txBody>
      </p:sp>
      <p:pic>
        <p:nvPicPr>
          <p:cNvPr id="49154" name="Picture 4" descr="synap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828800"/>
            <a:ext cx="3960812" cy="423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5" descr="clef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463" y="1989138"/>
            <a:ext cx="3498850"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2" name="Line 6"/>
          <p:cNvSpPr>
            <a:spLocks noChangeShapeType="1"/>
          </p:cNvSpPr>
          <p:nvPr/>
        </p:nvSpPr>
        <p:spPr bwMode="auto">
          <a:xfrm flipV="1">
            <a:off x="3419475" y="3500438"/>
            <a:ext cx="2089150" cy="1296987"/>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GB"/>
          </a:p>
        </p:txBody>
      </p:sp>
      <p:sp>
        <p:nvSpPr>
          <p:cNvPr id="34823" name="Line 7"/>
          <p:cNvSpPr>
            <a:spLocks noChangeShapeType="1"/>
          </p:cNvSpPr>
          <p:nvPr/>
        </p:nvSpPr>
        <p:spPr bwMode="auto">
          <a:xfrm flipV="1">
            <a:off x="5508625" y="3500438"/>
            <a:ext cx="576263" cy="360362"/>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GB"/>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7150" y="5975350"/>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457200" y="34925"/>
            <a:ext cx="7269163" cy="1325563"/>
          </a:xfrm>
        </p:spPr>
        <p:txBody>
          <a:bodyPr/>
          <a:lstStyle/>
          <a:p>
            <a:pPr eaLnBrk="1" hangingPunct="1">
              <a:defRPr/>
            </a:pPr>
            <a:r>
              <a:rPr lang="en-US" altLang="en-US" dirty="0" smtClean="0"/>
              <a:t>Synaptic transmission</a:t>
            </a:r>
            <a:br>
              <a:rPr lang="en-US" altLang="en-US" dirty="0" smtClean="0"/>
            </a:br>
            <a:endParaRPr lang="en-GB" altLang="en-US" dirty="0" smtClean="0"/>
          </a:p>
        </p:txBody>
      </p:sp>
      <p:sp>
        <p:nvSpPr>
          <p:cNvPr id="132099" name="Rectangle 3"/>
          <p:cNvSpPr>
            <a:spLocks noGrp="1" noChangeArrowheads="1"/>
          </p:cNvSpPr>
          <p:nvPr>
            <p:ph type="body" idx="1"/>
          </p:nvPr>
        </p:nvSpPr>
        <p:spPr>
          <a:xfrm>
            <a:off x="457200" y="1052513"/>
            <a:ext cx="7354888" cy="5073650"/>
          </a:xfrm>
        </p:spPr>
        <p:txBody>
          <a:bodyPr>
            <a:normAutofit fontScale="92500" lnSpcReduction="20000"/>
          </a:bodyPr>
          <a:lstStyle/>
          <a:p>
            <a:pPr eaLnBrk="1" hangingPunct="1">
              <a:lnSpc>
                <a:spcPct val="80000"/>
              </a:lnSpc>
              <a:defRPr/>
            </a:pPr>
            <a:r>
              <a:rPr lang="en-US" altLang="en-US" sz="2400" dirty="0" smtClean="0"/>
              <a:t>When the action potential reaches the terminal region of the pre-synaptic membrane, voltage gated calcium channels open and calcium diffuses down into the pre-synaptic nerve region. </a:t>
            </a:r>
          </a:p>
          <a:p>
            <a:pPr eaLnBrk="1" hangingPunct="1">
              <a:lnSpc>
                <a:spcPct val="80000"/>
              </a:lnSpc>
              <a:buFont typeface="Wingdings" charset="2"/>
              <a:buNone/>
              <a:defRPr/>
            </a:pPr>
            <a:r>
              <a:rPr lang="en-US" altLang="en-US" sz="2400" dirty="0" smtClean="0"/>
              <a:t>	</a:t>
            </a:r>
          </a:p>
          <a:p>
            <a:pPr eaLnBrk="1" hangingPunct="1">
              <a:lnSpc>
                <a:spcPct val="80000"/>
              </a:lnSpc>
              <a:defRPr/>
            </a:pPr>
            <a:r>
              <a:rPr lang="en-US" altLang="en-US" sz="2400" dirty="0" smtClean="0"/>
              <a:t>This increase in calcium concentration results in the migration of </a:t>
            </a:r>
            <a:r>
              <a:rPr lang="en-US" altLang="en-US" sz="2400" dirty="0" err="1" smtClean="0"/>
              <a:t>acetylecholine</a:t>
            </a:r>
            <a:r>
              <a:rPr lang="en-US" altLang="en-US" sz="2400" dirty="0" smtClean="0"/>
              <a:t> containing vesicles to the pre-synaptic membrane. </a:t>
            </a:r>
          </a:p>
          <a:p>
            <a:pPr eaLnBrk="1" hangingPunct="1">
              <a:lnSpc>
                <a:spcPct val="80000"/>
              </a:lnSpc>
              <a:buFont typeface="Wingdings" charset="2"/>
              <a:buNone/>
              <a:defRPr/>
            </a:pPr>
            <a:r>
              <a:rPr lang="en-US" altLang="en-US" sz="2400" dirty="0" smtClean="0"/>
              <a:t>	</a:t>
            </a:r>
          </a:p>
          <a:p>
            <a:pPr eaLnBrk="1" hangingPunct="1">
              <a:lnSpc>
                <a:spcPct val="80000"/>
              </a:lnSpc>
              <a:defRPr/>
            </a:pPr>
            <a:r>
              <a:rPr lang="en-US" altLang="en-US" sz="2400" dirty="0" smtClean="0"/>
              <a:t>The </a:t>
            </a:r>
            <a:r>
              <a:rPr lang="en-US" altLang="en-US" sz="2400" dirty="0" err="1" smtClean="0"/>
              <a:t>acetylecholine</a:t>
            </a:r>
            <a:r>
              <a:rPr lang="en-US" altLang="en-US" sz="2400" dirty="0" smtClean="0"/>
              <a:t> is then released via the process of </a:t>
            </a:r>
            <a:r>
              <a:rPr lang="en-US" altLang="en-US" sz="2400" dirty="0" err="1" smtClean="0"/>
              <a:t>excitosis</a:t>
            </a:r>
            <a:r>
              <a:rPr lang="en-US" altLang="en-US" sz="2400" dirty="0" smtClean="0"/>
              <a:t> into the synaptic cleft and binds to </a:t>
            </a:r>
            <a:r>
              <a:rPr lang="en-US" altLang="en-US" sz="2400" dirty="0" err="1" smtClean="0"/>
              <a:t>specialised</a:t>
            </a:r>
            <a:r>
              <a:rPr lang="en-US" altLang="en-US" sz="2400" dirty="0" smtClean="0"/>
              <a:t> </a:t>
            </a:r>
            <a:r>
              <a:rPr lang="en-US" altLang="en-US" sz="2400" dirty="0" err="1" smtClean="0"/>
              <a:t>acetylecholine</a:t>
            </a:r>
            <a:r>
              <a:rPr lang="en-US" altLang="en-US" sz="2400" dirty="0" smtClean="0"/>
              <a:t> receptors. </a:t>
            </a:r>
          </a:p>
          <a:p>
            <a:pPr eaLnBrk="1" hangingPunct="1">
              <a:lnSpc>
                <a:spcPct val="80000"/>
              </a:lnSpc>
              <a:buFont typeface="Wingdings" charset="2"/>
              <a:buNone/>
              <a:defRPr/>
            </a:pPr>
            <a:r>
              <a:rPr lang="en-US" altLang="en-US" sz="2400" dirty="0" smtClean="0"/>
              <a:t>	</a:t>
            </a:r>
          </a:p>
          <a:p>
            <a:pPr eaLnBrk="1" hangingPunct="1">
              <a:lnSpc>
                <a:spcPct val="80000"/>
              </a:lnSpc>
              <a:defRPr/>
            </a:pPr>
            <a:r>
              <a:rPr lang="en-US" altLang="en-US" sz="2400" dirty="0" smtClean="0"/>
              <a:t>This opens sodium channels in the postsynaptic membrane allowing sodium to flow into the synaptic cleft. If enough sodium is transferred from into region then the polarity in the receptor region changes and an impulse is generated.</a:t>
            </a:r>
            <a:endParaRPr lang="en-GB" altLang="en-US" sz="24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22" name="Group 2"/>
          <p:cNvGraphicFramePr>
            <a:graphicFrameLocks noGrp="1"/>
          </p:cNvGraphicFramePr>
          <p:nvPr>
            <p:extLst>
              <p:ext uri="{D42A27DB-BD31-4B8C-83A1-F6EECF244321}">
                <p14:modId xmlns:p14="http://schemas.microsoft.com/office/powerpoint/2010/main" val="747144259"/>
              </p:ext>
            </p:extLst>
          </p:nvPr>
        </p:nvGraphicFramePr>
        <p:xfrm>
          <a:off x="3491880" y="1268760"/>
          <a:ext cx="4561028" cy="5291338"/>
        </p:xfrm>
        <a:graphic>
          <a:graphicData uri="http://schemas.openxmlformats.org/drawingml/2006/table">
            <a:tbl>
              <a:tblPr/>
              <a:tblGrid>
                <a:gridCol w="4561028"/>
              </a:tblGrid>
              <a:tr h="574866">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1. The neurotransmitter is manufactured by the neuron and stored in vesicles at the axon terminal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5399">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2. When the action potential reaches the axon terminal, it causes the vesicles to release the neurotransmitter molecules into the synaptic </a:t>
                      </a:r>
                      <a:r>
                        <a:rPr kumimoji="0" lang="en-GB" altLang="en-US" sz="1800" b="0" i="0" u="none" strike="noStrike" cap="none" normalizeH="0" baseline="0" dirty="0" smtClean="0">
                          <a:ln>
                            <a:noFill/>
                          </a:ln>
                          <a:solidFill>
                            <a:schemeClr val="tx1"/>
                          </a:solidFill>
                          <a:effectLst>
                            <a:outerShdw blurRad="38100" dist="38100" dir="2700000" algn="tl">
                              <a:srgbClr val="FFFFFF"/>
                            </a:outerShdw>
                          </a:effectLst>
                          <a:latin typeface="Tahoma" charset="0"/>
                        </a:rPr>
                        <a:t>cleft</a:t>
                      </a:r>
                      <a:endPar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endParaRP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4741">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600" b="0" i="0" u="none" strike="noStrike" cap="none" normalizeH="0" baseline="0" dirty="0">
                          <a:ln>
                            <a:noFill/>
                          </a:ln>
                          <a:solidFill>
                            <a:schemeClr val="tx1"/>
                          </a:solidFill>
                          <a:effectLst>
                            <a:outerShdw blurRad="38100" dist="38100" dir="2700000" algn="tl">
                              <a:srgbClr val="FFFFFF"/>
                            </a:outerShdw>
                          </a:effectLst>
                          <a:latin typeface="Tahoma" charset="0"/>
                        </a:rPr>
                        <a:t>Step 3. The neurotransmitter diffuses across the cleft and binds to receptors on the post-synaptic cell. </a:t>
                      </a: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600" b="0" i="0" u="none" strike="noStrike" cap="none" normalizeH="0" baseline="0" dirty="0">
                          <a:ln>
                            <a:noFill/>
                          </a:ln>
                          <a:solidFill>
                            <a:schemeClr val="tx1"/>
                          </a:solidFill>
                          <a:effectLst>
                            <a:outerShdw blurRad="38100" dist="38100" dir="2700000" algn="tl">
                              <a:srgbClr val="FFFFFF"/>
                            </a:outerShdw>
                          </a:effectLst>
                          <a:latin typeface="Tahoma" charset="0"/>
                        </a:rPr>
                        <a:t>Step 4. The activated receptors cause changes in the activity of the post-synaptic neuron.</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71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a:ln>
                            <a:noFill/>
                          </a:ln>
                          <a:solidFill>
                            <a:schemeClr val="tx1"/>
                          </a:solidFill>
                          <a:effectLst>
                            <a:outerShdw blurRad="38100" dist="38100" dir="2700000" algn="tl">
                              <a:srgbClr val="FFFFFF"/>
                            </a:outerShdw>
                          </a:effectLst>
                          <a:latin typeface="Tahoma" charset="0"/>
                        </a:rPr>
                        <a:t>Step 5. The neurotransmitter molecules are released from the receptors and diffuse back into the synaptic cleft.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71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6. The Neurotransmitter is re-absorbed by the post synaptic neuron. This process is known as </a:t>
                      </a:r>
                      <a:r>
                        <a:rPr kumimoji="0" lang="en-GB" altLang="en-US" sz="1800" b="0" i="1" u="none" strike="noStrike" cap="none" normalizeH="0" baseline="0" dirty="0">
                          <a:ln>
                            <a:noFill/>
                          </a:ln>
                          <a:solidFill>
                            <a:schemeClr val="tx1"/>
                          </a:solidFill>
                          <a:effectLst>
                            <a:outerShdw blurRad="38100" dist="38100" dir="2700000" algn="tl">
                              <a:srgbClr val="FFFFFF"/>
                            </a:outerShdw>
                          </a:effectLst>
                          <a:latin typeface="Tahoma" charset="0"/>
                        </a:rPr>
                        <a:t>Reuptake</a:t>
                      </a: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8" name="Picture 3" descr="WW44"/>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290785" y="3449317"/>
            <a:ext cx="4104531" cy="2155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7948" y="260648"/>
            <a:ext cx="1864960" cy="801641"/>
          </a:xfrm>
          <a:prstGeom prst="rect">
            <a:avLst/>
          </a:prstGeom>
          <a:noFill/>
          <a:ln>
            <a:solidFill>
              <a:schemeClr val="accent1"/>
            </a:solidFill>
          </a:ln>
        </p:spPr>
      </p:pic>
      <p:sp>
        <p:nvSpPr>
          <p:cNvPr id="11" name="Rectangle 2"/>
          <p:cNvSpPr txBox="1">
            <a:spLocks noChangeArrowheads="1"/>
          </p:cNvSpPr>
          <p:nvPr/>
        </p:nvSpPr>
        <p:spPr>
          <a:xfrm>
            <a:off x="139094" y="296578"/>
            <a:ext cx="5400600" cy="729779"/>
          </a:xfrm>
          <a:prstGeom prst="rect">
            <a:avLst/>
          </a:prstGeom>
        </p:spPr>
        <p:txBody>
          <a:bodyPr/>
          <a:lstStyle>
            <a:lvl1pPr algn="l" rtl="0" eaLnBrk="0" fontAlgn="base" hangingPunct="0">
              <a:lnSpc>
                <a:spcPct val="90000"/>
              </a:lnSpc>
              <a:spcBef>
                <a:spcPct val="0"/>
              </a:spcBef>
              <a:spcAft>
                <a:spcPct val="0"/>
              </a:spcAft>
              <a:defRPr sz="4000" kern="1200" spc="-50">
                <a:solidFill>
                  <a:schemeClr val="tx1"/>
                </a:solidFill>
                <a:latin typeface="+mj-lt"/>
                <a:ea typeface="+mj-ea"/>
                <a:cs typeface="+mj-cs"/>
              </a:defRPr>
            </a:lvl1pPr>
            <a:lvl2pPr algn="l" rtl="0" eaLnBrk="0" fontAlgn="base" hangingPunct="0">
              <a:lnSpc>
                <a:spcPct val="90000"/>
              </a:lnSpc>
              <a:spcBef>
                <a:spcPct val="0"/>
              </a:spcBef>
              <a:spcAft>
                <a:spcPct val="0"/>
              </a:spcAft>
              <a:defRPr sz="4000">
                <a:solidFill>
                  <a:schemeClr val="tx1"/>
                </a:solidFill>
                <a:latin typeface="Century Schoolbook" charset="0"/>
              </a:defRPr>
            </a:lvl2pPr>
            <a:lvl3pPr algn="l" rtl="0" eaLnBrk="0" fontAlgn="base" hangingPunct="0">
              <a:lnSpc>
                <a:spcPct val="90000"/>
              </a:lnSpc>
              <a:spcBef>
                <a:spcPct val="0"/>
              </a:spcBef>
              <a:spcAft>
                <a:spcPct val="0"/>
              </a:spcAft>
              <a:defRPr sz="4000">
                <a:solidFill>
                  <a:schemeClr val="tx1"/>
                </a:solidFill>
                <a:latin typeface="Century Schoolbook" charset="0"/>
              </a:defRPr>
            </a:lvl3pPr>
            <a:lvl4pPr algn="l" rtl="0" eaLnBrk="0" fontAlgn="base" hangingPunct="0">
              <a:lnSpc>
                <a:spcPct val="90000"/>
              </a:lnSpc>
              <a:spcBef>
                <a:spcPct val="0"/>
              </a:spcBef>
              <a:spcAft>
                <a:spcPct val="0"/>
              </a:spcAft>
              <a:defRPr sz="4000">
                <a:solidFill>
                  <a:schemeClr val="tx1"/>
                </a:solidFill>
                <a:latin typeface="Century Schoolbook" charset="0"/>
              </a:defRPr>
            </a:lvl4pPr>
            <a:lvl5pPr algn="l" rtl="0" eaLnBrk="0" fontAlgn="base" hangingPunct="0">
              <a:lnSpc>
                <a:spcPct val="90000"/>
              </a:lnSpc>
              <a:spcBef>
                <a:spcPct val="0"/>
              </a:spcBef>
              <a:spcAft>
                <a:spcPct val="0"/>
              </a:spcAft>
              <a:defRPr sz="4000">
                <a:solidFill>
                  <a:schemeClr val="tx1"/>
                </a:solidFill>
                <a:latin typeface="Century Schoolbook" charset="0"/>
              </a:defRPr>
            </a:lvl5pPr>
            <a:lvl6pPr marL="457200" algn="l" rtl="0" fontAlgn="base">
              <a:lnSpc>
                <a:spcPct val="90000"/>
              </a:lnSpc>
              <a:spcBef>
                <a:spcPct val="0"/>
              </a:spcBef>
              <a:spcAft>
                <a:spcPct val="0"/>
              </a:spcAft>
              <a:defRPr sz="4000">
                <a:solidFill>
                  <a:schemeClr val="tx1"/>
                </a:solidFill>
                <a:latin typeface="Century Schoolbook" charset="0"/>
              </a:defRPr>
            </a:lvl6pPr>
            <a:lvl7pPr marL="914400" algn="l" rtl="0" fontAlgn="base">
              <a:lnSpc>
                <a:spcPct val="90000"/>
              </a:lnSpc>
              <a:spcBef>
                <a:spcPct val="0"/>
              </a:spcBef>
              <a:spcAft>
                <a:spcPct val="0"/>
              </a:spcAft>
              <a:defRPr sz="4000">
                <a:solidFill>
                  <a:schemeClr val="tx1"/>
                </a:solidFill>
                <a:latin typeface="Century Schoolbook" charset="0"/>
              </a:defRPr>
            </a:lvl7pPr>
            <a:lvl8pPr marL="1371600" algn="l" rtl="0" fontAlgn="base">
              <a:lnSpc>
                <a:spcPct val="90000"/>
              </a:lnSpc>
              <a:spcBef>
                <a:spcPct val="0"/>
              </a:spcBef>
              <a:spcAft>
                <a:spcPct val="0"/>
              </a:spcAft>
              <a:defRPr sz="4000">
                <a:solidFill>
                  <a:schemeClr val="tx1"/>
                </a:solidFill>
                <a:latin typeface="Century Schoolbook" charset="0"/>
              </a:defRPr>
            </a:lvl8pPr>
            <a:lvl9pPr marL="1828800" algn="l" rtl="0" fontAlgn="base">
              <a:lnSpc>
                <a:spcPct val="90000"/>
              </a:lnSpc>
              <a:spcBef>
                <a:spcPct val="0"/>
              </a:spcBef>
              <a:spcAft>
                <a:spcPct val="0"/>
              </a:spcAft>
              <a:defRPr sz="4000">
                <a:solidFill>
                  <a:schemeClr val="tx1"/>
                </a:solidFill>
                <a:latin typeface="Century Schoolbook" charset="0"/>
              </a:defRPr>
            </a:lvl9pPr>
          </a:lstStyle>
          <a:p>
            <a:pPr eaLnBrk="1" hangingPunct="1">
              <a:defRPr/>
            </a:pPr>
            <a:r>
              <a:rPr lang="en-US" altLang="en-US" smtClean="0"/>
              <a:t>Neuro-muscular transmission</a:t>
            </a:r>
            <a:r>
              <a:rPr lang="en-US" altLang="en-US" dirty="0" smtClean="0"/>
              <a:t/>
            </a:r>
            <a:br>
              <a:rPr lang="en-US" altLang="en-US" dirty="0" smtClean="0"/>
            </a:br>
            <a:endParaRPr lang="en-GB" altLang="en-US"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946150" y="365125"/>
            <a:ext cx="7269163" cy="976313"/>
          </a:xfrm>
        </p:spPr>
        <p:txBody>
          <a:bodyPr>
            <a:normAutofit fontScale="90000"/>
          </a:bodyPr>
          <a:lstStyle/>
          <a:p>
            <a:pPr eaLnBrk="1" hangingPunct="1">
              <a:defRPr/>
            </a:pPr>
            <a:r>
              <a:rPr lang="en-GB" altLang="en-US" smtClean="0"/>
              <a:t>Transmission of Nerve impulse</a:t>
            </a:r>
            <a:br>
              <a:rPr lang="en-GB" altLang="en-US" smtClean="0"/>
            </a:br>
            <a:r>
              <a:rPr lang="en-GB" altLang="en-US" smtClean="0"/>
              <a:t>across to a muscle fibre</a:t>
            </a:r>
          </a:p>
        </p:txBody>
      </p:sp>
      <p:pic>
        <p:nvPicPr>
          <p:cNvPr id="54274" name="Picture 3" descr="neuromusc_jun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90688"/>
            <a:ext cx="7523361" cy="404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2120" y="5681685"/>
            <a:ext cx="1864960" cy="801641"/>
          </a:xfrm>
          <a:prstGeom prst="rect">
            <a:avLst/>
          </a:prstGeom>
          <a:noFill/>
          <a:ln>
            <a:solidFill>
              <a:schemeClr val="accent1"/>
            </a:solid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hangingPunct="1">
              <a:defRPr/>
            </a:pPr>
            <a:r>
              <a:rPr lang="en-GB" altLang="en-US" b="1" smtClean="0"/>
              <a:t>Tetanus</a:t>
            </a:r>
          </a:p>
        </p:txBody>
      </p:sp>
      <p:sp>
        <p:nvSpPr>
          <p:cNvPr id="116739" name="Rectangle 3"/>
          <p:cNvSpPr>
            <a:spLocks noGrp="1" noChangeArrowheads="1"/>
          </p:cNvSpPr>
          <p:nvPr>
            <p:ph type="body" idx="1"/>
          </p:nvPr>
        </p:nvSpPr>
        <p:spPr>
          <a:xfrm>
            <a:off x="946150" y="2133600"/>
            <a:ext cx="6338888" cy="3089275"/>
          </a:xfrm>
        </p:spPr>
        <p:txBody>
          <a:bodyPr/>
          <a:lstStyle/>
          <a:p>
            <a:pPr eaLnBrk="1" hangingPunct="1">
              <a:lnSpc>
                <a:spcPct val="90000"/>
              </a:lnSpc>
              <a:defRPr/>
            </a:pPr>
            <a:r>
              <a:rPr lang="en-GB" altLang="en-US" smtClean="0"/>
              <a:t>The process of contracting takes some 50 </a:t>
            </a:r>
            <a:r>
              <a:rPr lang="en-GB" altLang="en-US" dirty="0" err="1" smtClean="0"/>
              <a:t>msec</a:t>
            </a:r>
            <a:r>
              <a:rPr lang="en-GB" altLang="en-US" dirty="0" smtClean="0"/>
              <a:t>; relaxation of the fibre takes another 50–100 msec. Because the refractory (1 </a:t>
            </a:r>
            <a:r>
              <a:rPr lang="en-GB" altLang="en-US" dirty="0" err="1" smtClean="0"/>
              <a:t>msec</a:t>
            </a:r>
            <a:r>
              <a:rPr lang="en-GB" altLang="en-US" dirty="0" smtClean="0"/>
              <a:t>) period is so much shorter than the time needed for contraction and relaxation, the fibre can be maintained in the contracted state so long as it is stimulated frequently enough (e.g., 50 stimuli per second). Such sustained contraction is called </a:t>
            </a:r>
            <a:r>
              <a:rPr lang="en-GB" altLang="en-US" b="1" dirty="0" smtClean="0"/>
              <a:t>tetanus</a:t>
            </a:r>
            <a:r>
              <a:rPr lang="en-GB" altLang="en-US" dirty="0" smtClean="0"/>
              <a:t>.</a:t>
            </a:r>
          </a:p>
          <a:p>
            <a:pPr eaLnBrk="1" hangingPunct="1">
              <a:lnSpc>
                <a:spcPct val="90000"/>
              </a:lnSpc>
              <a:defRPr/>
            </a:pPr>
            <a:endParaRPr lang="en-GB" alt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p:cNvSpPr>
            <a:spLocks noChangeArrowheads="1"/>
          </p:cNvSpPr>
          <p:nvPr/>
        </p:nvSpPr>
        <p:spPr bwMode="auto">
          <a:xfrm>
            <a:off x="250825" y="0"/>
            <a:ext cx="7950200" cy="97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sz="4000" b="1" smtClean="0">
                <a:solidFill>
                  <a:srgbClr val="008000"/>
                </a:solidFill>
                <a:latin typeface="Arial" charset="0"/>
              </a:rPr>
              <a:t>Characteristics of Muscle Types</a:t>
            </a:r>
          </a:p>
          <a:p>
            <a:pPr>
              <a:defRPr/>
            </a:pPr>
            <a:endParaRPr lang="en-US" altLang="en-US" dirty="0" smtClean="0">
              <a:latin typeface="Arial" charset="0"/>
            </a:endParaRPr>
          </a:p>
        </p:txBody>
      </p:sp>
      <p:graphicFrame>
        <p:nvGraphicFramePr>
          <p:cNvPr id="57541" name="Group 197"/>
          <p:cNvGraphicFramePr>
            <a:graphicFrameLocks noGrp="1"/>
          </p:cNvGraphicFramePr>
          <p:nvPr/>
        </p:nvGraphicFramePr>
        <p:xfrm>
          <a:off x="250825" y="836613"/>
          <a:ext cx="7993064" cy="5962871"/>
        </p:xfrm>
        <a:graphic>
          <a:graphicData uri="http://schemas.openxmlformats.org/drawingml/2006/table">
            <a:tbl>
              <a:tblPr/>
              <a:tblGrid>
                <a:gridCol w="1998266"/>
                <a:gridCol w="1998266"/>
                <a:gridCol w="1998266"/>
                <a:gridCol w="1998266"/>
              </a:tblGrid>
              <a:tr h="372237">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charset="0"/>
                      </a:endParaRPr>
                    </a:p>
                  </a:txBody>
                  <a:tcPr marL="91442" marR="91442" marT="45710" marB="45710" anchor="ctr" horzOverflow="overflow">
                    <a:lnL>
                      <a:noFill/>
                    </a:lnL>
                    <a:lnR>
                      <a:noFill/>
                    </a:lnR>
                    <a:lnT>
                      <a:noFill/>
                    </a:lnT>
                    <a:lnB>
                      <a:noFill/>
                    </a:lnB>
                    <a:lnTlToBr>
                      <a:noFill/>
                    </a:lnTlToBr>
                    <a:lnBlToTr>
                      <a:noFill/>
                    </a:lnBlToTr>
                    <a:solidFill>
                      <a:srgbClr val="80FF80"/>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Type I fibres</a:t>
                      </a:r>
                    </a:p>
                  </a:txBody>
                  <a:tcPr marL="91442" marR="91442" marT="45710" marB="45710" anchor="ctr" horzOverflow="overflow">
                    <a:lnL>
                      <a:noFill/>
                    </a:lnL>
                    <a:lnR>
                      <a:noFill/>
                    </a:lnR>
                    <a:lnT>
                      <a:noFill/>
                    </a:lnT>
                    <a:lnB>
                      <a:noFill/>
                    </a:lnB>
                    <a:lnTlToBr>
                      <a:noFill/>
                    </a:lnTlToBr>
                    <a:lnBlToTr>
                      <a:noFill/>
                    </a:lnBlToTr>
                    <a:solidFill>
                      <a:srgbClr val="80FF80"/>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Type II A fibres</a:t>
                      </a:r>
                    </a:p>
                  </a:txBody>
                  <a:tcPr marL="91442" marR="91442" marT="45710" marB="45710" anchor="ctr" horzOverflow="overflow">
                    <a:lnL>
                      <a:noFill/>
                    </a:lnL>
                    <a:lnR>
                      <a:noFill/>
                    </a:lnR>
                    <a:lnT>
                      <a:noFill/>
                    </a:lnT>
                    <a:lnB>
                      <a:noFill/>
                    </a:lnB>
                    <a:lnTlToBr>
                      <a:noFill/>
                    </a:lnTlToBr>
                    <a:lnBlToTr>
                      <a:noFill/>
                    </a:lnBlToTr>
                    <a:solidFill>
                      <a:srgbClr val="80FF80"/>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Type II B fibres</a:t>
                      </a:r>
                    </a:p>
                  </a:txBody>
                  <a:tcPr marL="91442" marR="91442" marT="45710" marB="45710" anchor="ctr" horzOverflow="overflow">
                    <a:lnL>
                      <a:noFill/>
                    </a:lnL>
                    <a:lnR>
                      <a:noFill/>
                    </a:lnR>
                    <a:lnT>
                      <a:noFill/>
                    </a:lnT>
                    <a:lnB>
                      <a:noFill/>
                    </a:lnB>
                    <a:lnTlToBr>
                      <a:noFill/>
                    </a:lnTlToBr>
                    <a:lnBlToTr>
                      <a:noFill/>
                    </a:lnBlToTr>
                    <a:solidFill>
                      <a:srgbClr val="80FF80"/>
                    </a:solidFill>
                  </a:tcPr>
                </a:tc>
              </a:tr>
              <a:tr h="372237">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Contraction time</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Slow</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Fast</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Very Fast</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Size of motor neuron</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Small</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Large</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Very Large</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Resistance to fatigue</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Intermediate</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Low</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Activity Used for</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Aerobic</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Long term anaerobic</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Short term anaerobic</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365725">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Force production</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Low</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Very High</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Mitochondrial density</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Low</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372237">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Capillary density</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Intermediate</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Low</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Oxidative capacity</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Low</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Glycolytic capacity</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Low</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High</a:t>
                      </a:r>
                    </a:p>
                  </a:txBody>
                  <a:tcPr marL="91442" marR="91442" marT="45710" marB="45710" anchor="ctr" horzOverflow="overflow">
                    <a:lnL>
                      <a:noFill/>
                    </a:lnL>
                    <a:lnR>
                      <a:noFill/>
                    </a:lnR>
                    <a:lnT>
                      <a:noFill/>
                    </a:lnT>
                    <a:lnB>
                      <a:noFill/>
                    </a:lnB>
                    <a:lnTlToBr>
                      <a:noFill/>
                    </a:lnTlToBr>
                    <a:lnBlToTr>
                      <a:noFill/>
                    </a:lnBlToTr>
                    <a:solidFill>
                      <a:srgbClr val="80FFFF"/>
                    </a:solidFill>
                  </a:tcPr>
                </a:tc>
              </a:tr>
              <a:tr h="640030">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Major storage fuel</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Triglycerides</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CP, Glycogen</a:t>
                      </a:r>
                    </a:p>
                  </a:txBody>
                  <a:tcPr marL="91442" marR="91442" marT="45710" marB="45710" anchor="ctr" horzOverflow="overflow">
                    <a:lnL>
                      <a:noFill/>
                    </a:lnL>
                    <a:lnR>
                      <a:noFill/>
                    </a:lnR>
                    <a:lnT>
                      <a:noFill/>
                    </a:lnT>
                    <a:lnB>
                      <a:noFill/>
                    </a:lnB>
                    <a:lnTlToBr>
                      <a:noFill/>
                    </a:lnTlToBr>
                    <a:lnBlToTr>
                      <a:noFill/>
                    </a:lnBlToTr>
                    <a:solidFill>
                      <a:srgbClr val="80FFFF"/>
                    </a:solid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charset="0"/>
                        </a:rPr>
                        <a:t>CP, Glycogen</a:t>
                      </a:r>
                    </a:p>
                  </a:txBody>
                  <a:tcPr marL="91442" marR="91442" marT="45710" marB="45710" anchor="ctr" horzOverflow="overflow">
                    <a:lnL>
                      <a:noFill/>
                    </a:lnL>
                    <a:lnR>
                      <a:noFill/>
                    </a:lnR>
                    <a:lnT>
                      <a:noFill/>
                    </a:lnT>
                    <a:lnB>
                      <a:noFill/>
                    </a:lnB>
                    <a:lnTlToBr>
                      <a:noFill/>
                    </a:lnTlToBr>
                    <a:lnBlToTr>
                      <a:noFill/>
                    </a:lnBlToTr>
                    <a:solidFill>
                      <a:srgbClr val="80FFFF"/>
                    </a:solidFill>
                  </a:tcPr>
                </a:tc>
              </a:tr>
            </a:tbl>
          </a:graphicData>
        </a:graphic>
      </p:graphicFrame>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defRPr/>
            </a:pPr>
            <a:r>
              <a:rPr lang="en-AU" altLang="en-US" smtClean="0"/>
              <a:t>MUSCLE FIBRE COMPOSITION</a:t>
            </a:r>
          </a:p>
        </p:txBody>
      </p:sp>
      <p:sp>
        <p:nvSpPr>
          <p:cNvPr id="56323" name="Rectangle 3"/>
          <p:cNvSpPr>
            <a:spLocks noGrp="1" noChangeArrowheads="1"/>
          </p:cNvSpPr>
          <p:nvPr>
            <p:ph type="body" idx="1"/>
          </p:nvPr>
        </p:nvSpPr>
        <p:spPr>
          <a:xfrm>
            <a:off x="457200" y="1600200"/>
            <a:ext cx="8686800" cy="4530725"/>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defRPr/>
            </a:pPr>
            <a:r>
              <a:rPr lang="en-AU" altLang="en-US" smtClean="0"/>
              <a:t>MOST MUSCLES HAVE A COMBINATION OF FIBRE TYPES</a:t>
            </a:r>
            <a:br>
              <a:rPr lang="en-AU" altLang="en-US" smtClean="0"/>
            </a:br>
            <a:endParaRPr lang="en-AU" altLang="en-US" smtClean="0"/>
          </a:p>
          <a:p>
            <a:pPr eaLnBrk="1" hangingPunct="1">
              <a:defRPr/>
            </a:pPr>
            <a:r>
              <a:rPr lang="en-AU" altLang="en-US" sz="2800" smtClean="0"/>
              <a:t>GASTROCNEMIUS – HIGH force FAST contraction</a:t>
            </a:r>
          </a:p>
          <a:p>
            <a:pPr eaLnBrk="1" hangingPunct="1">
              <a:defRPr/>
            </a:pPr>
            <a:r>
              <a:rPr lang="en-AU" altLang="en-US" sz="2800" smtClean="0"/>
              <a:t>SOLEUS		     - HIGH force SLOW contraction</a:t>
            </a:r>
            <a:br>
              <a:rPr lang="en-AU" altLang="en-US" sz="2800" smtClean="0"/>
            </a:br>
            <a:endParaRPr lang="en-AU" altLang="en-US" sz="2800" smtClean="0"/>
          </a:p>
          <a:p>
            <a:pPr eaLnBrk="1" hangingPunct="1">
              <a:defRPr/>
            </a:pPr>
            <a:r>
              <a:rPr lang="en-AU" altLang="en-US" smtClean="0"/>
              <a:t>COMPOSITION CHANGES DUE TO TRAINING STIMULUS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defRPr/>
            </a:pPr>
            <a:r>
              <a:rPr lang="en-AU" altLang="en-US" smtClean="0"/>
              <a:t>MUSCLE CONTRACTIONS</a:t>
            </a:r>
          </a:p>
        </p:txBody>
      </p:sp>
      <p:sp>
        <p:nvSpPr>
          <p:cNvPr id="58371" name="Rectangle 3"/>
          <p:cNvSpPr>
            <a:spLocks noGrp="1" noChangeArrowheads="1"/>
          </p:cNvSpPr>
          <p:nvPr>
            <p:ph type="body" idx="1"/>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defRPr/>
            </a:pPr>
            <a:r>
              <a:rPr lang="en-AU" altLang="en-US" smtClean="0"/>
              <a:t>ISOMETRIC</a:t>
            </a:r>
          </a:p>
          <a:p>
            <a:pPr lvl="1" eaLnBrk="1" hangingPunct="1">
              <a:defRPr/>
            </a:pPr>
            <a:r>
              <a:rPr lang="en-AU" altLang="en-US" smtClean="0"/>
              <a:t>TENSION - NO MOVEMENT</a:t>
            </a:r>
            <a:br>
              <a:rPr lang="en-AU" altLang="en-US" smtClean="0"/>
            </a:br>
            <a:endParaRPr lang="en-AU" altLang="en-US" smtClean="0"/>
          </a:p>
          <a:p>
            <a:pPr eaLnBrk="1" hangingPunct="1">
              <a:lnSpc>
                <a:spcPct val="90000"/>
              </a:lnSpc>
              <a:defRPr/>
            </a:pPr>
            <a:r>
              <a:rPr lang="en-AU" altLang="en-US" smtClean="0"/>
              <a:t>ISOTONIC</a:t>
            </a:r>
          </a:p>
          <a:p>
            <a:pPr lvl="1" eaLnBrk="1" hangingPunct="1">
              <a:defRPr/>
            </a:pPr>
            <a:r>
              <a:rPr lang="en-AU" altLang="en-US" smtClean="0"/>
              <a:t>TENSION - MOVEMENT</a:t>
            </a:r>
          </a:p>
          <a:p>
            <a:pPr lvl="2" eaLnBrk="1" hangingPunct="1">
              <a:defRPr/>
            </a:pPr>
            <a:r>
              <a:rPr lang="en-AU" altLang="en-US" smtClean="0"/>
              <a:t>CONCENTRIC - SHORTENING</a:t>
            </a:r>
          </a:p>
          <a:p>
            <a:pPr lvl="2" eaLnBrk="1" hangingPunct="1">
              <a:defRPr/>
            </a:pPr>
            <a:r>
              <a:rPr lang="en-AU" altLang="en-US" smtClean="0"/>
              <a:t>ECCENTRIC - LENGTHENING</a:t>
            </a:r>
            <a:br>
              <a:rPr lang="en-AU" altLang="en-US" smtClean="0"/>
            </a:br>
            <a:endParaRPr lang="en-AU" altLang="en-US" smtClean="0"/>
          </a:p>
          <a:p>
            <a:pPr eaLnBrk="1" hangingPunct="1">
              <a:lnSpc>
                <a:spcPct val="90000"/>
              </a:lnSpc>
              <a:defRPr/>
            </a:pPr>
            <a:r>
              <a:rPr lang="en-AU" altLang="en-US" smtClean="0"/>
              <a:t>ISOKINETIC</a:t>
            </a:r>
          </a:p>
          <a:p>
            <a:pPr lvl="1" eaLnBrk="1" hangingPunct="1">
              <a:defRPr/>
            </a:pPr>
            <a:r>
              <a:rPr lang="en-AU" altLang="en-US" smtClean="0"/>
              <a:t>SAME SPEED OF MOVEMENT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defRPr/>
            </a:pPr>
            <a:r>
              <a:rPr lang="en-AU" altLang="en-US" smtClean="0"/>
              <a:t>FACTORS WHICH MODIFY FORCE PRODUCTION</a:t>
            </a:r>
          </a:p>
        </p:txBody>
      </p:sp>
      <p:sp>
        <p:nvSpPr>
          <p:cNvPr id="59395" name="Rectangle 3"/>
          <p:cNvSpPr>
            <a:spLocks noGrp="1" noChangeArrowheads="1"/>
          </p:cNvSpPr>
          <p:nvPr>
            <p:ph type="body" idx="1"/>
          </p:nvPr>
        </p:nvSpPr>
        <p:spPr>
          <a:xfrm>
            <a:off x="468313" y="2133600"/>
            <a:ext cx="8229600" cy="3600450"/>
          </a:xfrm>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lnSpc>
                <a:spcPct val="90000"/>
              </a:lnSpc>
              <a:defRPr/>
            </a:pPr>
            <a:r>
              <a:rPr lang="en-AU" altLang="en-US" smtClean="0"/>
              <a:t>LENGTH TENSION RELATIONSHIP OF MUSCLE</a:t>
            </a:r>
            <a:br>
              <a:rPr lang="en-AU" altLang="en-US" smtClean="0"/>
            </a:br>
            <a:endParaRPr lang="en-AU" altLang="en-US" smtClean="0"/>
          </a:p>
          <a:p>
            <a:pPr eaLnBrk="1" hangingPunct="1">
              <a:lnSpc>
                <a:spcPct val="90000"/>
              </a:lnSpc>
              <a:defRPr/>
            </a:pPr>
            <a:r>
              <a:rPr lang="en-AU" altLang="en-US" smtClean="0"/>
              <a:t>FORCE VELOCITY RELATIONSHIP</a:t>
            </a:r>
            <a:br>
              <a:rPr lang="en-AU" altLang="en-US" smtClean="0"/>
            </a:br>
            <a:endParaRPr lang="en-AU" altLang="en-US" smtClean="0"/>
          </a:p>
          <a:p>
            <a:pPr eaLnBrk="1" hangingPunct="1">
              <a:lnSpc>
                <a:spcPct val="90000"/>
              </a:lnSpc>
              <a:defRPr/>
            </a:pPr>
            <a:r>
              <a:rPr lang="en-AU" altLang="en-US" smtClean="0"/>
              <a:t>MUSCLE FIBRE RECRUITMENT</a:t>
            </a:r>
            <a:br>
              <a:rPr lang="en-AU" altLang="en-US" smtClean="0"/>
            </a:br>
            <a:endParaRPr lang="en-AU" altLang="en-US"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10" descr="fcardiaclongitudin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113" y="1341438"/>
            <a:ext cx="2808287" cy="253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11" name="Rectangle 11"/>
          <p:cNvSpPr>
            <a:spLocks noGrp="1" noChangeArrowheads="1"/>
          </p:cNvSpPr>
          <p:nvPr>
            <p:ph type="title"/>
          </p:nvPr>
        </p:nvSpPr>
        <p:spPr>
          <a:xfrm>
            <a:off x="946150" y="365125"/>
            <a:ext cx="7269163" cy="687388"/>
          </a:xfrm>
        </p:spPr>
        <p:txBody>
          <a:bodyPr/>
          <a:lstStyle/>
          <a:p>
            <a:pPr eaLnBrk="1" hangingPunct="1">
              <a:defRPr/>
            </a:pPr>
            <a:r>
              <a:rPr lang="en-GB" altLang="en-US" smtClean="0"/>
              <a:t>Cardiac Muscle</a:t>
            </a:r>
          </a:p>
        </p:txBody>
      </p:sp>
      <p:sp>
        <p:nvSpPr>
          <p:cNvPr id="47108" name="Text Box 13"/>
          <p:cNvSpPr txBox="1">
            <a:spLocks noChangeArrowheads="1"/>
          </p:cNvSpPr>
          <p:nvPr/>
        </p:nvSpPr>
        <p:spPr bwMode="auto">
          <a:xfrm>
            <a:off x="3924300" y="1765300"/>
            <a:ext cx="410368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b="1" smtClean="0">
                <a:solidFill>
                  <a:srgbClr val="FFFF00"/>
                </a:solidFill>
              </a:rPr>
              <a:t>Yellow arrows are cardiac muscle fibres</a:t>
            </a:r>
          </a:p>
        </p:txBody>
      </p:sp>
      <p:sp>
        <p:nvSpPr>
          <p:cNvPr id="47109" name="Text Box 14"/>
          <p:cNvSpPr txBox="1">
            <a:spLocks noChangeArrowheads="1"/>
          </p:cNvSpPr>
          <p:nvPr/>
        </p:nvSpPr>
        <p:spPr bwMode="auto">
          <a:xfrm>
            <a:off x="3921125" y="3695700"/>
            <a:ext cx="4572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b="1" smtClean="0">
                <a:solidFill>
                  <a:srgbClr val="0000FF"/>
                </a:solidFill>
              </a:rPr>
              <a:t>Blue arrows centrally located nuclei</a:t>
            </a:r>
          </a:p>
        </p:txBody>
      </p:sp>
      <p:pic>
        <p:nvPicPr>
          <p:cNvPr id="60421" name="Picture 16" descr="fcardiaclongitudinalcloseip"/>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00113" y="4005263"/>
            <a:ext cx="2808287" cy="25923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7111" name="Text Box 18"/>
          <p:cNvSpPr txBox="1">
            <a:spLocks noChangeArrowheads="1"/>
          </p:cNvSpPr>
          <p:nvPr/>
        </p:nvSpPr>
        <p:spPr bwMode="auto">
          <a:xfrm>
            <a:off x="3900488" y="5165725"/>
            <a:ext cx="374491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b="1" smtClean="0">
                <a:solidFill>
                  <a:srgbClr val="FF0000"/>
                </a:solidFill>
              </a:rPr>
              <a:t>Red arrow – </a:t>
            </a:r>
            <a:r>
              <a:rPr lang="en-GB" altLang="en-US" b="1" dirty="0" err="1" smtClean="0">
                <a:solidFill>
                  <a:srgbClr val="FF0000"/>
                </a:solidFill>
              </a:rPr>
              <a:t>intercollated</a:t>
            </a:r>
            <a:r>
              <a:rPr lang="en-GB" altLang="en-US" b="1" dirty="0" smtClean="0">
                <a:solidFill>
                  <a:srgbClr val="FF0000"/>
                </a:solidFill>
              </a:rPr>
              <a:t> disc</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946150" y="365125"/>
            <a:ext cx="7269163" cy="903288"/>
          </a:xfrm>
        </p:spPr>
        <p:txBody>
          <a:bodyPr/>
          <a:lstStyle/>
          <a:p>
            <a:pPr eaLnBrk="1" hangingPunct="1">
              <a:defRPr/>
            </a:pPr>
            <a:r>
              <a:rPr lang="en-GB" altLang="en-US" smtClean="0"/>
              <a:t>Smooth Muscle</a:t>
            </a:r>
          </a:p>
        </p:txBody>
      </p:sp>
      <p:sp>
        <p:nvSpPr>
          <p:cNvPr id="105475" name="Rectangle 3"/>
          <p:cNvSpPr>
            <a:spLocks noGrp="1" noChangeArrowheads="1"/>
          </p:cNvSpPr>
          <p:nvPr>
            <p:ph type="body" idx="1"/>
          </p:nvPr>
        </p:nvSpPr>
        <p:spPr>
          <a:xfrm>
            <a:off x="946150" y="1268413"/>
            <a:ext cx="6446838" cy="4176811"/>
          </a:xfrm>
        </p:spPr>
        <p:txBody>
          <a:bodyPr>
            <a:normAutofit fontScale="85000" lnSpcReduction="20000"/>
          </a:bodyPr>
          <a:lstStyle/>
          <a:p>
            <a:pPr eaLnBrk="1" hangingPunct="1">
              <a:lnSpc>
                <a:spcPct val="90000"/>
              </a:lnSpc>
              <a:defRPr/>
            </a:pPr>
            <a:r>
              <a:rPr lang="en-GB" altLang="en-US" sz="2400" smtClean="0"/>
              <a:t>found in the walls of all the hollow organs of the body (except the heart). </a:t>
            </a:r>
            <a:r>
              <a:rPr lang="en-GB" altLang="en-US" sz="2400" dirty="0" smtClean="0"/>
              <a:t>Its contraction reduces the size of these structures and is generally </a:t>
            </a:r>
            <a:r>
              <a:rPr lang="en-GB" altLang="en-US" sz="2400" b="1" dirty="0" smtClean="0"/>
              <a:t>not</a:t>
            </a:r>
            <a:r>
              <a:rPr lang="en-GB" altLang="en-US" sz="2400" dirty="0" smtClean="0"/>
              <a:t> under voluntary control. </a:t>
            </a:r>
          </a:p>
          <a:p>
            <a:pPr eaLnBrk="1" hangingPunct="1">
              <a:lnSpc>
                <a:spcPct val="90000"/>
              </a:lnSpc>
              <a:defRPr/>
            </a:pPr>
            <a:endParaRPr lang="en-GB" altLang="en-US" sz="2400" dirty="0" smtClean="0"/>
          </a:p>
          <a:p>
            <a:pPr eaLnBrk="1" hangingPunct="1">
              <a:lnSpc>
                <a:spcPct val="90000"/>
              </a:lnSpc>
              <a:buFont typeface="Wingdings" charset="2"/>
              <a:buNone/>
              <a:defRPr/>
            </a:pPr>
            <a:r>
              <a:rPr lang="en-GB" altLang="en-US" sz="2400" dirty="0" smtClean="0"/>
              <a:t>Thus, for example it; </a:t>
            </a:r>
          </a:p>
          <a:p>
            <a:pPr eaLnBrk="1" hangingPunct="1">
              <a:lnSpc>
                <a:spcPct val="90000"/>
              </a:lnSpc>
              <a:buFont typeface="Wingdings" charset="2"/>
              <a:buNone/>
              <a:defRPr/>
            </a:pPr>
            <a:endParaRPr lang="en-GB" altLang="en-US" sz="2400" dirty="0" smtClean="0"/>
          </a:p>
          <a:p>
            <a:pPr eaLnBrk="1" hangingPunct="1">
              <a:lnSpc>
                <a:spcPct val="90000"/>
              </a:lnSpc>
              <a:defRPr/>
            </a:pPr>
            <a:r>
              <a:rPr lang="en-GB" altLang="en-US" sz="2400" dirty="0" smtClean="0"/>
              <a:t>regulates the flow of blood in the arteries </a:t>
            </a:r>
          </a:p>
          <a:p>
            <a:pPr eaLnBrk="1" hangingPunct="1">
              <a:lnSpc>
                <a:spcPct val="90000"/>
              </a:lnSpc>
              <a:defRPr/>
            </a:pPr>
            <a:r>
              <a:rPr lang="en-GB" altLang="en-US" sz="2400" dirty="0" smtClean="0"/>
              <a:t>moves your food along through the gastrointestinal tract </a:t>
            </a:r>
          </a:p>
          <a:p>
            <a:pPr eaLnBrk="1" hangingPunct="1">
              <a:lnSpc>
                <a:spcPct val="90000"/>
              </a:lnSpc>
              <a:defRPr/>
            </a:pPr>
            <a:r>
              <a:rPr lang="en-GB" altLang="en-US" sz="2400" dirty="0" smtClean="0"/>
              <a:t>expels urine from your urinary bladder </a:t>
            </a:r>
          </a:p>
          <a:p>
            <a:pPr eaLnBrk="1" hangingPunct="1">
              <a:lnSpc>
                <a:spcPct val="90000"/>
              </a:lnSpc>
              <a:defRPr/>
            </a:pPr>
            <a:r>
              <a:rPr lang="en-GB" altLang="en-US" sz="2400" dirty="0" smtClean="0"/>
              <a:t>regulates the flow of air through the lungs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457200" y="404813"/>
            <a:ext cx="7269163" cy="687387"/>
          </a:xfrm>
        </p:spPr>
        <p:txBody>
          <a:bodyPr/>
          <a:lstStyle/>
          <a:p>
            <a:pPr eaLnBrk="1" hangingPunct="1">
              <a:defRPr/>
            </a:pPr>
            <a:r>
              <a:rPr lang="en-GB" altLang="en-US" smtClean="0"/>
              <a:t>Control of smooth muscle</a:t>
            </a:r>
          </a:p>
        </p:txBody>
      </p:sp>
      <p:sp>
        <p:nvSpPr>
          <p:cNvPr id="106499" name="Rectangle 3"/>
          <p:cNvSpPr>
            <a:spLocks noGrp="1" noChangeArrowheads="1"/>
          </p:cNvSpPr>
          <p:nvPr>
            <p:ph type="body" idx="1"/>
          </p:nvPr>
        </p:nvSpPr>
        <p:spPr>
          <a:xfrm>
            <a:off x="457200" y="1341438"/>
            <a:ext cx="7859713" cy="5040312"/>
          </a:xfrm>
        </p:spPr>
        <p:txBody>
          <a:bodyPr>
            <a:normAutofit fontScale="92500" lnSpcReduction="10000"/>
          </a:bodyPr>
          <a:lstStyle/>
          <a:p>
            <a:pPr eaLnBrk="1" hangingPunct="1">
              <a:lnSpc>
                <a:spcPct val="80000"/>
              </a:lnSpc>
              <a:defRPr/>
            </a:pPr>
            <a:r>
              <a:rPr lang="en-GB" altLang="en-US" sz="2400" smtClean="0"/>
              <a:t>Smooth muscle is made of single, spindle-shaped cells. </a:t>
            </a:r>
            <a:r>
              <a:rPr lang="en-GB" altLang="en-US" sz="2400" dirty="0" smtClean="0"/>
              <a:t>It gets its name because no striations are visible in them. Nonetheless, each smooth muscle cell contains </a:t>
            </a:r>
            <a:r>
              <a:rPr lang="en-GB" altLang="en-US" sz="2400" b="1" dirty="0" smtClean="0"/>
              <a:t>thick</a:t>
            </a:r>
            <a:r>
              <a:rPr lang="en-GB" altLang="en-US" sz="2400" dirty="0" smtClean="0"/>
              <a:t> (myosin) and </a:t>
            </a:r>
            <a:r>
              <a:rPr lang="en-GB" altLang="en-US" sz="2400" b="1" dirty="0" smtClean="0"/>
              <a:t>thin</a:t>
            </a:r>
            <a:r>
              <a:rPr lang="en-GB" altLang="en-US" sz="2400" dirty="0" smtClean="0"/>
              <a:t> (actin) filaments that slide against each other to produce contraction of the cell. </a:t>
            </a:r>
          </a:p>
          <a:p>
            <a:pPr eaLnBrk="1" hangingPunct="1">
              <a:lnSpc>
                <a:spcPct val="80000"/>
              </a:lnSpc>
              <a:buFont typeface="Wingdings" charset="2"/>
              <a:buNone/>
              <a:defRPr/>
            </a:pPr>
            <a:endParaRPr lang="en-GB" altLang="en-US" sz="2400" dirty="0" smtClean="0"/>
          </a:p>
          <a:p>
            <a:pPr eaLnBrk="1" hangingPunct="1">
              <a:lnSpc>
                <a:spcPct val="80000"/>
              </a:lnSpc>
              <a:defRPr/>
            </a:pPr>
            <a:r>
              <a:rPr lang="en-GB" altLang="en-US" sz="2400" dirty="0" smtClean="0"/>
              <a:t>The thick and thin filaments are anchored near the plasma membrane (with the help of intermediate filaments).</a:t>
            </a:r>
          </a:p>
          <a:p>
            <a:pPr eaLnBrk="1" hangingPunct="1">
              <a:lnSpc>
                <a:spcPct val="80000"/>
              </a:lnSpc>
              <a:defRPr/>
            </a:pPr>
            <a:endParaRPr lang="en-GB" altLang="en-US" sz="2400" dirty="0" smtClean="0"/>
          </a:p>
          <a:p>
            <a:pPr eaLnBrk="1" hangingPunct="1">
              <a:lnSpc>
                <a:spcPct val="80000"/>
              </a:lnSpc>
              <a:defRPr/>
            </a:pPr>
            <a:r>
              <a:rPr lang="en-GB" altLang="en-US" sz="2400" dirty="0" smtClean="0"/>
              <a:t>Smooth muscle (like cardiac muscle) does not depend on motor neurons to be stimulated. However, motor neurons (of the autonomic system) reach smooth muscle and can stimulate it — or relax it — depending on the neurotransmitter they release (e.g. noradrenaline or nitric oxide, NO).</a:t>
            </a:r>
          </a:p>
          <a:p>
            <a:pPr eaLnBrk="1" hangingPunct="1">
              <a:lnSpc>
                <a:spcPct val="80000"/>
              </a:lnSpc>
              <a:defRPr/>
            </a:pPr>
            <a:endParaRPr lang="en-GB" altLang="en-US" sz="2400"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176" y="5842287"/>
            <a:ext cx="1864960" cy="801641"/>
          </a:xfrm>
          <a:prstGeom prst="rect">
            <a:avLst/>
          </a:prstGeom>
          <a:noFill/>
          <a:ln>
            <a:solidFill>
              <a:schemeClr val="accent1"/>
            </a:solidFill>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5" name="Rectangle 3"/>
          <p:cNvSpPr>
            <a:spLocks noGrp="1" noChangeArrowheads="1"/>
          </p:cNvSpPr>
          <p:nvPr>
            <p:ph type="body" idx="1"/>
          </p:nvPr>
        </p:nvSpPr>
        <p:spPr>
          <a:xfrm>
            <a:off x="457200" y="765175"/>
            <a:ext cx="7570788" cy="5184105"/>
          </a:xfrm>
        </p:spPr>
        <p:txBody>
          <a:bodyPr>
            <a:normAutofit fontScale="92500" lnSpcReduction="10000"/>
          </a:bodyPr>
          <a:lstStyle/>
          <a:p>
            <a:pPr eaLnBrk="1" hangingPunct="1">
              <a:lnSpc>
                <a:spcPct val="80000"/>
              </a:lnSpc>
              <a:defRPr/>
            </a:pPr>
            <a:r>
              <a:rPr lang="en-GB" altLang="en-US" sz="2800" dirty="0" smtClean="0"/>
              <a:t>Smooth muscle can also be made to contract by other substances released in the vicinity (paracrine stimulation) </a:t>
            </a:r>
          </a:p>
          <a:p>
            <a:pPr lvl="1" eaLnBrk="1" hangingPunct="1">
              <a:lnSpc>
                <a:spcPct val="80000"/>
              </a:lnSpc>
              <a:defRPr/>
            </a:pPr>
            <a:r>
              <a:rPr lang="en-GB" altLang="en-US" sz="2400" dirty="0" smtClean="0"/>
              <a:t>Example: release of </a:t>
            </a:r>
            <a:r>
              <a:rPr lang="en-GB" altLang="en-US" sz="2400" b="1" dirty="0" smtClean="0"/>
              <a:t>histamine</a:t>
            </a:r>
            <a:r>
              <a:rPr lang="en-GB" altLang="en-US" sz="2400" dirty="0" smtClean="0"/>
              <a:t> causes contraction of the smooth muscle lining our air passages (triggering an attack of </a:t>
            </a:r>
            <a:r>
              <a:rPr lang="en-GB" altLang="en-US" sz="2400" b="1" dirty="0" smtClean="0"/>
              <a:t>asthma</a:t>
            </a:r>
            <a:r>
              <a:rPr lang="en-GB" altLang="en-US" sz="2400" dirty="0" smtClean="0"/>
              <a:t>)</a:t>
            </a:r>
          </a:p>
          <a:p>
            <a:pPr lvl="1" eaLnBrk="1" hangingPunct="1">
              <a:lnSpc>
                <a:spcPct val="80000"/>
              </a:lnSpc>
              <a:defRPr/>
            </a:pPr>
            <a:endParaRPr lang="en-GB" altLang="en-US" sz="2400" dirty="0" smtClean="0"/>
          </a:p>
          <a:p>
            <a:pPr eaLnBrk="1" hangingPunct="1">
              <a:lnSpc>
                <a:spcPct val="80000"/>
              </a:lnSpc>
              <a:defRPr/>
            </a:pPr>
            <a:r>
              <a:rPr lang="en-GB" altLang="en-US" sz="2800" dirty="0" smtClean="0"/>
              <a:t>by hormones circulating in the blood </a:t>
            </a:r>
          </a:p>
          <a:p>
            <a:pPr lvl="1" eaLnBrk="1" hangingPunct="1">
              <a:lnSpc>
                <a:spcPct val="80000"/>
              </a:lnSpc>
              <a:defRPr/>
            </a:pPr>
            <a:r>
              <a:rPr lang="en-GB" altLang="en-US" sz="2400" dirty="0" smtClean="0"/>
              <a:t>Example: oxytocin reaching the uterus stimulates it to contract to begin childbirth.</a:t>
            </a:r>
          </a:p>
          <a:p>
            <a:pPr lvl="1" eaLnBrk="1" hangingPunct="1">
              <a:lnSpc>
                <a:spcPct val="80000"/>
              </a:lnSpc>
              <a:defRPr/>
            </a:pPr>
            <a:endParaRPr lang="en-GB" altLang="en-US" sz="2400" dirty="0" smtClean="0"/>
          </a:p>
          <a:p>
            <a:pPr eaLnBrk="1" hangingPunct="1">
              <a:lnSpc>
                <a:spcPct val="80000"/>
              </a:lnSpc>
              <a:defRPr/>
            </a:pPr>
            <a:r>
              <a:rPr lang="en-GB" altLang="en-US" sz="2800" dirty="0" smtClean="0"/>
              <a:t>The contraction of smooth muscle tends to be slower than that of striated muscle. It may also be sustained for long periods. This, too, is called </a:t>
            </a:r>
            <a:r>
              <a:rPr lang="en-GB" altLang="en-US" sz="2800" b="1" dirty="0" smtClean="0"/>
              <a:t>tonus</a:t>
            </a:r>
            <a:r>
              <a:rPr lang="en-GB" altLang="en-US" sz="2800" dirty="0" smtClean="0"/>
              <a:t> but the mechanism is not like that in skeletal muscle.</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3777" y="5733256"/>
            <a:ext cx="1864960" cy="801641"/>
          </a:xfrm>
          <a:prstGeom prst="rect">
            <a:avLst/>
          </a:prstGeom>
          <a:noFill/>
          <a:ln>
            <a:solidFill>
              <a:schemeClr val="accent1"/>
            </a:solidFill>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p:cNvSpPr>
            <a:spLocks noChangeArrowheads="1"/>
          </p:cNvSpPr>
          <p:nvPr/>
        </p:nvSpPr>
        <p:spPr bwMode="auto">
          <a:xfrm>
            <a:off x="-215900" y="0"/>
            <a:ext cx="8675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algn="ctr" eaLnBrk="1" hangingPunct="1">
              <a:defRPr/>
            </a:pPr>
            <a:r>
              <a:rPr lang="en-US" altLang="en-US" sz="2400" smtClean="0">
                <a:latin typeface="Arial" charset="0"/>
                <a:ea typeface="Times New Roman" charset="0"/>
                <a:cs typeface="Arial" charset="0"/>
              </a:rPr>
              <a:t>Comparison between the different muscle types</a:t>
            </a:r>
            <a:endParaRPr lang="en-US" altLang="en-US" smtClean="0">
              <a:latin typeface="Arial" charset="0"/>
              <a:ea typeface="Times New Roman" charset="0"/>
              <a:cs typeface="Arial" charset="0"/>
            </a:endParaRPr>
          </a:p>
        </p:txBody>
      </p:sp>
      <p:graphicFrame>
        <p:nvGraphicFramePr>
          <p:cNvPr id="137672" name="Group 456"/>
          <p:cNvGraphicFramePr>
            <a:graphicFrameLocks noGrp="1"/>
          </p:cNvGraphicFramePr>
          <p:nvPr/>
        </p:nvGraphicFramePr>
        <p:xfrm>
          <a:off x="215900" y="620713"/>
          <a:ext cx="7956549" cy="5837235"/>
        </p:xfrm>
        <a:graphic>
          <a:graphicData uri="http://schemas.openxmlformats.org/drawingml/2006/table">
            <a:tbl>
              <a:tblPr/>
              <a:tblGrid>
                <a:gridCol w="1834426"/>
                <a:gridCol w="2094120"/>
                <a:gridCol w="2221164"/>
                <a:gridCol w="1806839"/>
              </a:tblGrid>
              <a:tr h="274335">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charset="0"/>
                          <a:ea typeface="Times New Roman" charset="0"/>
                          <a:cs typeface="Arial" charset="0"/>
                        </a:rPr>
                        <a:t>Characteristic</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charset="0"/>
                          <a:ea typeface="Times New Roman" charset="0"/>
                          <a:cs typeface="Arial" charset="0"/>
                        </a:rPr>
                        <a:t>Skeletal</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charset="0"/>
                          <a:ea typeface="Times New Roman" charset="0"/>
                          <a:cs typeface="Arial" charset="0"/>
                        </a:rPr>
                        <a:t>Cardiac</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charset="0"/>
                          <a:ea typeface="Times New Roman" charset="0"/>
                          <a:cs typeface="Arial" charset="0"/>
                        </a:rPr>
                        <a:t>Smooth</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4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charset="0"/>
                          <a:ea typeface="Times New Roman" charset="0"/>
                          <a:cs typeface="Arial" charset="0"/>
                        </a:rPr>
                        <a:t>Anatomical location</a:t>
                      </a:r>
                      <a:endParaRPr kumimoji="0" lang="en-US" altLang="en-US" sz="1800" b="0" i="0" u="none" strike="noStrike" cap="none" normalizeH="0" baseline="0" dirty="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Attaches to bone or skin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Attaches to fibrous walls of the heart</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In or surrounding walls of blood vessels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62041">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Multicellular arrangement</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Cell (fibres) grouped into fascicles, which comprise the whole muscle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Atrial and Ventricular fibres separated by connective tissue sheath. Single fibres connected to a fibrous skeleton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charset="0"/>
                          <a:ea typeface="Times New Roman" charset="0"/>
                          <a:cs typeface="Arial" charset="0"/>
                        </a:rPr>
                        <a:t>Single cells within a connective tissue matrix</a:t>
                      </a:r>
                      <a:endParaRPr kumimoji="0" lang="en-US" altLang="en-US" sz="1800" b="0" i="0" u="none" strike="noStrike" cap="none" normalizeH="0" baseline="0" dirty="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4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Cellular morphology</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Single, long, cylindric, striated and multinucleated</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Branching cells, uninucleated or binucleated and striated</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Single, uninucleated and nonstriated</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4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Subcellular morphology</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Myofibrils with saromeres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Myofibrils with saromeres, filaments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Dispersed actin and myosin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4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Presence/ location of t-tubules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at A-I junctions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at Z lines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No</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Sarcoplasmic reticulum</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Elaborate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Elaborate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Rudimentary</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Gap junctions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No</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intercollacted discs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in single unit muscle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94392">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Regulation of contraction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Voluntary nervous system</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Involuntary nervous system.  Intrinsic rhymicity and hormones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Involunatry nervous system, hormones, local chemicals, stretch</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Nerve-muscle interaction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neuromuscular junctions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No</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in multiunit muscles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4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Sources of calcium</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Sarcoplasmic reticulum</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Sarcoplasmic reticulum and extracellular fluid</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Sarcoplasmic reticulum and extracellular fluid</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Autorhymicity</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No</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Yes, single unit muscle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Type of contraction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Motor units</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Atrial and Ventricular syncytium</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Singular or multi-unit</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Speed of contraction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Slow to fast</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Slow </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Very slow</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Stretch response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Contraction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Contraction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Relaxation</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59094">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Metabolism</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Oxidative to glycolytic</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Arial" charset="0"/>
                          <a:ea typeface="Times New Roman" charset="0"/>
                          <a:cs typeface="Arial" charset="0"/>
                        </a:rPr>
                        <a:t>Oxidative</a:t>
                      </a:r>
                      <a:endParaRPr kumimoji="0" lang="en-US" altLang="en-US" sz="1800" b="0" i="0" u="none" strike="noStrike" cap="none" normalizeH="0" baseline="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charset="0"/>
                          <a:ea typeface="Times New Roman" charset="0"/>
                          <a:cs typeface="Arial" charset="0"/>
                        </a:rPr>
                        <a:t>Mainly oxidative</a:t>
                      </a:r>
                      <a:endParaRPr kumimoji="0" lang="en-US" altLang="en-US" sz="1800" b="0" i="0" u="none" strike="noStrike" cap="none" normalizeH="0" baseline="0" dirty="0">
                        <a:ln>
                          <a:noFill/>
                        </a:ln>
                        <a:solidFill>
                          <a:schemeClr val="tx1"/>
                        </a:solidFill>
                        <a:effectLst/>
                        <a:latin typeface="Arial" charset="0"/>
                        <a:ea typeface="Times New Roman" charset="0"/>
                        <a:cs typeface="Arial" charset="0"/>
                      </a:endParaRPr>
                    </a:p>
                  </a:txBody>
                  <a:tcPr marL="91438" marR="91438" marT="45722" marB="4572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51295" name="Rectangle 446"/>
          <p:cNvSpPr>
            <a:spLocks noChangeArrowheads="1"/>
          </p:cNvSpPr>
          <p:nvPr/>
        </p:nvSpPr>
        <p:spPr bwMode="auto">
          <a:xfrm>
            <a:off x="0" y="69723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endParaRPr lang="en-GB" altLang="en-US" smtClean="0">
              <a:latin typeface="Arial"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themeOverride>
</file>

<file path=docProps/app.xml><?xml version="1.0" encoding="utf-8"?>
<Properties xmlns="http://schemas.openxmlformats.org/officeDocument/2006/extended-properties" xmlns:vt="http://schemas.openxmlformats.org/officeDocument/2006/docPropsVTypes">
  <Template>View</Template>
  <TotalTime>108</TotalTime>
  <Words>1917</Words>
  <Application>Microsoft Office PowerPoint</Application>
  <PresentationFormat>On-screen Show (4:3)</PresentationFormat>
  <Paragraphs>306</Paragraphs>
  <Slides>46</Slides>
  <Notes>0</Notes>
  <HiddenSlides>0</HiddenSlides>
  <MMClips>2</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46</vt:i4>
      </vt:variant>
    </vt:vector>
  </HeadingPairs>
  <TitlesOfParts>
    <vt:vector size="57" baseType="lpstr">
      <vt:lpstr>ＭＳ Ｐゴシック</vt:lpstr>
      <vt:lpstr>Arial</vt:lpstr>
      <vt:lpstr>Century Schoolbook</vt:lpstr>
      <vt:lpstr>Symbol</vt:lpstr>
      <vt:lpstr>Tahoma</vt:lpstr>
      <vt:lpstr>Times New Roman</vt:lpstr>
      <vt:lpstr>Wingdings</vt:lpstr>
      <vt:lpstr>Wingdings 2</vt:lpstr>
      <vt:lpstr>View</vt:lpstr>
      <vt:lpstr>Document</vt:lpstr>
      <vt:lpstr>Photo Editor Photo</vt:lpstr>
      <vt:lpstr>Human Anatomy &amp; Physiology – Muscular System</vt:lpstr>
      <vt:lpstr>Learning Outcomes</vt:lpstr>
      <vt:lpstr>Muscle Types</vt:lpstr>
      <vt:lpstr>PowerPoint Presentation</vt:lpstr>
      <vt:lpstr>Muscle Function</vt:lpstr>
      <vt:lpstr>Physiological Nature of Muscle tissue</vt:lpstr>
      <vt:lpstr> Gross Skeletal Muscle Structure </vt:lpstr>
      <vt:lpstr>Longitudinal </vt:lpstr>
      <vt:lpstr>Fusiform or spindles </vt:lpstr>
      <vt:lpstr>Penniform </vt:lpstr>
      <vt:lpstr> Bipenniform </vt:lpstr>
      <vt:lpstr> Triangular or convergent shaped </vt:lpstr>
      <vt:lpstr>Multipenniform</vt:lpstr>
      <vt:lpstr> Rhomboidal and Rectangular </vt:lpstr>
      <vt:lpstr>Muscle Fibres</vt:lpstr>
      <vt:lpstr>Organizational Hierarchy</vt:lpstr>
      <vt:lpstr>Components of the Muscle Cell/ Tissue</vt:lpstr>
      <vt:lpstr>Muscle Cells</vt:lpstr>
      <vt:lpstr>Sarcomere</vt:lpstr>
      <vt:lpstr>Sarcomere</vt:lpstr>
      <vt:lpstr>Sarcomere</vt:lpstr>
      <vt:lpstr>Muscle Cell Moving</vt:lpstr>
      <vt:lpstr>Myosin filaments </vt:lpstr>
      <vt:lpstr>Structure of the myosin filament </vt:lpstr>
      <vt:lpstr>Actin filaments </vt:lpstr>
      <vt:lpstr>Structure of the actin filament </vt:lpstr>
      <vt:lpstr>Sliding Filament Theory</vt:lpstr>
      <vt:lpstr>Sliding Filament Theory</vt:lpstr>
      <vt:lpstr>Control of muscle contraction</vt:lpstr>
      <vt:lpstr>Motor Units</vt:lpstr>
      <vt:lpstr>Motor Innervation of Muscles</vt:lpstr>
      <vt:lpstr>Synaptic transmission</vt:lpstr>
      <vt:lpstr>Transmission between nerve fibres </vt:lpstr>
      <vt:lpstr>Synaptic transmission </vt:lpstr>
      <vt:lpstr>PowerPoint Presentation</vt:lpstr>
      <vt:lpstr>Transmission of Nerve impulse across to a muscle fibre</vt:lpstr>
      <vt:lpstr>Tetanus</vt:lpstr>
      <vt:lpstr>PowerPoint Presentation</vt:lpstr>
      <vt:lpstr>MUSCLE FIBRE COMPOSITION</vt:lpstr>
      <vt:lpstr>MUSCLE CONTRACTIONS</vt:lpstr>
      <vt:lpstr>FACTORS WHICH MODIFY FORCE PRODUCTION</vt:lpstr>
      <vt:lpstr>Cardiac Muscle</vt:lpstr>
      <vt:lpstr>Smooth Muscle</vt:lpstr>
      <vt:lpstr>Control of smooth muscle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Anatomy &amp; Physiology – Muscular System</dc:title>
  <dc:creator>Daniel Martin</dc:creator>
  <cp:lastModifiedBy>Daniel Martin</cp:lastModifiedBy>
  <cp:revision>10</cp:revision>
  <dcterms:created xsi:type="dcterms:W3CDTF">2016-10-18T08:27:54Z</dcterms:created>
  <dcterms:modified xsi:type="dcterms:W3CDTF">2019-10-15T07:21:16Z</dcterms:modified>
</cp:coreProperties>
</file>