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08E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92" autoAdjust="0"/>
    <p:restoredTop sz="94660"/>
  </p:normalViewPr>
  <p:slideViewPr>
    <p:cSldViewPr snapToGrid="0">
      <p:cViewPr varScale="1">
        <p:scale>
          <a:sx n="123" d="100"/>
          <a:sy n="123" d="100"/>
        </p:scale>
        <p:origin x="37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1018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610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4421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925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17552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2395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4975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5604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38711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1285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4790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59256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8781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2221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0308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2958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36090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F6945BBB-A368-42D0-86B2-C648EFAF0C0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1878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youneed.com/learn/critical-thinking.html" TargetMode="External"/><Relationship Id="rId7" Type="http://schemas.openxmlformats.org/officeDocument/2006/relationships/hyperlink" Target="https://www.excellent-proofreading-and-writing.com/academic-writing-skills.html" TargetMode="External"/><Relationship Id="rId2" Type="http://schemas.openxmlformats.org/officeDocument/2006/relationships/hyperlink" Target="https://www.tonyrobbins.com/importance-time-management/time-management-skill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indtools.com/pages/article/interview_skills.htm" TargetMode="External"/><Relationship Id="rId5" Type="http://schemas.openxmlformats.org/officeDocument/2006/relationships/hyperlink" Target="https://www.comptia.org/certifications/pentest" TargetMode="External"/><Relationship Id="rId4" Type="http://schemas.openxmlformats.org/officeDocument/2006/relationships/hyperlink" Target="https://www.staffs.ac.uk/course/cyber-security-bsc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28400" y="538405"/>
            <a:ext cx="8574622" cy="2616199"/>
          </a:xfrm>
        </p:spPr>
        <p:txBody>
          <a:bodyPr>
            <a:normAutofit fontScale="90000"/>
          </a:bodyPr>
          <a:lstStyle/>
          <a:p>
            <a:r>
              <a:rPr lang="en-GB" dirty="0"/>
              <a:t>Personal Development Plan</a:t>
            </a:r>
            <a:br>
              <a:rPr lang="en-GB" dirty="0"/>
            </a:br>
            <a:r>
              <a:rPr lang="en-GB" dirty="0"/>
              <a:t>(PDP)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Luck Peiris-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2216058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/>
              <a:t>Learning in Digital Era</a:t>
            </a:r>
          </a:p>
          <a:p>
            <a:r>
              <a:rPr lang="en-GB" dirty="0"/>
              <a:t>Assessment 2</a:t>
            </a:r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6264682"/>
              </p:ext>
            </p:extLst>
          </p:nvPr>
        </p:nvGraphicFramePr>
        <p:xfrm>
          <a:off x="199053" y="66126"/>
          <a:ext cx="11793894" cy="672574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65649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965649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1965649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965649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1965649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965649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1508817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</a:t>
                      </a:r>
                    </a:p>
                    <a:p>
                      <a:pPr algn="ctr"/>
                      <a:r>
                        <a:rPr lang="en-GB" sz="1200" dirty="0"/>
                        <a:t>long-term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/>
                        <a:t>What are your specific</a:t>
                      </a:r>
                    </a:p>
                    <a:p>
                      <a:pPr algn="ctr"/>
                      <a:r>
                        <a:rPr lang="en-GB" sz="1200"/>
                        <a:t>career goals?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the key skills</a:t>
                      </a:r>
                    </a:p>
                    <a:p>
                      <a:pPr algn="ctr"/>
                      <a:r>
                        <a:rPr lang="en-GB" sz="1200" dirty="0"/>
                        <a:t>needed for each one</a:t>
                      </a:r>
                    </a:p>
                    <a:p>
                      <a:pPr algn="ctr"/>
                      <a:r>
                        <a:rPr lang="en-GB" sz="1200" dirty="0"/>
                        <a:t>of your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skills do you</a:t>
                      </a:r>
                    </a:p>
                    <a:p>
                      <a:pPr algn="ctr"/>
                      <a:r>
                        <a:rPr lang="en-GB" sz="1200" dirty="0"/>
                        <a:t>need to work on?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/>
                        <a:t>What actions are you</a:t>
                      </a:r>
                    </a:p>
                    <a:p>
                      <a:pPr algn="ctr"/>
                      <a:r>
                        <a:rPr lang="en-GB" sz="1200"/>
                        <a:t>going to take?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/>
                        <a:t>When are you</a:t>
                      </a:r>
                    </a:p>
                    <a:p>
                      <a:pPr algn="ctr"/>
                      <a:r>
                        <a:rPr lang="en-GB" sz="1200"/>
                        <a:t>going to complete</a:t>
                      </a:r>
                    </a:p>
                    <a:p>
                      <a:pPr algn="ctr"/>
                      <a:r>
                        <a:rPr lang="en-GB" sz="1200"/>
                        <a:t>your training by?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877463">
                <a:tc rowSpan="5">
                  <a:txBody>
                    <a:bodyPr/>
                    <a:lstStyle/>
                    <a:p>
                      <a:pPr algn="l"/>
                      <a:endParaRPr lang="en-GB" sz="1700" dirty="0"/>
                    </a:p>
                    <a:p>
                      <a:pPr algn="l"/>
                      <a:endParaRPr lang="en-GB" sz="1700" dirty="0"/>
                    </a:p>
                    <a:p>
                      <a:pPr algn="l"/>
                      <a:endParaRPr lang="en-GB" sz="1700" dirty="0"/>
                    </a:p>
                    <a:p>
                      <a:pPr algn="l"/>
                      <a:endParaRPr lang="en-GB" sz="1700" dirty="0"/>
                    </a:p>
                    <a:p>
                      <a:pPr algn="l"/>
                      <a:endParaRPr lang="en-GB" sz="1700" dirty="0"/>
                    </a:p>
                    <a:p>
                      <a:pPr algn="l"/>
                      <a:endParaRPr lang="en-GB" sz="1700" dirty="0"/>
                    </a:p>
                    <a:p>
                      <a:pPr algn="l"/>
                      <a:endParaRPr lang="en-GB" sz="1700" dirty="0"/>
                    </a:p>
                    <a:p>
                      <a:pPr algn="l"/>
                      <a:r>
                        <a:rPr lang="en-GB" sz="1700" dirty="0"/>
                        <a:t>To become a Network Engineer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To Successfully pass the interview and get admission offer for the level 4 qualification course </a:t>
                      </a:r>
                      <a:r>
                        <a:rPr lang="en-GB" sz="1200" dirty="0">
                          <a:solidFill>
                            <a:srgbClr val="000000"/>
                          </a:solidFill>
                          <a:highlight>
                            <a:srgbClr val="FFFF00"/>
                          </a:highlight>
                          <a:latin typeface="Calibri" panose="020F0502020204030204" pitchFamily="34" charset="0"/>
                        </a:rPr>
                        <a:t>[1]</a:t>
                      </a:r>
                      <a:endParaRPr lang="en-GB" sz="1200" dirty="0">
                        <a:highlight>
                          <a:srgbClr val="FFFF00"/>
                        </a:highligh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/>
                        <a:t> Time management.</a:t>
                      </a:r>
                    </a:p>
                    <a:p>
                      <a:pPr marL="171450" indent="-171450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/>
                        <a:t> Writing Skills . </a:t>
                      </a:r>
                    </a:p>
                    <a:p>
                      <a:pPr marL="171450" indent="-171450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/>
                        <a:t>Speaking Skills [1]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Time management Skill</a:t>
                      </a:r>
                      <a:r>
                        <a:rPr lang="en-GB" sz="1200" dirty="0">
                          <a:solidFill>
                            <a:srgbClr val="000000"/>
                          </a:solidFill>
                          <a:highlight>
                            <a:srgbClr val="FFFF00"/>
                          </a:highlight>
                          <a:latin typeface="Calibri" panose="020F0502020204030204" pitchFamily="34" charset="0"/>
                        </a:rPr>
                        <a:t>[2] </a:t>
                      </a:r>
                      <a:endParaRPr lang="en-GB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 will optimize the the work flow and utilize the time in the most effective way to get most out of my time [2]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 weeks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874156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Successfully do the exams and Pass the Term 1, Term 2 and Term 3  in level 4 </a:t>
                      </a:r>
                      <a:r>
                        <a:rPr lang="en-GB" sz="1200" b="0" i="0" dirty="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[9]</a:t>
                      </a:r>
                      <a:r>
                        <a:rPr lang="en-GB" sz="1200" dirty="0">
                          <a:solidFill>
                            <a:srgbClr val="000000"/>
                          </a:solidFill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endParaRPr lang="en-GB" sz="1200" dirty="0">
                        <a:highlight>
                          <a:srgbClr val="FFFF00"/>
                        </a:highligh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/>
                        <a:t>Writing skills. </a:t>
                      </a:r>
                    </a:p>
                    <a:p>
                      <a:pPr marL="171450" indent="-171450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/>
                        <a:t>Time management.</a:t>
                      </a:r>
                    </a:p>
                    <a:p>
                      <a:pPr marL="171450" indent="-171450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/>
                        <a:t>Presentation skills </a:t>
                      </a:r>
                    </a:p>
                    <a:p>
                      <a:pPr marL="171450" indent="-171450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/>
                        <a:t>Project management skills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Presentation skills 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Project management skills </a:t>
                      </a:r>
                      <a:r>
                        <a:rPr lang="en-GB" sz="1200" dirty="0">
                          <a:solidFill>
                            <a:srgbClr val="000000"/>
                          </a:solidFill>
                          <a:highlight>
                            <a:srgbClr val="FFFF00"/>
                          </a:highlight>
                          <a:latin typeface="Calibri" panose="020F0502020204030204" pitchFamily="34" charset="0"/>
                        </a:rPr>
                        <a:t>[2] </a:t>
                      </a:r>
                      <a:endParaRPr lang="en-GB" sz="1200" dirty="0">
                        <a:highlight>
                          <a:srgbClr val="FFFF00"/>
                        </a:highligh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 will improve my presentation skills by practising more often and I will use several software's to manage my projects [2].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 Year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1072454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Enrol for level 5 Qualification Course in Network Engineering (BSc)</a:t>
                      </a:r>
                      <a:r>
                        <a:rPr lang="en-GB" sz="1200" dirty="0">
                          <a:solidFill>
                            <a:srgbClr val="000000"/>
                          </a:solidFill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1200" dirty="0">
                          <a:solidFill>
                            <a:srgbClr val="000000"/>
                          </a:solidFill>
                          <a:highlight>
                            <a:srgbClr val="FFFF00"/>
                          </a:highlight>
                          <a:latin typeface="Calibri" panose="020F0502020204030204" pitchFamily="34" charset="0"/>
                        </a:rPr>
                        <a:t>[4]</a:t>
                      </a:r>
                      <a:endParaRPr lang="en-GB" sz="1200" dirty="0">
                        <a:highlight>
                          <a:srgbClr val="FFFF00"/>
                        </a:highligh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/>
                        <a:t>Time Management. </a:t>
                      </a:r>
                    </a:p>
                    <a:p>
                      <a:pPr marL="171450" indent="-171450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/>
                        <a:t>Speaking Skills.</a:t>
                      </a:r>
                    </a:p>
                    <a:p>
                      <a:pPr marL="171450" indent="-171450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/>
                        <a:t>Technical skills</a:t>
                      </a:r>
                    </a:p>
                    <a:p>
                      <a:pPr marL="171450" indent="-171450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/>
                        <a:t>Academic writing skills</a:t>
                      </a:r>
                    </a:p>
                    <a:p>
                      <a:pPr marL="171450" indent="-171450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/>
                        <a:t>Research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Academic Writing Skills 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[8]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 I will improve my speaking skills by using new phrases and I will improve my writing by creatively paraphrasing my content.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 Weeks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1072454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Obtain a International recognized Network engineering certificate from a certification course </a:t>
                      </a:r>
                      <a:r>
                        <a:rPr lang="fr-FR" sz="1200" dirty="0">
                          <a:solidFill>
                            <a:srgbClr val="000000"/>
                          </a:solidFill>
                          <a:highlight>
                            <a:srgbClr val="FFFF00"/>
                          </a:highlight>
                          <a:latin typeface="Calibri" panose="020F0502020204030204" pitchFamily="34" charset="0"/>
                        </a:rPr>
                        <a:t>[5] </a:t>
                      </a:r>
                      <a:endParaRPr lang="en-GB" sz="1200" dirty="0">
                        <a:highlight>
                          <a:srgbClr val="FFFF00"/>
                        </a:highligh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/>
                        <a:t>Self Management Skills</a:t>
                      </a:r>
                    </a:p>
                    <a:p>
                      <a:pPr marL="171450" marR="0" lvl="0" indent="-1714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Ø"/>
                        <a:tabLst/>
                        <a:defRPr/>
                      </a:pPr>
                      <a:r>
                        <a:rPr lang="en-GB" sz="1200" dirty="0"/>
                        <a:t>Time Management Skills</a:t>
                      </a:r>
                    </a:p>
                    <a:p>
                      <a:pPr marL="171450" indent="-171450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/>
                        <a:t>Critical Thinking skills. </a:t>
                      </a:r>
                    </a:p>
                    <a:p>
                      <a:pPr marL="171450" indent="-171450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/>
                        <a:t>Study skills.</a:t>
                      </a:r>
                    </a:p>
                    <a:p>
                      <a:pPr marL="171450" indent="-171450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/>
                        <a:t>Problem solving skills.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Self Management Skills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Time Management Skills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Project Management Skills </a:t>
                      </a:r>
                      <a:r>
                        <a:rPr lang="en-GB" sz="1200" dirty="0">
                          <a:solidFill>
                            <a:srgbClr val="000000"/>
                          </a:solidFill>
                          <a:highlight>
                            <a:srgbClr val="FFFF00"/>
                          </a:highlight>
                          <a:latin typeface="Calibri" panose="020F0502020204030204" pitchFamily="34" charset="0"/>
                        </a:rPr>
                        <a:t>[2] </a:t>
                      </a:r>
                      <a:endParaRPr lang="en-GB" sz="1200" dirty="0">
                        <a:highlight>
                          <a:srgbClr val="FFFF00"/>
                        </a:highligh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 will try to keep a schedule (Time Table) in order to optimize the time and I will self improve my management skills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 Years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874156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Continue with level 6 Qualification (BSc) </a:t>
                      </a:r>
                      <a:r>
                        <a:rPr lang="en-GB" sz="1200" dirty="0">
                          <a:solidFill>
                            <a:srgbClr val="000000"/>
                          </a:solidFill>
                          <a:highlight>
                            <a:srgbClr val="FFFF00"/>
                          </a:highlight>
                          <a:latin typeface="Calibri" panose="020F0502020204030204" pitchFamily="34" charset="0"/>
                        </a:rPr>
                        <a:t>[6] </a:t>
                      </a:r>
                      <a:endParaRPr lang="en-GB" sz="1200" dirty="0">
                        <a:highlight>
                          <a:srgbClr val="FFFF00"/>
                        </a:highligh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/>
                        <a:t>Time Management skills.</a:t>
                      </a:r>
                    </a:p>
                    <a:p>
                      <a:pPr marL="171450" indent="-171450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/>
                        <a:t>Critical thinking Skills.</a:t>
                      </a:r>
                    </a:p>
                    <a:p>
                      <a:pPr marL="171450" indent="-171450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/>
                        <a:t>Problem solving skills.</a:t>
                      </a:r>
                    </a:p>
                    <a:p>
                      <a:pPr marL="171450" indent="-171450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/>
                        <a:t> Communication and </a:t>
                      </a:r>
                    </a:p>
                    <a:p>
                      <a:pPr marL="171450" indent="-171450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/>
                        <a:t>Planning Skills 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Problem Solving Skills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Critical Thing Skills 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[3]</a:t>
                      </a:r>
                      <a:endParaRPr lang="en-GB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 will improve my  problem solving skills by making improvement to critical thinking skills.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6 Months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6256" y="73404"/>
            <a:ext cx="10018713" cy="1156981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6067" y="1230385"/>
            <a:ext cx="10478487" cy="5203971"/>
          </a:xfrm>
        </p:spPr>
        <p:txBody>
          <a:bodyPr anchor="t">
            <a:normAutofit fontScale="25000" lnSpcReduction="20000"/>
          </a:bodyPr>
          <a:lstStyle/>
          <a:p>
            <a:pPr marL="0" marR="457200" indent="0" algn="l">
              <a:spcBef>
                <a:spcPts val="600"/>
              </a:spcBef>
              <a:spcAft>
                <a:spcPts val="1200"/>
              </a:spcAft>
              <a:buNone/>
            </a:pPr>
            <a:r>
              <a:rPr lang="en-GB" sz="5600" dirty="0">
                <a:solidFill>
                  <a:srgbClr val="000000"/>
                </a:solidFill>
                <a:latin typeface="Calibri" panose="020F0502020204030204" pitchFamily="34" charset="0"/>
              </a:rPr>
              <a:t>[1] “Applied Computing (BSc, HND, HNC, Foundation Entry) | UWTSD,”</a:t>
            </a:r>
            <a:r>
              <a:rPr lang="en-GB" sz="5600" u="sng" dirty="0">
                <a:solidFill>
                  <a:srgbClr val="0070C0"/>
                </a:solidFill>
                <a:latin typeface="Calibri" panose="020F0502020204030204" pitchFamily="34" charset="0"/>
              </a:rPr>
              <a:t> www.uwtsd.ac.uk. https://www.uwtsd.ac.uk/bsc-computing/ (accessed Nov. 04, 2022).</a:t>
            </a:r>
          </a:p>
          <a:p>
            <a:pPr marL="0" marR="457200" indent="0" algn="l">
              <a:spcBef>
                <a:spcPts val="600"/>
              </a:spcBef>
              <a:spcAft>
                <a:spcPts val="1200"/>
              </a:spcAft>
              <a:buNone/>
            </a:pPr>
            <a:r>
              <a:rPr lang="en-GB" sz="5600" dirty="0">
                <a:solidFill>
                  <a:srgbClr val="000000"/>
                </a:solidFill>
                <a:latin typeface="Calibri" panose="020F0502020204030204" pitchFamily="34" charset="0"/>
              </a:rPr>
              <a:t>[2] “11 Effective Time Management Skills to Improve Your Efficiency,” tonyrobbins.com. </a:t>
            </a:r>
            <a:r>
              <a:rPr lang="en-GB" sz="5600" dirty="0">
                <a:solidFill>
                  <a:srgbClr val="0070C0"/>
                </a:solidFill>
                <a:latin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https://www.tonyrobbins.com/importance-time-management/time-management-skills/</a:t>
            </a:r>
            <a:r>
              <a:rPr lang="en-GB" sz="5600" dirty="0">
                <a:solidFill>
                  <a:srgbClr val="000000"/>
                </a:solidFill>
                <a:latin typeface="Calibri" panose="020F0502020204030204" pitchFamily="34" charset="0"/>
              </a:rPr>
              <a:t> (accessed Nov. 03, 2022)</a:t>
            </a:r>
            <a:r>
              <a:rPr lang="en-GB" sz="5600" dirty="0">
                <a:solidFill>
                  <a:srgbClr val="0070C0"/>
                </a:solidFill>
                <a:latin typeface="Calibri" panose="020F0502020204030204" pitchFamily="34" charset="0"/>
              </a:rPr>
              <a:t>.</a:t>
            </a:r>
          </a:p>
          <a:p>
            <a:pPr marL="0" marR="457200" indent="0" algn="l">
              <a:spcBef>
                <a:spcPts val="600"/>
              </a:spcBef>
              <a:spcAft>
                <a:spcPts val="1200"/>
              </a:spcAft>
              <a:buNone/>
            </a:pPr>
            <a:r>
              <a:rPr lang="en-GB" sz="5600" dirty="0">
                <a:solidFill>
                  <a:srgbClr val="0070C0"/>
                </a:solidFill>
                <a:latin typeface="Calibri" panose="020F0502020204030204" pitchFamily="34" charset="0"/>
              </a:rPr>
              <a:t>‌[3] Skillsyouneed, “Critical Thinking | SkillsYouNeed,” Skillsyouneed.com, 2011. </a:t>
            </a:r>
            <a:r>
              <a:rPr lang="en-GB" sz="5600" dirty="0">
                <a:solidFill>
                  <a:srgbClr val="000000"/>
                </a:solidFill>
                <a:latin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https://www.skillsyouneed.com/learn/critical-thinking.html</a:t>
            </a:r>
            <a:r>
              <a:rPr lang="en-GB" sz="5600" dirty="0">
                <a:solidFill>
                  <a:srgbClr val="000000"/>
                </a:solidFill>
                <a:latin typeface="Calibri" panose="020F0502020204030204" pitchFamily="34" charset="0"/>
              </a:rPr>
              <a:t> (accessed Oct. 23, 2022).</a:t>
            </a:r>
          </a:p>
          <a:p>
            <a:pPr marL="0" marR="457200" indent="0" algn="l">
              <a:spcBef>
                <a:spcPts val="600"/>
              </a:spcBef>
              <a:spcAft>
                <a:spcPts val="1200"/>
              </a:spcAft>
              <a:buNone/>
            </a:pPr>
            <a:r>
              <a:rPr lang="en-GB" sz="5600" dirty="0">
                <a:solidFill>
                  <a:srgbClr val="000000"/>
                </a:solidFill>
                <a:latin typeface="Calibri" panose="020F0502020204030204" pitchFamily="34" charset="0"/>
              </a:rPr>
              <a:t>[4] “Cyber Security,” Staffs.ac.uk, 2019. </a:t>
            </a:r>
            <a:r>
              <a:rPr lang="en-GB" sz="5600" dirty="0">
                <a:solidFill>
                  <a:srgbClr val="0070C0"/>
                </a:solidFill>
                <a:latin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https://www.staffs.ac.uk/course/cyber-security-bsc</a:t>
            </a:r>
            <a:r>
              <a:rPr lang="en-GB" sz="5600" dirty="0">
                <a:solidFill>
                  <a:srgbClr val="0070C0"/>
                </a:solidFill>
                <a:latin typeface="Calibri" panose="020F0502020204030204" pitchFamily="34" charset="0"/>
              </a:rPr>
              <a:t> </a:t>
            </a:r>
            <a:r>
              <a:rPr lang="en-GB" sz="5600" dirty="0">
                <a:solidFill>
                  <a:srgbClr val="000000"/>
                </a:solidFill>
                <a:latin typeface="Calibri" panose="020F0502020204030204" pitchFamily="34" charset="0"/>
              </a:rPr>
              <a:t>(accessed Nov. 04, 2022).</a:t>
            </a:r>
          </a:p>
          <a:p>
            <a:pPr marL="0" marR="457200" indent="0" algn="l">
              <a:spcBef>
                <a:spcPts val="600"/>
              </a:spcBef>
              <a:spcAft>
                <a:spcPts val="1200"/>
              </a:spcAft>
              <a:buNone/>
            </a:pPr>
            <a:r>
              <a:rPr lang="fr-FR" sz="5600" dirty="0">
                <a:solidFill>
                  <a:srgbClr val="000000"/>
                </a:solidFill>
                <a:latin typeface="Calibri" panose="020F0502020204030204" pitchFamily="34" charset="0"/>
              </a:rPr>
              <a:t>[5] “</a:t>
            </a:r>
            <a:r>
              <a:rPr lang="fr-FR" sz="5600" dirty="0" err="1">
                <a:solidFill>
                  <a:srgbClr val="000000"/>
                </a:solidFill>
                <a:latin typeface="Calibri" panose="020F0502020204030204" pitchFamily="34" charset="0"/>
              </a:rPr>
              <a:t>PenTest</a:t>
            </a:r>
            <a:r>
              <a:rPr lang="fr-FR" sz="5600" dirty="0">
                <a:solidFill>
                  <a:srgbClr val="000000"/>
                </a:solidFill>
                <a:latin typeface="Calibri" panose="020F0502020204030204" pitchFamily="34" charset="0"/>
              </a:rPr>
              <a:t>+ (Plus) Certification | </a:t>
            </a:r>
            <a:r>
              <a:rPr lang="fr-FR" sz="5600" dirty="0" err="1">
                <a:solidFill>
                  <a:srgbClr val="000000"/>
                </a:solidFill>
                <a:latin typeface="Calibri" panose="020F0502020204030204" pitchFamily="34" charset="0"/>
              </a:rPr>
              <a:t>CompTIA</a:t>
            </a:r>
            <a:r>
              <a:rPr lang="fr-FR" sz="5600" dirty="0">
                <a:solidFill>
                  <a:srgbClr val="000000"/>
                </a:solidFill>
                <a:latin typeface="Calibri" panose="020F0502020204030204" pitchFamily="34" charset="0"/>
              </a:rPr>
              <a:t> IT Certifications,” Default. </a:t>
            </a:r>
            <a:r>
              <a:rPr lang="fr-FR" sz="5600" u="sng" dirty="0">
                <a:solidFill>
                  <a:srgbClr val="0070C0"/>
                </a:solidFill>
                <a:latin typeface="Calibri" panose="020F050202020403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https://www.comptia.org/certifications/pentest</a:t>
            </a:r>
            <a:r>
              <a:rPr lang="fr-FR" sz="5600" u="sng" dirty="0">
                <a:solidFill>
                  <a:srgbClr val="0070C0"/>
                </a:solidFill>
                <a:latin typeface="Calibri" panose="020F0502020204030204" pitchFamily="34" charset="0"/>
              </a:rPr>
              <a:t>  </a:t>
            </a:r>
            <a:r>
              <a:rPr lang="en-GB" sz="5600" dirty="0">
                <a:solidFill>
                  <a:srgbClr val="000000"/>
                </a:solidFill>
                <a:latin typeface="Calibri" panose="020F0502020204030204" pitchFamily="34" charset="0"/>
              </a:rPr>
              <a:t>(accessed Nov. 04, 2022).</a:t>
            </a:r>
            <a:endParaRPr lang="fr-FR" sz="56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marL="0" marR="457200" indent="0" algn="l">
              <a:spcBef>
                <a:spcPts val="600"/>
              </a:spcBef>
              <a:spcAft>
                <a:spcPts val="1200"/>
              </a:spcAft>
              <a:buNone/>
            </a:pPr>
            <a:r>
              <a:rPr lang="en-GB" sz="5600" dirty="0">
                <a:solidFill>
                  <a:srgbClr val="000000"/>
                </a:solidFill>
                <a:latin typeface="Calibri" panose="020F0502020204030204" pitchFamily="34" charset="0"/>
              </a:rPr>
              <a:t>[6] Bpp.com, 2022. </a:t>
            </a:r>
            <a:r>
              <a:rPr lang="en-GB" sz="5600" u="sng" dirty="0">
                <a:solidFill>
                  <a:srgbClr val="0070C0"/>
                </a:solidFill>
                <a:latin typeface="Calibri" panose="020F0502020204030204" pitchFamily="34" charset="0"/>
              </a:rPr>
              <a:t>https://www.bpp.com/courses/accountancy-and-tax/professional-qualifications/acca/applied-skills </a:t>
            </a:r>
            <a:r>
              <a:rPr lang="en-GB" sz="5600" dirty="0">
                <a:solidFill>
                  <a:srgbClr val="000000"/>
                </a:solidFill>
                <a:latin typeface="Calibri" panose="020F0502020204030204" pitchFamily="34" charset="0"/>
              </a:rPr>
              <a:t>(accessed Nov. 04, 2022).</a:t>
            </a:r>
          </a:p>
          <a:p>
            <a:pPr marL="0" marR="457200" indent="0" algn="l">
              <a:spcBef>
                <a:spcPts val="600"/>
              </a:spcBef>
              <a:spcAft>
                <a:spcPts val="1200"/>
              </a:spcAft>
              <a:buNone/>
            </a:pPr>
            <a:r>
              <a:rPr lang="en-GB" sz="5600" dirty="0">
                <a:solidFill>
                  <a:srgbClr val="000000"/>
                </a:solidFill>
                <a:latin typeface="Calibri" panose="020F0502020204030204" pitchFamily="34" charset="0"/>
              </a:rPr>
              <a:t>[7] “Interview Skills: What to Do Before, During and After Your Interview,” www.mindtools.com. </a:t>
            </a:r>
            <a:r>
              <a:rPr lang="en-GB" sz="5600" dirty="0">
                <a:solidFill>
                  <a:srgbClr val="000000"/>
                </a:solidFill>
                <a:latin typeface="Calibri" panose="020F0502020204030204" pitchFamily="34" charset="0"/>
                <a:hlinkClick r:id="rId6"/>
              </a:rPr>
              <a:t>https://www.mindtools.com/pages/article/interview_skills.htm</a:t>
            </a:r>
            <a:r>
              <a:rPr lang="en-GB" sz="5600" dirty="0">
                <a:solidFill>
                  <a:srgbClr val="000000"/>
                </a:solidFill>
                <a:latin typeface="Calibri" panose="020F0502020204030204" pitchFamily="34" charset="0"/>
              </a:rPr>
              <a:t> (accessed Oct. 30, 2022).</a:t>
            </a:r>
          </a:p>
          <a:p>
            <a:pPr marL="0" marR="457200" indent="0" algn="l">
              <a:buNone/>
            </a:pPr>
            <a:r>
              <a:rPr lang="en-GB" sz="5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[8] “Academic Writing Skills,” </a:t>
            </a:r>
            <a:r>
              <a:rPr lang="en-GB" sz="56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www.excellent-proofreading-and-writing.com</a:t>
            </a:r>
            <a:r>
              <a:rPr lang="en-GB" sz="5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</a:t>
            </a:r>
            <a:r>
              <a:rPr lang="en-GB" sz="5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hlinkClick r:id="rId7"/>
              </a:rPr>
              <a:t>https://www.excellent-proofreading-and-writing.com/academic-writing-skills.html</a:t>
            </a:r>
            <a:r>
              <a:rPr lang="en-GB" sz="5600" dirty="0">
                <a:solidFill>
                  <a:srgbClr val="000000"/>
                </a:solidFill>
                <a:latin typeface="Calibri" panose="020F0502020204030204" pitchFamily="34" charset="0"/>
              </a:rPr>
              <a:t> (accessed Nov. 04, 2022).</a:t>
            </a:r>
            <a:endParaRPr lang="en-GB" sz="56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marR="457200" indent="0" algn="l">
              <a:buNone/>
            </a:pPr>
            <a:r>
              <a:rPr lang="en-GB" sz="5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[9]</a:t>
            </a:r>
            <a:r>
              <a:rPr lang="en-GB" sz="56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“How to Pass Final Exams,” </a:t>
            </a:r>
            <a:r>
              <a:rPr lang="en-GB" sz="5600" b="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wikiHow</a:t>
            </a:r>
            <a:r>
              <a:rPr lang="en-GB" sz="5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, 2019. </a:t>
            </a:r>
            <a:r>
              <a:rPr lang="en-GB" sz="5600" b="0" i="0" u="sng" dirty="0">
                <a:solidFill>
                  <a:srgbClr val="0070C0"/>
                </a:solidFill>
                <a:effectLst/>
                <a:latin typeface="Calibri" panose="020F0502020204030204" pitchFamily="34" charset="0"/>
              </a:rPr>
              <a:t>https://www.wikihow.com/Pass-Final-Exams </a:t>
            </a:r>
            <a:r>
              <a:rPr lang="en-GB" sz="5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(accessed Nov. </a:t>
            </a:r>
            <a:r>
              <a:rPr lang="en-GB" sz="5600" dirty="0">
                <a:solidFill>
                  <a:srgbClr val="000000"/>
                </a:solidFill>
                <a:latin typeface="Calibri" panose="020F0502020204030204" pitchFamily="34" charset="0"/>
              </a:rPr>
              <a:t>4</a:t>
            </a:r>
            <a:r>
              <a:rPr lang="en-GB" sz="5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, 2022).</a:t>
            </a:r>
            <a:endParaRPr lang="en-GB" sz="56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marL="0" marR="457200" indent="0" algn="l">
              <a:spcBef>
                <a:spcPts val="600"/>
              </a:spcBef>
              <a:spcAft>
                <a:spcPts val="1200"/>
              </a:spcAft>
              <a:buNone/>
            </a:pPr>
            <a:endParaRPr lang="en-GB" sz="56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marR="457200" indent="0" algn="l">
              <a:spcBef>
                <a:spcPts val="600"/>
              </a:spcBef>
              <a:spcAft>
                <a:spcPts val="1200"/>
              </a:spcAft>
              <a:buNone/>
            </a:pPr>
            <a:r>
              <a:rPr lang="en-GB" sz="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algn="l"/>
            <a:endParaRPr lang="en-GB" sz="8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r>
              <a:rPr lang="en-GB" sz="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algn="l"/>
            <a:endParaRPr lang="en-GB" sz="8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indent="0" algn="l">
              <a:buNone/>
            </a:pPr>
            <a:endParaRPr lang="en-GB" sz="11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{F0A9025B-CE0A-4448-AE12-F1F769A3730F}tf10001121</Template>
  <TotalTime>176</TotalTime>
  <Words>733</Words>
  <Application>Microsoft Macintosh PowerPoint</Application>
  <PresentationFormat>Widescreen</PresentationFormat>
  <Paragraphs>88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Corbel</vt:lpstr>
      <vt:lpstr>Wingdings</vt:lpstr>
      <vt:lpstr>Parallax</vt:lpstr>
      <vt:lpstr>Personal Development Plan (PDP)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luck peris</cp:lastModifiedBy>
  <cp:revision>8</cp:revision>
  <dcterms:created xsi:type="dcterms:W3CDTF">2022-07-21T09:53:39Z</dcterms:created>
  <dcterms:modified xsi:type="dcterms:W3CDTF">2022-11-11T10:39:02Z</dcterms:modified>
</cp:coreProperties>
</file>