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489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760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654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975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150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139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267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710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918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71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50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3F8A13-D596-40B1-9181-4E99E4D98AEC}" type="datetimeFigureOut">
              <a:rPr lang="en-GB" smtClean="0"/>
              <a:t>25/02/2016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7DD54-2CE8-4768-B0AB-DECCDA041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03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Electromagnetic Radiation Basics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Feb,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785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Huygens Interference (Wavelets)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72816"/>
            <a:ext cx="5423322" cy="4230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7590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Electromagnetic Spectrum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80" y="2060848"/>
            <a:ext cx="7839075" cy="375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9626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Electromagnetic Spectrum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2" t="13014" r="51787" b="4352"/>
          <a:stretch/>
        </p:blipFill>
        <p:spPr bwMode="auto">
          <a:xfrm>
            <a:off x="971600" y="1574754"/>
            <a:ext cx="6768752" cy="4726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9554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What’s Waving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01825"/>
            <a:ext cx="6264695" cy="3758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5082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 Waves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 = speed; f = frequency; </a:t>
            </a:r>
            <a:r>
              <a:rPr lang="el-GR" dirty="0" smtClean="0"/>
              <a:t>λ</a:t>
            </a:r>
            <a:r>
              <a:rPr lang="en-GB" dirty="0" smtClean="0"/>
              <a:t> = wavelength</a:t>
            </a:r>
          </a:p>
          <a:p>
            <a:r>
              <a:rPr lang="en-GB" dirty="0" smtClean="0"/>
              <a:t>Velocity of light in a vacuum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c = f </a:t>
            </a:r>
            <a:r>
              <a:rPr lang="el-GR" dirty="0" smtClean="0"/>
              <a:t>λ</a:t>
            </a:r>
            <a:endParaRPr lang="en-GB" dirty="0"/>
          </a:p>
          <a:p>
            <a:r>
              <a:rPr lang="en-GB" dirty="0" smtClean="0"/>
              <a:t>In other media, c and </a:t>
            </a:r>
            <a:r>
              <a:rPr lang="el-GR" dirty="0" smtClean="0"/>
              <a:t>λ</a:t>
            </a:r>
            <a:r>
              <a:rPr lang="en-GB" dirty="0" smtClean="0"/>
              <a:t> reduced by the refractive index</a:t>
            </a:r>
          </a:p>
          <a:p>
            <a:r>
              <a:rPr lang="en-GB" dirty="0" smtClean="0"/>
              <a:t>But </a:t>
            </a:r>
            <a:r>
              <a:rPr lang="en-GB" u="sng" dirty="0" smtClean="0"/>
              <a:t>not</a:t>
            </a:r>
            <a:r>
              <a:rPr lang="en-GB" dirty="0" smtClean="0"/>
              <a:t> f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917639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Coulomb’s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Coulomb’s Law</a:t>
            </a:r>
          </a:p>
          <a:p>
            <a:pPr lvl="1"/>
            <a:r>
              <a:rPr lang="en-GB" dirty="0" smtClean="0"/>
              <a:t>Force between two charges </a:t>
            </a:r>
            <a:r>
              <a:rPr lang="en-GB" u="sng" dirty="0" smtClean="0"/>
              <a:t>F</a:t>
            </a:r>
          </a:p>
          <a:p>
            <a:pPr lvl="1"/>
            <a:r>
              <a:rPr lang="en-GB" dirty="0" smtClean="0"/>
              <a:t>Inversely proportional to the separation r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r>
              <a:rPr lang="en-GB" dirty="0"/>
              <a:t>q</a:t>
            </a:r>
            <a:r>
              <a:rPr lang="en-GB" dirty="0" smtClean="0"/>
              <a:t>1</a:t>
            </a:r>
            <a:r>
              <a:rPr lang="en-GB" dirty="0" smtClean="0"/>
              <a:t>, q2 = charges</a:t>
            </a:r>
            <a:endParaRPr lang="en-GB" dirty="0"/>
          </a:p>
          <a:p>
            <a:pPr lvl="1"/>
            <a:r>
              <a:rPr lang="en-GB" dirty="0" smtClean="0"/>
              <a:t>ε</a:t>
            </a:r>
            <a:r>
              <a:rPr lang="en-GB" baseline="-25000" dirty="0" smtClean="0"/>
              <a:t>0</a:t>
            </a:r>
            <a:r>
              <a:rPr lang="en-GB" dirty="0" smtClean="0"/>
              <a:t> = permittivity of free space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45024"/>
            <a:ext cx="254317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0923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Electric Field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Electric field at a distance r created by a charge, q, is given by:</a:t>
                </a:r>
              </a:p>
              <a:p>
                <a:pPr marL="0" indent="0">
                  <a:buNone/>
                </a:pPr>
                <a:r>
                  <a:rPr lang="en-GB" dirty="0" smtClean="0"/>
                  <a:t>			     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𝑞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0</m:t>
                            </m:r>
                          </m:sub>
                        </m:sSub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Electrical flux density, D: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dirty="0" smtClean="0">
                          <a:solidFill>
                            <a:prstClr val="black"/>
                          </a:solidFill>
                          <a:latin typeface="Cambria Math"/>
                        </a:rPr>
                        <m:t>D</m:t>
                      </m:r>
                      <m:r>
                        <m:rPr>
                          <m:nor/>
                        </m:rPr>
                        <a:rPr lang="en-GB" dirty="0">
                          <a:solidFill>
                            <a:prstClr val="black"/>
                          </a:solidFill>
                        </a:rPr>
                        <m:t> = </m:t>
                      </m:r>
                      <m:f>
                        <m:fPr>
                          <m:ctrlPr>
                            <a:rPr lang="en-GB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  <m:r>
                            <a:rPr lang="en-GB" i="1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en-GB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en-GB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8009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a Dielectric Medium</a:t>
            </a: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8513"/>
            <a:ext cx="7750447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12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Fields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 smtClean="0"/>
                  <a:t>B = magnetic flux density</a:t>
                </a:r>
              </a:p>
              <a:p>
                <a:r>
                  <a:rPr lang="en-GB" dirty="0" smtClean="0"/>
                  <a:t>I = current</a:t>
                </a:r>
              </a:p>
              <a:p>
                <a:r>
                  <a:rPr lang="en-GB" dirty="0" smtClean="0"/>
                  <a:t>L = length of the conductor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𝐹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𝐵𝐼𝐿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:r>
                  <a:rPr lang="en-GB" dirty="0" smtClean="0"/>
                  <a:t>Or, more formally with vector notation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b="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/>
                            </a:rPr>
                            <m:t>𝐹</m:t>
                          </m:r>
                        </m:num>
                        <m:den/>
                      </m:f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𝐵</m:t>
                          </m:r>
                        </m:num>
                        <m:den/>
                      </m:f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𝐼𝐿</m:t>
                          </m:r>
                          <m:r>
                            <m:rPr>
                              <m:nor/>
                            </m:rPr>
                            <a:rPr lang="en-GB" b="0" dirty="0" smtClean="0"/>
                            <m:t> </m:t>
                          </m:r>
                        </m:num>
                        <m:den/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Also, where H is the magnetic field strength, and </a:t>
                </a:r>
                <a:r>
                  <a:rPr lang="el-GR" dirty="0" smtClean="0"/>
                  <a:t>μ</a:t>
                </a:r>
                <a:r>
                  <a:rPr lang="en-GB" baseline="-25000" dirty="0" smtClean="0"/>
                  <a:t>r</a:t>
                </a:r>
                <a:r>
                  <a:rPr lang="en-GB" dirty="0" smtClean="0"/>
                  <a:t> is the relative permeability,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      B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/>
                            <a:ea typeface="Cambria Math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0</m:t>
                        </m:r>
                      </m:sub>
                    </m:sSub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/>
                            <a:ea typeface="Cambria Math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𝐻</m:t>
                    </m:r>
                  </m:oMath>
                </a14:m>
                <a:r>
                  <a:rPr lang="en-GB" dirty="0" smtClean="0"/>
                  <a:t> 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3504" b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04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Magnetomotive</a:t>
            </a:r>
            <a:r>
              <a:rPr lang="en-GB" dirty="0" smtClean="0"/>
              <a:t> Force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Magnetic equivalent of electromotive force, </a:t>
                </a:r>
                <a:r>
                  <a:rPr lang="en-GB" dirty="0" err="1" smtClean="0"/>
                  <a:t>emf</a:t>
                </a:r>
                <a:r>
                  <a:rPr lang="en-GB" dirty="0" smtClean="0"/>
                  <a:t>, or voltage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𝑁𝐼</m:t>
                      </m:r>
                      <m:r>
                        <a:rPr lang="en-GB" b="0" i="1" smtClean="0">
                          <a:latin typeface="Cambria Math"/>
                        </a:rPr>
                        <m:t>= </m:t>
                      </m:r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b="0" i="1" smtClean="0">
                              <a:latin typeface="Cambria Math"/>
                            </a:rPr>
                            <m:t>𝐻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𝑑𝑥</m:t>
                          </m:r>
                        </m:e>
                      </m:nary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No of turns in a coil, N</a:t>
                </a:r>
              </a:p>
              <a:p>
                <a:r>
                  <a:rPr lang="en-GB" dirty="0" smtClean="0"/>
                  <a:t>Current through coil, I</a:t>
                </a:r>
              </a:p>
              <a:p>
                <a:r>
                  <a:rPr lang="en-GB" dirty="0" smtClean="0"/>
                  <a:t>Induced field strength = </a:t>
                </a:r>
                <a14:m>
                  <m:oMath xmlns:m="http://schemas.openxmlformats.org/officeDocument/2006/math">
                    <m:nary>
                      <m:naryPr>
                        <m:chr m:val="∮"/>
                        <m:limLoc m:val="undOvr"/>
                        <m:subHide m:val="on"/>
                        <m:supHide m:val="on"/>
                        <m:ctrlPr>
                          <a:rPr lang="en-GB" b="0" i="1" smtClean="0">
                            <a:latin typeface="Cambria Math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/>
                          </a:rPr>
                          <m:t>𝐻</m:t>
                        </m:r>
                        <m:r>
                          <a:rPr lang="en-GB" b="0" i="1" smtClean="0">
                            <a:latin typeface="Cambria Math"/>
                          </a:rPr>
                          <m:t>.</m:t>
                        </m:r>
                        <m:r>
                          <a:rPr lang="en-GB" b="0" i="1" smtClean="0">
                            <a:latin typeface="Cambria Math"/>
                          </a:rPr>
                          <m:t>𝑑𝑥</m:t>
                        </m:r>
                      </m:e>
                    </m:nary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945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Force on a Moving Charge in Electric and Magnetic Field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Charge q1</a:t>
                </a:r>
              </a:p>
              <a:p>
                <a:r>
                  <a:rPr lang="en-GB" dirty="0" smtClean="0"/>
                  <a:t>Velocity v</a:t>
                </a:r>
              </a:p>
              <a:p>
                <a:r>
                  <a:rPr lang="en-GB" dirty="0" smtClean="0"/>
                  <a:t>Magnetic flux density B</a:t>
                </a:r>
              </a:p>
              <a:p>
                <a:r>
                  <a:rPr lang="en-GB" dirty="0" smtClean="0"/>
                  <a:t>Electric field strength E</a:t>
                </a:r>
              </a:p>
              <a:p>
                <a:r>
                  <a:rPr lang="en-GB" dirty="0" smtClean="0"/>
                  <a:t>If E, v and B are all at right angles: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𝐵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08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239</Words>
  <Application>Microsoft Office PowerPoint</Application>
  <PresentationFormat>On-screen Show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Electromagnetic Radiation Basics</vt:lpstr>
      <vt:lpstr>Huygens Interference (Wavelets)</vt:lpstr>
      <vt:lpstr>Electromagnetic Spectrum</vt:lpstr>
      <vt:lpstr>Electromagnetic Spectrum</vt:lpstr>
      <vt:lpstr>So What’s Waving</vt:lpstr>
      <vt:lpstr>EM Waves</vt:lpstr>
      <vt:lpstr>Coulomb’s Law</vt:lpstr>
      <vt:lpstr>Electric Field</vt:lpstr>
      <vt:lpstr>In a Dielectric Medium</vt:lpstr>
      <vt:lpstr>Magnetic Fields</vt:lpstr>
      <vt:lpstr>Magnetomotive Force</vt:lpstr>
      <vt:lpstr>Force on a Moving Charge in Electric and Magnetic Field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Electromagnetic Radiation Basics</dc:title>
  <dc:creator>Rees, John</dc:creator>
  <cp:lastModifiedBy>Rees, John</cp:lastModifiedBy>
  <cp:revision>5</cp:revision>
  <dcterms:created xsi:type="dcterms:W3CDTF">2016-02-19T12:31:11Z</dcterms:created>
  <dcterms:modified xsi:type="dcterms:W3CDTF">2016-02-25T12:45:30Z</dcterms:modified>
</cp:coreProperties>
</file>