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9" r:id="rId4"/>
    <p:sldId id="264" r:id="rId5"/>
    <p:sldId id="262" r:id="rId6"/>
    <p:sldId id="265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nnie Hal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0174"/>
            <a:ext cx="9144000" cy="49720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282" y="285728"/>
            <a:ext cx="385714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FFFF00"/>
                </a:solidFill>
              </a:rPr>
              <a:t>Film Genre:</a:t>
            </a:r>
          </a:p>
          <a:p>
            <a:r>
              <a:rPr lang="en-GB" sz="4000" b="1" dirty="0" smtClean="0">
                <a:solidFill>
                  <a:schemeClr val="accent6">
                    <a:lumMod val="75000"/>
                  </a:schemeClr>
                </a:solidFill>
              </a:rPr>
              <a:t>Comedy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en-GB" sz="36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800" dirty="0" smtClean="0"/>
              <a:t>Part One: 1930s to 1970s</a:t>
            </a:r>
            <a:endParaRPr lang="en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rgbClr val="FFC000"/>
                </a:solidFill>
              </a:rPr>
              <a:t>Comedy: conventions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1071546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000" dirty="0" smtClean="0"/>
              <a:t> Comedy versus ‘the comic’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 smtClean="0"/>
              <a:t> Visual ‘gags’/ jokes (or ‘wisecracks’)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 smtClean="0"/>
              <a:t> Relatable characters; everyday existence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 smtClean="0"/>
              <a:t> Narrative conventions:</a:t>
            </a:r>
          </a:p>
          <a:p>
            <a:pPr lvl="1">
              <a:buFont typeface="Arial" pitchFamily="34" charset="0"/>
              <a:buChar char="•"/>
            </a:pPr>
            <a:r>
              <a:rPr lang="en-GB" sz="3000" dirty="0" smtClean="0"/>
              <a:t> </a:t>
            </a:r>
            <a:r>
              <a:rPr lang="en-GB" sz="2800" dirty="0" smtClean="0"/>
              <a:t>Series of mishaps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smtClean="0"/>
              <a:t> Happy ending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 smtClean="0"/>
              <a:t> Inversion of:</a:t>
            </a:r>
          </a:p>
          <a:p>
            <a:pPr lvl="1">
              <a:buFont typeface="Arial" pitchFamily="34" charset="0"/>
              <a:buChar char="•"/>
            </a:pPr>
            <a:r>
              <a:rPr lang="en-GB" sz="3000" dirty="0" smtClean="0"/>
              <a:t> </a:t>
            </a:r>
            <a:r>
              <a:rPr lang="en-GB" sz="2800" dirty="0" smtClean="0"/>
              <a:t>Social Norms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 smtClean="0"/>
              <a:t> Cultural Norms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 smtClean="0"/>
              <a:t> Balance: not ‘monstrous’ or ‘silly’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 smtClean="0"/>
              <a:t> Irony and Sarcasm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 smtClean="0"/>
              <a:t> Parody and Satire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214290"/>
            <a:ext cx="34619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chemeClr val="accent6">
                    <a:lumMod val="75000"/>
                  </a:schemeClr>
                </a:solidFill>
              </a:rPr>
              <a:t>Bringing up Baby</a:t>
            </a:r>
            <a:endParaRPr lang="en-GB" sz="36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785794"/>
            <a:ext cx="1373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Hawks, 1938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0" y="1643050"/>
            <a:ext cx="51435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Screwball Comedy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Social class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Hawks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Studio system: RKO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Star system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Censorship/PCA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Innuendo/Symbolism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 Parody </a:t>
            </a:r>
            <a:r>
              <a:rPr lang="en-GB" sz="2400" dirty="0" smtClean="0"/>
              <a:t>(Jerry the Nipper)</a:t>
            </a:r>
          </a:p>
          <a:p>
            <a:endParaRPr lang="en-GB" sz="2800" dirty="0"/>
          </a:p>
        </p:txBody>
      </p:sp>
      <p:pic>
        <p:nvPicPr>
          <p:cNvPr id="12" name="Picture 11" descr="bringing up baby.jpg"/>
          <p:cNvPicPr>
            <a:picLocks noChangeAspect="1"/>
          </p:cNvPicPr>
          <p:nvPr/>
        </p:nvPicPr>
        <p:blipFill>
          <a:blip r:embed="rId2"/>
          <a:srcRect l="7813" r="10156"/>
          <a:stretch>
            <a:fillRect/>
          </a:stretch>
        </p:blipFill>
        <p:spPr>
          <a:xfrm>
            <a:off x="4143372" y="1643050"/>
            <a:ext cx="5000628" cy="402841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5720" y="857232"/>
            <a:ext cx="857256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1922   Motion Picture Association (Hays Office)</a:t>
            </a:r>
          </a:p>
          <a:p>
            <a:r>
              <a:rPr lang="en-GB" sz="2400" dirty="0" smtClean="0"/>
              <a:t>	 </a:t>
            </a:r>
            <a:r>
              <a:rPr lang="en-GB" sz="2000" dirty="0" smtClean="0"/>
              <a:t>Committee on Public Relations: an advisory group on public demands 		 and moral standards’; also, a ‘morals clause’ for artists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1930    Production Code</a:t>
            </a:r>
          </a:p>
          <a:p>
            <a:r>
              <a:rPr lang="en-GB" sz="2400" dirty="0" smtClean="0"/>
              <a:t>	  Hays hires Joseph Ignatius Breen to run PR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1931    MPA/Hays Office enforcing ‘The Code’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1934    Production Code Administration (PCA)</a:t>
            </a:r>
          </a:p>
          <a:p>
            <a:r>
              <a:rPr lang="en-GB" sz="2400" dirty="0" smtClean="0"/>
              <a:t>               Joseph Breen appointed Head of PCA</a:t>
            </a:r>
          </a:p>
          <a:p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PCA guidelines (implicit and explicit):</a:t>
            </a:r>
            <a:endParaRPr lang="en-GB" sz="1400" dirty="0" smtClean="0"/>
          </a:p>
          <a:p>
            <a:pPr lvl="2">
              <a:buFont typeface="Arial" pitchFamily="34" charset="0"/>
              <a:buChar char="•"/>
            </a:pPr>
            <a:r>
              <a:rPr lang="en-GB" sz="2000" dirty="0" smtClean="0"/>
              <a:t> No depiction of pre- or extra-marital sex</a:t>
            </a:r>
          </a:p>
          <a:p>
            <a:pPr lvl="2">
              <a:buFont typeface="Arial" pitchFamily="34" charset="0"/>
              <a:buChar char="•"/>
            </a:pPr>
            <a:r>
              <a:rPr lang="en-GB" sz="2000" dirty="0" smtClean="0"/>
              <a:t> ‘Bad guys’ must be punished and/or killed</a:t>
            </a:r>
          </a:p>
          <a:p>
            <a:pPr lvl="2">
              <a:buFont typeface="Arial" pitchFamily="34" charset="0"/>
              <a:buChar char="•"/>
            </a:pPr>
            <a:r>
              <a:rPr lang="en-GB" sz="2000" dirty="0" smtClean="0"/>
              <a:t> No nudity or excessive display; kisses no more than 3 seconds</a:t>
            </a:r>
          </a:p>
          <a:p>
            <a:pPr lvl="2">
              <a:buFont typeface="Arial" pitchFamily="34" charset="0"/>
              <a:buChar char="•"/>
            </a:pPr>
            <a:r>
              <a:rPr lang="en-GB" sz="2000" dirty="0" smtClean="0"/>
              <a:t> No homosexuality</a:t>
            </a:r>
          </a:p>
          <a:p>
            <a:pPr lvl="2">
              <a:buFont typeface="Arial" pitchFamily="34" charset="0"/>
              <a:buChar char="•"/>
            </a:pPr>
            <a:r>
              <a:rPr lang="en-GB" sz="2000" dirty="0" smtClean="0"/>
              <a:t> No prostitution</a:t>
            </a:r>
          </a:p>
          <a:p>
            <a:pPr lvl="2">
              <a:buFont typeface="Arial" pitchFamily="34" charset="0"/>
              <a:buChar char="•"/>
            </a:pPr>
            <a:r>
              <a:rPr lang="en-GB" sz="2000" dirty="0" smtClean="0"/>
              <a:t> Positive, uncritical view of religious and/or respected institutions</a:t>
            </a:r>
          </a:p>
          <a:p>
            <a:pPr lvl="2">
              <a:buFont typeface="Arial" pitchFamily="34" charset="0"/>
              <a:buChar char="•"/>
            </a:pPr>
            <a:r>
              <a:rPr lang="en-GB" sz="2000" dirty="0" smtClean="0"/>
              <a:t> Married couples not to be shown in same bed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7158" y="142876"/>
            <a:ext cx="49073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The Production Code era</a:t>
            </a:r>
            <a:endParaRPr lang="en-GB" sz="3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Lavender.jpg"/>
          <p:cNvPicPr>
            <a:picLocks noChangeAspect="1"/>
          </p:cNvPicPr>
          <p:nvPr/>
        </p:nvPicPr>
        <p:blipFill>
          <a:blip r:embed="rId2"/>
          <a:srcRect l="10648" r="31074"/>
          <a:stretch>
            <a:fillRect/>
          </a:stretch>
        </p:blipFill>
        <p:spPr>
          <a:xfrm>
            <a:off x="3922548" y="0"/>
            <a:ext cx="5221452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285728"/>
            <a:ext cx="44775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chemeClr val="accent6">
                    <a:lumMod val="75000"/>
                  </a:schemeClr>
                </a:solidFill>
              </a:rPr>
              <a:t>The Lavender Hill Mob</a:t>
            </a:r>
            <a:endParaRPr lang="en-GB" sz="36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857232"/>
            <a:ext cx="1555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Crichton, 1951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0" y="1785926"/>
            <a:ext cx="407196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Ealing comedy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Black humour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Loveable rogues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Class divisions/antagonisms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Slapstick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Jokes/witticisms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Parody: noir and gangster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Narrative conventions: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/>
              <a:t> Series of mishaps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/>
              <a:t> Ending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85728"/>
            <a:ext cx="21595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chemeClr val="accent6">
                    <a:lumMod val="75000"/>
                  </a:schemeClr>
                </a:solidFill>
              </a:rPr>
              <a:t>Annie Hall</a:t>
            </a:r>
            <a:endParaRPr lang="en-GB" sz="36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857232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Allen, 1977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0" y="1500174"/>
            <a:ext cx="407196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Woody Allen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The ‘nebbish’ persona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Stand-up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Jokes/witticisms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Romantic Comedy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Location(s)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Cinematography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Breaking the frame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Self-aware; self-reflexive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Narrative conventions: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/>
              <a:t> Series of mishaps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/>
              <a:t> Ending</a:t>
            </a:r>
            <a:endParaRPr lang="en-GB" sz="2400" dirty="0"/>
          </a:p>
        </p:txBody>
      </p:sp>
      <p:pic>
        <p:nvPicPr>
          <p:cNvPr id="8" name="Picture 7" descr="Allen.png"/>
          <p:cNvPicPr>
            <a:picLocks noChangeAspect="1"/>
          </p:cNvPicPr>
          <p:nvPr/>
        </p:nvPicPr>
        <p:blipFill>
          <a:blip r:embed="rId2"/>
          <a:srcRect l="21875" r="14062"/>
          <a:stretch>
            <a:fillRect/>
          </a:stretch>
        </p:blipFill>
        <p:spPr>
          <a:xfrm>
            <a:off x="4020802" y="1500174"/>
            <a:ext cx="5123198" cy="448324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208</Words>
  <Application>Microsoft Office PowerPoint</Application>
  <PresentationFormat>On-screen Show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Comedy: conventions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23</cp:revision>
  <dcterms:created xsi:type="dcterms:W3CDTF">2016-10-05T07:20:19Z</dcterms:created>
  <dcterms:modified xsi:type="dcterms:W3CDTF">2018-11-13T17:36:56Z</dcterms:modified>
</cp:coreProperties>
</file>