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8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32280FB-D738-4373-B710-B171F3A0C78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5DE47C07-0EB2-4FD9-AF80-A951144E299B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484784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Business Issues &amp; the contexts of Human Resources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5656" y="3429000"/>
            <a:ext cx="6400800" cy="1224136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External Factors Impacting on Organisations &amp; the HR Function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59832" y="4889593"/>
            <a:ext cx="31683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smtClean="0"/>
              <a:t>C </a:t>
            </a:r>
            <a:r>
              <a:rPr lang="en-GB" sz="2400" dirty="0" err="1" smtClean="0"/>
              <a:t>Mangat</a:t>
            </a:r>
            <a:r>
              <a:rPr lang="en-GB" sz="2400" dirty="0" smtClean="0"/>
              <a:t> </a:t>
            </a:r>
          </a:p>
          <a:p>
            <a:pPr algn="ctr"/>
            <a:r>
              <a:rPr lang="en-GB" sz="2400" dirty="0" smtClean="0"/>
              <a:t>Nov 2012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68461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External Factors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628800"/>
            <a:ext cx="8003232" cy="452596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The functioning of an organisation is determined by internal factors and influenced by external factors</a:t>
            </a:r>
          </a:p>
          <a:p>
            <a:r>
              <a:rPr lang="en-GB" b="1" dirty="0" smtClean="0"/>
              <a:t>The organisation must respond to such opportunities and challenges, risks and limitations to survive and grow</a:t>
            </a:r>
          </a:p>
          <a:p>
            <a:r>
              <a:rPr lang="en-GB" b="1" dirty="0" smtClean="0"/>
              <a:t>Major environmental factors include: technical economic social and governmental</a:t>
            </a:r>
          </a:p>
          <a:p>
            <a:r>
              <a:rPr lang="en-GB" b="1" dirty="0" smtClean="0"/>
              <a:t>Organisations need an internal and external balance to adapt to change and demands placed upon them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2024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Environmental Influences </a:t>
            </a:r>
            <a:br>
              <a:rPr lang="en-GB" b="1" dirty="0" smtClean="0"/>
            </a:br>
            <a:r>
              <a:rPr lang="en-GB" b="1" dirty="0" smtClean="0"/>
              <a:t>on the Organisation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600200"/>
            <a:ext cx="3970784" cy="452596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smtClean="0"/>
              <a:t>Economic Activity</a:t>
            </a:r>
          </a:p>
          <a:p>
            <a:r>
              <a:rPr lang="en-GB" b="1" dirty="0" smtClean="0"/>
              <a:t>Social Attitudes</a:t>
            </a:r>
          </a:p>
          <a:p>
            <a:r>
              <a:rPr lang="en-GB" b="1" dirty="0" smtClean="0"/>
              <a:t>Local &amp; National Governmental Policies</a:t>
            </a:r>
          </a:p>
          <a:p>
            <a:r>
              <a:rPr lang="en-GB" b="1" dirty="0" smtClean="0"/>
              <a:t>Trade Unions</a:t>
            </a:r>
          </a:p>
          <a:p>
            <a:r>
              <a:rPr lang="en-GB" b="1" dirty="0" smtClean="0"/>
              <a:t>Customers</a:t>
            </a:r>
          </a:p>
          <a:p>
            <a:r>
              <a:rPr lang="en-GB" b="1" dirty="0" smtClean="0"/>
              <a:t>Culture</a:t>
            </a:r>
          </a:p>
          <a:p>
            <a:r>
              <a:rPr lang="en-GB" b="1" dirty="0" smtClean="0"/>
              <a:t>Technological Innovations</a:t>
            </a:r>
          </a:p>
          <a:p>
            <a:r>
              <a:rPr lang="en-GB" b="1" dirty="0" smtClean="0"/>
              <a:t>Suppliers</a:t>
            </a:r>
          </a:p>
          <a:p>
            <a:endParaRPr lang="en-GB" dirty="0" smtClean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605899" y="1556792"/>
            <a:ext cx="3970784" cy="4896544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smtClean="0"/>
              <a:t>Climate</a:t>
            </a:r>
          </a:p>
          <a:p>
            <a:r>
              <a:rPr lang="en-GB" b="1" dirty="0" smtClean="0"/>
              <a:t>Competitors</a:t>
            </a:r>
          </a:p>
          <a:p>
            <a:r>
              <a:rPr lang="en-GB" b="1" dirty="0" smtClean="0"/>
              <a:t>Shareholders or providers of finance</a:t>
            </a:r>
          </a:p>
          <a:p>
            <a:r>
              <a:rPr lang="en-GB" b="1" dirty="0" smtClean="0"/>
              <a:t>International Relations</a:t>
            </a:r>
          </a:p>
          <a:p>
            <a:r>
              <a:rPr lang="en-GB" b="1" dirty="0" smtClean="0"/>
              <a:t>CBI</a:t>
            </a:r>
          </a:p>
          <a:p>
            <a:r>
              <a:rPr lang="en-GB" b="1" dirty="0" smtClean="0"/>
              <a:t>Pressure Groups</a:t>
            </a:r>
          </a:p>
          <a:p>
            <a:r>
              <a:rPr lang="en-GB" b="1" dirty="0" smtClean="0"/>
              <a:t>The Learning &amp; Skills Council</a:t>
            </a:r>
          </a:p>
          <a:p>
            <a:r>
              <a:rPr lang="en-GB" b="1" dirty="0" smtClean="0"/>
              <a:t>Employers Associations</a:t>
            </a:r>
          </a:p>
          <a:p>
            <a:r>
              <a:rPr lang="en-GB" b="1" dirty="0" smtClean="0"/>
              <a:t>Other Organisations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274599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 </a:t>
            </a:r>
            <a:r>
              <a:rPr lang="en-GB" b="1" dirty="0" smtClean="0"/>
              <a:t>Analysis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4000" b="1" dirty="0" smtClean="0"/>
              <a:t>Organisational Performance &amp; Effectiveness will be dependant on the successful management of the opportunities, challenges &amp; risks presented by changes in the External Environment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4000" dirty="0" smtClean="0"/>
              <a:t>		</a:t>
            </a:r>
            <a:r>
              <a:rPr lang="en-GB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en-GB" sz="4000" b="1" dirty="0" smtClean="0"/>
              <a:t>olitical</a:t>
            </a:r>
          </a:p>
          <a:p>
            <a:pPr marL="0" indent="0">
              <a:buNone/>
            </a:pPr>
            <a:r>
              <a:rPr lang="en-GB" sz="4000" b="1" dirty="0" smtClean="0"/>
              <a:t>		</a:t>
            </a:r>
            <a:r>
              <a:rPr lang="en-GB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-GB" sz="4000" b="1" dirty="0" smtClean="0"/>
              <a:t>conomic</a:t>
            </a:r>
          </a:p>
          <a:p>
            <a:pPr marL="0" indent="0">
              <a:buNone/>
            </a:pPr>
            <a:r>
              <a:rPr lang="en-GB" sz="4000" b="1" dirty="0" smtClean="0"/>
              <a:t>		</a:t>
            </a:r>
            <a:r>
              <a:rPr lang="en-GB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en-GB" sz="4000" b="1" dirty="0" smtClean="0"/>
              <a:t>ocio-cultural</a:t>
            </a:r>
          </a:p>
          <a:p>
            <a:pPr marL="0" indent="0">
              <a:buNone/>
            </a:pPr>
            <a:r>
              <a:rPr lang="en-GB" sz="4000" b="1" dirty="0" smtClean="0"/>
              <a:t>		</a:t>
            </a:r>
            <a:r>
              <a:rPr lang="en-GB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en-GB" sz="4000" b="1" dirty="0" smtClean="0"/>
              <a:t>echnological</a:t>
            </a:r>
          </a:p>
          <a:p>
            <a:pPr marL="0" indent="0">
              <a:buNone/>
            </a:pPr>
            <a:r>
              <a:rPr lang="en-GB" sz="4000" b="1" dirty="0" smtClean="0"/>
              <a:t>		</a:t>
            </a:r>
            <a:r>
              <a:rPr lang="en-GB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en-GB" sz="4000" b="1" dirty="0" smtClean="0"/>
              <a:t>nvironmental</a:t>
            </a:r>
          </a:p>
          <a:p>
            <a:pPr marL="0" indent="0">
              <a:buNone/>
            </a:pPr>
            <a:r>
              <a:rPr lang="en-GB" sz="4000" b="1" dirty="0" smtClean="0"/>
              <a:t>		</a:t>
            </a:r>
            <a:r>
              <a:rPr lang="en-GB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r>
              <a:rPr lang="en-GB" sz="4000" b="1" dirty="0" smtClean="0"/>
              <a:t>egal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3087784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Checklist for a </a:t>
            </a:r>
            <a:r>
              <a:rPr lang="en-GB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</a:t>
            </a:r>
            <a:r>
              <a:rPr lang="en-GB" b="1" dirty="0" smtClean="0"/>
              <a:t> Analysis</a:t>
            </a:r>
            <a:br>
              <a:rPr lang="en-GB" b="1" dirty="0" smtClean="0"/>
            </a:br>
            <a:r>
              <a:rPr lang="en-GB" dirty="0" smtClean="0"/>
              <a:t>Political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fontScale="92500"/>
          </a:bodyPr>
          <a:lstStyle/>
          <a:p>
            <a:r>
              <a:rPr lang="en-GB" b="1" dirty="0" smtClean="0"/>
              <a:t>Political Parties and alignments at Local, National and European (or Regional Trading Bloc) level</a:t>
            </a:r>
          </a:p>
          <a:p>
            <a:r>
              <a:rPr lang="en-GB" b="1" dirty="0" smtClean="0"/>
              <a:t>Legislation, e.g. on taxation and employment law</a:t>
            </a:r>
          </a:p>
          <a:p>
            <a:r>
              <a:rPr lang="en-GB" b="1" dirty="0" smtClean="0"/>
              <a:t>Relationships between the Government and the Organisation (possibly influencing the preceding items in a major way and forming a part of future corporate strategy)</a:t>
            </a:r>
          </a:p>
          <a:p>
            <a:r>
              <a:rPr lang="en-GB" b="1" dirty="0" smtClean="0"/>
              <a:t>Government ownership of industry and attitude to monopolies and competition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4188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Checklist for a </a:t>
            </a:r>
            <a:r>
              <a:rPr lang="en-GB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</a:t>
            </a:r>
            <a:r>
              <a:rPr lang="en-GB" b="1" dirty="0" smtClean="0"/>
              <a:t> Analysis</a:t>
            </a:r>
            <a:br>
              <a:rPr lang="en-GB" b="1" dirty="0" smtClean="0"/>
            </a:br>
            <a:r>
              <a:rPr lang="en-GB" dirty="0" smtClean="0"/>
              <a:t>Economic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628800"/>
            <a:ext cx="6912768" cy="4525963"/>
          </a:xfrm>
        </p:spPr>
        <p:txBody>
          <a:bodyPr>
            <a:normAutofit fontScale="85000" lnSpcReduction="20000"/>
          </a:bodyPr>
          <a:lstStyle/>
          <a:p>
            <a:r>
              <a:rPr lang="en-GB" b="1" dirty="0" smtClean="0"/>
              <a:t>Total GDP &amp; GDP per head</a:t>
            </a:r>
          </a:p>
          <a:p>
            <a:r>
              <a:rPr lang="en-GB" b="1" dirty="0" smtClean="0"/>
              <a:t>Inflation</a:t>
            </a:r>
          </a:p>
          <a:p>
            <a:r>
              <a:rPr lang="en-GB" b="1" dirty="0" smtClean="0"/>
              <a:t>Consumer expenditure &amp; disposable income</a:t>
            </a:r>
          </a:p>
          <a:p>
            <a:r>
              <a:rPr lang="en-GB" b="1" dirty="0" smtClean="0"/>
              <a:t>Interest rates</a:t>
            </a:r>
          </a:p>
          <a:p>
            <a:r>
              <a:rPr lang="en-GB" b="1" dirty="0" smtClean="0"/>
              <a:t>Currency fluctuations &amp; exchange rates</a:t>
            </a:r>
          </a:p>
          <a:p>
            <a:r>
              <a:rPr lang="en-GB" b="1" dirty="0" smtClean="0"/>
              <a:t>Investment by the state, private enterprise &amp; foreign companies</a:t>
            </a:r>
          </a:p>
          <a:p>
            <a:r>
              <a:rPr lang="en-GB" b="1" dirty="0" smtClean="0"/>
              <a:t>Cyclicality</a:t>
            </a:r>
          </a:p>
          <a:p>
            <a:r>
              <a:rPr lang="en-GB" b="1" dirty="0" smtClean="0"/>
              <a:t>Unemployment</a:t>
            </a:r>
          </a:p>
          <a:p>
            <a:r>
              <a:rPr lang="en-GB" b="1" dirty="0" smtClean="0"/>
              <a:t>Costs</a:t>
            </a:r>
            <a:r>
              <a:rPr lang="en-GB" b="1" dirty="0"/>
              <a:t> </a:t>
            </a:r>
            <a:r>
              <a:rPr lang="en-GB" b="1" dirty="0" smtClean="0"/>
              <a:t>of energy, transport, communication &amp; raw materials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69810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Checklist for a </a:t>
            </a:r>
            <a:r>
              <a:rPr lang="en-GB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</a:t>
            </a:r>
            <a:r>
              <a:rPr lang="en-GB" b="1" dirty="0" smtClean="0"/>
              <a:t> Analysis</a:t>
            </a:r>
            <a:br>
              <a:rPr lang="en-GB" b="1" dirty="0" smtClean="0"/>
            </a:br>
            <a:r>
              <a:rPr lang="en-GB" dirty="0" smtClean="0"/>
              <a:t>Socio-Cultural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5656" y="1628800"/>
            <a:ext cx="5987008" cy="4525963"/>
          </a:xfrm>
        </p:spPr>
        <p:txBody>
          <a:bodyPr/>
          <a:lstStyle/>
          <a:p>
            <a:r>
              <a:rPr lang="en-GB" b="1" dirty="0" smtClean="0"/>
              <a:t>Shifts in values &amp; culture</a:t>
            </a:r>
          </a:p>
          <a:p>
            <a:r>
              <a:rPr lang="en-GB" b="1" dirty="0" smtClean="0"/>
              <a:t>Change in lifestyle</a:t>
            </a:r>
          </a:p>
          <a:p>
            <a:r>
              <a:rPr lang="en-GB" b="1" dirty="0" smtClean="0"/>
              <a:t>Attitudes to work and leisure</a:t>
            </a:r>
          </a:p>
          <a:p>
            <a:r>
              <a:rPr lang="en-GB" b="1" dirty="0" smtClean="0"/>
              <a:t>Green environmental issues</a:t>
            </a:r>
          </a:p>
          <a:p>
            <a:r>
              <a:rPr lang="en-GB" b="1" dirty="0" smtClean="0"/>
              <a:t>Education and health</a:t>
            </a:r>
          </a:p>
          <a:p>
            <a:r>
              <a:rPr lang="en-GB" b="1" dirty="0" smtClean="0"/>
              <a:t>Demographic changes</a:t>
            </a:r>
          </a:p>
          <a:p>
            <a:r>
              <a:rPr lang="en-GB" b="1" dirty="0" smtClean="0"/>
              <a:t>Distribution of income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245859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Checklist for a </a:t>
            </a:r>
            <a:r>
              <a:rPr lang="en-GB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</a:t>
            </a:r>
            <a:r>
              <a:rPr lang="en-GB" b="1" dirty="0" smtClean="0"/>
              <a:t> Analysis</a:t>
            </a:r>
            <a:br>
              <a:rPr lang="en-GB" b="1" dirty="0" smtClean="0"/>
            </a:br>
            <a:r>
              <a:rPr lang="en-GB" dirty="0" smtClean="0"/>
              <a:t>Technological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1628800"/>
            <a:ext cx="6779096" cy="4525963"/>
          </a:xfrm>
        </p:spPr>
        <p:txBody>
          <a:bodyPr>
            <a:normAutofit lnSpcReduction="10000"/>
          </a:bodyPr>
          <a:lstStyle/>
          <a:p>
            <a:r>
              <a:rPr lang="en-GB" b="1" dirty="0" smtClean="0"/>
              <a:t>Government &amp; EU investment policy</a:t>
            </a:r>
          </a:p>
          <a:p>
            <a:r>
              <a:rPr lang="en-GB" b="1" dirty="0" smtClean="0"/>
              <a:t>Identified new research initiatives</a:t>
            </a:r>
          </a:p>
          <a:p>
            <a:r>
              <a:rPr lang="en-GB" b="1" dirty="0" smtClean="0"/>
              <a:t>New patents &amp; products</a:t>
            </a:r>
          </a:p>
          <a:p>
            <a:r>
              <a:rPr lang="en-GB" b="1" dirty="0" smtClean="0"/>
              <a:t>Speed of change &amp; adoption of new technology</a:t>
            </a:r>
          </a:p>
          <a:p>
            <a:r>
              <a:rPr lang="en-GB" b="1" dirty="0" smtClean="0"/>
              <a:t>Level of expenditure on R&amp;D by organisations rivals</a:t>
            </a:r>
          </a:p>
          <a:p>
            <a:r>
              <a:rPr lang="en-GB" b="1" dirty="0" smtClean="0"/>
              <a:t>Developments in nominally unrelated industries that might be applicable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596288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Checklist for a </a:t>
            </a:r>
            <a:r>
              <a:rPr lang="en-GB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</a:t>
            </a:r>
            <a:r>
              <a:rPr lang="en-GB" b="1" dirty="0" smtClean="0"/>
              <a:t> Analysis</a:t>
            </a:r>
            <a:br>
              <a:rPr lang="en-GB" b="1" dirty="0" smtClean="0"/>
            </a:br>
            <a:r>
              <a:rPr lang="en-GB" dirty="0" smtClean="0"/>
              <a:t>Environmental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5616" y="2204864"/>
            <a:ext cx="6563072" cy="3340968"/>
          </a:xfrm>
        </p:spPr>
        <p:txBody>
          <a:bodyPr/>
          <a:lstStyle/>
          <a:p>
            <a:r>
              <a:rPr lang="en-GB" b="1" dirty="0" smtClean="0"/>
              <a:t>‘Green’ issues that affect the environment</a:t>
            </a:r>
          </a:p>
          <a:p>
            <a:r>
              <a:rPr lang="en-GB" b="1" dirty="0" smtClean="0"/>
              <a:t>Level &amp; type of energy consumed - Renewable energy?</a:t>
            </a:r>
          </a:p>
          <a:p>
            <a:r>
              <a:rPr lang="en-GB" b="1" dirty="0" smtClean="0"/>
              <a:t>Rubbish, waste and its disposal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17823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Checklist for a </a:t>
            </a:r>
            <a:r>
              <a:rPr lang="en-GB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PESTEL</a:t>
            </a:r>
            <a:r>
              <a:rPr lang="en-GB" b="1" dirty="0" smtClean="0"/>
              <a:t> Analysis</a:t>
            </a:r>
            <a:br>
              <a:rPr lang="en-GB" b="1" dirty="0" smtClean="0"/>
            </a:br>
            <a:r>
              <a:rPr lang="en-GB" dirty="0" smtClean="0"/>
              <a:t>Legal Future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35696" y="1916833"/>
            <a:ext cx="5554960" cy="2880320"/>
          </a:xfrm>
        </p:spPr>
        <p:txBody>
          <a:bodyPr/>
          <a:lstStyle/>
          <a:p>
            <a:r>
              <a:rPr lang="en-GB" b="1" dirty="0" smtClean="0"/>
              <a:t>Competition law &amp; government policy</a:t>
            </a:r>
          </a:p>
          <a:p>
            <a:r>
              <a:rPr lang="en-GB" b="1" dirty="0" smtClean="0"/>
              <a:t>Employment &amp; safety law</a:t>
            </a:r>
          </a:p>
          <a:p>
            <a:r>
              <a:rPr lang="en-GB" b="1" dirty="0" smtClean="0"/>
              <a:t>Product safety issues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251450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Globalisation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556792"/>
            <a:ext cx="7787208" cy="452596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 smtClean="0"/>
              <a:t>Organisations integrating, operating &amp; competing in a worldwide economy</a:t>
            </a:r>
          </a:p>
          <a:p>
            <a:r>
              <a:rPr lang="en-GB" b="1" dirty="0" smtClean="0"/>
              <a:t>Activities are more independent across the world rather than confined nationally</a:t>
            </a:r>
          </a:p>
          <a:p>
            <a:r>
              <a:rPr lang="en-GB" b="1" dirty="0" smtClean="0"/>
              <a:t>Inputs on social responsibilities &amp; business ethics</a:t>
            </a:r>
          </a:p>
          <a:p>
            <a:r>
              <a:rPr lang="en-GB" b="1" dirty="0" smtClean="0"/>
              <a:t>Strategy &amp; structure are inextricably linked</a:t>
            </a:r>
          </a:p>
          <a:p>
            <a:r>
              <a:rPr lang="en-GB" b="1" dirty="0" smtClean="0"/>
              <a:t>Advances in information &amp; communication technology; cross cultural awareness; increased labour mobility; diversity</a:t>
            </a:r>
          </a:p>
          <a:p>
            <a:r>
              <a:rPr lang="en-GB" b="1" dirty="0" smtClean="0"/>
              <a:t>Input of financial events e.g. USA, UK, Europe, Japan, India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07740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Union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12776"/>
            <a:ext cx="7283152" cy="4824536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 smtClean="0"/>
              <a:t>EU Social Legislation</a:t>
            </a:r>
          </a:p>
          <a:p>
            <a:r>
              <a:rPr lang="en-GB" b="1" dirty="0" smtClean="0"/>
              <a:t>Corporate social responsibilities are often viewed in terms of stakeholders</a:t>
            </a:r>
          </a:p>
          <a:p>
            <a:r>
              <a:rPr lang="en-GB" b="1" dirty="0" smtClean="0"/>
              <a:t>Government intervention</a:t>
            </a:r>
          </a:p>
          <a:p>
            <a:r>
              <a:rPr lang="en-GB" b="1" dirty="0" smtClean="0"/>
              <a:t>Organisations should respect &amp; obey the law</a:t>
            </a:r>
          </a:p>
          <a:p>
            <a:r>
              <a:rPr lang="en-GB" b="1" dirty="0" smtClean="0"/>
              <a:t>Do organisations co-operate voluntarily with actions requested by the government?</a:t>
            </a:r>
          </a:p>
          <a:p>
            <a:r>
              <a:rPr lang="en-GB" b="1" dirty="0" smtClean="0"/>
              <a:t>Additional restrictions imposed by the EU e.g.</a:t>
            </a:r>
          </a:p>
          <a:p>
            <a:pPr lvl="1">
              <a:buFont typeface="Courier New" pitchFamily="49" charset="0"/>
              <a:buChar char="o"/>
            </a:pPr>
            <a:r>
              <a:rPr lang="en-GB" b="1" dirty="0" smtClean="0"/>
              <a:t>restraint in trading with certain countries, </a:t>
            </a:r>
          </a:p>
          <a:p>
            <a:pPr lvl="1">
              <a:buFont typeface="Courier New" pitchFamily="49" charset="0"/>
              <a:buChar char="o"/>
            </a:pPr>
            <a:r>
              <a:rPr lang="en-GB" b="1" dirty="0" smtClean="0"/>
              <a:t>acceptance of import and export controls, </a:t>
            </a:r>
          </a:p>
          <a:p>
            <a:pPr lvl="1">
              <a:buFont typeface="Courier New" pitchFamily="49" charset="0"/>
              <a:buChar char="o"/>
            </a:pPr>
            <a:r>
              <a:rPr lang="en-GB" b="1" dirty="0" smtClean="0"/>
              <a:t>actions to combat inflation, </a:t>
            </a:r>
          </a:p>
          <a:p>
            <a:pPr lvl="1">
              <a:buFont typeface="Courier New" pitchFamily="49" charset="0"/>
              <a:buChar char="o"/>
            </a:pPr>
            <a:r>
              <a:rPr lang="en-GB" b="1" dirty="0" smtClean="0"/>
              <a:t>European law.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5182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484784"/>
            <a:ext cx="78592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/>
              <a:t>Read FIRST GROUP case study</a:t>
            </a:r>
          </a:p>
          <a:p>
            <a:pPr marL="514350" indent="-514350">
              <a:buAutoNum type="arabicPeriod"/>
            </a:pPr>
            <a:r>
              <a:rPr lang="en-GB" b="1" dirty="0" smtClean="0"/>
              <a:t>How has PESTEL been applied by FIRST GROUP</a:t>
            </a:r>
          </a:p>
          <a:p>
            <a:pPr marL="514350" indent="-514350">
              <a:buAutoNum type="arabicPeriod"/>
            </a:pPr>
            <a:r>
              <a:rPr lang="en-GB" b="1" dirty="0" smtClean="0"/>
              <a:t>When decisions need to be made: 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GB" b="1" dirty="0" smtClean="0"/>
              <a:t>What internal/external factors need to be considered?</a:t>
            </a:r>
          </a:p>
          <a:p>
            <a:pPr marL="914400" lvl="1" indent="-514350">
              <a:buFont typeface="+mj-lt"/>
              <a:buAutoNum type="alphaLcParenR"/>
            </a:pPr>
            <a:r>
              <a:rPr lang="en-GB" b="1" dirty="0" smtClean="0"/>
              <a:t>What direct/indirect influences need to be considered?</a:t>
            </a:r>
          </a:p>
          <a:p>
            <a:pPr marL="514350" indent="-514350">
              <a:buAutoNum type="arabicPeriod"/>
            </a:pPr>
            <a:r>
              <a:rPr lang="en-GB" b="1" dirty="0" smtClean="0"/>
              <a:t>Apply PESTEL to your organisation</a:t>
            </a:r>
          </a:p>
        </p:txBody>
      </p:sp>
    </p:spTree>
    <p:extLst>
      <p:ext uri="{BB962C8B-B14F-4D97-AF65-F5344CB8AC3E}">
        <p14:creationId xmlns:p14="http://schemas.microsoft.com/office/powerpoint/2010/main" val="2201835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76</TotalTime>
  <Words>551</Words>
  <Application>Microsoft Office PowerPoint</Application>
  <PresentationFormat>On-screen Show (4:3)</PresentationFormat>
  <Paragraphs>99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Apex</vt:lpstr>
      <vt:lpstr>Business Issues &amp; the contexts of Human Resources</vt:lpstr>
      <vt:lpstr>External Factors</vt:lpstr>
      <vt:lpstr>Environmental Influences  on the Organisation</vt:lpstr>
      <vt:lpstr>PESTEL Analysis</vt:lpstr>
      <vt:lpstr>Checklist for a PESTEL Analysis Political Future</vt:lpstr>
      <vt:lpstr>Checklist for a PESTEL Analysis Economic Future</vt:lpstr>
      <vt:lpstr>Checklist for a PESTEL Analysis Socio-Cultural Future</vt:lpstr>
      <vt:lpstr>Checklist for a PESTEL Analysis Technological Future</vt:lpstr>
      <vt:lpstr>Checklist for a PESTEL Analysis Environmental Future</vt:lpstr>
      <vt:lpstr>Checklist for a PESTEL Analysis Legal Future</vt:lpstr>
      <vt:lpstr>Globalisation</vt:lpstr>
      <vt:lpstr>European Union</vt:lpstr>
      <vt:lpstr>Activity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Business Issues &amp; the contexts of Human Resources</dc:title>
  <dc:creator>Push</dc:creator>
  <cp:lastModifiedBy>Push</cp:lastModifiedBy>
  <cp:revision>11</cp:revision>
  <dcterms:created xsi:type="dcterms:W3CDTF">2012-11-10T20:26:56Z</dcterms:created>
  <dcterms:modified xsi:type="dcterms:W3CDTF">2012-11-12T19:36:54Z</dcterms:modified>
</cp:coreProperties>
</file>