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handoutMasterIdLst>
    <p:handoutMasterId r:id="rId13"/>
  </p:handoutMasterIdLst>
  <p:sldIdLst>
    <p:sldId id="258" r:id="rId2"/>
    <p:sldId id="274" r:id="rId3"/>
    <p:sldId id="289" r:id="rId4"/>
    <p:sldId id="305" r:id="rId5"/>
    <p:sldId id="307" r:id="rId6"/>
    <p:sldId id="290" r:id="rId7"/>
    <p:sldId id="308" r:id="rId8"/>
    <p:sldId id="304" r:id="rId9"/>
    <p:sldId id="309" r:id="rId10"/>
    <p:sldId id="282" r:id="rId1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ABFCF23-3B69-468F-B69F-88F6DE6A72F2}" styleName="Medium Style 1 - Accent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5">
              <a:tint val="20000"/>
            </a:schemeClr>
          </a:solidFill>
        </a:fill>
      </a:tcStyle>
    </a:band1H>
    <a:band1V>
      <a:tcStyle>
        <a:tcBdr/>
        <a:fill>
          <a:solidFill>
            <a:schemeClr val="accent5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Row>
  </a:tblStyle>
  <a:tblStyle styleId="{10A1B5D5-9B99-4C35-A422-299274C87663}" styleName="Medium Style 1 - Accent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6">
              <a:tint val="20000"/>
            </a:schemeClr>
          </a:solidFill>
        </a:fill>
      </a:tcStyle>
    </a:band1H>
    <a:band1V>
      <a:tcStyle>
        <a:tcBdr/>
        <a:fill>
          <a:solidFill>
            <a:schemeClr val="accent6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3590" autoAdjust="0"/>
    <p:restoredTop sz="61221" autoAdjust="0"/>
  </p:normalViewPr>
  <p:slideViewPr>
    <p:cSldViewPr>
      <p:cViewPr varScale="1">
        <p:scale>
          <a:sx n="66" d="100"/>
          <a:sy n="66" d="100"/>
        </p:scale>
        <p:origin x="1362" y="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11/01/2018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2DF069A-B00B-41E3-A3C1-0B43EDB0DD34}" type="datetimeFigureOut">
              <a:rPr lang="en-GB" smtClean="0"/>
              <a:t>11/01/2018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B39E918-88F5-4DC3-ADC2-D63BF93AAE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21196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 smtClean="0"/>
          </a:p>
        </p:txBody>
      </p:sp>
    </p:spTree>
    <p:extLst>
      <p:ext uri="{BB962C8B-B14F-4D97-AF65-F5344CB8AC3E}">
        <p14:creationId xmlns:p14="http://schemas.microsoft.com/office/powerpoint/2010/main" val="387248874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aseline="0" dirty="0" smtClean="0"/>
              <a:t>This can be linked back to the first lecture.</a:t>
            </a:r>
          </a:p>
          <a:p>
            <a:endParaRPr lang="en-GB" baseline="0" dirty="0" smtClean="0"/>
          </a:p>
          <a:p>
            <a:r>
              <a:rPr lang="en-GB" baseline="0" dirty="0" smtClean="0"/>
              <a:t>What do the students remember?</a:t>
            </a:r>
          </a:p>
          <a:p>
            <a:r>
              <a:rPr lang="en-GB" baseline="0" dirty="0" smtClean="0"/>
              <a:t>Can they give examples of activities/play experiences where children would be able to develop the above skills?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735925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aseline="0" dirty="0" smtClean="0"/>
              <a:t>What do they know about the Donaldson Report?</a:t>
            </a:r>
          </a:p>
          <a:p>
            <a:endParaRPr lang="en-GB" baseline="0" dirty="0" smtClean="0"/>
          </a:p>
          <a:p>
            <a:r>
              <a:rPr lang="en-GB" dirty="0" smtClean="0">
                <a:effectLst/>
              </a:rPr>
              <a:t>Professor Graham Donaldson</a:t>
            </a:r>
            <a:r>
              <a:rPr lang="en-GB" baseline="0" dirty="0" smtClean="0">
                <a:effectLst/>
              </a:rPr>
              <a:t> was commissioned by Welsh Government to carry out a review of the Foundation Phase in Wales - his report came out in 2015.</a:t>
            </a:r>
          </a:p>
          <a:p>
            <a:endParaRPr lang="en-GB" dirty="0" smtClean="0">
              <a:effectLst/>
            </a:endParaRPr>
          </a:p>
          <a:p>
            <a:r>
              <a:rPr lang="en-GB" dirty="0" smtClean="0">
                <a:effectLst/>
              </a:rPr>
              <a:t>Replaces existing key stages with “progression steps”, relating broadly to expectations at ages five, eight, 11, 14 and 16</a:t>
            </a:r>
          </a:p>
          <a:p>
            <a:endParaRPr lang="en-GB" dirty="0" smtClean="0">
              <a:effectLst/>
            </a:endParaRPr>
          </a:p>
          <a:p>
            <a:r>
              <a:rPr lang="en-GB" dirty="0" smtClean="0">
                <a:effectLst/>
              </a:rPr>
              <a:t>Organised into six “areas of learning and experience”: expressive arts; health and wellbeing; humanities; languages, literacy and communication; maths and numeracy; and science and technology</a:t>
            </a:r>
          </a:p>
          <a:p>
            <a:r>
              <a:rPr lang="en-GB" dirty="0" smtClean="0">
                <a:effectLst/>
              </a:rPr>
              <a:t>Introduces three “cross-curriculum responsibilities” – literacy, numeracy and digital competence – that would be expected of all teachers</a:t>
            </a:r>
          </a:p>
          <a:p>
            <a:endParaRPr lang="en-GB" dirty="0" smtClean="0">
              <a:effectLst/>
            </a:endParaRPr>
          </a:p>
          <a:p>
            <a:endParaRPr lang="en-GB" baseline="0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716270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>
                <a:effectLst/>
              </a:rPr>
              <a:t>Replaces existing key stages with “progression steps”, relating broadly to expectations at ages five, eight, 11, 14 and 16</a:t>
            </a:r>
          </a:p>
          <a:p>
            <a:endParaRPr lang="en-GB" dirty="0" smtClean="0">
              <a:effectLst/>
            </a:endParaRPr>
          </a:p>
          <a:p>
            <a:r>
              <a:rPr lang="en-GB" dirty="0" smtClean="0">
                <a:effectLst/>
              </a:rPr>
              <a:t>Organised into six “areas of learning and experience”: expressive arts; health and wellbeing; humanities; languages, literacy and communication; maths and numeracy; and science and technology</a:t>
            </a:r>
          </a:p>
          <a:p>
            <a:r>
              <a:rPr lang="en-GB" dirty="0" smtClean="0">
                <a:effectLst/>
              </a:rPr>
              <a:t>Introduces three “cross-curriculum responsibilities” – literacy, numeracy and digital competence – that would be expected of all teachers</a:t>
            </a:r>
          </a:p>
          <a:p>
            <a:endParaRPr lang="en-GB" baseline="0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859390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The National Literacy and Numeracy Framework</a:t>
            </a:r>
            <a:r>
              <a:rPr lang="en-GB" baseline="0" dirty="0" smtClean="0"/>
              <a:t> (2013)  - are students aware of this?</a:t>
            </a:r>
          </a:p>
          <a:p>
            <a:r>
              <a:rPr lang="en-GB" baseline="0" dirty="0" smtClean="0"/>
              <a:t>If time, open this link to show students: http://learning.gov.wales/resources/browse-all/nlnf/?lang=en </a:t>
            </a:r>
          </a:p>
          <a:p>
            <a:endParaRPr lang="en-GB" baseline="0" dirty="0" smtClean="0"/>
          </a:p>
          <a:p>
            <a:r>
              <a:rPr lang="en-GB" dirty="0" smtClean="0"/>
              <a:t>Repeats</a:t>
            </a:r>
            <a:r>
              <a:rPr lang="en-GB" baseline="0" dirty="0" smtClean="0"/>
              <a:t> what is in the Foundation Phase’s Mathematical development area of learning guidance:</a:t>
            </a:r>
            <a:endParaRPr lang="en-GB" dirty="0" smtClean="0"/>
          </a:p>
          <a:p>
            <a:r>
              <a:rPr lang="en-GB" dirty="0" smtClean="0"/>
              <a:t>- developing numerical reasoning</a:t>
            </a:r>
          </a:p>
          <a:p>
            <a:r>
              <a:rPr lang="en-GB" dirty="0" smtClean="0"/>
              <a:t>- using number skills</a:t>
            </a:r>
          </a:p>
          <a:p>
            <a:r>
              <a:rPr lang="en-GB" dirty="0" smtClean="0"/>
              <a:t>- using measuring skills</a:t>
            </a:r>
          </a:p>
          <a:p>
            <a:r>
              <a:rPr lang="en-GB" dirty="0" smtClean="0"/>
              <a:t>- using data skills.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61983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0" dirty="0" smtClean="0"/>
              <a:t>National Literacy and Numeracy Programme - a strategic action plan (2016)</a:t>
            </a:r>
          </a:p>
          <a:p>
            <a:endParaRPr lang="en-GB" b="1" dirty="0" smtClean="0"/>
          </a:p>
          <a:p>
            <a:r>
              <a:rPr lang="en-GB" b="0" dirty="0" smtClean="0"/>
              <a:t>Again,</a:t>
            </a:r>
            <a:r>
              <a:rPr lang="en-GB" b="1" dirty="0" smtClean="0"/>
              <a:t> </a:t>
            </a:r>
            <a:r>
              <a:rPr lang="en-GB" b="0" dirty="0" smtClean="0"/>
              <a:t>if</a:t>
            </a:r>
            <a:r>
              <a:rPr lang="en-GB" b="0" baseline="0" dirty="0" smtClean="0"/>
              <a:t> time, open the link and show to students: http://learning.gov.wales/resources/browse-all/national-literacy-and-numeracy-programme/?lang=en </a:t>
            </a:r>
            <a:endParaRPr lang="en-GB" b="0" dirty="0" smtClean="0"/>
          </a:p>
          <a:p>
            <a:endParaRPr lang="en-GB" b="1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046380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Remind students to give feedback in relevant boxes rather than just circle</a:t>
            </a:r>
            <a:r>
              <a:rPr lang="en-GB" baseline="0" dirty="0" smtClean="0"/>
              <a:t> numbers</a:t>
            </a:r>
          </a:p>
          <a:p>
            <a:endParaRPr lang="en-GB" baseline="0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988108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world-renowned education and creativity expert and recipient of the RSA's Benjamin Franklin award.</a:t>
            </a:r>
          </a:p>
          <a:p>
            <a:endParaRPr lang="en-GB" dirty="0" smtClean="0"/>
          </a:p>
          <a:p>
            <a:r>
              <a:rPr lang="en-GB" dirty="0" smtClean="0"/>
              <a:t>These</a:t>
            </a:r>
            <a:r>
              <a:rPr lang="en-GB" baseline="0" dirty="0" smtClean="0"/>
              <a:t> discussions highlight the stifling of creativity and problem solving skills – links can be made to the prospective changes from ‘</a:t>
            </a:r>
            <a:r>
              <a:rPr lang="en-GB" baseline="0" smtClean="0"/>
              <a:t>Successful Futures’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297744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11/01/2018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11/01/2018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11/01/2018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11/01/2018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11/01/2018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11/01/2018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11/01/2018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11/01/2018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11/01/2018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11/01/2018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11/01/2018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hzBa-frc2JA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youtu.be/zDZFcDGpL4U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dera.ioe.ac.uk/24680/1/151021-a-curriculum-for-wales-a-curriculum-for-life-en_Redacted.pdf" TargetMode="External"/><Relationship Id="rId2" Type="http://schemas.openxmlformats.org/officeDocument/2006/relationships/hyperlink" Target="http://gov.wales/docs/dcells/publications/150225-successful-futures-en.pdf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3"/>
          <p:cNvSpPr>
            <a:spLocks noGrp="1" noChangeArrowheads="1"/>
          </p:cNvSpPr>
          <p:nvPr>
            <p:ph type="ctrTitle"/>
          </p:nvPr>
        </p:nvSpPr>
        <p:spPr>
          <a:xfrm>
            <a:off x="539552" y="620688"/>
            <a:ext cx="8352928" cy="2838177"/>
          </a:xfrm>
        </p:spPr>
        <p:txBody>
          <a:bodyPr>
            <a:normAutofit fontScale="90000"/>
          </a:bodyPr>
          <a:lstStyle/>
          <a:p>
            <a:pPr lvl="0">
              <a:spcBef>
                <a:spcPct val="20000"/>
              </a:spcBef>
            </a:pPr>
            <a:r>
              <a:rPr lang="en-GB" altLang="cy-GB" sz="3200" i="1" dirty="0" smtClean="0">
                <a:solidFill>
                  <a:schemeClr val="accent2">
                    <a:lumMod val="20000"/>
                    <a:lumOff val="80000"/>
                  </a:schemeClr>
                </a:solidFill>
                <a:latin typeface="Lucida Sans" pitchFamily="34" charset="0"/>
              </a:rPr>
              <a:t/>
            </a:r>
            <a:br>
              <a:rPr lang="en-GB" altLang="cy-GB" sz="3200" i="1" dirty="0" smtClean="0">
                <a:solidFill>
                  <a:schemeClr val="accent2">
                    <a:lumMod val="20000"/>
                    <a:lumOff val="80000"/>
                  </a:schemeClr>
                </a:solidFill>
                <a:latin typeface="Lucida Sans" pitchFamily="34" charset="0"/>
              </a:rPr>
            </a:br>
            <a:r>
              <a:rPr lang="cy-GB" altLang="cy-GB" sz="4000" dirty="0" smtClean="0">
                <a:solidFill>
                  <a:srgbClr val="FFFF00">
                    <a:lumMod val="20000"/>
                    <a:lumOff val="80000"/>
                  </a:srgbClr>
                </a:solidFill>
                <a:latin typeface="Lucida Sans" pitchFamily="34" charset="0"/>
                <a:ea typeface="+mn-ea"/>
                <a:cs typeface="+mn-cs"/>
              </a:rPr>
              <a:t>EAEE4005/C</a:t>
            </a:r>
            <a:br>
              <a:rPr lang="cy-GB" altLang="cy-GB" sz="4000" dirty="0" smtClean="0">
                <a:solidFill>
                  <a:srgbClr val="FFFF00">
                    <a:lumMod val="20000"/>
                    <a:lumOff val="80000"/>
                  </a:srgbClr>
                </a:solidFill>
                <a:latin typeface="Lucida Sans" pitchFamily="34" charset="0"/>
                <a:ea typeface="+mn-ea"/>
                <a:cs typeface="+mn-cs"/>
              </a:rPr>
            </a:br>
            <a:r>
              <a:rPr lang="cy-GB" altLang="cy-GB" sz="4000" dirty="0" smtClean="0">
                <a:solidFill>
                  <a:srgbClr val="FFFF00">
                    <a:lumMod val="20000"/>
                    <a:lumOff val="80000"/>
                  </a:srgbClr>
                </a:solidFill>
                <a:latin typeface="Lucida Sans" pitchFamily="34" charset="0"/>
                <a:ea typeface="+mn-ea"/>
                <a:cs typeface="+mn-cs"/>
              </a:rPr>
              <a:t>EAEE4010/C</a:t>
            </a:r>
            <a:r>
              <a:rPr lang="cy-GB" altLang="cy-GB" sz="2800" dirty="0">
                <a:solidFill>
                  <a:srgbClr val="FFFF00">
                    <a:lumMod val="20000"/>
                    <a:lumOff val="80000"/>
                  </a:srgbClr>
                </a:solidFill>
                <a:latin typeface="Lucida Sans" pitchFamily="34" charset="0"/>
                <a:ea typeface="+mn-ea"/>
                <a:cs typeface="+mn-cs"/>
              </a:rPr>
              <a:t/>
            </a:r>
            <a:br>
              <a:rPr lang="cy-GB" altLang="cy-GB" sz="2800" dirty="0">
                <a:solidFill>
                  <a:srgbClr val="FFFF00">
                    <a:lumMod val="20000"/>
                    <a:lumOff val="80000"/>
                  </a:srgbClr>
                </a:solidFill>
                <a:latin typeface="Lucida Sans" pitchFamily="34" charset="0"/>
                <a:ea typeface="+mn-ea"/>
                <a:cs typeface="+mn-cs"/>
              </a:rPr>
            </a:br>
            <a:r>
              <a:rPr lang="en-GB" altLang="cy-GB" sz="2800" dirty="0" smtClean="0">
                <a:solidFill>
                  <a:srgbClr val="FFFF00">
                    <a:lumMod val="20000"/>
                    <a:lumOff val="80000"/>
                  </a:srgbClr>
                </a:solidFill>
                <a:latin typeface="Lucida Sans" pitchFamily="34" charset="0"/>
                <a:ea typeface="+mn-ea"/>
                <a:cs typeface="+mn-cs"/>
              </a:rPr>
              <a:t>Y </a:t>
            </a:r>
            <a:r>
              <a:rPr lang="en-GB" altLang="cy-GB" sz="2800" dirty="0" err="1" smtClean="0">
                <a:solidFill>
                  <a:srgbClr val="FFFF00">
                    <a:lumMod val="20000"/>
                    <a:lumOff val="80000"/>
                  </a:srgbClr>
                </a:solidFill>
                <a:latin typeface="Lucida Sans" pitchFamily="34" charset="0"/>
                <a:ea typeface="+mn-ea"/>
                <a:cs typeface="+mn-cs"/>
              </a:rPr>
              <a:t>mathemategydd</a:t>
            </a:r>
            <a:r>
              <a:rPr lang="en-GB" altLang="cy-GB" sz="2800" dirty="0" smtClean="0">
                <a:solidFill>
                  <a:srgbClr val="FFFF00">
                    <a:lumMod val="20000"/>
                    <a:lumOff val="80000"/>
                  </a:srgbClr>
                </a:solidFill>
                <a:latin typeface="Lucida Sans" pitchFamily="34" charset="0"/>
                <a:ea typeface="+mn-ea"/>
                <a:cs typeface="+mn-cs"/>
              </a:rPr>
              <a:t> </a:t>
            </a:r>
            <a:r>
              <a:rPr lang="en-GB" altLang="cy-GB" sz="2800" dirty="0" err="1" smtClean="0">
                <a:solidFill>
                  <a:srgbClr val="FFFF00">
                    <a:lumMod val="20000"/>
                    <a:lumOff val="80000"/>
                  </a:srgbClr>
                </a:solidFill>
                <a:latin typeface="Lucida Sans" pitchFamily="34" charset="0"/>
                <a:ea typeface="+mn-ea"/>
                <a:cs typeface="+mn-cs"/>
              </a:rPr>
              <a:t>ifanc</a:t>
            </a:r>
            <a:r>
              <a:rPr lang="en-GB" altLang="cy-GB" sz="2800" dirty="0" smtClean="0">
                <a:solidFill>
                  <a:srgbClr val="FFFF00">
                    <a:lumMod val="20000"/>
                    <a:lumOff val="80000"/>
                  </a:srgbClr>
                </a:solidFill>
                <a:latin typeface="Lucida Sans" pitchFamily="34" charset="0"/>
                <a:ea typeface="+mn-ea"/>
                <a:cs typeface="+mn-cs"/>
              </a:rPr>
              <a:t>: </a:t>
            </a:r>
            <a:r>
              <a:rPr lang="en-GB" altLang="cy-GB" sz="2800" dirty="0" err="1" smtClean="0">
                <a:solidFill>
                  <a:srgbClr val="FFFF00">
                    <a:lumMod val="20000"/>
                    <a:lumOff val="80000"/>
                  </a:srgbClr>
                </a:solidFill>
                <a:latin typeface="Lucida Sans" pitchFamily="34" charset="0"/>
                <a:ea typeface="+mn-ea"/>
                <a:cs typeface="+mn-cs"/>
              </a:rPr>
              <a:t>archwilio</a:t>
            </a:r>
            <a:r>
              <a:rPr lang="en-GB" altLang="cy-GB" sz="2800" dirty="0" smtClean="0">
                <a:solidFill>
                  <a:srgbClr val="FFFF00">
                    <a:lumMod val="20000"/>
                    <a:lumOff val="80000"/>
                  </a:srgbClr>
                </a:solidFill>
                <a:latin typeface="Lucida Sans" pitchFamily="34" charset="0"/>
                <a:ea typeface="+mn-ea"/>
                <a:cs typeface="+mn-cs"/>
              </a:rPr>
              <a:t> a </a:t>
            </a:r>
            <a:r>
              <a:rPr lang="en-GB" altLang="cy-GB" sz="2800" dirty="0" err="1" smtClean="0">
                <a:solidFill>
                  <a:srgbClr val="FFFF00">
                    <a:lumMod val="20000"/>
                    <a:lumOff val="80000"/>
                  </a:srgbClr>
                </a:solidFill>
                <a:latin typeface="Lucida Sans" pitchFamily="34" charset="0"/>
                <a:ea typeface="+mn-ea"/>
                <a:cs typeface="+mn-cs"/>
              </a:rPr>
              <a:t>datrys</a:t>
            </a:r>
            <a:r>
              <a:rPr lang="en-GB" altLang="cy-GB" sz="2800" dirty="0" smtClean="0">
                <a:solidFill>
                  <a:srgbClr val="FFFF00">
                    <a:lumMod val="20000"/>
                    <a:lumOff val="80000"/>
                  </a:srgbClr>
                </a:solidFill>
                <a:latin typeface="Lucida Sans" pitchFamily="34" charset="0"/>
                <a:ea typeface="+mn-ea"/>
                <a:cs typeface="+mn-cs"/>
              </a:rPr>
              <a:t> </a:t>
            </a:r>
            <a:r>
              <a:rPr lang="en-GB" altLang="cy-GB" sz="2800" dirty="0" err="1" smtClean="0">
                <a:solidFill>
                  <a:srgbClr val="FFFF00">
                    <a:lumMod val="20000"/>
                    <a:lumOff val="80000"/>
                  </a:srgbClr>
                </a:solidFill>
                <a:latin typeface="Lucida Sans" pitchFamily="34" charset="0"/>
                <a:ea typeface="+mn-ea"/>
                <a:cs typeface="+mn-cs"/>
              </a:rPr>
              <a:t>problemau</a:t>
            </a:r>
            <a:r>
              <a:rPr lang="en-GB" altLang="cy-GB" sz="2800" i="1" dirty="0" smtClean="0">
                <a:solidFill>
                  <a:srgbClr val="FFFF00">
                    <a:lumMod val="20000"/>
                    <a:lumOff val="80000"/>
                  </a:srgbClr>
                </a:solidFill>
                <a:latin typeface="Lucida Sans" pitchFamily="34" charset="0"/>
                <a:ea typeface="+mn-ea"/>
                <a:cs typeface="+mn-cs"/>
              </a:rPr>
              <a:t/>
            </a:r>
            <a:br>
              <a:rPr lang="en-GB" altLang="cy-GB" sz="2800" i="1" dirty="0" smtClean="0">
                <a:solidFill>
                  <a:srgbClr val="FFFF00">
                    <a:lumMod val="20000"/>
                    <a:lumOff val="80000"/>
                  </a:srgbClr>
                </a:solidFill>
                <a:latin typeface="Lucida Sans" pitchFamily="34" charset="0"/>
                <a:ea typeface="+mn-ea"/>
                <a:cs typeface="+mn-cs"/>
              </a:rPr>
            </a:br>
            <a:r>
              <a:rPr lang="en-GB" altLang="cy-GB" sz="2800" i="1" dirty="0" smtClean="0">
                <a:solidFill>
                  <a:srgbClr val="FFFF00">
                    <a:lumMod val="20000"/>
                    <a:lumOff val="80000"/>
                  </a:srgbClr>
                </a:solidFill>
                <a:latin typeface="Lucida Sans" pitchFamily="34" charset="0"/>
                <a:ea typeface="+mn-ea"/>
                <a:cs typeface="+mn-cs"/>
              </a:rPr>
              <a:t>The young mathematician: exploration and problem solving</a:t>
            </a:r>
            <a:r>
              <a:rPr lang="cy-GB" altLang="cy-GB" sz="3200" dirty="0">
                <a:solidFill>
                  <a:prstClr val="black">
                    <a:tint val="75000"/>
                  </a:prstClr>
                </a:solidFill>
                <a:latin typeface="Lucida Sans" pitchFamily="34" charset="0"/>
                <a:ea typeface="+mn-ea"/>
                <a:cs typeface="+mn-cs"/>
              </a:rPr>
              <a:t/>
            </a:r>
            <a:br>
              <a:rPr lang="cy-GB" altLang="cy-GB" sz="3200" dirty="0">
                <a:solidFill>
                  <a:prstClr val="black">
                    <a:tint val="75000"/>
                  </a:prstClr>
                </a:solidFill>
                <a:latin typeface="Lucida Sans" pitchFamily="34" charset="0"/>
                <a:ea typeface="+mn-ea"/>
                <a:cs typeface="+mn-cs"/>
              </a:rPr>
            </a:br>
            <a:endParaRPr lang="cy-GB" altLang="cy-GB" sz="3200" i="1" dirty="0" smtClean="0">
              <a:solidFill>
                <a:schemeClr val="accent2">
                  <a:lumMod val="20000"/>
                  <a:lumOff val="80000"/>
                </a:schemeClr>
              </a:solidFill>
              <a:latin typeface="Lucida Sans" pitchFamily="34" charset="0"/>
            </a:endParaRPr>
          </a:p>
        </p:txBody>
      </p:sp>
      <p:sp>
        <p:nvSpPr>
          <p:cNvPr id="4099" name="Rectangle 4"/>
          <p:cNvSpPr>
            <a:spLocks noGrp="1" noChangeArrowheads="1"/>
          </p:cNvSpPr>
          <p:nvPr>
            <p:ph type="subTitle" idx="1"/>
          </p:nvPr>
        </p:nvSpPr>
        <p:spPr>
          <a:xfrm>
            <a:off x="251520" y="3744614"/>
            <a:ext cx="8640960" cy="2348681"/>
          </a:xfrm>
        </p:spPr>
        <p:txBody>
          <a:bodyPr>
            <a:normAutofit/>
          </a:bodyPr>
          <a:lstStyle/>
          <a:p>
            <a:pPr algn="l"/>
            <a:endParaRPr lang="en-GB" altLang="cy-GB" sz="2800" i="1" dirty="0">
              <a:solidFill>
                <a:schemeClr val="bg1"/>
              </a:solidFill>
              <a:latin typeface="Lucida Sans" pitchFamily="34" charset="0"/>
              <a:ea typeface="ＭＳ Ｐゴシック" pitchFamily="34" charset="-128"/>
            </a:endParaRPr>
          </a:p>
          <a:p>
            <a:pPr algn="l"/>
            <a:r>
              <a:rPr lang="en-GB" altLang="cy-GB" sz="2600" dirty="0" err="1" smtClean="0">
                <a:solidFill>
                  <a:schemeClr val="bg1"/>
                </a:solidFill>
                <a:latin typeface="Lucida Sans" pitchFamily="34" charset="0"/>
                <a:ea typeface="ＭＳ Ｐゴシック" pitchFamily="34" charset="-128"/>
              </a:rPr>
              <a:t>Darlith</a:t>
            </a:r>
            <a:r>
              <a:rPr lang="en-GB" altLang="cy-GB" sz="2600" dirty="0" smtClean="0">
                <a:solidFill>
                  <a:schemeClr val="bg1"/>
                </a:solidFill>
                <a:latin typeface="Lucida Sans" pitchFamily="34" charset="0"/>
                <a:ea typeface="ＭＳ Ｐゴシック" pitchFamily="34" charset="-128"/>
              </a:rPr>
              <a:t> 9 – </a:t>
            </a:r>
            <a:r>
              <a:rPr lang="en-GB" altLang="cy-GB" sz="2600" dirty="0" err="1" smtClean="0">
                <a:solidFill>
                  <a:schemeClr val="bg1"/>
                </a:solidFill>
                <a:latin typeface="Lucida Sans" pitchFamily="34" charset="0"/>
                <a:ea typeface="ＭＳ Ｐゴシック" pitchFamily="34" charset="-128"/>
              </a:rPr>
              <a:t>Fframweithiau</a:t>
            </a:r>
            <a:r>
              <a:rPr lang="en-GB" altLang="cy-GB" sz="2600" dirty="0" smtClean="0">
                <a:solidFill>
                  <a:schemeClr val="bg1"/>
                </a:solidFill>
                <a:latin typeface="Lucida Sans" pitchFamily="34" charset="0"/>
                <a:ea typeface="ＭＳ Ｐゴシック" pitchFamily="34" charset="-128"/>
              </a:rPr>
              <a:t> </a:t>
            </a:r>
          </a:p>
          <a:p>
            <a:pPr algn="l"/>
            <a:r>
              <a:rPr lang="en-GB" altLang="cy-GB" sz="2600" i="1" dirty="0" smtClean="0">
                <a:solidFill>
                  <a:schemeClr val="bg1"/>
                </a:solidFill>
                <a:latin typeface="Lucida Sans" pitchFamily="34" charset="0"/>
                <a:ea typeface="ＭＳ Ｐゴシック" pitchFamily="34" charset="-128"/>
              </a:rPr>
              <a:t>Lecture </a:t>
            </a:r>
            <a:r>
              <a:rPr lang="en-GB" altLang="cy-GB" sz="2600" i="1" dirty="0">
                <a:solidFill>
                  <a:schemeClr val="bg1"/>
                </a:solidFill>
                <a:latin typeface="Lucida Sans" pitchFamily="34" charset="0"/>
                <a:ea typeface="ＭＳ Ｐゴシック" pitchFamily="34" charset="-128"/>
              </a:rPr>
              <a:t>9</a:t>
            </a:r>
            <a:r>
              <a:rPr lang="en-GB" altLang="cy-GB" sz="2600" i="1" dirty="0" smtClean="0">
                <a:solidFill>
                  <a:schemeClr val="bg1"/>
                </a:solidFill>
                <a:latin typeface="Lucida Sans" pitchFamily="34" charset="0"/>
                <a:ea typeface="ＭＳ Ｐゴシック" pitchFamily="34" charset="-128"/>
              </a:rPr>
              <a:t> – Frameworks </a:t>
            </a:r>
            <a:endParaRPr lang="cy-GB" altLang="cy-GB" sz="2600" dirty="0" smtClean="0">
              <a:latin typeface="Lucida Sans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74650250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altLang="en-US" dirty="0" smtClean="0"/>
              <a:t> </a:t>
            </a:r>
            <a:r>
              <a:rPr lang="en-GB" altLang="en-US" sz="3600" dirty="0" err="1" smtClean="0">
                <a:latin typeface="Lucida Sans" panose="020B0602030504020204" pitchFamily="34" charset="0"/>
              </a:rPr>
              <a:t>Cynnwys</a:t>
            </a:r>
            <a:r>
              <a:rPr lang="en-GB" altLang="en-US" sz="3600" dirty="0" smtClean="0">
                <a:latin typeface="Lucida Sans" panose="020B0602030504020204" pitchFamily="34" charset="0"/>
              </a:rPr>
              <a:t> y </a:t>
            </a:r>
            <a:r>
              <a:rPr lang="en-GB" altLang="en-US" sz="3600" dirty="0" err="1" smtClean="0">
                <a:latin typeface="Lucida Sans" panose="020B0602030504020204" pitchFamily="34" charset="0"/>
              </a:rPr>
              <a:t>ddarlith</a:t>
            </a:r>
            <a:r>
              <a:rPr lang="en-GB" altLang="en-US" sz="3600" dirty="0" smtClean="0">
                <a:latin typeface="Lucida Sans" panose="020B0602030504020204" pitchFamily="34" charset="0"/>
              </a:rPr>
              <a:t/>
            </a:r>
            <a:br>
              <a:rPr lang="en-GB" altLang="en-US" sz="3600" dirty="0" smtClean="0">
                <a:latin typeface="Lucida Sans" panose="020B0602030504020204" pitchFamily="34" charset="0"/>
              </a:rPr>
            </a:br>
            <a:r>
              <a:rPr lang="en-GB" altLang="en-US" sz="36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Lecture content</a:t>
            </a:r>
          </a:p>
        </p:txBody>
      </p:sp>
      <p:sp>
        <p:nvSpPr>
          <p:cNvPr id="6147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y-GB" altLang="en-US" dirty="0" smtClean="0">
                <a:latin typeface="Lucida Sans" panose="020B0602030504020204" pitchFamily="34" charset="0"/>
              </a:rPr>
              <a:t>Newidiadau i’r Cyfnod Sylfaen</a:t>
            </a:r>
          </a:p>
          <a:p>
            <a:r>
              <a:rPr lang="cy-GB" altLang="en-US" dirty="0" smtClean="0">
                <a:latin typeface="Lucida Sans" panose="020B0602030504020204" pitchFamily="34" charset="0"/>
              </a:rPr>
              <a:t>Fframweithiau</a:t>
            </a:r>
          </a:p>
          <a:p>
            <a:r>
              <a:rPr lang="cy-GB" altLang="en-US" dirty="0" smtClean="0">
                <a:latin typeface="Lucida Sans" panose="020B0602030504020204" pitchFamily="34" charset="0"/>
              </a:rPr>
              <a:t>Holiadur modwl</a:t>
            </a:r>
          </a:p>
          <a:p>
            <a:endParaRPr lang="cy-GB" altLang="en-US" sz="2000" dirty="0" smtClean="0">
              <a:latin typeface="Lucida Sans" panose="020B0602030504020204" pitchFamily="34" charset="0"/>
            </a:endParaRPr>
          </a:p>
        </p:txBody>
      </p:sp>
      <p:sp>
        <p:nvSpPr>
          <p:cNvPr id="6148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altLang="en-US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Changes to Foundation Phase</a:t>
            </a:r>
          </a:p>
          <a:p>
            <a:r>
              <a:rPr lang="en-GB" altLang="en-US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Frameworks</a:t>
            </a:r>
          </a:p>
          <a:p>
            <a:r>
              <a:rPr lang="en-GB" altLang="en-US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Module feedback</a:t>
            </a:r>
          </a:p>
          <a:p>
            <a:endParaRPr lang="en-GB" altLang="en-US" dirty="0" smtClean="0">
              <a:solidFill>
                <a:srgbClr val="002060"/>
              </a:solidFill>
              <a:latin typeface="Lucida Sans" panose="020B0602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6840521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 fontScale="90000"/>
          </a:bodyPr>
          <a:lstStyle/>
          <a:p>
            <a:r>
              <a:rPr lang="en-GB" altLang="en-US" sz="2700" dirty="0" err="1" smtClean="0">
                <a:latin typeface="Lucida Sans" panose="020B0602030504020204" pitchFamily="34" charset="0"/>
              </a:rPr>
              <a:t>Datblygiad</a:t>
            </a:r>
            <a:r>
              <a:rPr lang="en-GB" altLang="en-US" sz="2700" dirty="0" smtClean="0">
                <a:latin typeface="Lucida Sans" panose="020B0602030504020204" pitchFamily="34" charset="0"/>
              </a:rPr>
              <a:t> </a:t>
            </a:r>
            <a:r>
              <a:rPr lang="en-GB" altLang="en-US" sz="2700" dirty="0" err="1" smtClean="0">
                <a:latin typeface="Lucida Sans" panose="020B0602030504020204" pitchFamily="34" charset="0"/>
              </a:rPr>
              <a:t>Mathemategol</a:t>
            </a:r>
            <a:r>
              <a:rPr lang="en-GB" altLang="en-US" sz="2700" dirty="0" smtClean="0">
                <a:latin typeface="Lucida Sans" panose="020B0602030504020204" pitchFamily="34" charset="0"/>
              </a:rPr>
              <a:t> -  Y </a:t>
            </a:r>
            <a:r>
              <a:rPr lang="en-GB" altLang="en-US" sz="2700" dirty="0" err="1" smtClean="0">
                <a:latin typeface="Lucida Sans" panose="020B0602030504020204" pitchFamily="34" charset="0"/>
              </a:rPr>
              <a:t>Cyfnod</a:t>
            </a:r>
            <a:r>
              <a:rPr lang="en-GB" altLang="en-US" sz="2700" dirty="0" smtClean="0">
                <a:latin typeface="Lucida Sans" panose="020B0602030504020204" pitchFamily="34" charset="0"/>
              </a:rPr>
              <a:t> Sylfaen</a:t>
            </a:r>
            <a:r>
              <a:rPr lang="en-GB" altLang="en-US" sz="3600" dirty="0" smtClean="0">
                <a:latin typeface="Lucida Sans" panose="020B0602030504020204" pitchFamily="34" charset="0"/>
              </a:rPr>
              <a:t/>
            </a:r>
            <a:br>
              <a:rPr lang="en-GB" altLang="en-US" sz="3600" dirty="0" smtClean="0">
                <a:latin typeface="Lucida Sans" panose="020B0602030504020204" pitchFamily="34" charset="0"/>
              </a:rPr>
            </a:br>
            <a:r>
              <a:rPr lang="en-GB" altLang="en-US" sz="27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Mathematical Development - The Foundation Phase</a:t>
            </a:r>
          </a:p>
        </p:txBody>
      </p:sp>
      <p:sp>
        <p:nvSpPr>
          <p:cNvPr id="6147" name="Content Placeholder 2"/>
          <p:cNvSpPr>
            <a:spLocks noGrp="1"/>
          </p:cNvSpPr>
          <p:nvPr>
            <p:ph sz="half" idx="1"/>
          </p:nvPr>
        </p:nvSpPr>
        <p:spPr>
          <a:xfrm>
            <a:off x="179512" y="1412776"/>
            <a:ext cx="4316288" cy="5112568"/>
          </a:xfrm>
        </p:spPr>
        <p:txBody>
          <a:bodyPr>
            <a:normAutofit/>
          </a:bodyPr>
          <a:lstStyle/>
          <a:p>
            <a:r>
              <a:rPr lang="cy-GB" altLang="en-US" sz="2400" dirty="0" smtClean="0">
                <a:latin typeface="Lucida Sans" panose="020B0602030504020204" pitchFamily="34" charset="0"/>
              </a:rPr>
              <a:t>Maes dysgu</a:t>
            </a:r>
            <a:endParaRPr lang="cy-GB" altLang="en-US" sz="2400" dirty="0">
              <a:latin typeface="Lucida Sans" panose="020B0602030504020204" pitchFamily="34" charset="0"/>
            </a:endParaRPr>
          </a:p>
          <a:p>
            <a:r>
              <a:rPr lang="cy-GB" altLang="en-US" sz="2400" dirty="0" smtClean="0">
                <a:latin typeface="Lucida Sans" panose="020B0602030504020204" pitchFamily="34" charset="0"/>
              </a:rPr>
              <a:t>Datblygu ymresymiad rhifol</a:t>
            </a:r>
          </a:p>
          <a:p>
            <a:r>
              <a:rPr lang="cy-GB" altLang="en-US" sz="2400" dirty="0" smtClean="0">
                <a:latin typeface="Lucida Sans" panose="020B0602030504020204" pitchFamily="34" charset="0"/>
              </a:rPr>
              <a:t>Sgiliau mathemategol:</a:t>
            </a:r>
          </a:p>
          <a:p>
            <a:pPr>
              <a:buFontTx/>
              <a:buChar char="-"/>
            </a:pPr>
            <a:r>
              <a:rPr lang="cy-GB" altLang="en-US" sz="2400" dirty="0" smtClean="0">
                <a:latin typeface="Lucida Sans" panose="020B0602030504020204" pitchFamily="34" charset="0"/>
              </a:rPr>
              <a:t>Defnyddio rhif</a:t>
            </a:r>
          </a:p>
          <a:p>
            <a:pPr>
              <a:buFontTx/>
              <a:buChar char="-"/>
            </a:pPr>
            <a:r>
              <a:rPr lang="cy-GB" altLang="en-US" sz="2400" dirty="0" smtClean="0">
                <a:latin typeface="Lucida Sans" panose="020B0602030504020204" pitchFamily="34" charset="0"/>
              </a:rPr>
              <a:t>Defnyddio mesuriadau</a:t>
            </a:r>
          </a:p>
          <a:p>
            <a:pPr>
              <a:buFontTx/>
              <a:buChar char="-"/>
            </a:pPr>
            <a:r>
              <a:rPr lang="cy-GB" altLang="en-US" sz="2400" dirty="0" smtClean="0">
                <a:latin typeface="Lucida Sans" panose="020B0602030504020204" pitchFamily="34" charset="0"/>
              </a:rPr>
              <a:t>Defnyddio geometreg</a:t>
            </a:r>
          </a:p>
          <a:p>
            <a:pPr>
              <a:buFontTx/>
              <a:buChar char="-"/>
            </a:pPr>
            <a:r>
              <a:rPr lang="cy-GB" altLang="en-US" sz="2400" dirty="0" smtClean="0">
                <a:latin typeface="Lucida Sans" panose="020B0602030504020204" pitchFamily="34" charset="0"/>
              </a:rPr>
              <a:t>Defnyddio data</a:t>
            </a:r>
          </a:p>
        </p:txBody>
      </p:sp>
      <p:sp>
        <p:nvSpPr>
          <p:cNvPr id="6148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12776"/>
            <a:ext cx="4388296" cy="4176465"/>
          </a:xfrm>
        </p:spPr>
        <p:txBody>
          <a:bodyPr>
            <a:noAutofit/>
          </a:bodyPr>
          <a:lstStyle/>
          <a:p>
            <a:r>
              <a:rPr lang="en-GB" altLang="en-US" sz="24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Area of learning</a:t>
            </a:r>
          </a:p>
          <a:p>
            <a:r>
              <a:rPr lang="en-GB" altLang="en-US" sz="24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Develop numerical reasoning</a:t>
            </a:r>
          </a:p>
          <a:p>
            <a:r>
              <a:rPr lang="en-GB" altLang="en-US" sz="24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Mathematical skills:</a:t>
            </a:r>
          </a:p>
          <a:p>
            <a:pPr>
              <a:buFontTx/>
              <a:buChar char="-"/>
            </a:pPr>
            <a:r>
              <a:rPr lang="en-GB" altLang="en-US" sz="24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Using number</a:t>
            </a:r>
          </a:p>
          <a:p>
            <a:pPr>
              <a:buFontTx/>
              <a:buChar char="-"/>
            </a:pPr>
            <a:r>
              <a:rPr lang="en-GB" altLang="en-US" sz="24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Using measurements</a:t>
            </a:r>
          </a:p>
          <a:p>
            <a:pPr>
              <a:buFontTx/>
              <a:buChar char="-"/>
            </a:pPr>
            <a:r>
              <a:rPr lang="en-GB" altLang="en-US" sz="24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Using geometry</a:t>
            </a:r>
          </a:p>
          <a:p>
            <a:pPr>
              <a:buFontTx/>
              <a:buChar char="-"/>
            </a:pPr>
            <a:r>
              <a:rPr lang="en-GB" altLang="en-US" sz="24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Using data</a:t>
            </a:r>
          </a:p>
        </p:txBody>
      </p:sp>
    </p:spTree>
    <p:extLst>
      <p:ext uri="{BB962C8B-B14F-4D97-AF65-F5344CB8AC3E}">
        <p14:creationId xmlns:p14="http://schemas.microsoft.com/office/powerpoint/2010/main" val="406664003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 fontScale="90000"/>
          </a:bodyPr>
          <a:lstStyle/>
          <a:p>
            <a:r>
              <a:rPr lang="en-GB" altLang="en-US" dirty="0" smtClean="0"/>
              <a:t> </a:t>
            </a:r>
            <a:r>
              <a:rPr lang="en-GB" altLang="en-US" sz="3600" dirty="0" err="1" smtClean="0">
                <a:latin typeface="Lucida Sans" panose="020B0602030504020204" pitchFamily="34" charset="0"/>
              </a:rPr>
              <a:t>Datblygiadau</a:t>
            </a:r>
            <a:r>
              <a:rPr lang="en-GB" altLang="en-US" sz="3600" dirty="0" smtClean="0">
                <a:latin typeface="Lucida Sans" panose="020B0602030504020204" pitchFamily="34" charset="0"/>
              </a:rPr>
              <a:t/>
            </a:r>
            <a:br>
              <a:rPr lang="en-GB" altLang="en-US" sz="3600" dirty="0" smtClean="0">
                <a:latin typeface="Lucida Sans" panose="020B0602030504020204" pitchFamily="34" charset="0"/>
              </a:rPr>
            </a:br>
            <a:r>
              <a:rPr lang="en-GB" altLang="en-US" sz="36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Developments</a:t>
            </a:r>
          </a:p>
        </p:txBody>
      </p:sp>
      <p:sp>
        <p:nvSpPr>
          <p:cNvPr id="6147" name="Content Placeholder 2"/>
          <p:cNvSpPr>
            <a:spLocks noGrp="1"/>
          </p:cNvSpPr>
          <p:nvPr>
            <p:ph sz="half" idx="1"/>
          </p:nvPr>
        </p:nvSpPr>
        <p:spPr>
          <a:xfrm>
            <a:off x="179512" y="1412776"/>
            <a:ext cx="4316288" cy="5112568"/>
          </a:xfrm>
        </p:spPr>
        <p:txBody>
          <a:bodyPr>
            <a:normAutofit/>
          </a:bodyPr>
          <a:lstStyle/>
          <a:p>
            <a:r>
              <a:rPr lang="cy-GB" altLang="en-US" sz="2400" dirty="0" smtClean="0">
                <a:latin typeface="Lucida Sans" panose="020B0602030504020204" pitchFamily="34" charset="0"/>
              </a:rPr>
              <a:t>‘Dyfodol Llwyddiannus’ – Adroddiad Donaldson</a:t>
            </a:r>
          </a:p>
          <a:p>
            <a:r>
              <a:rPr lang="cy-GB" altLang="en-US" sz="2400" dirty="0" smtClean="0">
                <a:latin typeface="Lucida Sans" panose="020B0602030504020204" pitchFamily="34" charset="0"/>
              </a:rPr>
              <a:t>‘Cwricwlwm am Gymru0</a:t>
            </a:r>
          </a:p>
          <a:p>
            <a:pPr>
              <a:buFontTx/>
              <a:buChar char="-"/>
            </a:pPr>
            <a:r>
              <a:rPr lang="cy-GB" altLang="en-US" sz="2400" dirty="0" smtClean="0">
                <a:latin typeface="Lucida Sans" panose="020B0602030504020204" pitchFamily="34" charset="0"/>
              </a:rPr>
              <a:t>3-16 oed</a:t>
            </a:r>
          </a:p>
          <a:p>
            <a:r>
              <a:rPr lang="cy-GB" altLang="en-US" sz="2400" dirty="0" smtClean="0">
                <a:latin typeface="Lucida Sans" panose="020B0602030504020204" pitchFamily="34" charset="0"/>
              </a:rPr>
              <a:t>Diweddariad i’r Rhaglen Llythrennedd a Rhifedd Cenedlaethol (2015) </a:t>
            </a:r>
          </a:p>
        </p:txBody>
      </p:sp>
      <p:sp>
        <p:nvSpPr>
          <p:cNvPr id="6148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12776"/>
            <a:ext cx="4388296" cy="4176465"/>
          </a:xfrm>
        </p:spPr>
        <p:txBody>
          <a:bodyPr>
            <a:noAutofit/>
          </a:bodyPr>
          <a:lstStyle/>
          <a:p>
            <a:r>
              <a:rPr lang="en-GB" altLang="en-US" sz="24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‘Successful Futures’ – Donaldson Report</a:t>
            </a:r>
          </a:p>
          <a:p>
            <a:r>
              <a:rPr lang="en-GB" altLang="en-US" sz="24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‘Curriculum for Wales’</a:t>
            </a:r>
          </a:p>
          <a:p>
            <a:pPr>
              <a:buFontTx/>
              <a:buChar char="-"/>
            </a:pPr>
            <a:r>
              <a:rPr lang="en-GB" altLang="en-US" sz="24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3-16 years</a:t>
            </a:r>
          </a:p>
          <a:p>
            <a:r>
              <a:rPr lang="en-GB" altLang="en-US" sz="24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Refreshed National Literacy and Numeracy Programme</a:t>
            </a:r>
            <a:r>
              <a:rPr lang="en-GB" altLang="en-US" sz="2400" dirty="0">
                <a:solidFill>
                  <a:srgbClr val="002060"/>
                </a:solidFill>
                <a:latin typeface="Lucida Sans" panose="020B0602030504020204" pitchFamily="34" charset="0"/>
              </a:rPr>
              <a:t> </a:t>
            </a:r>
            <a:r>
              <a:rPr lang="en-GB" altLang="en-US" sz="24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(2015)</a:t>
            </a:r>
          </a:p>
          <a:p>
            <a:endParaRPr lang="en-GB" altLang="en-US" sz="2300" dirty="0" smtClean="0">
              <a:solidFill>
                <a:srgbClr val="002060"/>
              </a:solidFill>
              <a:latin typeface="Lucida Sans" panose="020B0602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8605446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title"/>
          </p:nvPr>
        </p:nvSpPr>
        <p:spPr>
          <a:xfrm>
            <a:off x="179512" y="274638"/>
            <a:ext cx="8856984" cy="850106"/>
          </a:xfrm>
        </p:spPr>
        <p:txBody>
          <a:bodyPr>
            <a:normAutofit fontScale="90000"/>
          </a:bodyPr>
          <a:lstStyle/>
          <a:p>
            <a:r>
              <a:rPr lang="en-GB" altLang="en-US" dirty="0" smtClean="0"/>
              <a:t> </a:t>
            </a:r>
            <a:r>
              <a:rPr lang="en-GB" altLang="en-US" sz="2400" dirty="0" err="1" smtClean="0">
                <a:latin typeface="Lucida Sans" panose="020B0602030504020204" pitchFamily="34" charset="0"/>
              </a:rPr>
              <a:t>Cwricwlwm</a:t>
            </a:r>
            <a:r>
              <a:rPr lang="en-GB" altLang="en-US" sz="2400" dirty="0" smtClean="0">
                <a:latin typeface="Lucida Sans" panose="020B0602030504020204" pitchFamily="34" charset="0"/>
              </a:rPr>
              <a:t> am </a:t>
            </a:r>
            <a:r>
              <a:rPr lang="en-GB" altLang="en-US" sz="2400" dirty="0" err="1" smtClean="0">
                <a:latin typeface="Lucida Sans" panose="020B0602030504020204" pitchFamily="34" charset="0"/>
              </a:rPr>
              <a:t>Gymru</a:t>
            </a:r>
            <a:r>
              <a:rPr lang="en-GB" altLang="en-US" sz="2400" dirty="0" smtClean="0">
                <a:latin typeface="Lucida Sans" panose="020B0602030504020204" pitchFamily="34" charset="0"/>
              </a:rPr>
              <a:t> – </a:t>
            </a:r>
            <a:r>
              <a:rPr lang="en-GB" altLang="en-US" sz="2400" dirty="0" err="1" smtClean="0">
                <a:latin typeface="Lucida Sans" panose="020B0602030504020204" pitchFamily="34" charset="0"/>
              </a:rPr>
              <a:t>cwricwlwm</a:t>
            </a:r>
            <a:r>
              <a:rPr lang="en-GB" altLang="en-US" sz="2400" dirty="0" smtClean="0">
                <a:latin typeface="Lucida Sans" panose="020B0602030504020204" pitchFamily="34" charset="0"/>
              </a:rPr>
              <a:t> am </a:t>
            </a:r>
            <a:r>
              <a:rPr lang="en-GB" altLang="en-US" sz="2400" dirty="0" err="1" smtClean="0">
                <a:latin typeface="Lucida Sans" panose="020B0602030504020204" pitchFamily="34" charset="0"/>
              </a:rPr>
              <a:t>oes</a:t>
            </a:r>
            <a:r>
              <a:rPr lang="en-GB" altLang="en-US" sz="2400" dirty="0" smtClean="0">
                <a:latin typeface="Lucida Sans" panose="020B0602030504020204" pitchFamily="34" charset="0"/>
              </a:rPr>
              <a:t> (</a:t>
            </a:r>
            <a:r>
              <a:rPr lang="en-GB" altLang="en-US" sz="2400" dirty="0" err="1" smtClean="0">
                <a:latin typeface="Lucida Sans" panose="020B0602030504020204" pitchFamily="34" charset="0"/>
              </a:rPr>
              <a:t>LlC</a:t>
            </a:r>
            <a:r>
              <a:rPr lang="en-GB" altLang="en-US" sz="2400" dirty="0" smtClean="0">
                <a:latin typeface="Lucida Sans" panose="020B0602030504020204" pitchFamily="34" charset="0"/>
              </a:rPr>
              <a:t>, 2015: 10)</a:t>
            </a:r>
            <a:br>
              <a:rPr lang="en-GB" altLang="en-US" sz="2400" dirty="0" smtClean="0">
                <a:latin typeface="Lucida Sans" panose="020B0602030504020204" pitchFamily="34" charset="0"/>
              </a:rPr>
            </a:br>
            <a:r>
              <a:rPr lang="en-GB" altLang="en-US" sz="24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A curriculum for Wales – a curriculum for life (WG, 2015: 10)</a:t>
            </a:r>
          </a:p>
        </p:txBody>
      </p:sp>
      <p:sp>
        <p:nvSpPr>
          <p:cNvPr id="6147" name="Content Placeholder 2"/>
          <p:cNvSpPr>
            <a:spLocks noGrp="1"/>
          </p:cNvSpPr>
          <p:nvPr>
            <p:ph sz="half" idx="1"/>
          </p:nvPr>
        </p:nvSpPr>
        <p:spPr>
          <a:xfrm>
            <a:off x="179512" y="1412776"/>
            <a:ext cx="4316288" cy="5112568"/>
          </a:xfrm>
        </p:spPr>
        <p:txBody>
          <a:bodyPr>
            <a:normAutofit/>
          </a:bodyPr>
          <a:lstStyle/>
          <a:p>
            <a:r>
              <a:rPr lang="cy-GB" altLang="en-US" sz="2300" dirty="0" smtClean="0">
                <a:latin typeface="Lucida Sans" panose="020B0602030504020204" pitchFamily="34" charset="0"/>
              </a:rPr>
              <a:t>Meysydd Dysgu a Phrofiad</a:t>
            </a:r>
          </a:p>
          <a:p>
            <a:r>
              <a:rPr lang="cy-GB" altLang="en-US" sz="2300" dirty="0" smtClean="0">
                <a:latin typeface="Lucida Sans" panose="020B0602030504020204" pitchFamily="34" charset="0"/>
              </a:rPr>
              <a:t>Deilliannau cyflawniad</a:t>
            </a:r>
          </a:p>
          <a:p>
            <a:r>
              <a:rPr lang="cy-GB" altLang="en-US" sz="2300" dirty="0" smtClean="0">
                <a:latin typeface="Lucida Sans" panose="020B0602030504020204" pitchFamily="34" charset="0"/>
              </a:rPr>
              <a:t>Adolygu cynnydd yn 5 ac 8 oed (11, 14, 16 oed hefyd) </a:t>
            </a:r>
          </a:p>
          <a:p>
            <a:r>
              <a:rPr lang="cy-GB" altLang="en-US" sz="2300" dirty="0" smtClean="0">
                <a:latin typeface="Lucida Sans" panose="020B0602030504020204" pitchFamily="34" charset="0"/>
              </a:rPr>
              <a:t>3 maes trawsgwricwlaidd:</a:t>
            </a:r>
          </a:p>
          <a:p>
            <a:pPr>
              <a:buFontTx/>
              <a:buChar char="-"/>
            </a:pPr>
            <a:r>
              <a:rPr lang="cy-GB" altLang="en-US" sz="2300" dirty="0" smtClean="0">
                <a:latin typeface="Lucida Sans" panose="020B0602030504020204" pitchFamily="34" charset="0"/>
              </a:rPr>
              <a:t>Llythrennedd</a:t>
            </a:r>
          </a:p>
          <a:p>
            <a:pPr>
              <a:buFontTx/>
              <a:buChar char="-"/>
            </a:pPr>
            <a:r>
              <a:rPr lang="cy-GB" altLang="en-US" sz="2300" b="1" dirty="0" smtClean="0">
                <a:solidFill>
                  <a:srgbClr val="FF0000"/>
                </a:solidFill>
                <a:latin typeface="Lucida Sans" panose="020B0602030504020204" pitchFamily="34" charset="0"/>
              </a:rPr>
              <a:t>Rhifedd</a:t>
            </a:r>
          </a:p>
          <a:p>
            <a:pPr>
              <a:buFontTx/>
              <a:buChar char="-"/>
            </a:pPr>
            <a:r>
              <a:rPr lang="cy-GB" altLang="en-US" sz="2300" dirty="0" smtClean="0">
                <a:latin typeface="Lucida Sans" panose="020B0602030504020204" pitchFamily="34" charset="0"/>
              </a:rPr>
              <a:t>Cymhwysedd digidol</a:t>
            </a:r>
          </a:p>
          <a:p>
            <a:endParaRPr lang="cy-GB" altLang="en-US" sz="2000" dirty="0" smtClean="0">
              <a:latin typeface="Lucida Sans" panose="020B0602030504020204" pitchFamily="34" charset="0"/>
            </a:endParaRPr>
          </a:p>
        </p:txBody>
      </p:sp>
      <p:sp>
        <p:nvSpPr>
          <p:cNvPr id="6148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12776"/>
            <a:ext cx="4388296" cy="4176465"/>
          </a:xfrm>
        </p:spPr>
        <p:txBody>
          <a:bodyPr>
            <a:noAutofit/>
          </a:bodyPr>
          <a:lstStyle/>
          <a:p>
            <a:r>
              <a:rPr lang="en-GB" altLang="en-US" sz="23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Areas of Learning and Experiences (</a:t>
            </a:r>
            <a:r>
              <a:rPr lang="en-GB" altLang="en-US" sz="2300" dirty="0" err="1" smtClean="0">
                <a:solidFill>
                  <a:srgbClr val="002060"/>
                </a:solidFill>
                <a:latin typeface="Lucida Sans" panose="020B0602030504020204" pitchFamily="34" charset="0"/>
              </a:rPr>
              <a:t>AoLEs</a:t>
            </a:r>
            <a:r>
              <a:rPr lang="en-GB" altLang="en-US" sz="23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)</a:t>
            </a:r>
          </a:p>
          <a:p>
            <a:r>
              <a:rPr lang="en-GB" altLang="en-US" sz="23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Achievement outcomes</a:t>
            </a:r>
          </a:p>
          <a:p>
            <a:r>
              <a:rPr lang="en-GB" altLang="en-US" sz="23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Progression reviewed at 5 and 8 years (also at 11, 14 and 16 years)</a:t>
            </a:r>
          </a:p>
          <a:p>
            <a:r>
              <a:rPr lang="en-GB" altLang="en-US" sz="23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3 cross-curriculum areas:</a:t>
            </a:r>
          </a:p>
          <a:p>
            <a:pPr>
              <a:buFontTx/>
              <a:buChar char="-"/>
            </a:pPr>
            <a:r>
              <a:rPr lang="en-GB" altLang="en-US" sz="23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Literacy</a:t>
            </a:r>
          </a:p>
          <a:p>
            <a:pPr>
              <a:buFontTx/>
              <a:buChar char="-"/>
            </a:pPr>
            <a:r>
              <a:rPr lang="en-GB" altLang="en-US" sz="2300" b="1" dirty="0" smtClean="0">
                <a:solidFill>
                  <a:srgbClr val="FF0000"/>
                </a:solidFill>
                <a:latin typeface="Lucida Sans" panose="020B0602030504020204" pitchFamily="34" charset="0"/>
              </a:rPr>
              <a:t>Numeracy</a:t>
            </a:r>
          </a:p>
          <a:p>
            <a:pPr>
              <a:buFontTx/>
              <a:buChar char="-"/>
            </a:pPr>
            <a:r>
              <a:rPr lang="en-GB" altLang="en-US" sz="23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Digital competence</a:t>
            </a:r>
          </a:p>
        </p:txBody>
      </p:sp>
    </p:spTree>
    <p:extLst>
      <p:ext uri="{BB962C8B-B14F-4D97-AF65-F5344CB8AC3E}">
        <p14:creationId xmlns:p14="http://schemas.microsoft.com/office/powerpoint/2010/main" val="356700677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 fontScale="90000"/>
          </a:bodyPr>
          <a:lstStyle/>
          <a:p>
            <a:r>
              <a:rPr lang="en-GB" altLang="en-US" dirty="0" smtClean="0"/>
              <a:t> </a:t>
            </a:r>
            <a:r>
              <a:rPr lang="en-GB" altLang="en-US" sz="3600" dirty="0" err="1" smtClean="0">
                <a:latin typeface="Lucida Sans" panose="020B0602030504020204" pitchFamily="34" charset="0"/>
              </a:rPr>
              <a:t>Fframweithiau</a:t>
            </a:r>
            <a:r>
              <a:rPr lang="en-GB" altLang="en-US" sz="3600" dirty="0" smtClean="0">
                <a:latin typeface="Lucida Sans" panose="020B0602030504020204" pitchFamily="34" charset="0"/>
              </a:rPr>
              <a:t/>
            </a:r>
            <a:br>
              <a:rPr lang="en-GB" altLang="en-US" sz="3600" dirty="0" smtClean="0">
                <a:latin typeface="Lucida Sans" panose="020B0602030504020204" pitchFamily="34" charset="0"/>
              </a:rPr>
            </a:br>
            <a:r>
              <a:rPr lang="en-GB" altLang="en-US" sz="36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Frameworks</a:t>
            </a:r>
          </a:p>
        </p:txBody>
      </p:sp>
      <p:sp>
        <p:nvSpPr>
          <p:cNvPr id="6147" name="Content Placeholder 2"/>
          <p:cNvSpPr>
            <a:spLocks noGrp="1"/>
          </p:cNvSpPr>
          <p:nvPr>
            <p:ph sz="half" idx="1"/>
          </p:nvPr>
        </p:nvSpPr>
        <p:spPr>
          <a:xfrm>
            <a:off x="179512" y="1412776"/>
            <a:ext cx="4316288" cy="4176465"/>
          </a:xfrm>
        </p:spPr>
        <p:txBody>
          <a:bodyPr>
            <a:normAutofit/>
          </a:bodyPr>
          <a:lstStyle/>
          <a:p>
            <a:r>
              <a:rPr lang="cy-GB" sz="2000" dirty="0" smtClean="0">
                <a:latin typeface="Lucida Sans" panose="020B0602030504020204" pitchFamily="34" charset="0"/>
              </a:rPr>
              <a:t>Fframwaith Llythrennedd a Rhifedd Cenedlaethol (</a:t>
            </a:r>
            <a:r>
              <a:rPr lang="cy-GB" sz="2000" dirty="0" err="1" smtClean="0">
                <a:latin typeface="Lucida Sans" panose="020B0602030504020204" pitchFamily="34" charset="0"/>
              </a:rPr>
              <a:t>FfLlRh</a:t>
            </a:r>
            <a:r>
              <a:rPr lang="cy-GB" sz="2000" dirty="0" smtClean="0">
                <a:latin typeface="Lucida Sans" panose="020B0602030504020204" pitchFamily="34" charset="0"/>
              </a:rPr>
              <a:t>) 2013</a:t>
            </a:r>
          </a:p>
          <a:p>
            <a:pPr>
              <a:buFontTx/>
              <a:buChar char="-"/>
            </a:pPr>
            <a:r>
              <a:rPr lang="cy-GB" sz="2000" dirty="0" smtClean="0">
                <a:latin typeface="Lucida Sans" panose="020B0602030504020204" pitchFamily="34" charset="0"/>
              </a:rPr>
              <a:t>datblygu'r cwricwlwm i sicrhau bod pob dysgwr yn cael cyfleoedd i ddatblygu ac i fireinio'r sgiliau a bennir yn y </a:t>
            </a:r>
            <a:r>
              <a:rPr lang="cy-GB" sz="2000" dirty="0" err="1" smtClean="0">
                <a:latin typeface="Lucida Sans" panose="020B0602030504020204" pitchFamily="34" charset="0"/>
              </a:rPr>
              <a:t>FfLlRh</a:t>
            </a:r>
            <a:endParaRPr lang="cy-GB" sz="2000" dirty="0" smtClean="0">
              <a:latin typeface="Lucida Sans" panose="020B0602030504020204" pitchFamily="34" charset="0"/>
            </a:endParaRPr>
          </a:p>
          <a:p>
            <a:pPr>
              <a:buFontTx/>
              <a:buChar char="-"/>
            </a:pPr>
            <a:r>
              <a:rPr lang="cy-GB" sz="2000" dirty="0" smtClean="0">
                <a:latin typeface="Lucida Sans" panose="020B0602030504020204" pitchFamily="34" charset="0"/>
              </a:rPr>
              <a:t>integreiddio llythrennedd a rhifedd yn eu haddysgu - beth bynnag </a:t>
            </a:r>
            <a:r>
              <a:rPr lang="cy-GB" sz="2000" dirty="0" err="1" smtClean="0">
                <a:latin typeface="Lucida Sans" panose="020B0602030504020204" pitchFamily="34" charset="0"/>
              </a:rPr>
              <a:t>fo'r</a:t>
            </a:r>
            <a:r>
              <a:rPr lang="cy-GB" sz="2000" dirty="0" smtClean="0">
                <a:latin typeface="Lucida Sans" panose="020B0602030504020204" pitchFamily="34" charset="0"/>
              </a:rPr>
              <a:t> pwnc</a:t>
            </a:r>
          </a:p>
          <a:p>
            <a:pPr marL="0" indent="0">
              <a:buNone/>
            </a:pPr>
            <a:endParaRPr lang="cy-GB" altLang="en-US" sz="2000" dirty="0" smtClean="0">
              <a:latin typeface="Lucida Sans" panose="020B0602030504020204" pitchFamily="34" charset="0"/>
            </a:endParaRPr>
          </a:p>
        </p:txBody>
      </p:sp>
      <p:sp>
        <p:nvSpPr>
          <p:cNvPr id="6148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12776"/>
            <a:ext cx="4244280" cy="4176465"/>
          </a:xfrm>
        </p:spPr>
        <p:txBody>
          <a:bodyPr>
            <a:normAutofit/>
          </a:bodyPr>
          <a:lstStyle/>
          <a:p>
            <a:r>
              <a:rPr lang="en-GB" sz="2000" dirty="0">
                <a:solidFill>
                  <a:srgbClr val="002060"/>
                </a:solidFill>
                <a:latin typeface="Lucida Sans" panose="020B0602030504020204" pitchFamily="34" charset="0"/>
              </a:rPr>
              <a:t>National Literacy and Numeracy Framework (LNF</a:t>
            </a:r>
            <a:r>
              <a:rPr lang="en-GB" sz="20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) 2013</a:t>
            </a:r>
          </a:p>
          <a:p>
            <a:pPr>
              <a:buFontTx/>
              <a:buChar char="-"/>
            </a:pPr>
            <a:r>
              <a:rPr lang="en-GB" sz="20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develop </a:t>
            </a:r>
            <a:r>
              <a:rPr lang="en-GB" sz="2000" dirty="0">
                <a:solidFill>
                  <a:srgbClr val="002060"/>
                </a:solidFill>
                <a:latin typeface="Lucida Sans" panose="020B0602030504020204" pitchFamily="34" charset="0"/>
              </a:rPr>
              <a:t>curriculum content to ensure that all learners have opportunities to develop and refine the skills set out in the </a:t>
            </a:r>
            <a:r>
              <a:rPr lang="en-GB" sz="20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LNF</a:t>
            </a:r>
          </a:p>
          <a:p>
            <a:pPr>
              <a:buFontTx/>
              <a:buChar char="-"/>
            </a:pPr>
            <a:r>
              <a:rPr lang="en-GB" sz="20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integrate </a:t>
            </a:r>
            <a:r>
              <a:rPr lang="en-GB" sz="2000" dirty="0">
                <a:solidFill>
                  <a:srgbClr val="002060"/>
                </a:solidFill>
                <a:latin typeface="Lucida Sans" panose="020B0602030504020204" pitchFamily="34" charset="0"/>
              </a:rPr>
              <a:t>literacy and </a:t>
            </a:r>
            <a:r>
              <a:rPr lang="en-GB" sz="20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numeracy into their teaching - whatever the </a:t>
            </a:r>
            <a:r>
              <a:rPr lang="en-GB" sz="2000" dirty="0">
                <a:solidFill>
                  <a:srgbClr val="002060"/>
                </a:solidFill>
                <a:latin typeface="Lucida Sans" panose="020B0602030504020204" pitchFamily="34" charset="0"/>
              </a:rPr>
              <a:t>subject matter</a:t>
            </a:r>
          </a:p>
          <a:p>
            <a:pPr marL="0" indent="0">
              <a:buNone/>
            </a:pPr>
            <a:endParaRPr lang="en-GB" sz="2000" dirty="0" smtClean="0">
              <a:solidFill>
                <a:srgbClr val="002060"/>
              </a:solidFill>
              <a:latin typeface="Lucida Sans" panose="020B0602030504020204" pitchFamily="34" charset="0"/>
            </a:endParaRPr>
          </a:p>
          <a:p>
            <a:endParaRPr lang="en-GB" altLang="en-US" sz="2000" dirty="0" smtClean="0">
              <a:solidFill>
                <a:srgbClr val="002060"/>
              </a:solidFill>
              <a:latin typeface="Lucida Sans" panose="020B0602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8566739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title"/>
          </p:nvPr>
        </p:nvSpPr>
        <p:spPr>
          <a:xfrm>
            <a:off x="107504" y="274638"/>
            <a:ext cx="8928992" cy="850106"/>
          </a:xfrm>
        </p:spPr>
        <p:txBody>
          <a:bodyPr>
            <a:noAutofit/>
          </a:bodyPr>
          <a:lstStyle/>
          <a:p>
            <a:r>
              <a:rPr lang="en-GB" sz="2000" dirty="0" err="1">
                <a:latin typeface="Lucida Sans" panose="020B0602030504020204" pitchFamily="34" charset="0"/>
              </a:rPr>
              <a:t>Rhaglen</a:t>
            </a:r>
            <a:r>
              <a:rPr lang="en-GB" sz="2000" dirty="0">
                <a:latin typeface="Lucida Sans" panose="020B0602030504020204" pitchFamily="34" charset="0"/>
              </a:rPr>
              <a:t> </a:t>
            </a:r>
            <a:r>
              <a:rPr lang="en-GB" sz="2000" dirty="0" err="1">
                <a:latin typeface="Lucida Sans" panose="020B0602030504020204" pitchFamily="34" charset="0"/>
              </a:rPr>
              <a:t>Llythrennedd</a:t>
            </a:r>
            <a:r>
              <a:rPr lang="en-GB" sz="2000" dirty="0">
                <a:latin typeface="Lucida Sans" panose="020B0602030504020204" pitchFamily="34" charset="0"/>
              </a:rPr>
              <a:t> a </a:t>
            </a:r>
            <a:r>
              <a:rPr lang="en-GB" sz="2000" dirty="0" err="1">
                <a:latin typeface="Lucida Sans" panose="020B0602030504020204" pitchFamily="34" charset="0"/>
              </a:rPr>
              <a:t>Rhifedd</a:t>
            </a:r>
            <a:r>
              <a:rPr lang="en-GB" sz="2000" dirty="0">
                <a:latin typeface="Lucida Sans" panose="020B0602030504020204" pitchFamily="34" charset="0"/>
              </a:rPr>
              <a:t> </a:t>
            </a:r>
            <a:r>
              <a:rPr lang="en-GB" sz="2000" dirty="0" err="1">
                <a:latin typeface="Lucida Sans" panose="020B0602030504020204" pitchFamily="34" charset="0"/>
              </a:rPr>
              <a:t>Cenedlaethol</a:t>
            </a:r>
            <a:r>
              <a:rPr lang="en-GB" sz="2000" dirty="0">
                <a:latin typeface="Lucida Sans" panose="020B0602030504020204" pitchFamily="34" charset="0"/>
              </a:rPr>
              <a:t> – </a:t>
            </a:r>
            <a:r>
              <a:rPr lang="en-GB" sz="2000" dirty="0" err="1">
                <a:latin typeface="Lucida Sans" panose="020B0602030504020204" pitchFamily="34" charset="0"/>
              </a:rPr>
              <a:t>cynllun</a:t>
            </a:r>
            <a:r>
              <a:rPr lang="en-GB" sz="2000" dirty="0">
                <a:latin typeface="Lucida Sans" panose="020B0602030504020204" pitchFamily="34" charset="0"/>
              </a:rPr>
              <a:t> </a:t>
            </a:r>
            <a:r>
              <a:rPr lang="en-GB" sz="2000" dirty="0" err="1">
                <a:latin typeface="Lucida Sans" panose="020B0602030504020204" pitchFamily="34" charset="0"/>
              </a:rPr>
              <a:t>gweithredu</a:t>
            </a:r>
            <a:r>
              <a:rPr lang="en-GB" sz="2000" dirty="0">
                <a:latin typeface="Lucida Sans" panose="020B0602030504020204" pitchFamily="34" charset="0"/>
              </a:rPr>
              <a:t> </a:t>
            </a:r>
            <a:r>
              <a:rPr lang="en-GB" sz="2000" dirty="0" err="1" smtClean="0">
                <a:latin typeface="Lucida Sans" panose="020B0602030504020204" pitchFamily="34" charset="0"/>
              </a:rPr>
              <a:t>strategol</a:t>
            </a:r>
            <a:r>
              <a:rPr lang="en-GB" sz="2000" dirty="0" smtClean="0">
                <a:latin typeface="Lucida Sans" panose="020B0602030504020204" pitchFamily="34" charset="0"/>
              </a:rPr>
              <a:t> (2016)</a:t>
            </a:r>
            <a:r>
              <a:rPr lang="en-GB" sz="20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/>
            </a:r>
            <a:br>
              <a:rPr lang="en-GB" sz="2000" dirty="0" smtClean="0">
                <a:solidFill>
                  <a:srgbClr val="002060"/>
                </a:solidFill>
                <a:latin typeface="Lucida Sans" panose="020B0602030504020204" pitchFamily="34" charset="0"/>
              </a:rPr>
            </a:br>
            <a:r>
              <a:rPr lang="en-GB" sz="20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National </a:t>
            </a:r>
            <a:r>
              <a:rPr lang="en-GB" sz="2000" dirty="0">
                <a:solidFill>
                  <a:srgbClr val="002060"/>
                </a:solidFill>
                <a:latin typeface="Lucida Sans" panose="020B0602030504020204" pitchFamily="34" charset="0"/>
              </a:rPr>
              <a:t>Literacy and Numeracy Programme - a strategic action plan</a:t>
            </a:r>
            <a:r>
              <a:rPr lang="en-GB" altLang="en-US" sz="20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 (2016)</a:t>
            </a:r>
          </a:p>
        </p:txBody>
      </p:sp>
      <p:sp>
        <p:nvSpPr>
          <p:cNvPr id="6147" name="Content Placeholder 2"/>
          <p:cNvSpPr>
            <a:spLocks noGrp="1"/>
          </p:cNvSpPr>
          <p:nvPr>
            <p:ph sz="half" idx="1"/>
          </p:nvPr>
        </p:nvSpPr>
        <p:spPr>
          <a:xfrm>
            <a:off x="179512" y="1412776"/>
            <a:ext cx="4316288" cy="4176465"/>
          </a:xfrm>
        </p:spPr>
        <p:txBody>
          <a:bodyPr>
            <a:normAutofit/>
          </a:bodyPr>
          <a:lstStyle/>
          <a:p>
            <a:r>
              <a:rPr lang="cy-GB" sz="2200" dirty="0" smtClean="0">
                <a:latin typeface="Lucida Sans" panose="020B0602030504020204" pitchFamily="34" charset="0"/>
              </a:rPr>
              <a:t>Sicrhau dilyniant mewn llythrennedd a rhifedd ar gyfer pawb</a:t>
            </a:r>
          </a:p>
          <a:p>
            <a:r>
              <a:rPr lang="cy-GB" sz="2200" dirty="0" smtClean="0">
                <a:latin typeface="Lucida Sans" panose="020B0602030504020204" pitchFamily="34" charset="0"/>
              </a:rPr>
              <a:t>Cynorthwyo holl athrawon ac ymarferwyr i fod yn athrawon llythrennedd a rhifedd rhagorol</a:t>
            </a:r>
          </a:p>
          <a:p>
            <a:r>
              <a:rPr lang="cy-GB" sz="2200" dirty="0" smtClean="0">
                <a:latin typeface="Lucida Sans" panose="020B0602030504020204" pitchFamily="34" charset="0"/>
              </a:rPr>
              <a:t>Canolbwyntio ar y dysgwr</a:t>
            </a:r>
          </a:p>
          <a:p>
            <a:r>
              <a:rPr lang="cy-GB" sz="2200" dirty="0" smtClean="0">
                <a:latin typeface="Lucida Sans" panose="020B0602030504020204" pitchFamily="34" charset="0"/>
              </a:rPr>
              <a:t>Llythrennedd a rhifedd gydol oes</a:t>
            </a:r>
          </a:p>
          <a:p>
            <a:endParaRPr lang="cy-GB" altLang="en-US" sz="2000" dirty="0" smtClean="0">
              <a:latin typeface="Lucida Sans" panose="020B0602030504020204" pitchFamily="34" charset="0"/>
            </a:endParaRPr>
          </a:p>
        </p:txBody>
      </p:sp>
      <p:sp>
        <p:nvSpPr>
          <p:cNvPr id="6148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12776"/>
            <a:ext cx="4244280" cy="4176465"/>
          </a:xfrm>
        </p:spPr>
        <p:txBody>
          <a:bodyPr>
            <a:normAutofit/>
          </a:bodyPr>
          <a:lstStyle/>
          <a:p>
            <a:r>
              <a:rPr lang="en-GB" sz="24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Ensuring </a:t>
            </a:r>
            <a:r>
              <a:rPr lang="en-GB" sz="2400" dirty="0">
                <a:solidFill>
                  <a:srgbClr val="002060"/>
                </a:solidFill>
                <a:latin typeface="Lucida Sans" panose="020B0602030504020204" pitchFamily="34" charset="0"/>
              </a:rPr>
              <a:t>progression in literacy and numeracy for all</a:t>
            </a:r>
          </a:p>
          <a:p>
            <a:r>
              <a:rPr lang="en-GB" sz="24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Supporting </a:t>
            </a:r>
            <a:r>
              <a:rPr lang="en-GB" sz="2400" dirty="0">
                <a:solidFill>
                  <a:srgbClr val="002060"/>
                </a:solidFill>
                <a:latin typeface="Lucida Sans" panose="020B0602030504020204" pitchFamily="34" charset="0"/>
              </a:rPr>
              <a:t>all teachers and practitioners to be excellent teachers of literacy and numeracy</a:t>
            </a:r>
          </a:p>
          <a:p>
            <a:r>
              <a:rPr lang="en-GB" sz="24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Focusing </a:t>
            </a:r>
            <a:r>
              <a:rPr lang="en-GB" sz="2400" dirty="0">
                <a:solidFill>
                  <a:srgbClr val="002060"/>
                </a:solidFill>
                <a:latin typeface="Lucida Sans" panose="020B0602030504020204" pitchFamily="34" charset="0"/>
              </a:rPr>
              <a:t>on the learner</a:t>
            </a:r>
          </a:p>
          <a:p>
            <a:r>
              <a:rPr lang="en-GB" sz="24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Literacy </a:t>
            </a:r>
            <a:r>
              <a:rPr lang="en-GB" sz="2400" dirty="0">
                <a:solidFill>
                  <a:srgbClr val="002060"/>
                </a:solidFill>
                <a:latin typeface="Lucida Sans" panose="020B0602030504020204" pitchFamily="34" charset="0"/>
              </a:rPr>
              <a:t>and numeracy for life</a:t>
            </a:r>
          </a:p>
          <a:p>
            <a:pPr marL="0" indent="0">
              <a:buNone/>
            </a:pPr>
            <a:endParaRPr lang="en-GB" sz="2000" dirty="0" smtClean="0">
              <a:solidFill>
                <a:srgbClr val="002060"/>
              </a:solidFill>
              <a:latin typeface="Lucida Sans" panose="020B0602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4487624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title"/>
          </p:nvPr>
        </p:nvSpPr>
        <p:spPr>
          <a:xfrm>
            <a:off x="179512" y="274638"/>
            <a:ext cx="8784976" cy="850106"/>
          </a:xfrm>
        </p:spPr>
        <p:txBody>
          <a:bodyPr>
            <a:noAutofit/>
          </a:bodyPr>
          <a:lstStyle/>
          <a:p>
            <a:r>
              <a:rPr lang="en-GB" altLang="en-US" sz="3600" dirty="0" err="1" smtClean="0">
                <a:latin typeface="Lucida Sans" panose="020B0602030504020204" pitchFamily="34" charset="0"/>
              </a:rPr>
              <a:t>Adborth</a:t>
            </a:r>
            <a:r>
              <a:rPr lang="en-GB" altLang="en-US" sz="3600" dirty="0" smtClean="0">
                <a:latin typeface="Lucida Sans" panose="020B0602030504020204" pitchFamily="34" charset="0"/>
              </a:rPr>
              <a:t> </a:t>
            </a:r>
            <a:r>
              <a:rPr lang="en-GB" altLang="en-US" sz="3600" dirty="0" err="1" smtClean="0">
                <a:latin typeface="Lucida Sans" panose="020B0602030504020204" pitchFamily="34" charset="0"/>
              </a:rPr>
              <a:t>modwl</a:t>
            </a:r>
            <a:r>
              <a:rPr lang="en-GB" altLang="en-US" sz="3600" dirty="0" smtClean="0">
                <a:latin typeface="Lucida Sans" panose="020B0602030504020204" pitchFamily="34" charset="0"/>
              </a:rPr>
              <a:t/>
            </a:r>
            <a:br>
              <a:rPr lang="en-GB" altLang="en-US" sz="3600" dirty="0" smtClean="0">
                <a:latin typeface="Lucida Sans" panose="020B0602030504020204" pitchFamily="34" charset="0"/>
              </a:rPr>
            </a:br>
            <a:r>
              <a:rPr lang="en-GB" altLang="en-US" sz="36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Module feedback</a:t>
            </a:r>
          </a:p>
        </p:txBody>
      </p:sp>
      <p:sp>
        <p:nvSpPr>
          <p:cNvPr id="6147" name="Content Placeholder 2"/>
          <p:cNvSpPr>
            <a:spLocks noGrp="1"/>
          </p:cNvSpPr>
          <p:nvPr>
            <p:ph sz="half" idx="1"/>
          </p:nvPr>
        </p:nvSpPr>
        <p:spPr>
          <a:xfrm>
            <a:off x="179512" y="1412776"/>
            <a:ext cx="4316288" cy="4176465"/>
          </a:xfrm>
        </p:spPr>
        <p:txBody>
          <a:bodyPr>
            <a:normAutofit/>
          </a:bodyPr>
          <a:lstStyle/>
          <a:p>
            <a:r>
              <a:rPr lang="cy-GB" altLang="en-US" sz="2400" dirty="0" smtClean="0">
                <a:latin typeface="Lucida Sans" panose="020B0602030504020204" pitchFamily="34" charset="0"/>
              </a:rPr>
              <a:t>Holiadur modwl</a:t>
            </a:r>
          </a:p>
          <a:p>
            <a:r>
              <a:rPr lang="cy-GB" altLang="en-US" sz="2400" dirty="0" smtClean="0">
                <a:latin typeface="Lucida Sans" panose="020B0602030504020204" pitchFamily="34" charset="0"/>
              </a:rPr>
              <a:t>Gwerthfawrogir adborth o fyfyrwyr</a:t>
            </a:r>
          </a:p>
          <a:p>
            <a:r>
              <a:rPr lang="cy-GB" altLang="en-US" sz="2400" dirty="0" smtClean="0">
                <a:latin typeface="Lucida Sans" panose="020B0602030504020204" pitchFamily="34" charset="0"/>
              </a:rPr>
              <a:t>Beth rydych wedi mwynhau am y modwl a pham?</a:t>
            </a:r>
          </a:p>
          <a:p>
            <a:r>
              <a:rPr lang="cy-GB" altLang="en-US" sz="2400" dirty="0" smtClean="0">
                <a:latin typeface="Lucida Sans" panose="020B0602030504020204" pitchFamily="34" charset="0"/>
              </a:rPr>
              <a:t>Beth fyddech chi yn newid am y modwl a pham?</a:t>
            </a:r>
          </a:p>
        </p:txBody>
      </p:sp>
      <p:sp>
        <p:nvSpPr>
          <p:cNvPr id="6148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12776"/>
            <a:ext cx="4244280" cy="4176465"/>
          </a:xfrm>
        </p:spPr>
        <p:txBody>
          <a:bodyPr>
            <a:normAutofit/>
          </a:bodyPr>
          <a:lstStyle/>
          <a:p>
            <a:r>
              <a:rPr lang="en-GB" altLang="en-US" sz="24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Module questionnaire</a:t>
            </a:r>
          </a:p>
          <a:p>
            <a:r>
              <a:rPr lang="en-GB" altLang="en-US" sz="24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Student feedback is valued</a:t>
            </a:r>
          </a:p>
          <a:p>
            <a:r>
              <a:rPr lang="en-GB" altLang="en-US" sz="24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What have you enjoyed about the module and why?</a:t>
            </a:r>
          </a:p>
          <a:p>
            <a:r>
              <a:rPr lang="en-GB" altLang="en-US" sz="24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What would you change about the module and why?</a:t>
            </a:r>
          </a:p>
        </p:txBody>
      </p:sp>
    </p:spTree>
    <p:extLst>
      <p:ext uri="{BB962C8B-B14F-4D97-AF65-F5344CB8AC3E}">
        <p14:creationId xmlns:p14="http://schemas.microsoft.com/office/powerpoint/2010/main" val="28645510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Sir Ken Robinson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8363272" cy="3989040"/>
          </a:xfrm>
        </p:spPr>
        <p:txBody>
          <a:bodyPr/>
          <a:lstStyle/>
          <a:p>
            <a:r>
              <a:rPr lang="en-GB" dirty="0">
                <a:hlinkClick r:id="rId3"/>
              </a:rPr>
              <a:t>https://</a:t>
            </a:r>
            <a:r>
              <a:rPr lang="en-GB" dirty="0" smtClean="0">
                <a:hlinkClick r:id="rId3"/>
              </a:rPr>
              <a:t>youtu.be/hzBa-frc2JA</a:t>
            </a:r>
            <a:r>
              <a:rPr lang="en-GB" dirty="0" smtClean="0"/>
              <a:t> - Paperclip</a:t>
            </a:r>
          </a:p>
          <a:p>
            <a:r>
              <a:rPr lang="en-GB" dirty="0">
                <a:hlinkClick r:id="rId4"/>
              </a:rPr>
              <a:t>https://</a:t>
            </a:r>
            <a:r>
              <a:rPr lang="en-GB" dirty="0" smtClean="0">
                <a:hlinkClick r:id="rId4"/>
              </a:rPr>
              <a:t>youtu.be/zDZFcDGpL4U</a:t>
            </a:r>
            <a:r>
              <a:rPr lang="en-GB" dirty="0" smtClean="0"/>
              <a:t> - Full version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8396179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altLang="en-US" dirty="0" smtClean="0"/>
              <a:t> </a:t>
            </a:r>
            <a:r>
              <a:rPr lang="en-GB" altLang="en-US" sz="3200" dirty="0" err="1" smtClean="0">
                <a:latin typeface="Lucida Sans" panose="020B0602030504020204" pitchFamily="34" charset="0"/>
              </a:rPr>
              <a:t>Cyfeiriadau</a:t>
            </a:r>
            <a:r>
              <a:rPr lang="en-GB" altLang="en-US" sz="3200" dirty="0" smtClean="0">
                <a:latin typeface="Lucida Sans" panose="020B0602030504020204" pitchFamily="34" charset="0"/>
              </a:rPr>
              <a:t/>
            </a:r>
            <a:br>
              <a:rPr lang="en-GB" altLang="en-US" sz="3200" dirty="0" smtClean="0">
                <a:latin typeface="Lucida Sans" panose="020B0602030504020204" pitchFamily="34" charset="0"/>
              </a:rPr>
            </a:br>
            <a:r>
              <a:rPr lang="en-GB" altLang="en-US" sz="32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References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1600" dirty="0" smtClean="0">
                <a:latin typeface="Lucida Sans" panose="020B0602030504020204" pitchFamily="34" charset="0"/>
              </a:rPr>
              <a:t>Donaldson, G. (2015) ‘</a:t>
            </a:r>
            <a:r>
              <a:rPr lang="en-GB" sz="1600" dirty="0">
                <a:latin typeface="Lucida Sans" panose="020B0602030504020204" pitchFamily="34" charset="0"/>
              </a:rPr>
              <a:t>Successful Futures,’ </a:t>
            </a:r>
            <a:r>
              <a:rPr lang="en-GB" sz="1600" dirty="0">
                <a:latin typeface="Lucida Sans" panose="020B0602030504020204" pitchFamily="34" charset="0"/>
                <a:hlinkClick r:id="rId2"/>
              </a:rPr>
              <a:t>http://</a:t>
            </a:r>
            <a:r>
              <a:rPr lang="en-GB" sz="1600" dirty="0" smtClean="0">
                <a:latin typeface="Lucida Sans" panose="020B0602030504020204" pitchFamily="34" charset="0"/>
                <a:hlinkClick r:id="rId2"/>
              </a:rPr>
              <a:t>gov.wales/docs/dcells/publications/150225-successful-futures-en.pdf</a:t>
            </a:r>
            <a:r>
              <a:rPr lang="en-GB" sz="1600" dirty="0" smtClean="0">
                <a:latin typeface="Lucida Sans" panose="020B0602030504020204" pitchFamily="34" charset="0"/>
              </a:rPr>
              <a:t> </a:t>
            </a:r>
            <a:r>
              <a:rPr lang="en-GB" sz="1600" dirty="0">
                <a:latin typeface="Lucida Sans" panose="020B0602030504020204" pitchFamily="34" charset="0"/>
              </a:rPr>
              <a:t>[Accessed: February 8 2017].</a:t>
            </a:r>
          </a:p>
          <a:p>
            <a:pPr marL="0" indent="0">
              <a:buNone/>
            </a:pPr>
            <a:r>
              <a:rPr lang="en-GB" sz="1600" dirty="0" smtClean="0">
                <a:latin typeface="Lucida Sans" panose="020B0602030504020204" pitchFamily="34" charset="0"/>
              </a:rPr>
              <a:t>Hansen, A. and </a:t>
            </a:r>
            <a:r>
              <a:rPr lang="en-GB" sz="1600" dirty="0" err="1" smtClean="0">
                <a:latin typeface="Lucida Sans" panose="020B0602030504020204" pitchFamily="34" charset="0"/>
              </a:rPr>
              <a:t>Vaukins</a:t>
            </a:r>
            <a:r>
              <a:rPr lang="en-GB" sz="1600" dirty="0" smtClean="0">
                <a:latin typeface="Lucida Sans" panose="020B0602030504020204" pitchFamily="34" charset="0"/>
              </a:rPr>
              <a:t>, D. (2012) </a:t>
            </a:r>
            <a:r>
              <a:rPr lang="en-GB" sz="1600" i="1" dirty="0" smtClean="0">
                <a:latin typeface="Lucida Sans" panose="020B0602030504020204" pitchFamily="34" charset="0"/>
              </a:rPr>
              <a:t>Primary Mathematics Across the Curriculum </a:t>
            </a:r>
            <a:r>
              <a:rPr lang="en-GB" sz="1600" dirty="0" smtClean="0">
                <a:latin typeface="Lucida Sans" panose="020B0602030504020204" pitchFamily="34" charset="0"/>
              </a:rPr>
              <a:t>(2</a:t>
            </a:r>
            <a:r>
              <a:rPr lang="en-GB" sz="1600" baseline="30000" dirty="0" smtClean="0">
                <a:latin typeface="Lucida Sans" panose="020B0602030504020204" pitchFamily="34" charset="0"/>
              </a:rPr>
              <a:t>nd</a:t>
            </a:r>
            <a:r>
              <a:rPr lang="en-GB" sz="1600" dirty="0" smtClean="0">
                <a:latin typeface="Lucida Sans" panose="020B0602030504020204" pitchFamily="34" charset="0"/>
              </a:rPr>
              <a:t> </a:t>
            </a:r>
            <a:r>
              <a:rPr lang="en-GB" sz="1600" dirty="0" err="1" smtClean="0">
                <a:latin typeface="Lucida Sans" panose="020B0602030504020204" pitchFamily="34" charset="0"/>
              </a:rPr>
              <a:t>ed</a:t>
            </a:r>
            <a:r>
              <a:rPr lang="en-GB" sz="1600" dirty="0">
                <a:latin typeface="Lucida Sans" panose="020B0602030504020204" pitchFamily="34" charset="0"/>
              </a:rPr>
              <a:t>). London: Sage Publications Ltd</a:t>
            </a:r>
            <a:r>
              <a:rPr lang="en-GB" sz="1600" dirty="0" smtClean="0">
                <a:latin typeface="Lucida Sans" panose="020B0602030504020204" pitchFamily="34" charset="0"/>
              </a:rPr>
              <a:t>.</a:t>
            </a:r>
          </a:p>
          <a:p>
            <a:pPr marL="0" indent="0">
              <a:buNone/>
            </a:pPr>
            <a:r>
              <a:rPr lang="en-GB" sz="1600" dirty="0" smtClean="0">
                <a:latin typeface="Lucida Sans" panose="020B0602030504020204" pitchFamily="34" charset="0"/>
              </a:rPr>
              <a:t>Taylor, H. and Harris, A. (</a:t>
            </a:r>
            <a:r>
              <a:rPr lang="en-GB" sz="1600" dirty="0" err="1" smtClean="0">
                <a:latin typeface="Lucida Sans" panose="020B0602030504020204" pitchFamily="34" charset="0"/>
              </a:rPr>
              <a:t>eds</a:t>
            </a:r>
            <a:r>
              <a:rPr lang="en-GB" sz="1600" dirty="0" smtClean="0">
                <a:latin typeface="Lucida Sans" panose="020B0602030504020204" pitchFamily="34" charset="0"/>
              </a:rPr>
              <a:t>) (2014) </a:t>
            </a:r>
            <a:r>
              <a:rPr lang="en-GB" sz="1600" i="1" dirty="0" smtClean="0">
                <a:latin typeface="Lucida Sans" panose="020B0602030504020204" pitchFamily="34" charset="0"/>
              </a:rPr>
              <a:t>Learning and Teaching Mathematics 0-8</a:t>
            </a:r>
            <a:r>
              <a:rPr lang="en-GB" sz="1600" i="1" dirty="0">
                <a:latin typeface="Lucida Sans" panose="020B0602030504020204" pitchFamily="34" charset="0"/>
              </a:rPr>
              <a:t>. </a:t>
            </a:r>
            <a:r>
              <a:rPr lang="en-GB" sz="1600" dirty="0">
                <a:latin typeface="Lucida Sans" panose="020B0602030504020204" pitchFamily="34" charset="0"/>
              </a:rPr>
              <a:t>London: Sage Publications Ltd.</a:t>
            </a:r>
          </a:p>
          <a:p>
            <a:pPr marL="0" indent="0">
              <a:buNone/>
            </a:pPr>
            <a:r>
              <a:rPr lang="en-GB" sz="1600" dirty="0" smtClean="0">
                <a:latin typeface="Lucida Sans" panose="020B0602030504020204" pitchFamily="34" charset="0"/>
              </a:rPr>
              <a:t>Tucker, K. (2010) </a:t>
            </a:r>
            <a:r>
              <a:rPr lang="en-GB" sz="1600" i="1" dirty="0" smtClean="0">
                <a:latin typeface="Lucida Sans" panose="020B0602030504020204" pitchFamily="34" charset="0"/>
              </a:rPr>
              <a:t>Mathematics through play in the early years </a:t>
            </a:r>
            <a:r>
              <a:rPr lang="en-GB" sz="1600" dirty="0" smtClean="0">
                <a:latin typeface="Lucida Sans" panose="020B0602030504020204" pitchFamily="34" charset="0"/>
              </a:rPr>
              <a:t>(2</a:t>
            </a:r>
            <a:r>
              <a:rPr lang="en-GB" sz="1600" baseline="30000" dirty="0" smtClean="0">
                <a:latin typeface="Lucida Sans" panose="020B0602030504020204" pitchFamily="34" charset="0"/>
              </a:rPr>
              <a:t>nd</a:t>
            </a:r>
            <a:r>
              <a:rPr lang="en-GB" sz="1600" dirty="0" smtClean="0">
                <a:latin typeface="Lucida Sans" panose="020B0602030504020204" pitchFamily="34" charset="0"/>
              </a:rPr>
              <a:t> ed.). London: Sage Publications Ltd.</a:t>
            </a:r>
          </a:p>
          <a:p>
            <a:pPr marL="0" indent="0">
              <a:buNone/>
            </a:pPr>
            <a:r>
              <a:rPr lang="en-GB" sz="1600" dirty="0" smtClean="0">
                <a:latin typeface="Lucida Sans" panose="020B0602030504020204" pitchFamily="34" charset="0"/>
              </a:rPr>
              <a:t>Welsh Government (2015) ‘A curriculum for Wales – a curriculum </a:t>
            </a:r>
            <a:r>
              <a:rPr lang="en-GB" sz="1600" dirty="0">
                <a:latin typeface="Lucida Sans" panose="020B0602030504020204" pitchFamily="34" charset="0"/>
              </a:rPr>
              <a:t>for life,’ </a:t>
            </a:r>
            <a:r>
              <a:rPr lang="en-GB" sz="1600" dirty="0">
                <a:latin typeface="Lucida Sans" panose="020B0602030504020204" pitchFamily="34" charset="0"/>
                <a:hlinkClick r:id="rId3"/>
              </a:rPr>
              <a:t>http://</a:t>
            </a:r>
            <a:r>
              <a:rPr lang="en-GB" sz="1600" dirty="0" smtClean="0">
                <a:latin typeface="Lucida Sans" panose="020B0602030504020204" pitchFamily="34" charset="0"/>
                <a:hlinkClick r:id="rId3"/>
              </a:rPr>
              <a:t>dera.ioe.ac.uk/24680/1/151021-a-curriculum-for-wales-a-curriculum-for-life-en_Redacted.pdf</a:t>
            </a:r>
            <a:r>
              <a:rPr lang="en-GB" sz="1600" dirty="0" smtClean="0">
                <a:latin typeface="Lucida Sans" panose="020B0602030504020204" pitchFamily="34" charset="0"/>
              </a:rPr>
              <a:t> [Accessed: February 8 2017].</a:t>
            </a:r>
          </a:p>
          <a:p>
            <a:pPr marL="0" indent="0">
              <a:buNone/>
            </a:pPr>
            <a:endParaRPr lang="en-GB" sz="1600" dirty="0">
              <a:latin typeface="Lucida Sans" panose="020B0602030504020204" pitchFamily="34" charset="0"/>
            </a:endParaRPr>
          </a:p>
          <a:p>
            <a:pPr marL="0" indent="0">
              <a:buNone/>
            </a:pPr>
            <a:endParaRPr lang="en-GB" sz="1800" dirty="0">
              <a:latin typeface="Lucida Sans" panose="020B0602030504020204" pitchFamily="34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15354648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1247</TotalTime>
  <Words>926</Words>
  <Application>Microsoft Office PowerPoint</Application>
  <PresentationFormat>On-screen Show (4:3)</PresentationFormat>
  <Paragraphs>124</Paragraphs>
  <Slides>10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6" baseType="lpstr">
      <vt:lpstr>ＭＳ Ｐゴシック</vt:lpstr>
      <vt:lpstr>Arial</vt:lpstr>
      <vt:lpstr>Calibri</vt:lpstr>
      <vt:lpstr>Lucida Sans</vt:lpstr>
      <vt:lpstr>Myriad Pro</vt:lpstr>
      <vt:lpstr>20140311PresentationUWTSDTemplate</vt:lpstr>
      <vt:lpstr> EAEE4005/C EAEE4010/C Y mathemategydd ifanc: archwilio a datrys problemau The young mathematician: exploration and problem solving </vt:lpstr>
      <vt:lpstr> Cynnwys y ddarlith Lecture content</vt:lpstr>
      <vt:lpstr>Datblygiad Mathemategol -  Y Cyfnod Sylfaen Mathematical Development - The Foundation Phase</vt:lpstr>
      <vt:lpstr> Datblygiadau Developments</vt:lpstr>
      <vt:lpstr> Cwricwlwm am Gymru – cwricwlwm am oes (LlC, 2015: 10) A curriculum for Wales – a curriculum for life (WG, 2015: 10)</vt:lpstr>
      <vt:lpstr> Fframweithiau Frameworks</vt:lpstr>
      <vt:lpstr>Rhaglen Llythrennedd a Rhifedd Cenedlaethol – cynllun gweithredu strategol (2016) National Literacy and Numeracy Programme - a strategic action plan (2016)</vt:lpstr>
      <vt:lpstr>Adborth modwl Module feedback</vt:lpstr>
      <vt:lpstr>Sir Ken Robinson</vt:lpstr>
      <vt:lpstr> Cyfeiriadau References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Natalie MacDonald</cp:lastModifiedBy>
  <cp:revision>25</cp:revision>
  <dcterms:created xsi:type="dcterms:W3CDTF">2015-04-14T15:21:28Z</dcterms:created>
  <dcterms:modified xsi:type="dcterms:W3CDTF">2018-01-11T14:00:33Z</dcterms:modified>
</cp:coreProperties>
</file>