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4" r:id="rId5"/>
    <p:sldId id="261" r:id="rId6"/>
    <p:sldId id="260"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EAC266-7737-4E44-8EE7-6A50F7DAD2F2}" v="7" dt="2026-06-23T11:34:15.5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1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o Maycock" userId="d70cb033c514587d" providerId="LiveId" clId="{24D0D870-BD40-4173-87A3-F60249D20675}"/>
    <pc:docChg chg="custSel addSld delSld modSld">
      <pc:chgData name="Eno Maycock" userId="d70cb033c514587d" providerId="LiveId" clId="{24D0D870-BD40-4173-87A3-F60249D20675}" dt="2026-06-23T11:40:10.649" v="269" actId="20577"/>
      <pc:docMkLst>
        <pc:docMk/>
      </pc:docMkLst>
      <pc:sldChg chg="del">
        <pc:chgData name="Eno Maycock" userId="d70cb033c514587d" providerId="LiveId" clId="{24D0D870-BD40-4173-87A3-F60249D20675}" dt="2026-06-23T11:31:28.818" v="194" actId="47"/>
        <pc:sldMkLst>
          <pc:docMk/>
          <pc:sldMk cId="3669563524" sldId="256"/>
        </pc:sldMkLst>
      </pc:sldChg>
      <pc:sldChg chg="addSp modSp">
        <pc:chgData name="Eno Maycock" userId="d70cb033c514587d" providerId="LiveId" clId="{24D0D870-BD40-4173-87A3-F60249D20675}" dt="2026-06-23T11:03:20.065" v="0"/>
        <pc:sldMkLst>
          <pc:docMk/>
          <pc:sldMk cId="4277299660" sldId="258"/>
        </pc:sldMkLst>
        <pc:graphicFrameChg chg="add mod">
          <ac:chgData name="Eno Maycock" userId="d70cb033c514587d" providerId="LiveId" clId="{24D0D870-BD40-4173-87A3-F60249D20675}" dt="2026-06-23T11:03:20.065" v="0"/>
          <ac:graphicFrameMkLst>
            <pc:docMk/>
            <pc:sldMk cId="4277299660" sldId="258"/>
            <ac:graphicFrameMk id="2" creationId="{DA43EFB4-4C0F-BCC9-7CAF-A359BD272CD1}"/>
          </ac:graphicFrameMkLst>
        </pc:graphicFrameChg>
      </pc:sldChg>
      <pc:sldChg chg="delSp modSp new mod">
        <pc:chgData name="Eno Maycock" userId="d70cb033c514587d" providerId="LiveId" clId="{24D0D870-BD40-4173-87A3-F60249D20675}" dt="2026-06-23T11:08:31.940" v="145" actId="5793"/>
        <pc:sldMkLst>
          <pc:docMk/>
          <pc:sldMk cId="3917995831" sldId="259"/>
        </pc:sldMkLst>
        <pc:spChg chg="del">
          <ac:chgData name="Eno Maycock" userId="d70cb033c514587d" providerId="LiveId" clId="{24D0D870-BD40-4173-87A3-F60249D20675}" dt="2026-06-23T11:04:10.750" v="6" actId="21"/>
          <ac:spMkLst>
            <pc:docMk/>
            <pc:sldMk cId="3917995831" sldId="259"/>
            <ac:spMk id="2" creationId="{7FF0DD77-48EA-B912-4826-E5313979286F}"/>
          </ac:spMkLst>
        </pc:spChg>
        <pc:spChg chg="mod">
          <ac:chgData name="Eno Maycock" userId="d70cb033c514587d" providerId="LiveId" clId="{24D0D870-BD40-4173-87A3-F60249D20675}" dt="2026-06-23T11:08:31.940" v="145" actId="5793"/>
          <ac:spMkLst>
            <pc:docMk/>
            <pc:sldMk cId="3917995831" sldId="259"/>
            <ac:spMk id="3" creationId="{F9A2576A-A6CB-04D1-1DE9-B7135AAED506}"/>
          </ac:spMkLst>
        </pc:spChg>
      </pc:sldChg>
      <pc:sldChg chg="delSp modSp new mod">
        <pc:chgData name="Eno Maycock" userId="d70cb033c514587d" providerId="LiveId" clId="{24D0D870-BD40-4173-87A3-F60249D20675}" dt="2026-06-23T11:09:40.911" v="158" actId="14100"/>
        <pc:sldMkLst>
          <pc:docMk/>
          <pc:sldMk cId="1055956345" sldId="260"/>
        </pc:sldMkLst>
        <pc:spChg chg="del">
          <ac:chgData name="Eno Maycock" userId="d70cb033c514587d" providerId="LiveId" clId="{24D0D870-BD40-4173-87A3-F60249D20675}" dt="2026-06-23T11:09:11.143" v="149" actId="21"/>
          <ac:spMkLst>
            <pc:docMk/>
            <pc:sldMk cId="1055956345" sldId="260"/>
            <ac:spMk id="2" creationId="{4BB54648-757D-A560-BD11-94B3FF56201B}"/>
          </ac:spMkLst>
        </pc:spChg>
        <pc:spChg chg="mod">
          <ac:chgData name="Eno Maycock" userId="d70cb033c514587d" providerId="LiveId" clId="{24D0D870-BD40-4173-87A3-F60249D20675}" dt="2026-06-23T11:09:40.911" v="158" actId="14100"/>
          <ac:spMkLst>
            <pc:docMk/>
            <pc:sldMk cId="1055956345" sldId="260"/>
            <ac:spMk id="3" creationId="{49035340-379C-E676-DB2E-2C218A9264BE}"/>
          </ac:spMkLst>
        </pc:spChg>
      </pc:sldChg>
      <pc:sldChg chg="delSp modSp new mod">
        <pc:chgData name="Eno Maycock" userId="d70cb033c514587d" providerId="LiveId" clId="{24D0D870-BD40-4173-87A3-F60249D20675}" dt="2026-06-23T11:08:35.323" v="146" actId="5793"/>
        <pc:sldMkLst>
          <pc:docMk/>
          <pc:sldMk cId="3945224500" sldId="261"/>
        </pc:sldMkLst>
        <pc:spChg chg="del">
          <ac:chgData name="Eno Maycock" userId="d70cb033c514587d" providerId="LiveId" clId="{24D0D870-BD40-4173-87A3-F60249D20675}" dt="2026-06-23T11:08:05.156" v="135" actId="21"/>
          <ac:spMkLst>
            <pc:docMk/>
            <pc:sldMk cId="3945224500" sldId="261"/>
            <ac:spMk id="2" creationId="{4CBC668E-FF26-831F-9F4C-381A7BD47A39}"/>
          </ac:spMkLst>
        </pc:spChg>
        <pc:spChg chg="mod">
          <ac:chgData name="Eno Maycock" userId="d70cb033c514587d" providerId="LiveId" clId="{24D0D870-BD40-4173-87A3-F60249D20675}" dt="2026-06-23T11:08:35.323" v="146" actId="5793"/>
          <ac:spMkLst>
            <pc:docMk/>
            <pc:sldMk cId="3945224500" sldId="261"/>
            <ac:spMk id="3" creationId="{8F385CBA-3F01-E6C1-2B7B-392D069F7505}"/>
          </ac:spMkLst>
        </pc:spChg>
      </pc:sldChg>
      <pc:sldChg chg="delSp modSp new mod">
        <pc:chgData name="Eno Maycock" userId="d70cb033c514587d" providerId="LiveId" clId="{24D0D870-BD40-4173-87A3-F60249D20675}" dt="2026-06-23T11:30:58.568" v="193" actId="20577"/>
        <pc:sldMkLst>
          <pc:docMk/>
          <pc:sldMk cId="3199772807" sldId="262"/>
        </pc:sldMkLst>
        <pc:spChg chg="del">
          <ac:chgData name="Eno Maycock" userId="d70cb033c514587d" providerId="LiveId" clId="{24D0D870-BD40-4173-87A3-F60249D20675}" dt="2026-06-23T11:10:26.960" v="165" actId="21"/>
          <ac:spMkLst>
            <pc:docMk/>
            <pc:sldMk cId="3199772807" sldId="262"/>
            <ac:spMk id="2" creationId="{2959324B-4645-BDFA-B601-36DE15165F03}"/>
          </ac:spMkLst>
        </pc:spChg>
        <pc:spChg chg="mod">
          <ac:chgData name="Eno Maycock" userId="d70cb033c514587d" providerId="LiveId" clId="{24D0D870-BD40-4173-87A3-F60249D20675}" dt="2026-06-23T11:30:58.568" v="193" actId="20577"/>
          <ac:spMkLst>
            <pc:docMk/>
            <pc:sldMk cId="3199772807" sldId="262"/>
            <ac:spMk id="3" creationId="{5641058C-6803-15E0-451D-A1E7E26DE103}"/>
          </ac:spMkLst>
        </pc:spChg>
      </pc:sldChg>
      <pc:sldChg chg="delSp modSp new mod">
        <pc:chgData name="Eno Maycock" userId="d70cb033c514587d" providerId="LiveId" clId="{24D0D870-BD40-4173-87A3-F60249D20675}" dt="2026-06-23T11:13:08.214" v="183" actId="6549"/>
        <pc:sldMkLst>
          <pc:docMk/>
          <pc:sldMk cId="1425292865" sldId="263"/>
        </pc:sldMkLst>
        <pc:spChg chg="del">
          <ac:chgData name="Eno Maycock" userId="d70cb033c514587d" providerId="LiveId" clId="{24D0D870-BD40-4173-87A3-F60249D20675}" dt="2026-06-23T11:12:46.330" v="177" actId="21"/>
          <ac:spMkLst>
            <pc:docMk/>
            <pc:sldMk cId="1425292865" sldId="263"/>
            <ac:spMk id="2" creationId="{3650B8A3-CF82-87E8-5BEB-04F92A917CD9}"/>
          </ac:spMkLst>
        </pc:spChg>
        <pc:spChg chg="mod">
          <ac:chgData name="Eno Maycock" userId="d70cb033c514587d" providerId="LiveId" clId="{24D0D870-BD40-4173-87A3-F60249D20675}" dt="2026-06-23T11:13:08.214" v="183" actId="6549"/>
          <ac:spMkLst>
            <pc:docMk/>
            <pc:sldMk cId="1425292865" sldId="263"/>
            <ac:spMk id="3" creationId="{721997F8-7E7C-D09E-7DAC-8953F2F24EA9}"/>
          </ac:spMkLst>
        </pc:spChg>
      </pc:sldChg>
      <pc:sldChg chg="delSp modSp new mod">
        <pc:chgData name="Eno Maycock" userId="d70cb033c514587d" providerId="LiveId" clId="{24D0D870-BD40-4173-87A3-F60249D20675}" dt="2026-06-23T11:40:10.649" v="269" actId="20577"/>
        <pc:sldMkLst>
          <pc:docMk/>
          <pc:sldMk cId="433823555" sldId="264"/>
        </pc:sldMkLst>
        <pc:spChg chg="del">
          <ac:chgData name="Eno Maycock" userId="d70cb033c514587d" providerId="LiveId" clId="{24D0D870-BD40-4173-87A3-F60249D20675}" dt="2026-06-23T11:34:20.323" v="198" actId="21"/>
          <ac:spMkLst>
            <pc:docMk/>
            <pc:sldMk cId="433823555" sldId="264"/>
            <ac:spMk id="2" creationId="{CD388151-4348-1162-899E-C5B152412E1F}"/>
          </ac:spMkLst>
        </pc:spChg>
        <pc:spChg chg="mod">
          <ac:chgData name="Eno Maycock" userId="d70cb033c514587d" providerId="LiveId" clId="{24D0D870-BD40-4173-87A3-F60249D20675}" dt="2026-06-23T11:40:10.649" v="269" actId="20577"/>
          <ac:spMkLst>
            <pc:docMk/>
            <pc:sldMk cId="433823555" sldId="264"/>
            <ac:spMk id="3" creationId="{E0C8EF62-D1E9-8161-E080-1DE4A2C6087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5B1B1-79CD-57B2-D0E8-62C6D0D8FA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C1682DC-0BAA-39C1-863C-95693ABEB5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60A4B25-431C-731D-B759-BFF5E1041004}"/>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5" name="Footer Placeholder 4">
            <a:extLst>
              <a:ext uri="{FF2B5EF4-FFF2-40B4-BE49-F238E27FC236}">
                <a16:creationId xmlns:a16="http://schemas.microsoft.com/office/drawing/2014/main" id="{93095742-5479-90DF-5081-5C8D95F3F4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3EE647-DEE3-6F84-CF24-7C3614B430AF}"/>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2572807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BA13D-401C-6EDB-EF29-A4DFEFF4591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F8D1F85-7994-45A9-F8F6-5D91272973E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515090-93C9-C2C5-4910-73147A5A4F19}"/>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5" name="Footer Placeholder 4">
            <a:extLst>
              <a:ext uri="{FF2B5EF4-FFF2-40B4-BE49-F238E27FC236}">
                <a16:creationId xmlns:a16="http://schemas.microsoft.com/office/drawing/2014/main" id="{41D02B08-F84F-9D42-F323-ECC4F2C639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CA6B1B-8583-205B-1364-D67D21AEA21A}"/>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4256311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D38BB-73EF-F8B4-0F2D-D48B76F9F01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BE3D480-77F8-D156-5FB5-ADD8B6A902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7D52ED-0AD8-422A-A84E-54DD0B3AFBDD}"/>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5" name="Footer Placeholder 4">
            <a:extLst>
              <a:ext uri="{FF2B5EF4-FFF2-40B4-BE49-F238E27FC236}">
                <a16:creationId xmlns:a16="http://schemas.microsoft.com/office/drawing/2014/main" id="{A8CA3F91-9622-1ED5-0235-01FDBFA1B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504472-B530-59F5-DD79-ECCEBB0D7A93}"/>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3576167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4C1A7-61AE-17DD-4ABB-C3FDE1A0360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D51D9D1-F9F3-4E9E-3CF4-70590E8EC51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A51A997-8537-0F45-19D3-96207B490C8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44DEB08-E8B1-8984-4C3F-9B087C5C762A}"/>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6" name="Footer Placeholder 5">
            <a:extLst>
              <a:ext uri="{FF2B5EF4-FFF2-40B4-BE49-F238E27FC236}">
                <a16:creationId xmlns:a16="http://schemas.microsoft.com/office/drawing/2014/main" id="{5C75C5F8-268D-7054-1F47-96B451FBC9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6DA750-868D-118D-8753-E8A458AAE387}"/>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1443189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FD058-DAF1-6CBB-C473-DA76254F10D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782B29-6DF0-1740-6153-C53AD41430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355DBAC-5696-C7A5-7307-67038CAE525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99D4751-A549-0DBC-4ECC-A961185EB8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D50D34C-006D-B378-B2E4-BFF5050257F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218E838-682A-5F62-1AAA-82D2B281E096}"/>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8" name="Footer Placeholder 7">
            <a:extLst>
              <a:ext uri="{FF2B5EF4-FFF2-40B4-BE49-F238E27FC236}">
                <a16:creationId xmlns:a16="http://schemas.microsoft.com/office/drawing/2014/main" id="{E010F6C5-A26F-A99E-1A98-E5B84D5E62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1EA64A-F349-5921-02F7-C076CAFBE849}"/>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545189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01FFE-C7CC-2F7C-DED9-2088C4D7369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434D230-E9F4-0D07-5D09-469F535F448A}"/>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4" name="Footer Placeholder 3">
            <a:extLst>
              <a:ext uri="{FF2B5EF4-FFF2-40B4-BE49-F238E27FC236}">
                <a16:creationId xmlns:a16="http://schemas.microsoft.com/office/drawing/2014/main" id="{19F8C8C3-E739-83CD-8D0A-3FCF26CCA1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8420A1-B0F4-98E6-CA9A-F7539D1D6252}"/>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2243584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0A7797-6AB7-9FDF-7713-5938FF697856}"/>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3" name="Footer Placeholder 2">
            <a:extLst>
              <a:ext uri="{FF2B5EF4-FFF2-40B4-BE49-F238E27FC236}">
                <a16:creationId xmlns:a16="http://schemas.microsoft.com/office/drawing/2014/main" id="{969F7EB4-2ADA-9F20-A694-9D2FB207E5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A01CD0-BFE8-93F1-1217-F0C1C8ECA883}"/>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2578399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491CB-3321-B013-2AB5-AF6911E104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3C782A3-4F2B-F3FC-627F-DBCE23E08C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6BB5AC4-9C10-6338-F280-BB65B07126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D627F1-7641-870E-C03F-300D97EA01E2}"/>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6" name="Footer Placeholder 5">
            <a:extLst>
              <a:ext uri="{FF2B5EF4-FFF2-40B4-BE49-F238E27FC236}">
                <a16:creationId xmlns:a16="http://schemas.microsoft.com/office/drawing/2014/main" id="{F7619962-E79F-CC97-7E62-96568B1FBA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8AF447-9FE9-BCCD-4FF4-574373819DE6}"/>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3376537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89ACF-54AD-8FC0-7D48-09AF6E28C0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06AA2B9-C49D-3573-2EAE-F85320206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5CDBE8-7C9D-8F54-3C3C-5B0EE0D67D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9966C5-4CAF-941B-0DE9-90C8C274C55F}"/>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6" name="Footer Placeholder 5">
            <a:extLst>
              <a:ext uri="{FF2B5EF4-FFF2-40B4-BE49-F238E27FC236}">
                <a16:creationId xmlns:a16="http://schemas.microsoft.com/office/drawing/2014/main" id="{F94B162A-130C-880F-0A7B-7AB71B9217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88D857-4F70-65BF-69D9-0E7F35AA3A29}"/>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944958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F37D0-D83A-5248-29DB-6B18DCF94E6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A049269-FDEB-D99C-A052-9119C1E7A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16CD3B4-098F-84EA-1670-11410AAD6DE8}"/>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5" name="Footer Placeholder 4">
            <a:extLst>
              <a:ext uri="{FF2B5EF4-FFF2-40B4-BE49-F238E27FC236}">
                <a16:creationId xmlns:a16="http://schemas.microsoft.com/office/drawing/2014/main" id="{1704077D-E58D-6EDE-5E0D-30E1939716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D2CD93-BB4B-2F34-3FD8-F5CC6894A71B}"/>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1546676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EB6844-6588-D9A0-E688-484C6AC1E77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9DAC58C-EBFF-60F1-96EF-A68018CC7D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29C934-5655-1DFB-0806-24B2BEB32028}"/>
              </a:ext>
            </a:extLst>
          </p:cNvPr>
          <p:cNvSpPr>
            <a:spLocks noGrp="1"/>
          </p:cNvSpPr>
          <p:nvPr>
            <p:ph type="dt" sz="half" idx="10"/>
          </p:nvPr>
        </p:nvSpPr>
        <p:spPr/>
        <p:txBody>
          <a:bodyPr/>
          <a:lstStyle/>
          <a:p>
            <a:fld id="{A37EC520-F988-4476-A38E-DF305B547F3C}" type="datetimeFigureOut">
              <a:rPr lang="en-GB" smtClean="0"/>
              <a:t>23/06/2026</a:t>
            </a:fld>
            <a:endParaRPr lang="en-GB"/>
          </a:p>
        </p:txBody>
      </p:sp>
      <p:sp>
        <p:nvSpPr>
          <p:cNvPr id="5" name="Footer Placeholder 4">
            <a:extLst>
              <a:ext uri="{FF2B5EF4-FFF2-40B4-BE49-F238E27FC236}">
                <a16:creationId xmlns:a16="http://schemas.microsoft.com/office/drawing/2014/main" id="{6C197352-7532-4AC1-0037-C86493759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1223E0-EFE9-6EFD-FFD9-CEB008D63B4D}"/>
              </a:ext>
            </a:extLst>
          </p:cNvPr>
          <p:cNvSpPr>
            <a:spLocks noGrp="1"/>
          </p:cNvSpPr>
          <p:nvPr>
            <p:ph type="sldNum" sz="quarter" idx="12"/>
          </p:nvPr>
        </p:nvSpPr>
        <p:spPr/>
        <p:txBody>
          <a:bodyPr/>
          <a:lstStyle/>
          <a:p>
            <a:fld id="{BE960A4E-ED4A-4731-A764-511EE369560B}" type="slidenum">
              <a:rPr lang="en-GB" smtClean="0"/>
              <a:t>‹#›</a:t>
            </a:fld>
            <a:endParaRPr lang="en-GB"/>
          </a:p>
        </p:txBody>
      </p:sp>
    </p:spTree>
    <p:extLst>
      <p:ext uri="{BB962C8B-B14F-4D97-AF65-F5344CB8AC3E}">
        <p14:creationId xmlns:p14="http://schemas.microsoft.com/office/powerpoint/2010/main" val="2057408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5D85EB-DE7A-C9CF-E9F6-F85BB36D30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F9E4215-82CF-4FDB-1434-A86545B5E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181333-2434-95B3-A4DE-17DB64698E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37EC520-F988-4476-A38E-DF305B547F3C}" type="datetimeFigureOut">
              <a:rPr lang="en-GB" smtClean="0"/>
              <a:t>23/06/2026</a:t>
            </a:fld>
            <a:endParaRPr lang="en-GB"/>
          </a:p>
        </p:txBody>
      </p:sp>
      <p:sp>
        <p:nvSpPr>
          <p:cNvPr id="5" name="Footer Placeholder 4">
            <a:extLst>
              <a:ext uri="{FF2B5EF4-FFF2-40B4-BE49-F238E27FC236}">
                <a16:creationId xmlns:a16="http://schemas.microsoft.com/office/drawing/2014/main" id="{D7622C68-AB66-FF01-9430-B29FB5B22A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E3EB544-2FA8-7796-D05F-4EEF964996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E960A4E-ED4A-4731-A764-511EE369560B}" type="slidenum">
              <a:rPr lang="en-GB" smtClean="0"/>
              <a:t>‹#›</a:t>
            </a:fld>
            <a:endParaRPr lang="en-GB"/>
          </a:p>
        </p:txBody>
      </p:sp>
    </p:spTree>
    <p:extLst>
      <p:ext uri="{BB962C8B-B14F-4D97-AF65-F5344CB8AC3E}">
        <p14:creationId xmlns:p14="http://schemas.microsoft.com/office/powerpoint/2010/main" val="2297336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B6E6C-12EB-08A6-A841-0D01E6856F03}"/>
              </a:ext>
            </a:extLst>
          </p:cNvPr>
          <p:cNvSpPr>
            <a:spLocks noGrp="1"/>
          </p:cNvSpPr>
          <p:nvPr>
            <p:ph type="title"/>
          </p:nvPr>
        </p:nvSpPr>
        <p:spPr>
          <a:xfrm>
            <a:off x="0" y="1"/>
            <a:ext cx="12192000" cy="681036"/>
          </a:xfrm>
        </p:spPr>
        <p:txBody>
          <a:bodyPr>
            <a:normAutofit fontScale="90000"/>
          </a:bodyPr>
          <a:lstStyle/>
          <a:p>
            <a:br>
              <a:rPr lang="en-GB" dirty="0"/>
            </a:br>
            <a:r>
              <a:rPr lang="en-GB" dirty="0"/>
              <a:t>The case context</a:t>
            </a:r>
            <a:br>
              <a:rPr lang="en-GB" dirty="0"/>
            </a:br>
            <a:endParaRPr lang="en-GB" dirty="0"/>
          </a:p>
        </p:txBody>
      </p:sp>
      <p:sp>
        <p:nvSpPr>
          <p:cNvPr id="3" name="Content Placeholder 2">
            <a:extLst>
              <a:ext uri="{FF2B5EF4-FFF2-40B4-BE49-F238E27FC236}">
                <a16:creationId xmlns:a16="http://schemas.microsoft.com/office/drawing/2014/main" id="{FFC72459-DDBC-A7CC-3ACC-8A6E7B75FA50}"/>
              </a:ext>
            </a:extLst>
          </p:cNvPr>
          <p:cNvSpPr>
            <a:spLocks noGrp="1"/>
          </p:cNvSpPr>
          <p:nvPr>
            <p:ph idx="1"/>
          </p:nvPr>
        </p:nvSpPr>
        <p:spPr>
          <a:xfrm>
            <a:off x="0" y="786580"/>
            <a:ext cx="12192000" cy="6071419"/>
          </a:xfrm>
        </p:spPr>
        <p:txBody>
          <a:bodyPr/>
          <a:lstStyle/>
          <a:p>
            <a:r>
              <a:rPr lang="en-GB" dirty="0"/>
              <a:t>450 employees across London, Berlin, and Singapore.</a:t>
            </a:r>
          </a:p>
          <a:p>
            <a:r>
              <a:rPr lang="en-GB" dirty="0"/>
              <a:t>AI-enabled electric mobility and smart infrastructure analytics.</a:t>
            </a:r>
          </a:p>
          <a:p>
            <a:r>
              <a:rPr lang="en-GB" dirty="0"/>
              <a:t>Key issues: </a:t>
            </a:r>
            <a:r>
              <a:rPr lang="en-GB" b="1" dirty="0"/>
              <a:t>weak socialisation, low engagement, high graduate attrition</a:t>
            </a:r>
            <a:r>
              <a:rPr lang="en-GB" dirty="0"/>
              <a:t>.</a:t>
            </a:r>
          </a:p>
          <a:p>
            <a:endParaRPr lang="en-GB" dirty="0"/>
          </a:p>
          <a:p>
            <a:r>
              <a:rPr lang="en-GB" dirty="0"/>
              <a:t>Rapid growth can create inconsistent people practices.</a:t>
            </a:r>
          </a:p>
          <a:p>
            <a:r>
              <a:rPr lang="en-GB" dirty="0"/>
              <a:t>Please treat the three issues as connected, not separate.</a:t>
            </a:r>
          </a:p>
          <a:p>
            <a:endParaRPr lang="en-GB" dirty="0"/>
          </a:p>
          <a:p>
            <a:endParaRPr lang="en-GB" dirty="0"/>
          </a:p>
        </p:txBody>
      </p:sp>
    </p:spTree>
    <p:extLst>
      <p:ext uri="{BB962C8B-B14F-4D97-AF65-F5344CB8AC3E}">
        <p14:creationId xmlns:p14="http://schemas.microsoft.com/office/powerpoint/2010/main" val="688924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B285D0-E9C6-B457-9A5C-C3CB377BA7B1}"/>
              </a:ext>
            </a:extLst>
          </p:cNvPr>
          <p:cNvSpPr>
            <a:spLocks noGrp="1"/>
          </p:cNvSpPr>
          <p:nvPr>
            <p:ph idx="1"/>
          </p:nvPr>
        </p:nvSpPr>
        <p:spPr>
          <a:xfrm>
            <a:off x="0" y="0"/>
            <a:ext cx="12192000" cy="6858000"/>
          </a:xfrm>
        </p:spPr>
        <p:txBody>
          <a:bodyPr>
            <a:normAutofit fontScale="77500" lnSpcReduction="20000"/>
          </a:bodyPr>
          <a:lstStyle/>
          <a:p>
            <a:pPr marL="0" indent="0" algn="ctr">
              <a:buNone/>
            </a:pPr>
            <a:r>
              <a:rPr lang="en-GB" sz="3600" b="1" dirty="0"/>
              <a:t>Introduction</a:t>
            </a:r>
          </a:p>
          <a:p>
            <a:r>
              <a:rPr lang="en-GB" dirty="0"/>
              <a:t>Task A: </a:t>
            </a:r>
          </a:p>
          <a:p>
            <a:r>
              <a:rPr lang="en-GB" dirty="0"/>
              <a:t>Socialisation, identity, and business activism (Compare onboarding with strategic socialisation - Use Van Maanen &amp; Schein, psychological contract theory, and identity construction).</a:t>
            </a:r>
          </a:p>
          <a:p>
            <a:r>
              <a:rPr lang="en-GB" dirty="0"/>
              <a:t>Design a staged socialisation framework (Framework – preboarding and on boarding). Include activities that Build organisational identification, Promote ethical professionalism and Develop a business activist mindset.</a:t>
            </a:r>
          </a:p>
          <a:p>
            <a:endParaRPr lang="en-GB" dirty="0"/>
          </a:p>
          <a:p>
            <a:r>
              <a:rPr lang="en-GB" dirty="0"/>
              <a:t>Task B: Job design.</a:t>
            </a:r>
          </a:p>
          <a:p>
            <a:r>
              <a:rPr lang="en-GB" dirty="0"/>
              <a:t>Design innovative jobs. Use Job Characteristics Model. Explain that Helios needs jobs that support autonomy, learning, and project ownership. Point out that graduate retention may improve if work feels meaningful and developmental. Link each job characteristic to intrinsic motivation. Include the expected impact.</a:t>
            </a:r>
          </a:p>
          <a:p>
            <a:endParaRPr lang="en-GB" dirty="0"/>
          </a:p>
          <a:p>
            <a:r>
              <a:rPr lang="en-GB" dirty="0"/>
              <a:t>Task C: Reflective report.</a:t>
            </a:r>
          </a:p>
          <a:p>
            <a:r>
              <a:rPr lang="en-GB" dirty="0"/>
              <a:t>Reflect on AI as decision support. Protect human judgement. Build a personal capability development plan Data literacy, AI augmentation in HR, Strategic influencing, Global mobility awareness). Justify why each capability matters for their employability.</a:t>
            </a:r>
          </a:p>
          <a:p>
            <a:endParaRPr lang="en-GB" dirty="0"/>
          </a:p>
          <a:p>
            <a:r>
              <a:rPr lang="en-GB" dirty="0"/>
              <a:t>Conclusion.</a:t>
            </a:r>
          </a:p>
          <a:p>
            <a:endParaRPr lang="en-GB" dirty="0"/>
          </a:p>
        </p:txBody>
      </p:sp>
    </p:spTree>
    <p:extLst>
      <p:ext uri="{BB962C8B-B14F-4D97-AF65-F5344CB8AC3E}">
        <p14:creationId xmlns:p14="http://schemas.microsoft.com/office/powerpoint/2010/main" val="4277299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A2576A-A6CB-04D1-1DE9-B7135AAED506}"/>
              </a:ext>
            </a:extLst>
          </p:cNvPr>
          <p:cNvSpPr>
            <a:spLocks noGrp="1"/>
          </p:cNvSpPr>
          <p:nvPr>
            <p:ph idx="1"/>
          </p:nvPr>
        </p:nvSpPr>
        <p:spPr>
          <a:xfrm>
            <a:off x="0" y="0"/>
            <a:ext cx="12192000" cy="6858000"/>
          </a:xfrm>
        </p:spPr>
        <p:txBody>
          <a:bodyPr>
            <a:normAutofit fontScale="70000" lnSpcReduction="20000"/>
          </a:bodyPr>
          <a:lstStyle/>
          <a:p>
            <a:pPr marL="0" indent="0" algn="ctr">
              <a:buNone/>
            </a:pPr>
            <a:r>
              <a:rPr lang="en-GB" sz="4000" b="1" dirty="0"/>
              <a:t>Task A: Socialisation, identity, and business activism</a:t>
            </a:r>
            <a:endParaRPr lang="en-GB" sz="4000" dirty="0"/>
          </a:p>
          <a:p>
            <a:r>
              <a:rPr lang="en-GB" dirty="0"/>
              <a:t>Onboarding is the formal process of introducing graduates to Helios’s systems, role expectations, &amp; culture, while strategic socialisation is broader and more intentional because it shapes how they think, behave, &amp; identify with the organisation over time.</a:t>
            </a:r>
          </a:p>
          <a:p>
            <a:r>
              <a:rPr lang="en-GB" dirty="0"/>
              <a:t>Using </a:t>
            </a:r>
            <a:r>
              <a:rPr lang="en-GB" b="1" dirty="0"/>
              <a:t>Van Maanen &amp; Schein</a:t>
            </a:r>
            <a:r>
              <a:rPr lang="en-GB" dirty="0"/>
              <a:t>, Helios should move graduates through structured socialisation tactics such as clear sequencing, mentorship, social support, &amp; regular feedback so they understand both the task &amp; the values behind the task.</a:t>
            </a:r>
          </a:p>
          <a:p>
            <a:r>
              <a:rPr lang="en-GB" dirty="0"/>
              <a:t>From a </a:t>
            </a:r>
            <a:r>
              <a:rPr lang="en-GB" b="1" dirty="0"/>
              <a:t>psychological contract</a:t>
            </a:r>
            <a:r>
              <a:rPr lang="en-GB" dirty="0"/>
              <a:t> perspective, Helios should ensure that the promises made during recruitment match the reality of the graduate experience, because trust, engagement, and retention are damaged when expectations are not met.</a:t>
            </a:r>
          </a:p>
          <a:p>
            <a:r>
              <a:rPr lang="en-GB" dirty="0"/>
              <a:t>Through </a:t>
            </a:r>
            <a:r>
              <a:rPr lang="en-GB" b="1" dirty="0"/>
              <a:t>identity construction</a:t>
            </a:r>
            <a:r>
              <a:rPr lang="en-GB" dirty="0"/>
              <a:t>, graduates should be helped to see themselves not only as employees, but as ethical professionals &amp; future leaders who can contribute to organisational purpose &amp; wider social value.</a:t>
            </a:r>
          </a:p>
          <a:p>
            <a:r>
              <a:rPr lang="en-GB" dirty="0"/>
              <a:t>A staged socialisation framework could include:</a:t>
            </a:r>
          </a:p>
          <a:p>
            <a:pPr lvl="1"/>
            <a:r>
              <a:rPr lang="en-GB" sz="2600" b="1" dirty="0"/>
              <a:t>Preboarding:</a:t>
            </a:r>
            <a:r>
              <a:rPr lang="en-GB" sz="2600" dirty="0"/>
              <a:t> welcome messages, role clarity packs, values briefings, mentor assignment, &amp; early contact with the team.</a:t>
            </a:r>
          </a:p>
          <a:p>
            <a:pPr lvl="1"/>
            <a:r>
              <a:rPr lang="en-GB" sz="2600" b="1" dirty="0"/>
              <a:t>Onboarding:</a:t>
            </a:r>
            <a:r>
              <a:rPr lang="en-GB" sz="2600" dirty="0"/>
              <a:t> induction, shadowing, training, guided reflection, and check-ins at 30, 60, 90, 120 days and at the end of the 1 year for the probation sign off.</a:t>
            </a:r>
          </a:p>
          <a:p>
            <a:r>
              <a:rPr lang="en-GB" dirty="0"/>
              <a:t>Activities should:</a:t>
            </a:r>
          </a:p>
          <a:p>
            <a:pPr lvl="1"/>
            <a:r>
              <a:rPr lang="en-GB" sz="2600" b="1" dirty="0"/>
              <a:t>Build organisational identification:</a:t>
            </a:r>
            <a:r>
              <a:rPr lang="en-GB" sz="2600" dirty="0"/>
              <a:t> introduce Helios’s mission, success stories, and role-model behaviours.</a:t>
            </a:r>
          </a:p>
          <a:p>
            <a:pPr lvl="1"/>
            <a:r>
              <a:rPr lang="en-GB" sz="2600" b="1" dirty="0"/>
              <a:t>Promote ethical professionalism:</a:t>
            </a:r>
            <a:r>
              <a:rPr lang="en-GB" sz="2600" dirty="0"/>
              <a:t> use case discussions, ethics scenarios, and codes of conduct.</a:t>
            </a:r>
          </a:p>
          <a:p>
            <a:pPr lvl="1"/>
            <a:r>
              <a:rPr lang="en-GB" sz="2600" b="1" dirty="0"/>
              <a:t>Develop a business activist mindset:</a:t>
            </a:r>
            <a:r>
              <a:rPr lang="en-GB" sz="2600" dirty="0"/>
              <a:t> encourage graduates to identify problems, challenge poor practice respectfully, and propose improvements that support social and organisational impact.</a:t>
            </a:r>
          </a:p>
          <a:p>
            <a:r>
              <a:rPr lang="en-GB" b="1" dirty="0"/>
              <a:t>Expected impact:</a:t>
            </a:r>
            <a:r>
              <a:rPr lang="en-GB" dirty="0"/>
              <a:t> stronger belonging, clearer role confidence, improved commitment, more ethical decision-making, and better graduate retention.</a:t>
            </a:r>
          </a:p>
          <a:p>
            <a:endParaRPr lang="en-GB" dirty="0"/>
          </a:p>
        </p:txBody>
      </p:sp>
    </p:spTree>
    <p:extLst>
      <p:ext uri="{BB962C8B-B14F-4D97-AF65-F5344CB8AC3E}">
        <p14:creationId xmlns:p14="http://schemas.microsoft.com/office/powerpoint/2010/main" val="3917995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8EF62-D1E9-8161-E080-1DE4A2C60874}"/>
              </a:ext>
            </a:extLst>
          </p:cNvPr>
          <p:cNvSpPr>
            <a:spLocks noGrp="1"/>
          </p:cNvSpPr>
          <p:nvPr>
            <p:ph idx="1"/>
          </p:nvPr>
        </p:nvSpPr>
        <p:spPr>
          <a:xfrm>
            <a:off x="0" y="0"/>
            <a:ext cx="12192000" cy="7020232"/>
          </a:xfrm>
        </p:spPr>
        <p:txBody>
          <a:bodyPr>
            <a:normAutofit fontScale="25000" lnSpcReduction="20000"/>
          </a:bodyPr>
          <a:lstStyle/>
          <a:p>
            <a:pPr marL="0" indent="0">
              <a:buNone/>
            </a:pPr>
            <a:r>
              <a:rPr lang="en-GB" sz="6400" dirty="0"/>
              <a:t>A </a:t>
            </a:r>
            <a:r>
              <a:rPr lang="en-GB" sz="6400" b="1" dirty="0"/>
              <a:t>structured graduate development programme </a:t>
            </a:r>
            <a:r>
              <a:rPr lang="en-GB" sz="6400" dirty="0"/>
              <a:t>built around induction, relationship-building, and ongoing reflection. The key is to make the socialisation experience deliberate rather than informal, so they experience the culture, expectations, and values of Helios in practice.</a:t>
            </a:r>
          </a:p>
          <a:p>
            <a:pPr marL="0" indent="0">
              <a:buNone/>
            </a:pPr>
            <a:r>
              <a:rPr lang="en-GB" sz="6400" b="1" dirty="0"/>
              <a:t>Activities to apply it</a:t>
            </a:r>
          </a:p>
          <a:p>
            <a:pPr marL="514350" indent="-514350">
              <a:buFont typeface="+mj-lt"/>
              <a:buAutoNum type="arabicPeriod"/>
            </a:pPr>
            <a:r>
              <a:rPr lang="en-GB" sz="6400" b="1" dirty="0"/>
              <a:t>Pre-start welcome pack:</a:t>
            </a:r>
            <a:r>
              <a:rPr lang="en-GB" sz="6400" dirty="0"/>
              <a:t> Send a clear welcome message, job outline, values statement, and first-week plan before graduates start.</a:t>
            </a:r>
          </a:p>
          <a:p>
            <a:pPr marL="514350" indent="-514350">
              <a:buFont typeface="+mj-lt"/>
              <a:buAutoNum type="arabicPeriod"/>
            </a:pPr>
            <a:r>
              <a:rPr lang="en-GB" sz="6400" b="1" dirty="0"/>
              <a:t>Structured induction:</a:t>
            </a:r>
            <a:r>
              <a:rPr lang="en-GB" sz="6400" dirty="0"/>
              <a:t> Use a planned induction schedule that introduces Helios’s mission, standards, teams, and key expectations.</a:t>
            </a:r>
          </a:p>
          <a:p>
            <a:pPr marL="514350" indent="-514350">
              <a:buFont typeface="+mj-lt"/>
              <a:buAutoNum type="arabicPeriod"/>
            </a:pPr>
            <a:r>
              <a:rPr lang="en-GB" sz="6400" b="1" dirty="0"/>
              <a:t>Assigned mentor or buddy:</a:t>
            </a:r>
            <a:r>
              <a:rPr lang="en-GB" sz="6400" dirty="0"/>
              <a:t> Pair each graduate with a trained mentor who can answer questions, model behaviour, and support adjustment.</a:t>
            </a:r>
          </a:p>
          <a:p>
            <a:pPr marL="514350" indent="-514350">
              <a:buFont typeface="+mj-lt"/>
              <a:buAutoNum type="arabicPeriod"/>
            </a:pPr>
            <a:r>
              <a:rPr lang="en-GB" sz="6400" b="1" dirty="0"/>
              <a:t>Manager check-ins:</a:t>
            </a:r>
            <a:r>
              <a:rPr lang="en-GB" sz="6400" dirty="0"/>
              <a:t> Hold regular one-to-one meetings at the end of week 1, month 1, month 3, and month 6 to review progress and concerns.</a:t>
            </a:r>
          </a:p>
          <a:p>
            <a:pPr marL="514350" indent="-514350">
              <a:buFont typeface="+mj-lt"/>
              <a:buAutoNum type="arabicPeriod"/>
            </a:pPr>
            <a:r>
              <a:rPr lang="en-GB" sz="6400" b="1" dirty="0"/>
              <a:t>Feedback loops:</a:t>
            </a:r>
            <a:r>
              <a:rPr lang="en-GB" sz="6400" dirty="0"/>
              <a:t> Give regular, specific feedback on performance, behaviour, and cultural fit so graduates understand what is working well and what needs improvement.</a:t>
            </a:r>
          </a:p>
          <a:p>
            <a:pPr marL="514350" indent="-514350">
              <a:buFont typeface="+mj-lt"/>
              <a:buAutoNum type="arabicPeriod"/>
            </a:pPr>
            <a:r>
              <a:rPr lang="en-GB" sz="6400" b="1" dirty="0"/>
              <a:t>Reflection sessions:</a:t>
            </a:r>
            <a:r>
              <a:rPr lang="en-GB" sz="6400" dirty="0"/>
              <a:t> Ask graduates to keep a short reflective log on what they are learning about the organisation, their role, and professional behaviour.</a:t>
            </a:r>
          </a:p>
          <a:p>
            <a:pPr marL="514350" indent="-514350">
              <a:buFont typeface="+mj-lt"/>
              <a:buAutoNum type="arabicPeriod"/>
            </a:pPr>
            <a:r>
              <a:rPr lang="en-GB" sz="6400" b="1" dirty="0"/>
              <a:t>Values-in-action workshops:</a:t>
            </a:r>
            <a:r>
              <a:rPr lang="en-GB" sz="6400" dirty="0"/>
              <a:t> Use short sessions with case studies to show how Helios’s values apply to day-to-day decisions.</a:t>
            </a:r>
          </a:p>
          <a:p>
            <a:pPr marL="514350" indent="-514350">
              <a:buFont typeface="+mj-lt"/>
              <a:buAutoNum type="arabicPeriod"/>
            </a:pPr>
            <a:r>
              <a:rPr lang="en-GB" sz="6400" b="1" dirty="0"/>
              <a:t>Team integration activities:</a:t>
            </a:r>
            <a:r>
              <a:rPr lang="en-GB" sz="6400" dirty="0"/>
              <a:t> Include shadowing, project meetings, and cross-functional introductions so graduates build networks and feel included.</a:t>
            </a:r>
          </a:p>
          <a:p>
            <a:pPr marL="514350" indent="-514350">
              <a:buFont typeface="+mj-lt"/>
              <a:buAutoNum type="arabicPeriod"/>
            </a:pPr>
            <a:r>
              <a:rPr lang="en-GB" sz="6400" b="1" dirty="0"/>
              <a:t>Ethics and professionalism training:</a:t>
            </a:r>
            <a:r>
              <a:rPr lang="en-GB" sz="6400" dirty="0"/>
              <a:t> Run sessions on conduct, responsibility, confidentiality, accountability, &amp; decision-making.</a:t>
            </a:r>
          </a:p>
          <a:p>
            <a:pPr marL="514350" indent="-514350">
              <a:buFont typeface="+mj-lt"/>
              <a:buAutoNum type="arabicPeriod"/>
            </a:pPr>
            <a:r>
              <a:rPr lang="en-GB" sz="6400" b="1" dirty="0"/>
              <a:t>Career and identity conversations:</a:t>
            </a:r>
            <a:r>
              <a:rPr lang="en-GB" sz="6400" dirty="0"/>
              <a:t> Discuss how the graduate role connects to future leadership, employability, and wider organisational purpose.</a:t>
            </a:r>
          </a:p>
          <a:p>
            <a:pPr marL="0" indent="0">
              <a:buNone/>
            </a:pPr>
            <a:r>
              <a:rPr lang="en-GB" sz="6400" b="1" dirty="0"/>
              <a:t>How this applies to the three ideas</a:t>
            </a:r>
          </a:p>
          <a:p>
            <a:pPr marL="514350" indent="-514350">
              <a:buFont typeface="+mj-lt"/>
              <a:buAutoNum type="arabicPeriod"/>
            </a:pPr>
            <a:r>
              <a:rPr lang="en-GB" sz="6400" b="1" dirty="0"/>
              <a:t>Structured socialisation:</a:t>
            </a:r>
            <a:r>
              <a:rPr lang="en-GB" sz="6400" dirty="0"/>
              <a:t> Sequenced induction, mentoring, feedback, and check-ins help graduates understand both the job and the culture.</a:t>
            </a:r>
          </a:p>
          <a:p>
            <a:pPr marL="514350" indent="-514350">
              <a:buFont typeface="+mj-lt"/>
              <a:buAutoNum type="arabicPeriod"/>
            </a:pPr>
            <a:r>
              <a:rPr lang="en-GB" sz="6400" b="1" dirty="0"/>
              <a:t>Psychological contract:</a:t>
            </a:r>
            <a:r>
              <a:rPr lang="en-GB" sz="6400" dirty="0"/>
              <a:t> Clear communication, realistic expectations</a:t>
            </a:r>
            <a:r>
              <a:rPr lang="en-GB" sz="6400"/>
              <a:t>, &amp; </a:t>
            </a:r>
            <a:r>
              <a:rPr lang="en-GB" sz="6400" dirty="0"/>
              <a:t>honest follow-up reduce </a:t>
            </a:r>
            <a:r>
              <a:rPr lang="en-GB" sz="6400"/>
              <a:t>disappointment &amp; </a:t>
            </a:r>
            <a:r>
              <a:rPr lang="en-GB" sz="6400" dirty="0"/>
              <a:t>build trust.</a:t>
            </a:r>
          </a:p>
          <a:p>
            <a:pPr marL="514350" indent="-514350">
              <a:buFont typeface="+mj-lt"/>
              <a:buAutoNum type="arabicPeriod"/>
            </a:pPr>
            <a:r>
              <a:rPr lang="en-GB" sz="6400" b="1" dirty="0"/>
              <a:t>Identity construction:</a:t>
            </a:r>
            <a:r>
              <a:rPr lang="en-GB" sz="6400" dirty="0"/>
              <a:t> Reflection, role modelling, and values-based conversations help graduates see themselves as ethical professionals and future leaders.</a:t>
            </a:r>
          </a:p>
          <a:p>
            <a:pPr marL="0" indent="0">
              <a:buNone/>
            </a:pPr>
            <a:r>
              <a:rPr lang="en-GB" sz="6400" b="1" dirty="0"/>
              <a:t>Expected impact - </a:t>
            </a:r>
            <a:r>
              <a:rPr lang="en-GB" sz="6400" dirty="0"/>
              <a:t>Stronger organisational identification, Better engagement and confidence, Improved trust in managers and the organisation, Greater professional behaviour and ethical awareness and Higher retention of graduates over time.</a:t>
            </a:r>
          </a:p>
          <a:p>
            <a:endParaRPr lang="en-GB" dirty="0"/>
          </a:p>
        </p:txBody>
      </p:sp>
    </p:spTree>
    <p:extLst>
      <p:ext uri="{BB962C8B-B14F-4D97-AF65-F5344CB8AC3E}">
        <p14:creationId xmlns:p14="http://schemas.microsoft.com/office/powerpoint/2010/main" val="433823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385CBA-3F01-E6C1-2B7B-392D069F7505}"/>
              </a:ext>
            </a:extLst>
          </p:cNvPr>
          <p:cNvSpPr>
            <a:spLocks noGrp="1"/>
          </p:cNvSpPr>
          <p:nvPr>
            <p:ph idx="1"/>
          </p:nvPr>
        </p:nvSpPr>
        <p:spPr>
          <a:xfrm>
            <a:off x="0" y="0"/>
            <a:ext cx="12192000" cy="6858000"/>
          </a:xfrm>
        </p:spPr>
        <p:txBody>
          <a:bodyPr>
            <a:normAutofit fontScale="85000" lnSpcReduction="20000"/>
          </a:bodyPr>
          <a:lstStyle/>
          <a:p>
            <a:pPr marL="0" indent="0" algn="ctr">
              <a:buNone/>
            </a:pPr>
            <a:r>
              <a:rPr lang="en-GB" sz="3800" b="1" dirty="0"/>
              <a:t>Task B: Job design</a:t>
            </a:r>
            <a:endParaRPr lang="en-GB" sz="3800" dirty="0"/>
          </a:p>
          <a:p>
            <a:r>
              <a:rPr lang="en-GB" dirty="0"/>
              <a:t>Helios should design graduate jobs that are innovative, developmental, and meaningful rather than narrowly repetitive.</a:t>
            </a:r>
          </a:p>
          <a:p>
            <a:r>
              <a:rPr lang="en-GB" dirty="0"/>
              <a:t>Using the </a:t>
            </a:r>
            <a:r>
              <a:rPr lang="en-GB" b="1" dirty="0"/>
              <a:t>Job Characteristics Model</a:t>
            </a:r>
            <a:r>
              <a:rPr lang="en-GB" dirty="0"/>
              <a:t>, the jobs should be built around:</a:t>
            </a:r>
          </a:p>
          <a:p>
            <a:pPr lvl="1"/>
            <a:r>
              <a:rPr lang="en-GB" b="1" dirty="0"/>
              <a:t>Skill variety:</a:t>
            </a:r>
            <a:r>
              <a:rPr lang="en-GB" dirty="0"/>
              <a:t> graduates should use a range of skills across analysis, communication, problem-solving, and teamwork.</a:t>
            </a:r>
          </a:p>
          <a:p>
            <a:pPr lvl="1"/>
            <a:r>
              <a:rPr lang="en-GB" b="1" dirty="0"/>
              <a:t>Task identity:</a:t>
            </a:r>
            <a:r>
              <a:rPr lang="en-GB" dirty="0"/>
              <a:t> graduates should complete whole pieces of work so they can see a task through from start to finish.</a:t>
            </a:r>
          </a:p>
          <a:p>
            <a:pPr lvl="1"/>
            <a:r>
              <a:rPr lang="en-GB" b="1" dirty="0"/>
              <a:t>Task significance:</a:t>
            </a:r>
            <a:r>
              <a:rPr lang="en-GB" dirty="0"/>
              <a:t> graduates should understand how their work contributes to clients, colleagues, customers, or organisational performance.</a:t>
            </a:r>
          </a:p>
          <a:p>
            <a:pPr lvl="1"/>
            <a:r>
              <a:rPr lang="en-GB" b="1" dirty="0"/>
              <a:t>Autonomy:</a:t>
            </a:r>
            <a:r>
              <a:rPr lang="en-GB" dirty="0"/>
              <a:t> graduates should have discretion over how they organise parts of their work and solve problems.</a:t>
            </a:r>
          </a:p>
          <a:p>
            <a:pPr lvl="1"/>
            <a:r>
              <a:rPr lang="en-GB" b="1" dirty="0"/>
              <a:t>Feedback:</a:t>
            </a:r>
            <a:r>
              <a:rPr lang="en-GB" dirty="0"/>
              <a:t> graduates should receive regular, specific feedback from managers, mentors, and project teams.</a:t>
            </a:r>
          </a:p>
          <a:p>
            <a:r>
              <a:rPr lang="en-GB" dirty="0"/>
              <a:t>Helios needs jobs that support </a:t>
            </a:r>
            <a:r>
              <a:rPr lang="en-GB" b="1" dirty="0"/>
              <a:t>autonomy, learning, and project ownership</a:t>
            </a:r>
            <a:r>
              <a:rPr lang="en-GB" dirty="0"/>
              <a:t>, because these features make the work feel developmental rather than temporary.</a:t>
            </a:r>
          </a:p>
          <a:p>
            <a:r>
              <a:rPr lang="en-GB" dirty="0"/>
              <a:t>This is likely to improve graduate retention because employees are more likely to stay when their work feels meaningful, challenging, and connected to future career growth.</a:t>
            </a:r>
          </a:p>
          <a:p>
            <a:r>
              <a:rPr lang="en-GB" dirty="0"/>
              <a:t>Each job characteristic supports </a:t>
            </a:r>
            <a:r>
              <a:rPr lang="en-GB" b="1" dirty="0"/>
              <a:t>intrinsic motivation</a:t>
            </a:r>
            <a:r>
              <a:rPr lang="en-GB" dirty="0"/>
              <a:t> by increasing interest, ownership, responsibility, and a sense of achievement.</a:t>
            </a:r>
          </a:p>
          <a:p>
            <a:r>
              <a:rPr lang="en-GB" b="1" dirty="0"/>
              <a:t>Expected impact:</a:t>
            </a:r>
            <a:r>
              <a:rPr lang="en-GB" dirty="0"/>
              <a:t> higher motivation, faster learning, stronger engagement, better performance, and reduced turnover among graduates.</a:t>
            </a:r>
          </a:p>
          <a:p>
            <a:endParaRPr lang="en-GB" dirty="0"/>
          </a:p>
        </p:txBody>
      </p:sp>
    </p:spTree>
    <p:extLst>
      <p:ext uri="{BB962C8B-B14F-4D97-AF65-F5344CB8AC3E}">
        <p14:creationId xmlns:p14="http://schemas.microsoft.com/office/powerpoint/2010/main" val="3945224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035340-379C-E676-DB2E-2C218A9264BE}"/>
              </a:ext>
            </a:extLst>
          </p:cNvPr>
          <p:cNvSpPr>
            <a:spLocks noGrp="1"/>
          </p:cNvSpPr>
          <p:nvPr>
            <p:ph idx="1"/>
          </p:nvPr>
        </p:nvSpPr>
        <p:spPr>
          <a:xfrm>
            <a:off x="0" y="0"/>
            <a:ext cx="12192000" cy="6858000"/>
          </a:xfrm>
        </p:spPr>
        <p:txBody>
          <a:bodyPr>
            <a:normAutofit fontScale="85000" lnSpcReduction="20000"/>
          </a:bodyPr>
          <a:lstStyle/>
          <a:p>
            <a:pPr marL="0" indent="0" algn="ctr">
              <a:buNone/>
            </a:pPr>
            <a:r>
              <a:rPr lang="en-GB" sz="3800" b="1" dirty="0"/>
              <a:t>Task C: Reflective report</a:t>
            </a:r>
            <a:endParaRPr lang="en-GB" sz="3800" dirty="0"/>
          </a:p>
          <a:p>
            <a:r>
              <a:rPr lang="en-GB" dirty="0"/>
              <a:t>The reflective report should show balanced thinking about </a:t>
            </a:r>
            <a:r>
              <a:rPr lang="en-GB" b="1" dirty="0"/>
              <a:t>AI as decision support</a:t>
            </a:r>
            <a:r>
              <a:rPr lang="en-GB" dirty="0"/>
              <a:t>, not decision replacement.</a:t>
            </a:r>
          </a:p>
          <a:p>
            <a:r>
              <a:rPr lang="en-GB" dirty="0"/>
              <a:t>AI can improve speed, pattern recognition, and consistency in HR decisions, but human judgement must remain central for fairness, context, ethics, and accountability.</a:t>
            </a:r>
          </a:p>
          <a:p>
            <a:r>
              <a:rPr lang="en-GB" dirty="0"/>
              <a:t>The report should explain that AI should </a:t>
            </a:r>
            <a:r>
              <a:rPr lang="en-GB" b="1" dirty="0"/>
              <a:t>support</a:t>
            </a:r>
            <a:r>
              <a:rPr lang="en-GB" dirty="0"/>
              <a:t> decisions on recruitment, talent analytics, learning, and workforce planning, but managers must interpret outputs critically rather than accept them automatically.</a:t>
            </a:r>
          </a:p>
          <a:p>
            <a:r>
              <a:rPr lang="en-GB" dirty="0"/>
              <a:t>A personal capability development plan should include:</a:t>
            </a:r>
          </a:p>
          <a:p>
            <a:pPr lvl="1"/>
            <a:r>
              <a:rPr lang="en-GB" b="1" dirty="0"/>
              <a:t>Data literacy:</a:t>
            </a:r>
            <a:r>
              <a:rPr lang="en-GB" dirty="0"/>
              <a:t> essential for reading dashboards, questioning trends, and making evidence-based HR decisions.</a:t>
            </a:r>
          </a:p>
          <a:p>
            <a:pPr lvl="1"/>
            <a:r>
              <a:rPr lang="en-GB" b="1" dirty="0"/>
              <a:t>AI augmentation in HR:</a:t>
            </a:r>
            <a:r>
              <a:rPr lang="en-GB" dirty="0"/>
              <a:t> important because HR professionals increasingly work with automation, analytics, and digital decision tools.</a:t>
            </a:r>
          </a:p>
          <a:p>
            <a:pPr lvl="1"/>
            <a:r>
              <a:rPr lang="en-GB" b="1" dirty="0"/>
              <a:t>Strategic influencing:</a:t>
            </a:r>
            <a:r>
              <a:rPr lang="en-GB" dirty="0"/>
              <a:t> needed to persuade stakeholders, shape people strategy, and turn insights into action.</a:t>
            </a:r>
          </a:p>
          <a:p>
            <a:pPr lvl="1"/>
            <a:r>
              <a:rPr lang="en-GB" b="1" dirty="0"/>
              <a:t>Global mobility awareness:</a:t>
            </a:r>
            <a:r>
              <a:rPr lang="en-GB" dirty="0"/>
              <a:t> valuable for working across different contexts, understanding international talent flows, and supporting diverse workforces.</a:t>
            </a:r>
          </a:p>
          <a:p>
            <a:r>
              <a:rPr lang="en-GB" dirty="0"/>
              <a:t>Each capability matters for employability because employers want HR professionals who can combine technical awareness, ethical judgement, commercial thinking, and adaptability.</a:t>
            </a:r>
          </a:p>
          <a:p>
            <a:r>
              <a:rPr lang="en-GB" b="1" dirty="0"/>
              <a:t>Expected impact:</a:t>
            </a:r>
            <a:r>
              <a:rPr lang="en-GB" dirty="0"/>
              <a:t> stronger professional credibility, better readiness for modern HR roles, and improved long-term career resilience.</a:t>
            </a:r>
          </a:p>
          <a:p>
            <a:endParaRPr lang="en-GB" dirty="0"/>
          </a:p>
        </p:txBody>
      </p:sp>
    </p:spTree>
    <p:extLst>
      <p:ext uri="{BB962C8B-B14F-4D97-AF65-F5344CB8AC3E}">
        <p14:creationId xmlns:p14="http://schemas.microsoft.com/office/powerpoint/2010/main" val="1055956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41058C-6803-15E0-451D-A1E7E26DE103}"/>
              </a:ext>
            </a:extLst>
          </p:cNvPr>
          <p:cNvSpPr>
            <a:spLocks noGrp="1"/>
          </p:cNvSpPr>
          <p:nvPr>
            <p:ph idx="1"/>
          </p:nvPr>
        </p:nvSpPr>
        <p:spPr>
          <a:xfrm>
            <a:off x="0" y="0"/>
            <a:ext cx="12192000" cy="6858000"/>
          </a:xfrm>
        </p:spPr>
        <p:txBody>
          <a:bodyPr>
            <a:normAutofit/>
          </a:bodyPr>
          <a:lstStyle/>
          <a:p>
            <a:pPr algn="ctr"/>
            <a:r>
              <a:rPr lang="en-GB" sz="3200" b="1" dirty="0"/>
              <a:t>CONCLUSION</a:t>
            </a:r>
          </a:p>
          <a:p>
            <a:r>
              <a:rPr lang="en-GB" sz="2400" dirty="0"/>
              <a:t>Helios should use socialisation, job design, and reflective capability development together to build a graduate experience that is ethical, developmental, and future-focused.</a:t>
            </a:r>
          </a:p>
          <a:p>
            <a:r>
              <a:rPr lang="en-GB" sz="2400" dirty="0"/>
              <a:t>If implemented well, the approach will strengthen identity, support retention, improve performance, and prepare graduates to contribute as capable and responsible professionals.</a:t>
            </a:r>
          </a:p>
        </p:txBody>
      </p:sp>
    </p:spTree>
    <p:extLst>
      <p:ext uri="{BB962C8B-B14F-4D97-AF65-F5344CB8AC3E}">
        <p14:creationId xmlns:p14="http://schemas.microsoft.com/office/powerpoint/2010/main" val="3199772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1997F8-7E7C-D09E-7DAC-8953F2F24EA9}"/>
              </a:ext>
            </a:extLst>
          </p:cNvPr>
          <p:cNvSpPr>
            <a:spLocks noGrp="1"/>
          </p:cNvSpPr>
          <p:nvPr>
            <p:ph idx="1"/>
          </p:nvPr>
        </p:nvSpPr>
        <p:spPr>
          <a:xfrm>
            <a:off x="0" y="0"/>
            <a:ext cx="12192000" cy="6858000"/>
          </a:xfrm>
        </p:spPr>
        <p:txBody>
          <a:bodyPr>
            <a:normAutofit fontScale="47500" lnSpcReduction="20000"/>
          </a:bodyPr>
          <a:lstStyle/>
          <a:p>
            <a:r>
              <a:rPr lang="en-GB" b="1" dirty="0"/>
              <a:t>Reference list</a:t>
            </a:r>
          </a:p>
          <a:p>
            <a:r>
              <a:rPr lang="en-GB" dirty="0"/>
              <a:t>Ashforth, B.E. and Mael, F. (1989) ‘Social identity theory and the organization’, </a:t>
            </a:r>
            <a:r>
              <a:rPr lang="en-GB" i="1" dirty="0"/>
              <a:t>Academy of Management Review</a:t>
            </a:r>
            <a:r>
              <a:rPr lang="en-GB" dirty="0"/>
              <a:t>, 14(1), pp. 20–39.</a:t>
            </a:r>
          </a:p>
          <a:p>
            <a:r>
              <a:rPr lang="en-GB" dirty="0"/>
              <a:t>Bandura, A. (1997) </a:t>
            </a:r>
            <a:r>
              <a:rPr lang="en-GB" i="1" dirty="0"/>
              <a:t>Self-Efficacy: The Exercise of Control</a:t>
            </a:r>
            <a:r>
              <a:rPr lang="en-GB" dirty="0"/>
              <a:t>. New York: W.H. Freeman.</a:t>
            </a:r>
          </a:p>
          <a:p>
            <a:r>
              <a:rPr lang="en-GB" dirty="0"/>
              <a:t>Bersin, J. (2023) </a:t>
            </a:r>
            <a:r>
              <a:rPr lang="en-GB" i="1" dirty="0"/>
              <a:t>The Rise of the </a:t>
            </a:r>
            <a:r>
              <a:rPr lang="en-GB" i="1" dirty="0" err="1"/>
              <a:t>Superworker</a:t>
            </a:r>
            <a:r>
              <a:rPr lang="en-GB" i="1" dirty="0"/>
              <a:t>: Reinventing Work, Learning and Talent in the AI Age</a:t>
            </a:r>
            <a:r>
              <a:rPr lang="en-GB" dirty="0"/>
              <a:t>. Oakland, CA: Josh Bersin Company.</a:t>
            </a:r>
          </a:p>
          <a:p>
            <a:r>
              <a:rPr lang="en-GB" dirty="0"/>
              <a:t>Cappelli, P. (2024) </a:t>
            </a:r>
            <a:r>
              <a:rPr lang="en-GB" i="1" dirty="0"/>
              <a:t>Our New Talent Contract: What Works, What Doesn’t, and How to Tell the Difference</a:t>
            </a:r>
            <a:r>
              <a:rPr lang="en-GB" dirty="0"/>
              <a:t>. Philadelphia, PA: University of Pennsylvania Press.</a:t>
            </a:r>
          </a:p>
          <a:p>
            <a:r>
              <a:rPr lang="en-GB" dirty="0"/>
              <a:t>CIPD (2024) </a:t>
            </a:r>
            <a:r>
              <a:rPr lang="en-GB" i="1" dirty="0"/>
              <a:t>Resourcing and Talent Planning Survey</a:t>
            </a:r>
            <a:r>
              <a:rPr lang="en-GB" dirty="0"/>
              <a:t>. London: Chartered Institute of Personnel and Development.</a:t>
            </a:r>
          </a:p>
          <a:p>
            <a:r>
              <a:rPr lang="en-GB" dirty="0"/>
              <a:t>Deci, E.L. and Ryan, R.M. (2000) ‘The “what” and “why” of goal pursuits: Human needs and the self-determination of behaviour’, </a:t>
            </a:r>
            <a:r>
              <a:rPr lang="en-GB" i="1" dirty="0"/>
              <a:t>Psychological Inquiry</a:t>
            </a:r>
            <a:r>
              <a:rPr lang="en-GB" dirty="0"/>
              <a:t>, 11(4), pp. 227–268.</a:t>
            </a:r>
          </a:p>
          <a:p>
            <a:r>
              <a:rPr lang="en-GB" dirty="0"/>
              <a:t>Deloitte (2024) </a:t>
            </a:r>
            <a:r>
              <a:rPr lang="en-GB" i="1" dirty="0"/>
              <a:t>Global Human Capital Trends 2024: The Rise of the Integrated Talent Model</a:t>
            </a:r>
            <a:r>
              <a:rPr lang="en-GB" dirty="0"/>
              <a:t>. London: Deloitte Insights.</a:t>
            </a:r>
          </a:p>
          <a:p>
            <a:r>
              <a:rPr lang="en-GB" dirty="0"/>
              <a:t>Feldman, D.C. (1981) ‘The multiple socialization of organization members’, </a:t>
            </a:r>
            <a:r>
              <a:rPr lang="en-GB" i="1" dirty="0"/>
              <a:t>Academy of Management Review</a:t>
            </a:r>
            <a:r>
              <a:rPr lang="en-GB" dirty="0"/>
              <a:t>, 6(2), pp. 309–318.</a:t>
            </a:r>
          </a:p>
          <a:p>
            <a:r>
              <a:rPr lang="en-GB" dirty="0"/>
              <a:t>Hackman, J.R. and Oldham, G.R. (1976) ‘Motivation through the design of work: Test of a theory’, </a:t>
            </a:r>
            <a:r>
              <a:rPr lang="en-GB" i="1" dirty="0"/>
              <a:t>Organizational </a:t>
            </a:r>
            <a:r>
              <a:rPr lang="en-GB" i="1" dirty="0" err="1"/>
              <a:t>Behavior</a:t>
            </a:r>
            <a:r>
              <a:rPr lang="en-GB" i="1" dirty="0"/>
              <a:t> and Human Performance</a:t>
            </a:r>
            <a:r>
              <a:rPr lang="en-GB" dirty="0"/>
              <a:t>, 16(2), pp. 250–279.</a:t>
            </a:r>
          </a:p>
          <a:p>
            <a:r>
              <a:rPr lang="en-GB" dirty="0"/>
              <a:t>Ibarra, H., Kilduff, M. and Tsai, W. (2023) ‘New directions in identity and careers research: social identity, work, and employability’, </a:t>
            </a:r>
            <a:r>
              <a:rPr lang="en-GB" i="1" dirty="0"/>
              <a:t>Academy of Management Annals</a:t>
            </a:r>
            <a:r>
              <a:rPr lang="en-GB" dirty="0"/>
              <a:t>, 17(1), pp. 1–34.</a:t>
            </a:r>
          </a:p>
          <a:p>
            <a:r>
              <a:rPr lang="en-GB" dirty="0"/>
              <a:t>Kahn, W.A. (1990) ‘Psychological conditions of personal engagement and disengagement at work’, </a:t>
            </a:r>
            <a:r>
              <a:rPr lang="en-GB" i="1" dirty="0"/>
              <a:t>Academy of Management Journal</a:t>
            </a:r>
            <a:r>
              <a:rPr lang="en-GB" dirty="0"/>
              <a:t>, 33(4), pp. 692–724.</a:t>
            </a:r>
          </a:p>
          <a:p>
            <a:r>
              <a:rPr lang="en-GB" dirty="0" err="1"/>
              <a:t>Kossek</a:t>
            </a:r>
            <a:r>
              <a:rPr lang="en-GB" dirty="0"/>
              <a:t>, E.E. and Lee, K.H. (2022) ‘Workforce inclusion, belonging, and identity in hybrid and digital workplaces’, </a:t>
            </a:r>
            <a:r>
              <a:rPr lang="en-GB" i="1" dirty="0"/>
              <a:t>Human Resource Management Review</a:t>
            </a:r>
            <a:r>
              <a:rPr lang="en-GB" dirty="0"/>
              <a:t>, 32(4), 100889.</a:t>
            </a:r>
          </a:p>
          <a:p>
            <a:r>
              <a:rPr lang="en-GB" dirty="0"/>
              <a:t>Liu, D., van Jaarsveld, D.D., </a:t>
            </a:r>
            <a:r>
              <a:rPr lang="en-GB" dirty="0" err="1"/>
              <a:t>Groth</a:t>
            </a:r>
            <a:r>
              <a:rPr lang="en-GB" dirty="0"/>
              <a:t>, M. and Bauer, T.N. (2021) ‘The utility of AI in HR decision support: Opportunities and risks’, </a:t>
            </a:r>
            <a:r>
              <a:rPr lang="en-GB" i="1" dirty="0"/>
              <a:t>Human Resource Management Review</a:t>
            </a:r>
            <a:r>
              <a:rPr lang="en-GB" dirty="0"/>
              <a:t>, 31(2), 100745.</a:t>
            </a:r>
          </a:p>
          <a:p>
            <a:r>
              <a:rPr lang="en-GB" dirty="0"/>
              <a:t>Marler, J.H. and Boudreau, J.W. (2023) ‘An evidence-based review of AI in human resource management: Uses, outcomes, and ethical concerns’, </a:t>
            </a:r>
            <a:r>
              <a:rPr lang="en-GB" i="1" dirty="0"/>
              <a:t>The International Journal of Human Resource Management</a:t>
            </a:r>
            <a:r>
              <a:rPr lang="en-GB" dirty="0"/>
              <a:t>, 34(10), pp. 1870–1898.</a:t>
            </a:r>
          </a:p>
          <a:p>
            <a:r>
              <a:rPr lang="en-GB" dirty="0"/>
              <a:t>Morrison, E.W. (2002) ‘Newcomers’ relationships: The role of socialization tactics and proactive </a:t>
            </a:r>
            <a:r>
              <a:rPr lang="en-GB" dirty="0" err="1"/>
              <a:t>behavior</a:t>
            </a:r>
            <a:r>
              <a:rPr lang="en-GB" dirty="0"/>
              <a:t>’, </a:t>
            </a:r>
            <a:r>
              <a:rPr lang="en-GB" i="1" dirty="0"/>
              <a:t>Academy of Management Journal</a:t>
            </a:r>
            <a:r>
              <a:rPr lang="en-GB" dirty="0"/>
              <a:t>, 45(4), pp. 1149–1158.</a:t>
            </a:r>
          </a:p>
          <a:p>
            <a:r>
              <a:rPr lang="en-GB" dirty="0"/>
              <a:t>Mubarik, M.S., Chandran, V.G.R. and </a:t>
            </a:r>
            <a:r>
              <a:rPr lang="en-GB" dirty="0" err="1"/>
              <a:t>Devadason</a:t>
            </a:r>
            <a:r>
              <a:rPr lang="en-GB" dirty="0"/>
              <a:t>, E.S. (2021) ‘Graduate employability, retention, and developmental job design in the post-pandemic workplace’, </a:t>
            </a:r>
            <a:r>
              <a:rPr lang="en-GB" i="1" dirty="0"/>
              <a:t>Journal of Education and Work</a:t>
            </a:r>
            <a:r>
              <a:rPr lang="en-GB" dirty="0"/>
              <a:t>, 34(7–8), pp. 905–921.</a:t>
            </a:r>
          </a:p>
          <a:p>
            <a:r>
              <a:rPr lang="en-GB" dirty="0"/>
              <a:t>Schein, E.H. (2010) </a:t>
            </a:r>
            <a:r>
              <a:rPr lang="en-GB" i="1" dirty="0"/>
              <a:t>Organizational Culture and Leadership</a:t>
            </a:r>
            <a:r>
              <a:rPr lang="en-GB" dirty="0"/>
              <a:t>. 4th </a:t>
            </a:r>
            <a:r>
              <a:rPr lang="en-GB" dirty="0" err="1"/>
              <a:t>edn</a:t>
            </a:r>
            <a:r>
              <a:rPr lang="en-GB" dirty="0"/>
              <a:t>. San Francisco: Jossey-Bass.</a:t>
            </a:r>
          </a:p>
          <a:p>
            <a:r>
              <a:rPr lang="en-GB" dirty="0"/>
              <a:t>Strohmeier, S. and Piazza, F. (2021) ‘Artificial intelligence and HRM: A systematic review’, </a:t>
            </a:r>
            <a:r>
              <a:rPr lang="en-GB" i="1" dirty="0"/>
              <a:t>Human Resource Management Review</a:t>
            </a:r>
            <a:r>
              <a:rPr lang="en-GB" dirty="0"/>
              <a:t>, 31(4), 100789.</a:t>
            </a:r>
          </a:p>
          <a:p>
            <a:r>
              <a:rPr lang="en-GB" dirty="0"/>
              <a:t>Tambe, P., Cappelli, P. and Yakubovich, V. (2020) ‘Artificial intelligence in human resources management: Challenges and a path forward’, </a:t>
            </a:r>
            <a:r>
              <a:rPr lang="en-GB" i="1" dirty="0"/>
              <a:t>California Management Review</a:t>
            </a:r>
            <a:r>
              <a:rPr lang="en-GB" dirty="0"/>
              <a:t>, 61(4), pp. 15–42.</a:t>
            </a:r>
          </a:p>
          <a:p>
            <a:r>
              <a:rPr lang="en-GB" dirty="0"/>
              <a:t>Van Maanen, J. and Schein, E.H. (1979) ‘Toward a theory of organizational socialization’, in </a:t>
            </a:r>
            <a:r>
              <a:rPr lang="en-GB" dirty="0" err="1"/>
              <a:t>Staw</a:t>
            </a:r>
            <a:r>
              <a:rPr lang="en-GB" dirty="0"/>
              <a:t>, B.M. (ed.) </a:t>
            </a:r>
            <a:r>
              <a:rPr lang="en-GB" i="1" dirty="0"/>
              <a:t>Research in Organizational </a:t>
            </a:r>
            <a:r>
              <a:rPr lang="en-GB" i="1" dirty="0" err="1"/>
              <a:t>Behavior</a:t>
            </a:r>
            <a:r>
              <a:rPr lang="en-GB" dirty="0"/>
              <a:t>. Vol. 1. Greenwich, CT: JAI Press, pp. 209–264.</a:t>
            </a:r>
          </a:p>
          <a:p>
            <a:endParaRPr lang="en-GB" dirty="0"/>
          </a:p>
        </p:txBody>
      </p:sp>
    </p:spTree>
    <p:extLst>
      <p:ext uri="{BB962C8B-B14F-4D97-AF65-F5344CB8AC3E}">
        <p14:creationId xmlns:p14="http://schemas.microsoft.com/office/powerpoint/2010/main" val="1425292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TotalTime>
  <Words>2142</Words>
  <Application>Microsoft Office PowerPoint</Application>
  <PresentationFormat>Widescreen</PresentationFormat>
  <Paragraphs>96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 The case context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Eno Maycock</dc:creator>
  <cp:lastModifiedBy>Eno Maycock</cp:lastModifiedBy>
  <cp:revision>1</cp:revision>
  <dcterms:created xsi:type="dcterms:W3CDTF">2026-06-09T09:29:41Z</dcterms:created>
  <dcterms:modified xsi:type="dcterms:W3CDTF">2026-06-23T11:40:18Z</dcterms:modified>
</cp:coreProperties>
</file>