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2"/>
  </p:notesMasterIdLst>
  <p:handoutMasterIdLst>
    <p:handoutMasterId r:id="rId43"/>
  </p:handoutMasterIdLst>
  <p:sldIdLst>
    <p:sldId id="281" r:id="rId2"/>
    <p:sldId id="287" r:id="rId3"/>
    <p:sldId id="317" r:id="rId4"/>
    <p:sldId id="289" r:id="rId5"/>
    <p:sldId id="290" r:id="rId6"/>
    <p:sldId id="285" r:id="rId7"/>
    <p:sldId id="291" r:id="rId8"/>
    <p:sldId id="292" r:id="rId9"/>
    <p:sldId id="293" r:id="rId10"/>
    <p:sldId id="294" r:id="rId11"/>
    <p:sldId id="295" r:id="rId12"/>
    <p:sldId id="297" r:id="rId13"/>
    <p:sldId id="318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8" r:id="rId22"/>
    <p:sldId id="296" r:id="rId23"/>
    <p:sldId id="309" r:id="rId24"/>
    <p:sldId id="310" r:id="rId25"/>
    <p:sldId id="311" r:id="rId26"/>
    <p:sldId id="312" r:id="rId27"/>
    <p:sldId id="313" r:id="rId28"/>
    <p:sldId id="306" r:id="rId29"/>
    <p:sldId id="269" r:id="rId30"/>
    <p:sldId id="273" r:id="rId31"/>
    <p:sldId id="279" r:id="rId32"/>
    <p:sldId id="271" r:id="rId33"/>
    <p:sldId id="274" r:id="rId34"/>
    <p:sldId id="275" r:id="rId35"/>
    <p:sldId id="276" r:id="rId36"/>
    <p:sldId id="277" r:id="rId37"/>
    <p:sldId id="278" r:id="rId38"/>
    <p:sldId id="272" r:id="rId39"/>
    <p:sldId id="316" r:id="rId40"/>
    <p:sldId id="315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39700-A485-40DF-ACA1-DCA5BD95AC2E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FF4E9-D953-4834-9929-B22D50CD20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869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AD76D-9AF7-432F-B58F-D8E5568675A2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39864-513D-4348-A547-6F9525F869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55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678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adapted from Stroh &amp; Johnson , 2006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7B3BAF-7B46-4C11-823F-390FF62DB9C8}" type="slidenum">
              <a:rPr lang="en-GB" altLang="en-US" sz="700" smtClean="0"/>
              <a:pPr/>
              <a:t>5</a:t>
            </a:fld>
            <a:endParaRPr lang="en-GB" altLang="en-US" sz="700" smtClean="0"/>
          </a:p>
        </p:txBody>
      </p:sp>
    </p:spTree>
    <p:extLst>
      <p:ext uri="{BB962C8B-B14F-4D97-AF65-F5344CB8AC3E}">
        <p14:creationId xmlns:p14="http://schemas.microsoft.com/office/powerpoint/2010/main" val="3664573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33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113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67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27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427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279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1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35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72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958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566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27/02/2018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599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youtu.be/oc1iIRKZE9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8aYA1ooRce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R_V1LMaD1e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>Consultancy Project</a:t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Research Proposal: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The Project Initiation Document (PID)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023" y="4533254"/>
            <a:ext cx="2180729" cy="21807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389" y="332655"/>
            <a:ext cx="2305235" cy="764511"/>
          </a:xfrm>
          <a:prstGeom prst="rect">
            <a:avLst/>
          </a:prstGeom>
        </p:spPr>
      </p:pic>
      <p:pic>
        <p:nvPicPr>
          <p:cNvPr id="1026" name="Picture 2" descr="C:\Users\bus-ad1\AppData\Local\Microsoft\Windows\Temporary Internet Files\Content.IE5\HT2WP4JJ\lluvia-de-ideas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" y="0"/>
            <a:ext cx="3898973" cy="21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0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identify the key stages in this research project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consider how to choose a good research topic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acknowledge the difficulties of gaining access to the organisation  and data and to consider strategies for doing so</a:t>
            </a: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assess the purpose of the PID </a:t>
            </a: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list the key components of the PID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73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</a:rPr>
              <a:t>Topical Research?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youtu.be/oc1iIRKZE9w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17032"/>
            <a:ext cx="3384376" cy="2777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4554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Why </a:t>
            </a:r>
            <a:r>
              <a:rPr lang="en-GB" altLang="en-US" sz="3600" b="1" dirty="0">
                <a:solidFill>
                  <a:srgbClr val="0000FF"/>
                </a:solidFill>
                <a:latin typeface="+mn-lt"/>
              </a:rPr>
              <a:t>i</a:t>
            </a:r>
            <a:r>
              <a:rPr lang="en-GB" altLang="en-US" sz="3600" b="1" dirty="0" smtClean="0">
                <a:solidFill>
                  <a:srgbClr val="0000FF"/>
                </a:solidFill>
                <a:latin typeface="+mn-lt"/>
              </a:rPr>
              <a:t>s research important?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 smtClean="0"/>
              <a:t>Organisations depend on reliable data </a:t>
            </a:r>
          </a:p>
          <a:p>
            <a:r>
              <a:rPr lang="en-GB" altLang="en-US" dirty="0" smtClean="0"/>
              <a:t>Without the use of proper research methods, the data gathered is not reliable and  incorrect decisions may be made</a:t>
            </a:r>
          </a:p>
          <a:p>
            <a:r>
              <a:rPr lang="en-GB" altLang="en-US" dirty="0" smtClean="0"/>
              <a:t>It is essential that consultants have an understanding of research techniques even if they do not carry out the research themselves</a:t>
            </a:r>
          </a:p>
        </p:txBody>
      </p:sp>
    </p:spTree>
    <p:extLst>
      <p:ext uri="{BB962C8B-B14F-4D97-AF65-F5344CB8AC3E}">
        <p14:creationId xmlns:p14="http://schemas.microsoft.com/office/powerpoint/2010/main" val="1015004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 smtClean="0">
                <a:solidFill>
                  <a:srgbClr val="0000FF"/>
                </a:solidFill>
              </a:rPr>
              <a:t>Diagnosis and data collection - steps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340768"/>
            <a:ext cx="8153400" cy="47552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Identify the ‘real’ problem that the client wants to be solved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data needs to be collected to solve the problem? 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Where is the information that will solve the problem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is the most appropriate manner to collect this information?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 smtClean="0"/>
              <a:t>What conclusions will be able to be reached by the information collected?</a:t>
            </a:r>
          </a:p>
        </p:txBody>
      </p:sp>
    </p:spTree>
    <p:extLst>
      <p:ext uri="{BB962C8B-B14F-4D97-AF65-F5344CB8AC3E}">
        <p14:creationId xmlns:p14="http://schemas.microsoft.com/office/powerpoint/2010/main" val="3287690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268760"/>
            <a:ext cx="7715250" cy="5400600"/>
          </a:xfrm>
        </p:spPr>
        <p:txBody>
          <a:bodyPr>
            <a:noAutofit/>
          </a:bodyPr>
          <a:lstStyle/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Bid for work 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Ethical approval (Form E3)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PID agreed (and signed)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Feedback 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Plan research methods in detail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Undertake research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Analyse findings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Brainstorm with client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Present findings and informed ideas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Report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Action!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Feedback/analysis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600" dirty="0" smtClean="0">
                <a:cs typeface="Arial" charset="0"/>
              </a:rPr>
              <a:t>Does the project achieve the PID goals?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Project’s key stages</a:t>
            </a:r>
          </a:p>
        </p:txBody>
      </p:sp>
    </p:spTree>
    <p:extLst>
      <p:ext uri="{BB962C8B-B14F-4D97-AF65-F5344CB8AC3E}">
        <p14:creationId xmlns:p14="http://schemas.microsoft.com/office/powerpoint/2010/main" val="3955736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2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2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2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2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26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2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2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26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26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26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26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Choosing the research topic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exciting moment</a:t>
            </a:r>
          </a:p>
          <a:p>
            <a:r>
              <a:rPr lang="en-GB" dirty="0" smtClean="0"/>
              <a:t>Your voyage of discovery begins</a:t>
            </a:r>
          </a:p>
          <a:p>
            <a:r>
              <a:rPr lang="en-GB" dirty="0" smtClean="0"/>
              <a:t>Discover lots about the topic – and yourself!</a:t>
            </a:r>
          </a:p>
          <a:p>
            <a:r>
              <a:rPr lang="en-GB" dirty="0" smtClean="0"/>
              <a:t>Chance to express your individuality, imagination, ingenuity, resourcefulness &amp; personal organisational skills</a:t>
            </a:r>
          </a:p>
          <a:p>
            <a:pPr marL="0" indent="0">
              <a:buNone/>
            </a:pPr>
            <a:r>
              <a:rPr lang="en-GB" b="1" dirty="0" smtClean="0"/>
              <a:t>So…take charge of your research topic now</a:t>
            </a:r>
          </a:p>
          <a:p>
            <a:pPr marL="0" lvl="0" indent="0">
              <a:buNone/>
            </a:pPr>
            <a:r>
              <a:rPr lang="en-GB" b="1" dirty="0">
                <a:solidFill>
                  <a:prstClr val="black"/>
                </a:solidFill>
                <a:hlinkClick r:id="rId3"/>
              </a:rPr>
              <a:t>http://youtu.be/8aYA1ooRce8</a:t>
            </a:r>
            <a:endParaRPr lang="en-GB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53373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  <p:sndAc>
          <p:stSnd>
            <p:snd r:embed="rId2" name="applause.wav"/>
          </p:stSnd>
        </p:sndAc>
      </p:transition>
    </mc:Choice>
    <mc:Fallback>
      <p:transition spd="slow">
        <p:split orient="vert"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Which topic and why does this matter?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right one for you</a:t>
            </a:r>
          </a:p>
          <a:p>
            <a:r>
              <a:rPr lang="en-GB" dirty="0" smtClean="0"/>
              <a:t>Gives you the best chance of success</a:t>
            </a:r>
          </a:p>
          <a:p>
            <a:r>
              <a:rPr lang="en-GB" dirty="0" smtClean="0"/>
              <a:t>Choose wisely – this matters!</a:t>
            </a:r>
          </a:p>
          <a:p>
            <a:r>
              <a:rPr lang="en-GB" dirty="0" smtClean="0"/>
              <a:t>Adopt a systematic approach to selecting it </a:t>
            </a:r>
          </a:p>
          <a:p>
            <a:r>
              <a:rPr lang="en-GB" dirty="0" smtClean="0"/>
              <a:t>You have to live with it until May</a:t>
            </a:r>
          </a:p>
          <a:p>
            <a:r>
              <a:rPr lang="en-GB" dirty="0" smtClean="0"/>
              <a:t>You need to enjoy it &amp; be interested </a:t>
            </a:r>
            <a:r>
              <a:rPr lang="en-GB" smtClean="0"/>
              <a:t>in it!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004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So….make sure the topic’s right for you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really interests you?</a:t>
            </a:r>
          </a:p>
          <a:p>
            <a:r>
              <a:rPr lang="en-GB" dirty="0" smtClean="0"/>
              <a:t>Can you ‘match’ this interest to a relevant organisation to give you a </a:t>
            </a:r>
            <a:r>
              <a:rPr lang="en-GB" u="sng" dirty="0" smtClean="0"/>
              <a:t>viable</a:t>
            </a:r>
            <a:r>
              <a:rPr lang="en-GB" dirty="0" smtClean="0"/>
              <a:t> research topic?</a:t>
            </a:r>
          </a:p>
          <a:p>
            <a:r>
              <a:rPr lang="en-GB" dirty="0" smtClean="0"/>
              <a:t>More interesting and motivational for you</a:t>
            </a:r>
          </a:p>
          <a:p>
            <a:r>
              <a:rPr lang="en-GB" dirty="0" smtClean="0"/>
              <a:t>Once chosen, there’s no going back!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05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Top tips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something you’re capable of doing well</a:t>
            </a:r>
          </a:p>
          <a:p>
            <a:r>
              <a:rPr lang="en-GB" dirty="0" smtClean="0"/>
              <a:t>Make a list of your skills and knowledge first: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personal strengths/weaknesses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previous/related knowledge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or be keen to learn about a new situation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review your modules to identify areas of     	  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6490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Key questions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you good at – interviewing/designing questionnaires?</a:t>
            </a:r>
          </a:p>
          <a:p>
            <a:r>
              <a:rPr lang="en-GB" dirty="0" smtClean="0"/>
              <a:t>Can you learn about your area and become a specialist through this project?  </a:t>
            </a:r>
            <a:endParaRPr lang="en-GB" dirty="0"/>
          </a:p>
          <a:p>
            <a:r>
              <a:rPr lang="en-GB" dirty="0" smtClean="0"/>
              <a:t>Could this help your future career development?</a:t>
            </a:r>
          </a:p>
          <a:p>
            <a:r>
              <a:rPr lang="en-GB" dirty="0" smtClean="0"/>
              <a:t>What resources can you use to help?</a:t>
            </a:r>
          </a:p>
          <a:p>
            <a:r>
              <a:rPr lang="en-GB" dirty="0" smtClean="0"/>
              <a:t>Where can you get help?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320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Why choosing a research topic is difficult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are on your own here</a:t>
            </a:r>
          </a:p>
          <a:p>
            <a:r>
              <a:rPr lang="en-GB" dirty="0" smtClean="0"/>
              <a:t>Must come from you</a:t>
            </a:r>
          </a:p>
          <a:p>
            <a:r>
              <a:rPr lang="en-GB" dirty="0" smtClean="0"/>
              <a:t>There’s too much choice</a:t>
            </a:r>
          </a:p>
          <a:p>
            <a:r>
              <a:rPr lang="en-GB" dirty="0" smtClean="0"/>
              <a:t>Is it original or been done before?</a:t>
            </a:r>
          </a:p>
          <a:p>
            <a:r>
              <a:rPr lang="en-GB" dirty="0" smtClean="0"/>
              <a:t>Is the application new?  (e.g. staff motivation)</a:t>
            </a:r>
          </a:p>
          <a:p>
            <a:r>
              <a:rPr lang="en-GB" dirty="0" smtClean="0"/>
              <a:t>Can you make it business related?</a:t>
            </a:r>
          </a:p>
          <a:p>
            <a:r>
              <a:rPr lang="en-GB" dirty="0" smtClean="0"/>
              <a:t>Can you offer sufficient theory? (your lens)</a:t>
            </a:r>
          </a:p>
          <a:p>
            <a:r>
              <a:rPr lang="en-GB" dirty="0" smtClean="0"/>
              <a:t>Re-use previous work: enlarge it.  OK but generally not that good a ‘fit’: no shortcuts 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74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</a:rPr>
              <a:t>Research question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youtu.be/R_V1LMaD1e4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10 ways to generate ideas for 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a research topic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(</a:t>
            </a:r>
            <a:r>
              <a:rPr lang="en-GB" u="sng" dirty="0" smtClean="0"/>
              <a:t>Really</a:t>
            </a:r>
            <a:r>
              <a:rPr lang="en-GB" dirty="0" smtClean="0"/>
              <a:t>) Thinking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Looking at past project titles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past projects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past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relevant literature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Following the news media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Brainstorming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Concept mapping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Making a note of ideas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Discussion with others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77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Next step: refine ideas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Balance between researching something useful for your client organisation and your personal enthusiasm for the topic – strike a balance</a:t>
            </a:r>
          </a:p>
          <a:p>
            <a:r>
              <a:rPr lang="en-GB" dirty="0" smtClean="0"/>
              <a:t>Scale – not too big, needs to fit the course requirements</a:t>
            </a:r>
          </a:p>
          <a:p>
            <a:r>
              <a:rPr lang="en-GB" dirty="0" smtClean="0"/>
              <a:t>Drill/narrow down – isolate a relevant part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the general area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the more specific field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the precise focus of the research</a:t>
            </a:r>
          </a:p>
          <a:p>
            <a:r>
              <a:rPr lang="en-GB" dirty="0" smtClean="0"/>
              <a:t>Gain a good understanding of your organisation – how?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669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Summary: what makes a good research topic?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You’re enthusiastic about it; it matches your career goals</a:t>
            </a:r>
          </a:p>
          <a:p>
            <a:r>
              <a:rPr lang="en-GB" dirty="0" smtClean="0"/>
              <a:t>There are resources available (data/time)</a:t>
            </a:r>
          </a:p>
          <a:p>
            <a:r>
              <a:rPr lang="en-GB" dirty="0" smtClean="0"/>
              <a:t>Subject is topical</a:t>
            </a:r>
          </a:p>
          <a:p>
            <a:r>
              <a:rPr lang="en-GB" dirty="0" smtClean="0"/>
              <a:t>Whatever the outcome, your project will be worthwhile</a:t>
            </a:r>
          </a:p>
          <a:p>
            <a:r>
              <a:rPr lang="en-GB" dirty="0" smtClean="0"/>
              <a:t>It fits the module’s specifications</a:t>
            </a:r>
          </a:p>
          <a:p>
            <a:r>
              <a:rPr lang="en-GB" dirty="0" smtClean="0"/>
              <a:t>It links clearly to the relevant literature</a:t>
            </a:r>
          </a:p>
          <a:p>
            <a:r>
              <a:rPr lang="en-GB" dirty="0" smtClean="0"/>
              <a:t>Fresh insights are provided</a:t>
            </a:r>
          </a:p>
          <a:p>
            <a:r>
              <a:rPr lang="en-GB" dirty="0" smtClean="0"/>
              <a:t>You can state the research question and objectives clearly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1324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Turning an idea into a research project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research questions and objectives</a:t>
            </a:r>
          </a:p>
          <a:p>
            <a:r>
              <a:rPr lang="en-GB" b="1" dirty="0" smtClean="0"/>
              <a:t>Define these terms please</a:t>
            </a:r>
          </a:p>
          <a:p>
            <a:r>
              <a:rPr lang="en-GB" dirty="0" smtClean="0"/>
              <a:t>The questions the research will address/aims</a:t>
            </a:r>
          </a:p>
          <a:p>
            <a:r>
              <a:rPr lang="en-GB" dirty="0" smtClean="0"/>
              <a:t>Precise statements identifying what you wish to accomplish as a result</a:t>
            </a:r>
          </a:p>
          <a:p>
            <a:r>
              <a:rPr lang="en-GB" dirty="0" smtClean="0"/>
              <a:t>If you don’t know where you’re going, you’ll end up somewhere else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06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Exercise: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‘Why are women under-represented in 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senior management positions?’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Good research question?</a:t>
            </a:r>
          </a:p>
          <a:p>
            <a:r>
              <a:rPr lang="en-GB" dirty="0" smtClean="0"/>
              <a:t>Can it be answered definitively?</a:t>
            </a:r>
          </a:p>
          <a:p>
            <a:r>
              <a:rPr lang="en-GB" dirty="0" smtClean="0"/>
              <a:t>How can you find out? Who would you ask?</a:t>
            </a:r>
          </a:p>
          <a:p>
            <a:r>
              <a:rPr lang="en-GB" dirty="0" smtClean="0"/>
              <a:t>Is access to those people possible?</a:t>
            </a:r>
          </a:p>
          <a:p>
            <a:r>
              <a:rPr lang="en-GB" dirty="0" smtClean="0"/>
              <a:t>Without it can you really properly understand?</a:t>
            </a:r>
          </a:p>
          <a:p>
            <a:r>
              <a:rPr lang="en-GB" dirty="0" smtClean="0"/>
              <a:t>So – question but be not too easy, not too difficult – the ‘Goldilocks test’</a:t>
            </a:r>
          </a:p>
          <a:p>
            <a:r>
              <a:rPr lang="en-GB" dirty="0" smtClean="0"/>
              <a:t>Too big/small/hot/just right</a:t>
            </a:r>
          </a:p>
          <a:p>
            <a:r>
              <a:rPr lang="en-GB" dirty="0" smtClean="0"/>
              <a:t>Just right for investigation now, by this researcher, in this organisation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37128"/>
            <a:ext cx="2103437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391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Developing research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precision to the question/aim</a:t>
            </a:r>
          </a:p>
          <a:p>
            <a:endParaRPr lang="en-GB" dirty="0"/>
          </a:p>
          <a:p>
            <a:r>
              <a:rPr lang="en-GB" dirty="0" smtClean="0"/>
              <a:t>Clear, specific statements that identify what the research process seeks to achieve as a result of doing the research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(Saunders &amp; Lewis, 2012:21)</a:t>
            </a:r>
          </a:p>
          <a:p>
            <a:r>
              <a:rPr lang="en-GB" dirty="0" smtClean="0"/>
              <a:t>Are they SMART?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29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Using theory for aims and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is theory?</a:t>
            </a:r>
          </a:p>
          <a:p>
            <a:r>
              <a:rPr lang="en-GB" dirty="0" smtClean="0"/>
              <a:t>An explanation of the relationship between two or more concepts or variables</a:t>
            </a:r>
          </a:p>
          <a:p>
            <a:r>
              <a:rPr lang="en-GB" dirty="0" smtClean="0"/>
              <a:t>Basically, ‘Why do certain things happen when some variables are present and others not?’; do people behave one way not the other? Does A lead to B?</a:t>
            </a:r>
          </a:p>
          <a:p>
            <a:r>
              <a:rPr lang="en-GB" dirty="0" smtClean="0"/>
              <a:t>Range of academic theories available to help you explain what’s going on in your organisation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906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266700" y="5859463"/>
            <a:ext cx="85344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GB" altLang="en-US" sz="1200"/>
              <a:t>Figure 5.3</a:t>
            </a:r>
            <a:r>
              <a:rPr lang="en-GB" altLang="en-US"/>
              <a:t>  Negotiating objectives</a:t>
            </a:r>
          </a:p>
        </p:txBody>
      </p:sp>
      <p:pic>
        <p:nvPicPr>
          <p:cNvPr id="4099" name="Picture 3" descr="M05NF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838" y="1673225"/>
            <a:ext cx="4633912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76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Key objective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To pass the module and the course!!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Choose the best topic to help you do that</a:t>
            </a:r>
          </a:p>
          <a:p>
            <a:r>
              <a:rPr lang="en-GB" dirty="0" smtClean="0"/>
              <a:t>Not always the </a:t>
            </a:r>
            <a:r>
              <a:rPr lang="en-GB" u="sng" dirty="0" smtClean="0"/>
              <a:t>easiest</a:t>
            </a:r>
            <a:r>
              <a:rPr lang="en-GB" dirty="0" smtClean="0"/>
              <a:t> option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356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Getting access – potential problems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you an ‘insider’ or an ‘outsider’?</a:t>
            </a:r>
          </a:p>
          <a:p>
            <a:r>
              <a:rPr lang="en-GB" dirty="0" smtClean="0"/>
              <a:t>Do you have some form of connection?</a:t>
            </a:r>
          </a:p>
          <a:p>
            <a:r>
              <a:rPr lang="en-GB" dirty="0" smtClean="0"/>
              <a:t>Will your chosen organisation be keen to help you?  (hopefully – most not so keen, why?)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709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Stage 1:  Gatekeeper concerns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What’s in it for us?</a:t>
            </a:r>
          </a:p>
          <a:p>
            <a:r>
              <a:rPr lang="en-GB" dirty="0" smtClean="0"/>
              <a:t>Oh no! Not another request!</a:t>
            </a:r>
          </a:p>
          <a:p>
            <a:r>
              <a:rPr lang="en-GB" dirty="0" smtClean="0"/>
              <a:t>Oh no! Not another student – more time needed.</a:t>
            </a:r>
          </a:p>
          <a:p>
            <a:r>
              <a:rPr lang="en-GB" dirty="0" smtClean="0"/>
              <a:t>Who is going to get hold of this information?</a:t>
            </a:r>
          </a:p>
          <a:p>
            <a:r>
              <a:rPr lang="en-GB" dirty="0" smtClean="0"/>
              <a:t>Well maybe, but not just now….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77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Access to data issues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wish to collect and how?</a:t>
            </a:r>
          </a:p>
          <a:p>
            <a:endParaRPr lang="en-GB" dirty="0"/>
          </a:p>
          <a:p>
            <a:r>
              <a:rPr lang="en-GB" dirty="0" smtClean="0"/>
              <a:t>Extent of access required to answer the research question and meet the objectives?</a:t>
            </a:r>
          </a:p>
          <a:p>
            <a:endParaRPr lang="en-GB" dirty="0"/>
          </a:p>
          <a:p>
            <a:r>
              <a:rPr lang="en-GB" dirty="0" smtClean="0"/>
              <a:t>Can you get this sufficiently?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465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The ‘insider’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already known to the organisation</a:t>
            </a:r>
          </a:p>
          <a:p>
            <a:r>
              <a:rPr lang="en-GB" dirty="0" smtClean="0"/>
              <a:t>Hopefully positive about you</a:t>
            </a:r>
          </a:p>
          <a:p>
            <a:r>
              <a:rPr lang="en-GB" dirty="0" smtClean="0"/>
              <a:t>Still potential problems however, but different ones</a:t>
            </a:r>
          </a:p>
          <a:p>
            <a:r>
              <a:rPr lang="en-GB" dirty="0" smtClean="0"/>
              <a:t>Formal approval needed to do the project?</a:t>
            </a:r>
          </a:p>
          <a:p>
            <a:r>
              <a:rPr lang="en-GB" dirty="0" smtClean="0"/>
              <a:t>Status/power/internal politics</a:t>
            </a:r>
          </a:p>
          <a:p>
            <a:r>
              <a:rPr lang="en-GB" dirty="0" smtClean="0"/>
              <a:t>Do they expect you to already know the answers to some of your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62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6 strategies for successful and appropriate</a:t>
            </a:r>
            <a:br>
              <a:rPr lang="en-GB" sz="3600" b="1" dirty="0" smtClean="0">
                <a:solidFill>
                  <a:srgbClr val="0000FF"/>
                </a:solidFill>
              </a:rPr>
            </a:br>
            <a:r>
              <a:rPr lang="en-GB" sz="3600" b="1" dirty="0" smtClean="0">
                <a:solidFill>
                  <a:srgbClr val="0000FF"/>
                </a:solidFill>
              </a:rPr>
              <a:t>organisational access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Try to use existing contacts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Put yourself in the shoes of the manager receiving the request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Give yourself enough time to set up access (can take time so get started)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Make the written request professional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Work hard to ensure there are no concerns about how you’ll use the 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Underline your credibility – do your homework!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……do what’s </a:t>
            </a:r>
            <a:r>
              <a:rPr lang="en-GB" b="1" dirty="0" smtClean="0"/>
              <a:t>possible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901520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  <p:pic>
        <p:nvPicPr>
          <p:cNvPr id="6" name="Content Placeholder 5" descr="consultanc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52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Purpose of the Project Initiation Document (PID)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272808" cy="4232512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en-GB" sz="2800" dirty="0">
                <a:cs typeface="Arial" pitchFamily="34" charset="0"/>
              </a:rPr>
              <a:t>The PID is required to define the </a:t>
            </a:r>
            <a:r>
              <a:rPr lang="en-GB" sz="2800" dirty="0" smtClean="0">
                <a:cs typeface="Arial" pitchFamily="34" charset="0"/>
              </a:rPr>
              <a:t>project.  It </a:t>
            </a:r>
          </a:p>
          <a:p>
            <a:pPr hangingPunct="0">
              <a:buNone/>
            </a:pPr>
            <a:r>
              <a:rPr lang="en-GB" sz="2800" dirty="0" smtClean="0">
                <a:cs typeface="Arial" pitchFamily="34" charset="0"/>
              </a:rPr>
              <a:t>answers </a:t>
            </a:r>
            <a:r>
              <a:rPr lang="en-GB" sz="2800" dirty="0">
                <a:cs typeface="Arial" pitchFamily="34" charset="0"/>
              </a:rPr>
              <a:t>the </a:t>
            </a:r>
            <a:r>
              <a:rPr lang="en-GB" sz="2800" dirty="0" smtClean="0">
                <a:cs typeface="Arial" pitchFamily="34" charset="0"/>
              </a:rPr>
              <a:t>questions: </a:t>
            </a:r>
          </a:p>
          <a:p>
            <a:pPr hangingPunct="0">
              <a:buNone/>
            </a:pPr>
            <a:endParaRPr lang="en-GB" sz="2800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What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Why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Who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How</a:t>
            </a:r>
            <a:r>
              <a:rPr lang="en-GB" sz="2800" b="1" dirty="0">
                <a:cs typeface="Arial" pitchFamily="34" charset="0"/>
              </a:rPr>
              <a:t>? </a:t>
            </a:r>
            <a:endParaRPr lang="en-GB" sz="2800" b="1" dirty="0" smtClean="0">
              <a:cs typeface="Arial" pitchFamily="34" charset="0"/>
            </a:endParaRPr>
          </a:p>
          <a:p>
            <a:pPr marL="1254125" indent="-531813" hangingPunct="0"/>
            <a:r>
              <a:rPr lang="en-GB" sz="2800" b="1" dirty="0" smtClean="0">
                <a:cs typeface="Arial" pitchFamily="34" charset="0"/>
              </a:rPr>
              <a:t>When</a:t>
            </a:r>
            <a:r>
              <a:rPr lang="en-GB" sz="2800" dirty="0">
                <a:cs typeface="Arial" pitchFamily="34" charset="0"/>
              </a:rPr>
              <a:t>?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 </a:t>
            </a: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hangingPunct="0"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Aim &amp; objectives of the PID?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421088"/>
          </a:xfrm>
        </p:spPr>
        <p:txBody>
          <a:bodyPr/>
          <a:lstStyle/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Identify stakeholders &amp; interested parties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Justify expenditure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Ensure strategic planning</a:t>
            </a:r>
          </a:p>
          <a:p>
            <a:pPr marL="722313" lvl="0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Identify financing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 smtClean="0">
                <a:cs typeface="Arial" pitchFamily="34" charset="0"/>
              </a:rPr>
              <a:t>Properly define the project with measurable business benefits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PID Template</a:t>
            </a:r>
            <a:endParaRPr lang="en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Key components /elements of the PID 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justification for the project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approach/</a:t>
            </a:r>
            <a:r>
              <a:rPr lang="en-GB" sz="2400" dirty="0" err="1" smtClean="0">
                <a:cs typeface="Arial" pitchFamily="34" charset="0"/>
              </a:rPr>
              <a:t>es</a:t>
            </a:r>
            <a:r>
              <a:rPr lang="en-GB" sz="2400" dirty="0" smtClean="0">
                <a:cs typeface="Arial" pitchFamily="34" charset="0"/>
              </a:rPr>
              <a:t> to be adopted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realistic business  case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information about the project management team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quality management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communication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plan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control mechanisms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project reporting systems &amp; procedures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 smtClean="0">
                <a:cs typeface="Arial" pitchFamily="34" charset="0"/>
              </a:rPr>
              <a:t>any additional information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 smtClean="0"/>
          </a:p>
          <a:p>
            <a:pPr>
              <a:buNone/>
            </a:pPr>
            <a:endParaRPr lang="en-GB" sz="2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</a:rPr>
              <a:t>PID Template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2088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3000" b="1" dirty="0" smtClean="0">
                <a:cs typeface="Arial" pitchFamily="34" charset="0"/>
              </a:rPr>
              <a:t>1. PROJECT JUSTIFICATION – necessary to: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633413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a.  provide a definition of the project</a:t>
            </a:r>
          </a:p>
          <a:p>
            <a:pPr marL="1076325" indent="-633413">
              <a:buNone/>
              <a:tabLst>
                <a:tab pos="900113" algn="l"/>
              </a:tabLst>
            </a:pPr>
            <a:endParaRPr lang="en-GB" sz="1300" dirty="0" smtClean="0">
              <a:cs typeface="Arial" pitchFamily="34" charset="0"/>
            </a:endParaRPr>
          </a:p>
          <a:p>
            <a:pPr marL="900113" indent="-457200">
              <a:buNone/>
              <a:tabLst>
                <a:tab pos="900113" algn="l"/>
              </a:tabLst>
            </a:pPr>
            <a:r>
              <a:rPr lang="en-GB" sz="2600" dirty="0" smtClean="0">
                <a:cs typeface="Arial" pitchFamily="34" charset="0"/>
              </a:rPr>
              <a:t>b.  explain what the project needs to </a:t>
            </a:r>
            <a:r>
              <a:rPr lang="en-GB" sz="2600" dirty="0" smtClean="0">
                <a:cs typeface="Arial" pitchFamily="34" charset="0"/>
              </a:rPr>
              <a:t>achieve </a:t>
            </a:r>
            <a:r>
              <a:rPr lang="en-GB" sz="2600" dirty="0" smtClean="0">
                <a:cs typeface="Arial" pitchFamily="34" charset="0"/>
              </a:rPr>
              <a:t>including: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Background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objectives &amp; desired outcomes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Project scope &amp; exclusions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Constraints &amp; assumptions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The user(s) &amp; other known interested parties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 smtClean="0">
                <a:cs typeface="Arial" pitchFamily="34" charset="0"/>
              </a:rPr>
              <a:t>Interfaces i.e. links to other organisations, projects or reports</a:t>
            </a:r>
          </a:p>
          <a:p>
            <a:endParaRPr lang="en-GB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PID Template</a:t>
            </a:r>
            <a:endParaRPr lang="en-GB" sz="36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2. PROJECT APPROACH – necessary to: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define the choice of solution that will be used in the project to deliver the business option selected from the Business Case</a:t>
            </a:r>
          </a:p>
          <a:p>
            <a:pPr marL="900113" indent="-546100"/>
            <a:r>
              <a:rPr lang="en-GB" sz="2400" dirty="0" smtClean="0">
                <a:cs typeface="Arial" pitchFamily="34" charset="0"/>
              </a:rPr>
              <a:t>take into consideration the operational environment into which the solution must fit</a:t>
            </a:r>
          </a:p>
          <a:p>
            <a:pPr>
              <a:buNone/>
            </a:pPr>
            <a:endParaRPr lang="en-GB" sz="12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3. BUSINESS CASE – should:</a:t>
            </a:r>
          </a:p>
          <a:p>
            <a:pPr marL="900113" indent="-457200"/>
            <a:r>
              <a:rPr lang="en-GB" sz="2400" dirty="0" smtClean="0">
                <a:cs typeface="Arial" pitchFamily="34" charset="0"/>
              </a:rPr>
              <a:t>describe the justification for the project based on estimated costs, risks and benefits</a:t>
            </a:r>
            <a:endParaRPr lang="en-GB" sz="24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b="1" dirty="0" smtClean="0">
                <a:cs typeface="Arial" pitchFamily="34" charset="0"/>
              </a:rPr>
              <a:t>4. PROJECT MANAGEMENT TEAM STRUCTURE  –provide  details of those involved e.g. via:</a:t>
            </a:r>
          </a:p>
          <a:p>
            <a:pPr>
              <a:buNone/>
            </a:pPr>
            <a:endParaRPr lang="en-GB" sz="1200" b="1" dirty="0" smtClean="0"/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A chart showing who will be involved with the project</a:t>
            </a:r>
          </a:p>
          <a:p>
            <a:pPr marL="1076325" indent="-546100"/>
            <a:r>
              <a:rPr lang="en-GB" sz="2400" dirty="0" smtClean="0">
                <a:cs typeface="Arial" pitchFamily="34" charset="0"/>
              </a:rPr>
              <a:t>Role descriptions for the project management team and any other key resources 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>
                <a:cs typeface="Arial" pitchFamily="34" charset="0"/>
              </a:rPr>
              <a:t>5. QUALITY MANAGEMENT STRATEGY – should: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Describe the quality techniques &amp; standards to be applied &amp; the responsibilities for achieving the required quality levels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Define the quality expectations the project must achieve 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How they will be met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Quality processes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 smtClean="0">
                <a:cs typeface="Arial" pitchFamily="34" charset="0"/>
              </a:rPr>
              <a:t>Risks &amp; Risk Management Strategy</a:t>
            </a:r>
            <a:endParaRPr lang="en-GB" sz="24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Template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442913" indent="-442913">
              <a:buNone/>
            </a:pPr>
            <a:r>
              <a:rPr lang="en-GB" sz="2600" b="1" dirty="0" smtClean="0">
                <a:cs typeface="Arial" pitchFamily="34" charset="0"/>
              </a:rPr>
              <a:t>6.  COMMUNICATION MANAGEMENT STRATEGY – needs to: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define the parties interested in the project &amp; the means &amp; frequency of communication between them &amp; the consultant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provide a schedule of activities &amp; resource requirements for the entire project</a:t>
            </a:r>
          </a:p>
          <a:p>
            <a:pPr marL="722313" indent="-279400">
              <a:buNone/>
            </a:pPr>
            <a:endParaRPr lang="en-GB" sz="1500" b="1" dirty="0" smtClean="0">
              <a:cs typeface="Arial" pitchFamily="34" charset="0"/>
            </a:endParaRPr>
          </a:p>
          <a:p>
            <a:pPr>
              <a:buNone/>
            </a:pPr>
            <a:r>
              <a:rPr lang="en-GB" sz="2600" b="1" dirty="0" smtClean="0">
                <a:cs typeface="Arial" pitchFamily="34" charset="0"/>
              </a:rPr>
              <a:t>7.  PROJECT PLAN – should include: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summary of the plan 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scheduled key dates, activities, milestones, resource requirements, control points</a:t>
            </a:r>
            <a:endParaRPr lang="en-GB" sz="26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 smtClean="0">
                <a:cs typeface="Arial" pitchFamily="34" charset="0"/>
              </a:rPr>
              <a:t>A time management plan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50106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0000FF"/>
                </a:solidFill>
              </a:rPr>
              <a:t>PID Template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52528"/>
          </a:xfrm>
        </p:spPr>
        <p:txBody>
          <a:bodyPr>
            <a:normAutofit fontScale="25000" lnSpcReduction="20000"/>
          </a:bodyPr>
          <a:lstStyle/>
          <a:p>
            <a:pPr marL="265113" indent="-176213">
              <a:buNone/>
            </a:pPr>
            <a:r>
              <a:rPr lang="en-GB" sz="9600" b="1" dirty="0" smtClean="0">
                <a:cs typeface="Arial" pitchFamily="34" charset="0"/>
              </a:rPr>
              <a:t>8.  PROJECT CONTROLS – identification/summary of: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8000" dirty="0" smtClean="0">
                <a:cs typeface="Arial" pitchFamily="34" charset="0"/>
              </a:rPr>
              <a:t>the project-level controls such as stage boundaries, agreed tolerances, monitoring and reporting</a:t>
            </a:r>
          </a:p>
          <a:p>
            <a:pPr marL="722313" indent="-27940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9600" b="1" dirty="0" smtClean="0">
                <a:cs typeface="Arial" pitchFamily="34" charset="0"/>
              </a:rPr>
              <a:t>9.  PROJECT REPORTING – may include: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a schedule of Project Board meetings explaining purpose of each meeting &amp; decisions required from the Board 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evidence of  Report recipients, frequency, content &amp; method of communication e.g. highlighted minutes, log of e-mails etc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 Checkpoint Report source, recipients, frequency content and method of communication. 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 any other relevant project management communications</a:t>
            </a:r>
            <a:endParaRPr lang="en-GB" sz="8000" b="1" dirty="0" smtClean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 smtClean="0">
                <a:cs typeface="Arial" pitchFamily="34" charset="0"/>
              </a:rPr>
              <a:t>if appropriate, an indication of the likely timing of any project updates and reviews</a:t>
            </a:r>
          </a:p>
          <a:p>
            <a:endParaRPr lang="en-GB" sz="38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None/>
            </a:pPr>
            <a:r>
              <a:rPr lang="en-GB" sz="9600" b="1" dirty="0" smtClean="0">
                <a:cs typeface="Arial" pitchFamily="34" charset="0"/>
              </a:rPr>
              <a:t>10.  ADDITIONAL SUPPORTING INFORMATION IF RELEVANT</a:t>
            </a:r>
          </a:p>
          <a:p>
            <a:pPr>
              <a:buNone/>
            </a:pPr>
            <a:r>
              <a:rPr lang="en-GB" b="1" dirty="0" smtClean="0"/>
              <a:t> </a:t>
            </a:r>
            <a:endParaRPr lang="en-GB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</a:rPr>
              <a:t>PID Review</a:t>
            </a:r>
            <a:endParaRPr lang="en-GB" sz="40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464496"/>
          </a:xfrm>
        </p:spPr>
        <p:txBody>
          <a:bodyPr>
            <a:normAutofit/>
          </a:bodyPr>
          <a:lstStyle/>
          <a:p>
            <a:r>
              <a:rPr lang="en-GB" sz="2800" dirty="0" smtClean="0">
                <a:cs typeface="Arial" pitchFamily="34" charset="0"/>
              </a:rPr>
              <a:t>What the project is aiming to achieve ? 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Why it is important to achieve it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Who will be involved in managing the process &amp; what are their responsibilities ?</a:t>
            </a:r>
          </a:p>
          <a:p>
            <a:pPr>
              <a:buNone/>
            </a:pPr>
            <a:endParaRPr lang="en-GB" sz="2800" dirty="0" smtClean="0">
              <a:cs typeface="Arial" pitchFamily="34" charset="0"/>
            </a:endParaRPr>
          </a:p>
          <a:p>
            <a:r>
              <a:rPr lang="en-GB" sz="2800" dirty="0" smtClean="0">
                <a:cs typeface="Arial" pitchFamily="34" charset="0"/>
              </a:rPr>
              <a:t>How &amp; when the project will be undertaken?</a:t>
            </a:r>
            <a:endParaRPr lang="en-GB" sz="2800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identify the key stages in this research project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consider how to choose a good research topic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acknowledge the difficulties of gaining access to the organisation  and data and to consider strategies for doing so</a:t>
            </a: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assess the purpose of the PID </a:t>
            </a: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 smtClean="0">
                <a:solidFill>
                  <a:prstClr val="black"/>
                </a:solidFill>
                <a:cs typeface="Arial" charset="0"/>
              </a:rPr>
              <a:t>To list the key components of the PID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00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orbenrick.eu/blog/wp-content/gallery/change/change-road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07504" y="188640"/>
            <a:ext cx="53285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Next </a:t>
            </a:r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week:</a:t>
            </a:r>
            <a:endParaRPr lang="en-GB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en-GB" sz="36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Research Design &amp; Methodology</a:t>
            </a:r>
          </a:p>
          <a:p>
            <a:r>
              <a:rPr lang="en-GB" sz="36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BID preparation</a:t>
            </a:r>
          </a:p>
          <a:p>
            <a:endParaRPr lang="en-GB" sz="36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endParaRPr lang="en-GB" sz="36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en-GB" sz="36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1-1 tutorials to review progress</a:t>
            </a:r>
            <a:endParaRPr lang="en-GB" sz="36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endParaRPr lang="en-GB" sz="3600" b="1" dirty="0">
              <a:solidFill>
                <a:srgbClr val="0000FF"/>
              </a:solidFill>
              <a:cs typeface="Arial" charset="0"/>
            </a:endParaRPr>
          </a:p>
          <a:p>
            <a:endParaRPr lang="en-GB" sz="3600" dirty="0">
              <a:solidFill>
                <a:prstClr val="white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08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828</TotalTime>
  <Words>1774</Words>
  <Application>Microsoft Office PowerPoint</Application>
  <PresentationFormat>On-screen Show (4:3)</PresentationFormat>
  <Paragraphs>295</Paragraphs>
  <Slides>40</Slides>
  <Notes>2</Notes>
  <HiddenSlides>18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Times New Roman</vt:lpstr>
      <vt:lpstr>Wingdings</vt:lpstr>
      <vt:lpstr>1_Office Theme</vt:lpstr>
      <vt:lpstr>     Consultancy Project  </vt:lpstr>
      <vt:lpstr>Today’s Objectives</vt:lpstr>
      <vt:lpstr>Topical Research?</vt:lpstr>
      <vt:lpstr>Why is research important?</vt:lpstr>
      <vt:lpstr>Diagnosis and data collection - steps</vt:lpstr>
      <vt:lpstr>Project’s key stages</vt:lpstr>
      <vt:lpstr>Choosing the research topic</vt:lpstr>
      <vt:lpstr>Which topic and why does this matter?</vt:lpstr>
      <vt:lpstr>So….make sure the topic’s right for you</vt:lpstr>
      <vt:lpstr>Top tips</vt:lpstr>
      <vt:lpstr>Key questions</vt:lpstr>
      <vt:lpstr>Why choosing a research topic is difficult</vt:lpstr>
      <vt:lpstr>Research question</vt:lpstr>
      <vt:lpstr>10 ways to generate ideas for  a research topic</vt:lpstr>
      <vt:lpstr>Next step: refine ideas</vt:lpstr>
      <vt:lpstr>Summary: what makes a good research topic?</vt:lpstr>
      <vt:lpstr>Turning an idea into a research project</vt:lpstr>
      <vt:lpstr>Exercise: ‘Why are women under-represented in  senior management positions?’</vt:lpstr>
      <vt:lpstr>Developing research objectives</vt:lpstr>
      <vt:lpstr>Using theory for aims and objectives</vt:lpstr>
      <vt:lpstr>PowerPoint Presentation</vt:lpstr>
      <vt:lpstr>Key objective</vt:lpstr>
      <vt:lpstr>Getting access – potential problems</vt:lpstr>
      <vt:lpstr>Stage 1:  Gatekeeper concerns</vt:lpstr>
      <vt:lpstr>Access to data issues</vt:lpstr>
      <vt:lpstr>The ‘insider’</vt:lpstr>
      <vt:lpstr>6 strategies for successful and appropriate organisational access</vt:lpstr>
      <vt:lpstr>PowerPoint Presentation</vt:lpstr>
      <vt:lpstr>Purpose of the Project Initiation Document (PID)</vt:lpstr>
      <vt:lpstr>Aim &amp; objectives of the PID?</vt:lpstr>
      <vt:lpstr>PID Template</vt:lpstr>
      <vt:lpstr>PID Template</vt:lpstr>
      <vt:lpstr>PID Template</vt:lpstr>
      <vt:lpstr>PID Template</vt:lpstr>
      <vt:lpstr>PID Template</vt:lpstr>
      <vt:lpstr>PID Template</vt:lpstr>
      <vt:lpstr>PID Template</vt:lpstr>
      <vt:lpstr>PID Review</vt:lpstr>
      <vt:lpstr>Today’s Objectives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</dc:title>
  <dc:creator>M Davies</dc:creator>
  <cp:lastModifiedBy>Sandra Dettmer</cp:lastModifiedBy>
  <cp:revision>65</cp:revision>
  <dcterms:created xsi:type="dcterms:W3CDTF">2010-11-24T15:43:17Z</dcterms:created>
  <dcterms:modified xsi:type="dcterms:W3CDTF">2018-02-27T23:44:03Z</dcterms:modified>
</cp:coreProperties>
</file>