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51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  <p:sldId id="258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6D21CC-3089-1B6C-4BE1-5D0356BE0633}" v="1" dt="2024-02-18T17:58:43.1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171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15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7808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801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8829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990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670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7884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5585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5489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1172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7672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46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0590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6418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5640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053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476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2" r:id="rId1"/>
    <p:sldLayoutId id="2147483953" r:id="rId2"/>
    <p:sldLayoutId id="2147483954" r:id="rId3"/>
    <p:sldLayoutId id="2147483955" r:id="rId4"/>
    <p:sldLayoutId id="2147483956" r:id="rId5"/>
    <p:sldLayoutId id="2147483957" r:id="rId6"/>
    <p:sldLayoutId id="2147483958" r:id="rId7"/>
    <p:sldLayoutId id="2147483959" r:id="rId8"/>
    <p:sldLayoutId id="2147483960" r:id="rId9"/>
    <p:sldLayoutId id="2147483961" r:id="rId10"/>
    <p:sldLayoutId id="2147483962" r:id="rId11"/>
    <p:sldLayoutId id="2147483963" r:id="rId12"/>
    <p:sldLayoutId id="2147483964" r:id="rId13"/>
    <p:sldLayoutId id="2147483965" r:id="rId14"/>
    <p:sldLayoutId id="2147483966" r:id="rId15"/>
    <p:sldLayoutId id="2147483967" r:id="rId16"/>
    <p:sldLayoutId id="2147483968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sa/3.0/" TargetMode="External"/><Relationship Id="rId3" Type="http://schemas.openxmlformats.org/officeDocument/2006/relationships/hyperlink" Target="https://www.ashramblings.com/2018/03/shakti-run-globalgiving-project-to.html" TargetMode="External"/><Relationship Id="rId7" Type="http://schemas.openxmlformats.org/officeDocument/2006/relationships/hyperlink" Target="https://fabiusmaximus.com/2020/04/10/covid-19-reveals-an-elderly-doddering-america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hyperlink" Target="http://sonar-ua.deviantart.com/art/old-aged-people-2-103727308" TargetMode="Externa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rporatewatch.org/carer-sues-mihomecare-for-not-paying-minimum-wage/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s://commons.wikimedia.org/wiki/File:Christmas_Day_in_a_nursing_home_-_geograph.org.uk_-_1091150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image" Target="../media/image9.png"/><Relationship Id="rId4" Type="http://schemas.openxmlformats.org/officeDocument/2006/relationships/hyperlink" Target="https://www.picpedia.org/lever-arch/f/funding.html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nd/3.0/" TargetMode="External"/><Relationship Id="rId4" Type="http://schemas.openxmlformats.org/officeDocument/2006/relationships/hyperlink" Target="https://policyoptions.irpp.org/fr/magazines/july-2020/palliative-care-has-been-lacking-for-decades-in-long-term-care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geuk.org.uk/globalassets/age-uk/documents/reports-and-publications/reports-and-briefings/equality-and-human-rights/age-uk---human-rights-of-older-persons-and-their-comprehensive-care---july-2017.pdf" TargetMode="External"/><Relationship Id="rId7" Type="http://schemas.openxmlformats.org/officeDocument/2006/relationships/hyperlink" Target="https://www.rqia.org.uk/RQIA/files/96/967781ed-6d80-4eeb-aea6-1313eed160cd.pdf" TargetMode="External"/><Relationship Id="rId2" Type="http://schemas.openxmlformats.org/officeDocument/2006/relationships/hyperlink" Target="https://www.highpointcare.co.uk/news/what-is-residential-care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verywellhealth.com/pros-and-cons-of-hospice-care-1132299" TargetMode="External"/><Relationship Id="rId5" Type="http://schemas.openxmlformats.org/officeDocument/2006/relationships/hyperlink" Target="http://www.cpa.org.uk/cpa/policies_on_ageing.html" TargetMode="External"/><Relationship Id="rId4" Type="http://schemas.openxmlformats.org/officeDocument/2006/relationships/hyperlink" Target="https://anthonygold.co.uk/latest/blog/an-overview-of-the-care-act-2014#:~:text=There%20are%20a%20number%20of,should%20offer%20to%20meet%20needs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hsconfed.org/" TargetMode="External"/><Relationship Id="rId3" Type="http://schemas.openxmlformats.org/officeDocument/2006/relationships/hyperlink" Target="https://www.nhs.uk/" TargetMode="External"/><Relationship Id="rId7" Type="http://schemas.openxmlformats.org/officeDocument/2006/relationships/hyperlink" Target="https://ukcareguide.co.uk/" TargetMode="External"/><Relationship Id="rId2" Type="http://schemas.openxmlformats.org/officeDocument/2006/relationships/hyperlink" Target="https://www.nhs.uk/conditions/social-care-and-support-guide/making-decisions-for-someone-else/mental-capacity-act/#:~:text=The%20MCA%20also%20allows%20people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getrevising.co.uk/grids/the_mental_capacity_act_2005_1" TargetMode="External"/><Relationship Id="rId5" Type="http://schemas.openxmlformats.org/officeDocument/2006/relationships/hyperlink" Target="https://study.com/academy/lesson/psychosocial-theories-of-aging-activity-theory-continuity-theory-disengagement-theory.html#:~:text=Three%20major%20psychosocial%20theories%20on" TargetMode="External"/><Relationship Id="rId4" Type="http://schemas.openxmlformats.org/officeDocument/2006/relationships/hyperlink" Target="https://www.cancer.gov/publications/dictionaries/cancer-terms/def/end-of-life-care" TargetMode="External"/><Relationship Id="rId9" Type="http://schemas.openxmlformats.org/officeDocument/2006/relationships/hyperlink" Target="https://www.nhsconfed.org/publications/adult-social-care-and-nhs#:~:text=An%20estimated%201.6%20million%20peopl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774D94F-430C-2542-CC64-EE8C88EB7FBF}"/>
              </a:ext>
            </a:extLst>
          </p:cNvPr>
          <p:cNvSpPr txBox="1"/>
          <p:nvPr/>
        </p:nvSpPr>
        <p:spPr>
          <a:xfrm>
            <a:off x="838200" y="4669978"/>
            <a:ext cx="4391024" cy="11737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b="1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j-lt"/>
                <a:ea typeface="+mj-ea"/>
                <a:cs typeface="+mj-cs"/>
              </a:rPr>
              <a:t>Living with Care: The Older Person </a:t>
            </a:r>
            <a:endParaRPr lang="en-US" sz="3700" kern="1200">
              <a:solidFill>
                <a:schemeClr val="tx1">
                  <a:lumMod val="50000"/>
                  <a:lumOff val="50000"/>
                </a:schemeClr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1" name="Picture 20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1D113312-BB9C-A174-F7EA-AC11BCA2BEB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840" r="16032"/>
          <a:stretch/>
        </p:blipFill>
        <p:spPr>
          <a:xfrm>
            <a:off x="20" y="10"/>
            <a:ext cx="4000480" cy="3904882"/>
          </a:xfrm>
          <a:custGeom>
            <a:avLst/>
            <a:gdLst/>
            <a:ahLst/>
            <a:cxnLst/>
            <a:rect l="l" t="t" r="r" b="b"/>
            <a:pathLst>
              <a:path w="4000500" h="3413410">
                <a:moveTo>
                  <a:pt x="0" y="0"/>
                </a:moveTo>
                <a:lnTo>
                  <a:pt x="4000500" y="0"/>
                </a:lnTo>
                <a:lnTo>
                  <a:pt x="4000500" y="3330603"/>
                </a:lnTo>
                <a:lnTo>
                  <a:pt x="416174" y="3413410"/>
                </a:lnTo>
                <a:lnTo>
                  <a:pt x="0" y="3408169"/>
                </a:lnTo>
                <a:close/>
              </a:path>
            </a:pathLst>
          </a:custGeom>
        </p:spPr>
      </p:pic>
      <p:pic>
        <p:nvPicPr>
          <p:cNvPr id="15" name="Picture 14" descr="A couple of old people sitting on benches&#10;&#10;Description automatically generated">
            <a:extLst>
              <a:ext uri="{FF2B5EF4-FFF2-40B4-BE49-F238E27FC236}">
                <a16:creationId xmlns:a16="http://schemas.microsoft.com/office/drawing/2014/main" id="{BCF65BA9-9E1F-0602-57F8-41F5BD6D34C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1896" r="12485" b="-3"/>
          <a:stretch/>
        </p:blipFill>
        <p:spPr>
          <a:xfrm flipH="1">
            <a:off x="4191002" y="10"/>
            <a:ext cx="3809998" cy="3904881"/>
          </a:xfrm>
          <a:custGeom>
            <a:avLst/>
            <a:gdLst/>
            <a:ahLst/>
            <a:cxnLst/>
            <a:rect l="l" t="t" r="r" b="b"/>
            <a:pathLst>
              <a:path w="3809998" h="3361533">
                <a:moveTo>
                  <a:pt x="0" y="0"/>
                </a:moveTo>
                <a:lnTo>
                  <a:pt x="3809998" y="0"/>
                </a:lnTo>
                <a:lnTo>
                  <a:pt x="3809998" y="3353206"/>
                </a:lnTo>
                <a:lnTo>
                  <a:pt x="1781628" y="3181423"/>
                </a:lnTo>
                <a:lnTo>
                  <a:pt x="0" y="3361533"/>
                </a:lnTo>
                <a:close/>
              </a:path>
            </a:pathLst>
          </a:custGeom>
        </p:spPr>
      </p:pic>
      <p:pic>
        <p:nvPicPr>
          <p:cNvPr id="12" name="Picture 11" descr="A person and person walking on a path&#10;&#10;Description automatically generated">
            <a:extLst>
              <a:ext uri="{FF2B5EF4-FFF2-40B4-BE49-F238E27FC236}">
                <a16:creationId xmlns:a16="http://schemas.microsoft.com/office/drawing/2014/main" id="{877F7C03-60AF-E1CE-026A-1E1D6A1BD04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21565" r="11818" b="2"/>
          <a:stretch/>
        </p:blipFill>
        <p:spPr>
          <a:xfrm flipH="1">
            <a:off x="8191500" y="-1"/>
            <a:ext cx="4000500" cy="4008409"/>
          </a:xfrm>
          <a:custGeom>
            <a:avLst/>
            <a:gdLst/>
            <a:ahLst/>
            <a:cxnLst/>
            <a:rect l="l" t="t" r="r" b="b"/>
            <a:pathLst>
              <a:path w="4000500" h="3403026">
                <a:moveTo>
                  <a:pt x="0" y="0"/>
                </a:moveTo>
                <a:lnTo>
                  <a:pt x="4000500" y="0"/>
                </a:lnTo>
                <a:lnTo>
                  <a:pt x="4000500" y="3403026"/>
                </a:lnTo>
                <a:lnTo>
                  <a:pt x="9072" y="3370108"/>
                </a:lnTo>
                <a:lnTo>
                  <a:pt x="0" y="3369340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28089F0-4557-214A-6B21-2172B61BAD62}"/>
              </a:ext>
            </a:extLst>
          </p:cNvPr>
          <p:cNvSpPr txBox="1"/>
          <p:nvPr/>
        </p:nvSpPr>
        <p:spPr>
          <a:xfrm>
            <a:off x="4286865" y="4080387"/>
            <a:ext cx="7070109" cy="23597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427939" indent="-228600">
              <a:lnSpc>
                <a:spcPct val="90000"/>
              </a:lnSpc>
              <a:spcBef>
                <a:spcPts val="1248"/>
              </a:spcBef>
              <a:buFont typeface="Arial" panose="020B0604020202020204" pitchFamily="34" charset="0"/>
              <a:buChar char="•"/>
            </a:pPr>
            <a:r>
              <a:rPr lang="en-US" b="1" i="0">
                <a:solidFill>
                  <a:schemeClr val="tx1">
                    <a:lumMod val="75000"/>
                    <a:lumOff val="25000"/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 Yasmeen Begum , Henna Khan</a:t>
            </a:r>
          </a:p>
          <a:p>
            <a:pPr marL="427939" indent="-228600">
              <a:lnSpc>
                <a:spcPct val="90000"/>
              </a:lnSpc>
              <a:spcBef>
                <a:spcPts val="1248"/>
              </a:spcBef>
              <a:buFont typeface="Arial" panose="020B0604020202020204" pitchFamily="34" charset="0"/>
              <a:buChar char="•"/>
            </a:pPr>
            <a:r>
              <a:rPr lang="en-US" b="1" i="0">
                <a:solidFill>
                  <a:schemeClr val="tx1">
                    <a:lumMod val="75000"/>
                    <a:lumOff val="25000"/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 2119725,   2022085</a:t>
            </a:r>
          </a:p>
          <a:p>
            <a:pPr marL="427939" indent="-228600">
              <a:lnSpc>
                <a:spcPct val="90000"/>
              </a:lnSpc>
              <a:spcBef>
                <a:spcPts val="1248"/>
              </a:spcBef>
              <a:buFont typeface="Arial" panose="020B0604020202020204" pitchFamily="34" charset="0"/>
              <a:buChar char="•"/>
            </a:pPr>
            <a:r>
              <a:rPr lang="en-US" b="1" i="0">
                <a:solidFill>
                  <a:schemeClr val="tx1">
                    <a:lumMod val="75000"/>
                    <a:lumOff val="25000"/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</a:t>
            </a:r>
            <a:r>
              <a:rPr lang="en-US" b="1">
                <a:solidFill>
                  <a:schemeClr val="tx1">
                    <a:lumMod val="75000"/>
                    <a:lumOff val="25000"/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Rebecca Stewart</a:t>
            </a:r>
          </a:p>
          <a:p>
            <a:pPr marL="427939" indent="-228600">
              <a:lnSpc>
                <a:spcPct val="90000"/>
              </a:lnSpc>
              <a:spcBef>
                <a:spcPts val="1248"/>
              </a:spcBef>
              <a:buFont typeface="Arial" panose="020B0604020202020204" pitchFamily="34" charset="0"/>
              <a:buChar char="•"/>
            </a:pPr>
            <a:r>
              <a:rPr lang="en-US" b="1" i="0">
                <a:solidFill>
                  <a:schemeClr val="tx1">
                    <a:lumMod val="75000"/>
                    <a:lumOff val="25000"/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</a:t>
            </a:r>
            <a:r>
              <a:rPr lang="en-US" b="1">
                <a:solidFill>
                  <a:schemeClr val="tx1">
                    <a:lumMod val="75000"/>
                    <a:lumOff val="25000"/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BMHP6009</a:t>
            </a:r>
            <a:endParaRPr lang="en-US" b="1" i="0" u="sng">
              <a:solidFill>
                <a:schemeClr val="tx1">
                  <a:lumMod val="75000"/>
                  <a:lumOff val="25000"/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27939" indent="-228600">
              <a:lnSpc>
                <a:spcPct val="90000"/>
              </a:lnSpc>
              <a:spcBef>
                <a:spcPts val="1248"/>
              </a:spcBef>
              <a:buFont typeface="Arial" panose="020B0604020202020204" pitchFamily="34" charset="0"/>
              <a:buChar char="•"/>
            </a:pPr>
            <a:r>
              <a:rPr lang="en-US" b="1" i="0">
                <a:solidFill>
                  <a:schemeClr val="tx1">
                    <a:lumMod val="75000"/>
                    <a:lumOff val="25000"/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Date 19.02.24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2EEC6BB-6194-D226-79B3-03AE9727D404}"/>
              </a:ext>
            </a:extLst>
          </p:cNvPr>
          <p:cNvSpPr txBox="1"/>
          <p:nvPr/>
        </p:nvSpPr>
        <p:spPr>
          <a:xfrm>
            <a:off x="9751908" y="6657945"/>
            <a:ext cx="244009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ashramblings.com/2018/03/shakti-run-globalgiving-project-to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5885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21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22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25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CF3A3428-39D6-B084-4369-E62AE2DCEA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399" y="685800"/>
            <a:ext cx="7345891" cy="141393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Introduction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3B93E9-96A5-B605-FB13-BABFCB65E26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735" r="28389" b="1"/>
          <a:stretch/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7081F8D-F2DA-44C4-E937-D99A80B9FD1E}"/>
              </a:ext>
            </a:extLst>
          </p:cNvPr>
          <p:cNvSpPr txBox="1"/>
          <p:nvPr/>
        </p:nvSpPr>
        <p:spPr>
          <a:xfrm>
            <a:off x="3843867" y="2048933"/>
            <a:ext cx="7659156" cy="3742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lvl="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Definition of domiciliary care and residential care.</a:t>
            </a:r>
          </a:p>
          <a:p>
            <a:pPr marL="342900" lvl="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What are the funding options available for care in the UK (perhaps in comparison with other countries).</a:t>
            </a:r>
          </a:p>
          <a:p>
            <a:pPr marL="342900" lvl="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End of life and palliative care as well as how and where this is delivered.</a:t>
            </a:r>
          </a:p>
          <a:p>
            <a:pPr marL="342900" lvl="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The gap between need and availability of care for older people. </a:t>
            </a:r>
          </a:p>
          <a:p>
            <a:pPr marL="342900" lvl="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Legislation, policy and theories of ageing, which are relevant to older people approaching the end of their lives.</a:t>
            </a:r>
          </a:p>
          <a:p>
            <a:pPr marL="34290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The benefits and disadvantages of both approaches to care for the older person.  </a:t>
            </a:r>
          </a:p>
        </p:txBody>
      </p:sp>
    </p:spTree>
    <p:extLst>
      <p:ext uri="{BB962C8B-B14F-4D97-AF65-F5344CB8AC3E}">
        <p14:creationId xmlns:p14="http://schemas.microsoft.com/office/powerpoint/2010/main" val="27919692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6" name="Group 65">
            <a:extLst>
              <a:ext uri="{FF2B5EF4-FFF2-40B4-BE49-F238E27FC236}">
                <a16:creationId xmlns:a16="http://schemas.microsoft.com/office/drawing/2014/main" id="{56C5F458-F0B9-4584-B7A3-BA39F9E9FC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38" name="Freeform 6">
              <a:extLst>
                <a:ext uri="{FF2B5EF4-FFF2-40B4-BE49-F238E27FC236}">
                  <a16:creationId xmlns:a16="http://schemas.microsoft.com/office/drawing/2014/main" id="{EF5CE756-E024-433C-98E3-931095C81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7">
              <a:extLst>
                <a:ext uri="{FF2B5EF4-FFF2-40B4-BE49-F238E27FC236}">
                  <a16:creationId xmlns:a16="http://schemas.microsoft.com/office/drawing/2014/main" id="{0B4D7F81-EC0F-4E8E-8D3F-BCBF503597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9">
              <a:extLst>
                <a:ext uri="{FF2B5EF4-FFF2-40B4-BE49-F238E27FC236}">
                  <a16:creationId xmlns:a16="http://schemas.microsoft.com/office/drawing/2014/main" id="{9DEF7606-46AD-4ECA-8815-33A3217D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10">
              <a:extLst>
                <a:ext uri="{FF2B5EF4-FFF2-40B4-BE49-F238E27FC236}">
                  <a16:creationId xmlns:a16="http://schemas.microsoft.com/office/drawing/2014/main" id="{778C7720-6627-4BE3-9174-54CD26E726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11">
              <a:extLst>
                <a:ext uri="{FF2B5EF4-FFF2-40B4-BE49-F238E27FC236}">
                  <a16:creationId xmlns:a16="http://schemas.microsoft.com/office/drawing/2014/main" id="{3D25C4CC-C750-4C0A-ADB5-CFA9FFAE55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12">
              <a:extLst>
                <a:ext uri="{FF2B5EF4-FFF2-40B4-BE49-F238E27FC236}">
                  <a16:creationId xmlns:a16="http://schemas.microsoft.com/office/drawing/2014/main" id="{D6834B30-F11B-40AA-A8C8-0EF0710DB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A68D4DBB-B582-47F6-EB03-AF653C4E32E8}"/>
              </a:ext>
            </a:extLst>
          </p:cNvPr>
          <p:cNvSpPr txBox="1"/>
          <p:nvPr/>
        </p:nvSpPr>
        <p:spPr>
          <a:xfrm>
            <a:off x="2334150" y="100192"/>
            <a:ext cx="6301019" cy="142287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342900" lvl="0" indent="-342900"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4200">
                <a:ln w="3175" cmpd="sng">
                  <a:noFill/>
                </a:ln>
                <a:latin typeface="+mj-lt"/>
                <a:ea typeface="+mj-ea"/>
                <a:cs typeface="+mj-cs"/>
              </a:rPr>
              <a:t>Definition of domiciliary care and residential care.</a:t>
            </a:r>
          </a:p>
        </p:txBody>
      </p:sp>
      <p:pic>
        <p:nvPicPr>
          <p:cNvPr id="9" name="Picture 8" descr="A group of elderly women sitting in chairs&#10;&#10;Description automatically generated">
            <a:extLst>
              <a:ext uri="{FF2B5EF4-FFF2-40B4-BE49-F238E27FC236}">
                <a16:creationId xmlns:a16="http://schemas.microsoft.com/office/drawing/2014/main" id="{CB1CD36F-2D62-5816-7FC3-B7B6A309E23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16379"/>
          <a:stretch/>
        </p:blipFill>
        <p:spPr>
          <a:xfrm>
            <a:off x="9158296" y="573398"/>
            <a:ext cx="2809712" cy="2520043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6" name="Picture 5" descr="A person wearing a purple scrubs&#10;&#10;Description automatically generated">
            <a:extLst>
              <a:ext uri="{FF2B5EF4-FFF2-40B4-BE49-F238E27FC236}">
                <a16:creationId xmlns:a16="http://schemas.microsoft.com/office/drawing/2014/main" id="{75F40DD8-B032-D124-68CA-7ACF52A2BD9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38818" r="4569"/>
          <a:stretch/>
        </p:blipFill>
        <p:spPr>
          <a:xfrm>
            <a:off x="8946530" y="3754201"/>
            <a:ext cx="3021495" cy="2457372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8E36542-AA15-D60D-7572-0CDC2C885D5E}"/>
              </a:ext>
            </a:extLst>
          </p:cNvPr>
          <p:cNvSpPr txBox="1"/>
          <p:nvPr/>
        </p:nvSpPr>
        <p:spPr>
          <a:xfrm rot="10800000" flipV="1">
            <a:off x="3101379" y="3207910"/>
            <a:ext cx="340718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>
                <a:solidFill>
                  <a:srgbClr val="4D5156"/>
                </a:solidFill>
                <a:effectLst/>
                <a:latin typeface="Google Sans"/>
              </a:rPr>
              <a:t>.</a:t>
            </a:r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ABA0F8-F251-4277-D21F-09A0E838F65D}"/>
              </a:ext>
            </a:extLst>
          </p:cNvPr>
          <p:cNvSpPr txBox="1"/>
          <p:nvPr/>
        </p:nvSpPr>
        <p:spPr>
          <a:xfrm>
            <a:off x="5560382" y="1829129"/>
            <a:ext cx="3021496" cy="396262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342900" lvl="0" indent="-342900">
              <a:spcAft>
                <a:spcPts val="3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safety.</a:t>
            </a:r>
            <a:endParaRPr lang="en-GB" sz="1800" b="1">
              <a:effectLst/>
              <a:latin typeface="Arial"/>
              <a:ea typeface="Times New Roman" panose="02020603050405020304" pitchFamily="18" charset="0"/>
              <a:cs typeface="Arial"/>
            </a:endParaRPr>
          </a:p>
          <a:p>
            <a:pPr marL="342900" lvl="0" indent="-342900">
              <a:spcAft>
                <a:spcPts val="3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There is always help at hand.</a:t>
            </a:r>
            <a:endParaRPr lang="en-GB" sz="1800" b="1">
              <a:effectLst/>
              <a:latin typeface="Arial"/>
              <a:ea typeface="Times New Roman" panose="02020603050405020304" pitchFamily="18" charset="0"/>
              <a:cs typeface="Arial"/>
            </a:endParaRPr>
          </a:p>
          <a:p>
            <a:pPr marL="342900" lvl="0" indent="-342900">
              <a:spcAft>
                <a:spcPts val="3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Companionship.</a:t>
            </a:r>
            <a:endParaRPr lang="en-GB" sz="1800" b="1">
              <a:effectLst/>
              <a:latin typeface="Arial"/>
              <a:ea typeface="Times New Roman" panose="02020603050405020304" pitchFamily="18" charset="0"/>
              <a:cs typeface="Arial"/>
            </a:endParaRPr>
          </a:p>
          <a:p>
            <a:pPr marL="342900" lvl="0" indent="-342900">
              <a:spcAft>
                <a:spcPts val="3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Regular and nutritious meals.</a:t>
            </a:r>
            <a:endParaRPr lang="en-GB" sz="1800" b="1">
              <a:effectLst/>
              <a:latin typeface="Arial"/>
              <a:ea typeface="Times New Roman" panose="02020603050405020304" pitchFamily="18" charset="0"/>
              <a:cs typeface="Arial"/>
            </a:endParaRPr>
          </a:p>
          <a:p>
            <a:pPr marL="342900" lvl="0" indent="-342900">
              <a:spcAft>
                <a:spcPts val="3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Peace of mind for relatives.</a:t>
            </a:r>
            <a:endParaRPr lang="en-GB" sz="1800" b="1">
              <a:effectLst/>
              <a:latin typeface="Arial"/>
              <a:ea typeface="Times New Roman" panose="02020603050405020304" pitchFamily="18" charset="0"/>
              <a:cs typeface="Arial"/>
            </a:endParaRPr>
          </a:p>
          <a:p>
            <a:pPr marL="342900" lvl="0" indent="-342900">
              <a:spcAft>
                <a:spcPts val="3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Clean and comfortable living environments.</a:t>
            </a:r>
            <a:endParaRPr lang="en-GB" sz="1800" b="1">
              <a:effectLst/>
              <a:latin typeface="Arial"/>
              <a:ea typeface="Times New Roman" panose="02020603050405020304" pitchFamily="18" charset="0"/>
              <a:cs typeface="Arial"/>
            </a:endParaRPr>
          </a:p>
          <a:p>
            <a:pPr marL="342900" lvl="0" indent="-342900">
              <a:spcAft>
                <a:spcPts val="3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Medication management.</a:t>
            </a:r>
            <a:endParaRPr lang="en-GB" sz="1800" b="1">
              <a:effectLst/>
              <a:latin typeface="Arial"/>
              <a:ea typeface="Times New Roman" panose="02020603050405020304" pitchFamily="18" charset="0"/>
              <a:cs typeface="Arial"/>
            </a:endParaRPr>
          </a:p>
          <a:p>
            <a:r>
              <a:rPr lang="en-GB" sz="1800" b="1">
                <a:solidFill>
                  <a:srgbClr val="202124"/>
                </a:solidFill>
                <a:effectLst/>
                <a:latin typeface="Arial"/>
                <a:ea typeface="Calibri" panose="020F0502020204030204" pitchFamily="34" charset="0"/>
                <a:cs typeface="Times New Roman"/>
              </a:rPr>
              <a:t>Specialist care.</a:t>
            </a:r>
            <a:endParaRPr lang="en-GB" sz="1600" b="1" kern="100">
              <a:effectLst/>
              <a:latin typeface="Arial"/>
              <a:ea typeface="Calibri" panose="020F0502020204030204" pitchFamily="34" charset="0"/>
              <a:cs typeface="Times New Roman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CE7EB7-3A39-B122-D1B4-92B8E54C7E38}"/>
              </a:ext>
            </a:extLst>
          </p:cNvPr>
          <p:cNvSpPr txBox="1"/>
          <p:nvPr/>
        </p:nvSpPr>
        <p:spPr>
          <a:xfrm>
            <a:off x="2332946" y="1776025"/>
            <a:ext cx="6096000" cy="248080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lnSpc>
                <a:spcPts val="18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1800" b="1" kern="0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Companionship</a:t>
            </a:r>
            <a:endParaRPr lang="en-GB" sz="1600" b="1" kern="1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285750" indent="-285750">
              <a:lnSpc>
                <a:spcPts val="18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1800" b="1" kern="0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Independence</a:t>
            </a:r>
            <a:endParaRPr lang="en-GB" sz="1600" b="1" kern="1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285750" indent="-285750">
              <a:lnSpc>
                <a:spcPts val="18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1800" b="1" kern="0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Personal care</a:t>
            </a:r>
            <a:endParaRPr lang="en-GB" sz="1600" b="1" kern="1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285750" indent="-285750">
              <a:lnSpc>
                <a:spcPts val="18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1800" b="1" kern="0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Medication management</a:t>
            </a:r>
            <a:endParaRPr lang="en-GB" sz="1600" b="1" kern="1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285750" indent="-285750">
              <a:lnSpc>
                <a:spcPts val="18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1800" b="1" kern="0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Personalized care</a:t>
            </a:r>
            <a:endParaRPr lang="en-GB" sz="1600" b="1" kern="1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285750" indent="-285750">
              <a:lnSpc>
                <a:spcPts val="18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1800" b="1" kern="0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Flexibility</a:t>
            </a:r>
            <a:endParaRPr lang="en-GB" sz="1600" b="1" kern="1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285750" indent="-285750">
              <a:lnSpc>
                <a:spcPts val="18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1800" b="1" kern="0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Flexible Support</a:t>
            </a:r>
            <a:endParaRPr lang="en-GB" sz="1600" b="1" kern="1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285750" indent="-285750">
              <a:lnSpc>
                <a:spcPts val="18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1800" b="1" kern="0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Cost-effective care</a:t>
            </a:r>
            <a:endParaRPr lang="en-GB" sz="1600" b="1" kern="1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285750" indent="-285750">
              <a:lnSpc>
                <a:spcPts val="18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1800" b="1" kern="0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Household tasks</a:t>
            </a:r>
            <a:endParaRPr lang="en-GB" sz="1600" b="1" kern="100">
              <a:effectLst/>
              <a:latin typeface="Arial"/>
              <a:ea typeface="Calibri" panose="020F050202020403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430854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42" name="Group 1041">
            <a:extLst>
              <a:ext uri="{FF2B5EF4-FFF2-40B4-BE49-F238E27FC236}">
                <a16:creationId xmlns:a16="http://schemas.microsoft.com/office/drawing/2014/main" id="{8AEBEFE2-515F-4B18-8468-97D8C7309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43" name="Freeform 6">
              <a:extLst>
                <a:ext uri="{FF2B5EF4-FFF2-40B4-BE49-F238E27FC236}">
                  <a16:creationId xmlns:a16="http://schemas.microsoft.com/office/drawing/2014/main" id="{42A84A1C-64AD-4415-AC50-45FB65361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4" name="Freeform 7">
              <a:extLst>
                <a:ext uri="{FF2B5EF4-FFF2-40B4-BE49-F238E27FC236}">
                  <a16:creationId xmlns:a16="http://schemas.microsoft.com/office/drawing/2014/main" id="{B9CCB5DF-B7FE-4417-9B32-672497E3AD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5" name="Freeform 8">
              <a:extLst>
                <a:ext uri="{FF2B5EF4-FFF2-40B4-BE49-F238E27FC236}">
                  <a16:creationId xmlns:a16="http://schemas.microsoft.com/office/drawing/2014/main" id="{3C6EE6E1-4DD7-4FB0-9428-1B0064584C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6" name="Freeform 9">
              <a:extLst>
                <a:ext uri="{FF2B5EF4-FFF2-40B4-BE49-F238E27FC236}">
                  <a16:creationId xmlns:a16="http://schemas.microsoft.com/office/drawing/2014/main" id="{F19641FD-140C-4164-882A-1C36915F42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7" name="Freeform 10">
              <a:extLst>
                <a:ext uri="{FF2B5EF4-FFF2-40B4-BE49-F238E27FC236}">
                  <a16:creationId xmlns:a16="http://schemas.microsoft.com/office/drawing/2014/main" id="{1B022741-DE93-4568-9EA7-CFDF6A7B42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" name="Freeform 11">
              <a:extLst>
                <a:ext uri="{FF2B5EF4-FFF2-40B4-BE49-F238E27FC236}">
                  <a16:creationId xmlns:a16="http://schemas.microsoft.com/office/drawing/2014/main" id="{0366A110-6771-478C-915F-09E3FC17DF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2FFEA4C0-C097-1FD1-8577-1D25D323747F}"/>
              </a:ext>
            </a:extLst>
          </p:cNvPr>
          <p:cNvSpPr txBox="1"/>
          <p:nvPr/>
        </p:nvSpPr>
        <p:spPr>
          <a:xfrm>
            <a:off x="1401756" y="990504"/>
            <a:ext cx="2812386" cy="45326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lvl="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What are the funding options available for care in the UK (perhaps in comparison with other countries).</a:t>
            </a:r>
          </a:p>
          <a:p>
            <a:pPr marL="342900" lvl="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NHS</a:t>
            </a:r>
          </a:p>
          <a:p>
            <a:pPr marL="342900" lvl="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Medical insurance.</a:t>
            </a:r>
          </a:p>
          <a:p>
            <a:pPr marL="342900" lvl="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Personal savings</a:t>
            </a:r>
          </a:p>
          <a:p>
            <a:pPr marL="342900" lvl="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Government funding.</a:t>
            </a:r>
          </a:p>
        </p:txBody>
      </p:sp>
      <p:pic>
        <p:nvPicPr>
          <p:cNvPr id="5" name="Picture 4" descr="A blue box with a white label and a blue marker on top of a pie chart&#10;&#10;Description automatically generated">
            <a:extLst>
              <a:ext uri="{FF2B5EF4-FFF2-40B4-BE49-F238E27FC236}">
                <a16:creationId xmlns:a16="http://schemas.microsoft.com/office/drawing/2014/main" id="{A2784DB0-35A9-BF3B-3254-44ABB37663F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8430" r="1" b="1"/>
          <a:stretch/>
        </p:blipFill>
        <p:spPr>
          <a:xfrm>
            <a:off x="4617551" y="2043267"/>
            <a:ext cx="3329643" cy="242714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1026" name="Picture 2" descr="How does UK healthcare spending compare with other countries? - Office for  National Statistics">
            <a:extLst>
              <a:ext uri="{FF2B5EF4-FFF2-40B4-BE49-F238E27FC236}">
                <a16:creationId xmlns:a16="http://schemas.microsoft.com/office/drawing/2014/main" id="{08883B48-E0C4-0804-0763-0F0D6E28F9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05387" y="1179332"/>
            <a:ext cx="3297635" cy="4155020"/>
          </a:xfrm>
          <a:prstGeom prst="roundRect">
            <a:avLst>
              <a:gd name="adj" fmla="val 4380"/>
            </a:avLst>
          </a:prstGeom>
          <a:noFill/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F1A90A3-D50D-BD34-DBCF-BB21CA361807}"/>
              </a:ext>
            </a:extLst>
          </p:cNvPr>
          <p:cNvSpPr txBox="1"/>
          <p:nvPr/>
        </p:nvSpPr>
        <p:spPr>
          <a:xfrm>
            <a:off x="5579238" y="4270359"/>
            <a:ext cx="236795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picpedia.org/lever-arch/f/funding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65407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roup 39">
            <a:extLst>
              <a:ext uri="{FF2B5EF4-FFF2-40B4-BE49-F238E27FC236}">
                <a16:creationId xmlns:a16="http://schemas.microsoft.com/office/drawing/2014/main" id="{15FF890B-3CE7-403A-AECE-2DE04FC7A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41" name="Freeform 6">
              <a:extLst>
                <a:ext uri="{FF2B5EF4-FFF2-40B4-BE49-F238E27FC236}">
                  <a16:creationId xmlns:a16="http://schemas.microsoft.com/office/drawing/2014/main" id="{99A4E160-6CFD-4514-9E20-CA6692CCD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7">
              <a:extLst>
                <a:ext uri="{FF2B5EF4-FFF2-40B4-BE49-F238E27FC236}">
                  <a16:creationId xmlns:a16="http://schemas.microsoft.com/office/drawing/2014/main" id="{3DCD16F5-8D15-45FD-BA62-ADAC08183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8">
              <a:extLst>
                <a:ext uri="{FF2B5EF4-FFF2-40B4-BE49-F238E27FC236}">
                  <a16:creationId xmlns:a16="http://schemas.microsoft.com/office/drawing/2014/main" id="{E7CFAF28-6FDA-4C2C-BE51-123D1115F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9">
              <a:extLst>
                <a:ext uri="{FF2B5EF4-FFF2-40B4-BE49-F238E27FC236}">
                  <a16:creationId xmlns:a16="http://schemas.microsoft.com/office/drawing/2014/main" id="{1FD12703-0627-4991-B2A4-F96519F90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10">
              <a:extLst>
                <a:ext uri="{FF2B5EF4-FFF2-40B4-BE49-F238E27FC236}">
                  <a16:creationId xmlns:a16="http://schemas.microsoft.com/office/drawing/2014/main" id="{A5758E0B-DF61-40A8-B765-BC6841906A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11">
              <a:extLst>
                <a:ext uri="{FF2B5EF4-FFF2-40B4-BE49-F238E27FC236}">
                  <a16:creationId xmlns:a16="http://schemas.microsoft.com/office/drawing/2014/main" id="{3E063A1F-9566-4436-B4E3-2890FBBC2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DC5D797E-D53B-8150-86AF-7B3432D6C7CC}"/>
              </a:ext>
            </a:extLst>
          </p:cNvPr>
          <p:cNvSpPr txBox="1"/>
          <p:nvPr/>
        </p:nvSpPr>
        <p:spPr>
          <a:xfrm>
            <a:off x="1504335" y="1438146"/>
            <a:ext cx="9448480" cy="24357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End of life and palliative care as well as how and where this is delivered End-of-life</a:t>
            </a:r>
          </a:p>
        </p:txBody>
      </p:sp>
      <p:pic>
        <p:nvPicPr>
          <p:cNvPr id="5" name="Picture 4" descr="A close-up of a person with a oxygen mask&#10;&#10;Description automatically generated">
            <a:extLst>
              <a:ext uri="{FF2B5EF4-FFF2-40B4-BE49-F238E27FC236}">
                <a16:creationId xmlns:a16="http://schemas.microsoft.com/office/drawing/2014/main" id="{704BEAE6-439E-3837-1082-7E9FFFE676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721540" y="2354187"/>
            <a:ext cx="6240990" cy="218434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CECB2C4-B97E-033E-EBA6-A6A132E4214B}"/>
              </a:ext>
            </a:extLst>
          </p:cNvPr>
          <p:cNvSpPr txBox="1"/>
          <p:nvPr/>
        </p:nvSpPr>
        <p:spPr>
          <a:xfrm>
            <a:off x="9657202" y="5591145"/>
            <a:ext cx="238398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policyoptions.irpp.org/fr/magazines/july-2020/palliative-care-has-been-lacking-for-decades-in-long-term-car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53732F-3228-C868-F3D0-C1D843CC979D}"/>
              </a:ext>
            </a:extLst>
          </p:cNvPr>
          <p:cNvSpPr txBox="1"/>
          <p:nvPr/>
        </p:nvSpPr>
        <p:spPr>
          <a:xfrm>
            <a:off x="2083951" y="2919283"/>
            <a:ext cx="7569200" cy="11672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HOSPICE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MEDICATION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SUPPORT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8126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5" name="Group 2054">
            <a:extLst>
              <a:ext uri="{FF2B5EF4-FFF2-40B4-BE49-F238E27FC236}">
                <a16:creationId xmlns:a16="http://schemas.microsoft.com/office/drawing/2014/main" id="{C616B3DC-C165-433D-9187-62DCC0E31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056" name="Freeform 6">
              <a:extLst>
                <a:ext uri="{FF2B5EF4-FFF2-40B4-BE49-F238E27FC236}">
                  <a16:creationId xmlns:a16="http://schemas.microsoft.com/office/drawing/2014/main" id="{97E1BF84-9824-4B0E-98DF-F0F7181DD0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7" name="Freeform 7">
              <a:extLst>
                <a:ext uri="{FF2B5EF4-FFF2-40B4-BE49-F238E27FC236}">
                  <a16:creationId xmlns:a16="http://schemas.microsoft.com/office/drawing/2014/main" id="{A85FA340-7392-4303-9707-A12F45A46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8" name="Freeform 9">
              <a:extLst>
                <a:ext uri="{FF2B5EF4-FFF2-40B4-BE49-F238E27FC236}">
                  <a16:creationId xmlns:a16="http://schemas.microsoft.com/office/drawing/2014/main" id="{758A9051-2BD9-4868-8B84-344752FA2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9" name="Freeform 10">
              <a:extLst>
                <a:ext uri="{FF2B5EF4-FFF2-40B4-BE49-F238E27FC236}">
                  <a16:creationId xmlns:a16="http://schemas.microsoft.com/office/drawing/2014/main" id="{58264C49-3539-4CBD-8F11-1106C8B878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0" name="Freeform 11">
              <a:extLst>
                <a:ext uri="{FF2B5EF4-FFF2-40B4-BE49-F238E27FC236}">
                  <a16:creationId xmlns:a16="http://schemas.microsoft.com/office/drawing/2014/main" id="{DE862133-5C7E-4B32-9786-0B33BC51A7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1" name="Freeform 12">
              <a:extLst>
                <a:ext uri="{FF2B5EF4-FFF2-40B4-BE49-F238E27FC236}">
                  <a16:creationId xmlns:a16="http://schemas.microsoft.com/office/drawing/2014/main" id="{90925F6C-DF03-4707-9176-6049F049B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2063" name="Rectangle 2062">
            <a:extLst>
              <a:ext uri="{FF2B5EF4-FFF2-40B4-BE49-F238E27FC236}">
                <a16:creationId xmlns:a16="http://schemas.microsoft.com/office/drawing/2014/main" id="{A6073935-E043-4801-AF06-06093A914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E4C1D7F-34F4-A5A1-C54F-E80C298F22A0}"/>
              </a:ext>
            </a:extLst>
          </p:cNvPr>
          <p:cNvSpPr txBox="1"/>
          <p:nvPr/>
        </p:nvSpPr>
        <p:spPr>
          <a:xfrm>
            <a:off x="8041742" y="648930"/>
            <a:ext cx="3461281" cy="334733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342900" lvl="0" indent="-342900"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3700">
                <a:ln w="3175" cmpd="sng">
                  <a:noFill/>
                </a:ln>
                <a:latin typeface="+mj-lt"/>
                <a:ea typeface="+mj-ea"/>
                <a:cs typeface="+mj-cs"/>
              </a:rPr>
              <a:t>The gap between need and availability of care for older people. </a:t>
            </a:r>
          </a:p>
        </p:txBody>
      </p:sp>
      <p:grpSp>
        <p:nvGrpSpPr>
          <p:cNvPr id="2065" name="Group 2064">
            <a:extLst>
              <a:ext uri="{FF2B5EF4-FFF2-40B4-BE49-F238E27FC236}">
                <a16:creationId xmlns:a16="http://schemas.microsoft.com/office/drawing/2014/main" id="{8AC26FF4-D6F9-4A94-A837-D051A101ED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86714" y="-4763"/>
            <a:ext cx="5014912" cy="6862763"/>
            <a:chOff x="2928938" y="-4763"/>
            <a:chExt cx="5014912" cy="6862763"/>
          </a:xfrm>
        </p:grpSpPr>
        <p:sp>
          <p:nvSpPr>
            <p:cNvPr id="2066" name="Freeform 6">
              <a:extLst>
                <a:ext uri="{FF2B5EF4-FFF2-40B4-BE49-F238E27FC236}">
                  <a16:creationId xmlns:a16="http://schemas.microsoft.com/office/drawing/2014/main" id="{EFFE501B-F9EC-4229-99D6-F39E38A71B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7" name="Freeform 7">
              <a:extLst>
                <a:ext uri="{FF2B5EF4-FFF2-40B4-BE49-F238E27FC236}">
                  <a16:creationId xmlns:a16="http://schemas.microsoft.com/office/drawing/2014/main" id="{B064C6A0-3DE4-4F4A-B650-78A628163E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8" name="Freeform 25">
              <a:extLst>
                <a:ext uri="{FF2B5EF4-FFF2-40B4-BE49-F238E27FC236}">
                  <a16:creationId xmlns:a16="http://schemas.microsoft.com/office/drawing/2014/main" id="{43CD3E83-3D0D-40EE-B1A2-9C989EBF2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9" name="Freeform 26">
              <a:extLst>
                <a:ext uri="{FF2B5EF4-FFF2-40B4-BE49-F238E27FC236}">
                  <a16:creationId xmlns:a16="http://schemas.microsoft.com/office/drawing/2014/main" id="{71553909-760D-4B98-96A4-F9F48339AF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0" name="Freeform 27">
              <a:extLst>
                <a:ext uri="{FF2B5EF4-FFF2-40B4-BE49-F238E27FC236}">
                  <a16:creationId xmlns:a16="http://schemas.microsoft.com/office/drawing/2014/main" id="{1F006A6C-F843-49BC-AC84-89BD2AF58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1" name="Freeform 28">
              <a:extLst>
                <a:ext uri="{FF2B5EF4-FFF2-40B4-BE49-F238E27FC236}">
                  <a16:creationId xmlns:a16="http://schemas.microsoft.com/office/drawing/2014/main" id="{62AEE6F3-16F4-4944-8459-4D5EEA341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073" name="Rounded Rectangle 16">
            <a:extLst>
              <a:ext uri="{FF2B5EF4-FFF2-40B4-BE49-F238E27FC236}">
                <a16:creationId xmlns:a16="http://schemas.microsoft.com/office/drawing/2014/main" id="{8D6B9972-4A81-4223-9901-0E559A1D5E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693" y="648931"/>
            <a:ext cx="6854433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Community Care for People with Complex Care Needs: Bridging the Gap between  Health and Social Care - International Journal of Integrated Care">
            <a:extLst>
              <a:ext uri="{FF2B5EF4-FFF2-40B4-BE49-F238E27FC236}">
                <a16:creationId xmlns:a16="http://schemas.microsoft.com/office/drawing/2014/main" id="{070DF251-E5EA-79B2-4954-E4282CC966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28737" y="1011765"/>
            <a:ext cx="6100404" cy="4546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92486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9" name="Group 3078">
            <a:extLst>
              <a:ext uri="{FF2B5EF4-FFF2-40B4-BE49-F238E27FC236}">
                <a16:creationId xmlns:a16="http://schemas.microsoft.com/office/drawing/2014/main" id="{15FF890B-3CE7-403A-AECE-2DE04FC7A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080" name="Freeform 6">
              <a:extLst>
                <a:ext uri="{FF2B5EF4-FFF2-40B4-BE49-F238E27FC236}">
                  <a16:creationId xmlns:a16="http://schemas.microsoft.com/office/drawing/2014/main" id="{99A4E160-6CFD-4514-9E20-CA6692CCD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1" name="Freeform 7">
              <a:extLst>
                <a:ext uri="{FF2B5EF4-FFF2-40B4-BE49-F238E27FC236}">
                  <a16:creationId xmlns:a16="http://schemas.microsoft.com/office/drawing/2014/main" id="{3DCD16F5-8D15-45FD-BA62-ADAC08183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2" name="Freeform 8">
              <a:extLst>
                <a:ext uri="{FF2B5EF4-FFF2-40B4-BE49-F238E27FC236}">
                  <a16:creationId xmlns:a16="http://schemas.microsoft.com/office/drawing/2014/main" id="{E7CFAF28-6FDA-4C2C-BE51-123D1115F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3" name="Freeform 9">
              <a:extLst>
                <a:ext uri="{FF2B5EF4-FFF2-40B4-BE49-F238E27FC236}">
                  <a16:creationId xmlns:a16="http://schemas.microsoft.com/office/drawing/2014/main" id="{1FD12703-0627-4991-B2A4-F96519F90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4" name="Freeform 10">
              <a:extLst>
                <a:ext uri="{FF2B5EF4-FFF2-40B4-BE49-F238E27FC236}">
                  <a16:creationId xmlns:a16="http://schemas.microsoft.com/office/drawing/2014/main" id="{A5758E0B-DF61-40A8-B765-BC6841906A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5" name="Freeform 11">
              <a:extLst>
                <a:ext uri="{FF2B5EF4-FFF2-40B4-BE49-F238E27FC236}">
                  <a16:creationId xmlns:a16="http://schemas.microsoft.com/office/drawing/2014/main" id="{3E063A1F-9566-4436-B4E3-2890FBBC2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087" name="Group 3086">
            <a:extLst>
              <a:ext uri="{FF2B5EF4-FFF2-40B4-BE49-F238E27FC236}">
                <a16:creationId xmlns:a16="http://schemas.microsoft.com/office/drawing/2014/main" id="{28A4A409-9242-444A-AC1F-809866828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088" name="Freeform 6">
              <a:extLst>
                <a:ext uri="{FF2B5EF4-FFF2-40B4-BE49-F238E27FC236}">
                  <a16:creationId xmlns:a16="http://schemas.microsoft.com/office/drawing/2014/main" id="{ABF65108-5AB6-40BD-BCAF-526D8E309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9" name="Freeform 7">
              <a:extLst>
                <a:ext uri="{FF2B5EF4-FFF2-40B4-BE49-F238E27FC236}">
                  <a16:creationId xmlns:a16="http://schemas.microsoft.com/office/drawing/2014/main" id="{C77C904B-BC3A-472F-BB70-8750D41E4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0" name="Freeform 8">
              <a:extLst>
                <a:ext uri="{FF2B5EF4-FFF2-40B4-BE49-F238E27FC236}">
                  <a16:creationId xmlns:a16="http://schemas.microsoft.com/office/drawing/2014/main" id="{E910D569-2CFD-4010-B886-2F31BB8EC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1" name="Freeform 9">
              <a:extLst>
                <a:ext uri="{FF2B5EF4-FFF2-40B4-BE49-F238E27FC236}">
                  <a16:creationId xmlns:a16="http://schemas.microsoft.com/office/drawing/2014/main" id="{5A816932-FBAD-46C0-AA92-336589A5A9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2" name="Freeform 10">
              <a:extLst>
                <a:ext uri="{FF2B5EF4-FFF2-40B4-BE49-F238E27FC236}">
                  <a16:creationId xmlns:a16="http://schemas.microsoft.com/office/drawing/2014/main" id="{3D914BDD-E5E0-4DFB-8072-5B498F94A6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3" name="Freeform 11">
              <a:extLst>
                <a:ext uri="{FF2B5EF4-FFF2-40B4-BE49-F238E27FC236}">
                  <a16:creationId xmlns:a16="http://schemas.microsoft.com/office/drawing/2014/main" id="{ED9E392E-46C2-4B84-A121-9B2BC452F0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4A71DBD3-8CF1-02D1-B916-F543185CAA63}"/>
              </a:ext>
            </a:extLst>
          </p:cNvPr>
          <p:cNvSpPr txBox="1"/>
          <p:nvPr/>
        </p:nvSpPr>
        <p:spPr>
          <a:xfrm>
            <a:off x="1377947" y="339743"/>
            <a:ext cx="2812387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lvl="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Legislation, policy and theories of ageing, which are relevant to older people approaching the end of their lives.</a:t>
            </a:r>
          </a:p>
        </p:txBody>
      </p:sp>
      <p:sp>
        <p:nvSpPr>
          <p:cNvPr id="3095" name="Rounded Rectangle 16">
            <a:extLst>
              <a:ext uri="{FF2B5EF4-FFF2-40B4-BE49-F238E27FC236}">
                <a16:creationId xmlns:a16="http://schemas.microsoft.com/office/drawing/2014/main" id="{21ECAAB0-702B-4C08-B30F-0AFAC3479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1162" y="648931"/>
            <a:ext cx="6881862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Centre for Policy on Ageing - Policies on Ageing -">
            <a:extLst>
              <a:ext uri="{FF2B5EF4-FFF2-40B4-BE49-F238E27FC236}">
                <a16:creationId xmlns:a16="http://schemas.microsoft.com/office/drawing/2014/main" id="{49ED50B1-A3EE-8B6E-C0FC-64E620ECC7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46975" y="1523065"/>
            <a:ext cx="5331586" cy="3524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E04396E-E448-4169-CE61-A636ED4C9D1B}"/>
              </a:ext>
            </a:extLst>
          </p:cNvPr>
          <p:cNvSpPr txBox="1"/>
          <p:nvPr/>
        </p:nvSpPr>
        <p:spPr>
          <a:xfrm flipH="1">
            <a:off x="1431614" y="2791656"/>
            <a:ext cx="2508202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800">
              <a:effectLst/>
              <a:latin typeface="Times New Roman" panose="02020603050405020304" pitchFamily="18" charset="0"/>
            </a:endParaRPr>
          </a:p>
          <a:p>
            <a:endParaRPr lang="en-GB">
              <a:latin typeface="Times New Roman" panose="02020603050405020304" pitchFamily="18" charset="0"/>
            </a:endParaRPr>
          </a:p>
          <a:p>
            <a:endParaRPr lang="en-GB" sz="1800">
              <a:effectLst/>
              <a:latin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Times New Roman" panose="02020603050405020304" pitchFamily="18" charset="0"/>
              </a:rPr>
              <a:t>Care Act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Times New Roman" panose="02020603050405020304" pitchFamily="18" charset="0"/>
              </a:rPr>
              <a:t>Mental Capacity Act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Times New Roman" panose="02020603050405020304" pitchFamily="18" charset="0"/>
              </a:rPr>
              <a:t>Human Right Act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>
              <a:effectLst/>
              <a:latin typeface="Times New Roman" panose="02020603050405020304" pitchFamily="18" charset="0"/>
            </a:endParaRPr>
          </a:p>
          <a:p>
            <a:endParaRPr lang="en-GB">
              <a:latin typeface="Times New Roman" panose="02020603050405020304" pitchFamily="18" charset="0"/>
            </a:endParaRPr>
          </a:p>
          <a:p>
            <a:endParaRPr lang="en-GB" sz="1800">
              <a:effectLst/>
              <a:latin typeface="Times New Roman" panose="02020603050405020304" pitchFamily="18" charset="0"/>
            </a:endParaRPr>
          </a:p>
          <a:p>
            <a:endParaRPr lang="en-GB">
              <a:latin typeface="Times New Roman" panose="02020603050405020304" pitchFamily="18" charset="0"/>
            </a:endParaRPr>
          </a:p>
          <a:p>
            <a:endParaRPr lang="en-GB" sz="1800">
              <a:effectLst/>
              <a:latin typeface="Times New Roman" panose="02020603050405020304" pitchFamily="18" charset="0"/>
            </a:endParaRPr>
          </a:p>
          <a:p>
            <a:endParaRPr lang="en-GB">
              <a:latin typeface="Times New Roman" panose="02020603050405020304" pitchFamily="18" charset="0"/>
            </a:endParaRPr>
          </a:p>
          <a:p>
            <a:r>
              <a:rPr lang="en-GB" sz="1800">
                <a:effectLst/>
                <a:latin typeface="Times New Roman" panose="02020603050405020304" pitchFamily="18" charset="0"/>
              </a:rPr>
              <a:t>(Cpa.org.uk, 2019)Rights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5146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824C0-80B3-CF6B-C457-BD69AECF5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5195"/>
            <a:ext cx="10018713" cy="528438"/>
          </a:xfrm>
        </p:spPr>
        <p:txBody>
          <a:bodyPr>
            <a:normAutofit fontScale="90000"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FBE265-3A8B-414F-6D8D-7CFF6184EFA8}"/>
              </a:ext>
            </a:extLst>
          </p:cNvPr>
          <p:cNvSpPr txBox="1"/>
          <p:nvPr/>
        </p:nvSpPr>
        <p:spPr>
          <a:xfrm>
            <a:off x="1254539" y="691129"/>
            <a:ext cx="9291485" cy="338554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sz="1100">
              <a:latin typeface="Arial"/>
              <a:ea typeface="Times New Roman" panose="02020603050405020304" pitchFamily="18" charset="0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100">
              <a:latin typeface="Arial"/>
              <a:ea typeface="Times New Roman" panose="02020603050405020304" pitchFamily="18" charset="0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100">
                <a:effectLst/>
                <a:latin typeface="Arial"/>
                <a:ea typeface="Times New Roman" panose="02020603050405020304" pitchFamily="18" charset="0"/>
                <a:cs typeface="Arial"/>
              </a:rPr>
              <a:t>Admin (2021) </a:t>
            </a:r>
            <a:r>
              <a:rPr lang="en-GB" sz="1100" i="1">
                <a:effectLst/>
                <a:latin typeface="Arial"/>
                <a:ea typeface="Times New Roman" panose="02020603050405020304" pitchFamily="18" charset="0"/>
                <a:cs typeface="Arial"/>
              </a:rPr>
              <a:t>What is residential care?</a:t>
            </a:r>
            <a:r>
              <a:rPr lang="en-GB" sz="1100">
                <a:effectLst/>
                <a:latin typeface="Arial"/>
                <a:ea typeface="Times New Roman" panose="02020603050405020304" pitchFamily="18" charset="0"/>
                <a:cs typeface="Arial"/>
              </a:rPr>
              <a:t>, </a:t>
            </a:r>
            <a:r>
              <a:rPr lang="en-GB" sz="1100" i="1">
                <a:effectLst/>
                <a:latin typeface="Arial"/>
                <a:ea typeface="Times New Roman" panose="02020603050405020304" pitchFamily="18" charset="0"/>
                <a:cs typeface="Arial"/>
              </a:rPr>
              <a:t>Highpoint Care</a:t>
            </a:r>
            <a:r>
              <a:rPr lang="en-GB" sz="1100">
                <a:effectLst/>
                <a:latin typeface="Arial"/>
                <a:ea typeface="Times New Roman" panose="02020603050405020304" pitchFamily="18" charset="0"/>
                <a:cs typeface="Arial"/>
              </a:rPr>
              <a:t>. Available at: </a:t>
            </a:r>
            <a:r>
              <a:rPr lang="en-GB" sz="1100" u="sng">
                <a:solidFill>
                  <a:srgbClr val="0563C1"/>
                </a:solidFill>
                <a:effectLst/>
                <a:latin typeface="Arial"/>
                <a:ea typeface="Times New Roman" panose="02020603050405020304" pitchFamily="18" charset="0"/>
                <a:cs typeface="Arial"/>
                <a:hlinkClick r:id="rId2"/>
              </a:rPr>
              <a:t>https://www.highpointcare.co.uk/news/what-is-residential-care/</a:t>
            </a:r>
            <a:r>
              <a:rPr lang="en-GB" sz="1100">
                <a:effectLst/>
                <a:latin typeface="Arial"/>
                <a:ea typeface="Times New Roman" panose="02020603050405020304" pitchFamily="18" charset="0"/>
                <a:cs typeface="Arial"/>
              </a:rPr>
              <a:t> (Accessed: 02 February 2024</a:t>
            </a:r>
            <a:r>
              <a:rPr lang="en-GB" sz="1100">
                <a:latin typeface="Arial"/>
                <a:ea typeface="Times New Roman" panose="02020603050405020304" pitchFamily="18" charset="0"/>
                <a:cs typeface="Arial"/>
              </a:rPr>
              <a:t>)</a:t>
            </a:r>
            <a:endParaRPr lang="en-GB">
              <a:latin typeface="Corbel" panose="020B0503020204020204"/>
              <a:ea typeface="Times New Roman" panose="02020603050405020304" pitchFamily="18" charset="0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100">
                <a:latin typeface="Arial"/>
                <a:ea typeface="Times New Roman" panose="02020603050405020304" pitchFamily="18" charset="0"/>
                <a:cs typeface="Arial"/>
              </a:rPr>
              <a:t>.</a:t>
            </a:r>
            <a:r>
              <a:rPr lang="en-GB" sz="1200">
                <a:latin typeface="Times New Roman"/>
                <a:ea typeface="Times New Roman" panose="02020603050405020304" pitchFamily="18" charset="0"/>
                <a:cs typeface="Times New Roman"/>
              </a:rPr>
              <a:t>Age UK (2017). </a:t>
            </a:r>
            <a:r>
              <a:rPr lang="en-GB" sz="1200" i="1">
                <a:latin typeface="Times New Roman"/>
                <a:ea typeface="Times New Roman" panose="02020603050405020304" pitchFamily="18" charset="0"/>
                <a:cs typeface="Times New Roman"/>
              </a:rPr>
              <a:t>Briefing: Human rights of older persons and their comprehensive care</a:t>
            </a:r>
            <a:r>
              <a:rPr lang="en-GB" sz="1200">
                <a:latin typeface="Times New Roman"/>
                <a:ea typeface="Times New Roman" panose="02020603050405020304" pitchFamily="18" charset="0"/>
                <a:cs typeface="Times New Roman"/>
              </a:rPr>
              <a:t>. [online] Available at: </a:t>
            </a:r>
            <a:r>
              <a:rPr lang="en-GB" sz="1200">
                <a:latin typeface="Times New Roman"/>
                <a:ea typeface="Times New Roman" panose="02020603050405020304" pitchFamily="18" charset="0"/>
                <a:cs typeface="Times New Roman"/>
                <a:hlinkClick r:id="rId3"/>
              </a:rPr>
              <a:t>https://www.ageuk.org.uk/globalassets/age-uk/documents/reports-and-publications/reports-and-briefings/equality-and-human-rights/age-uk---human-rights-of-older-persons-and-their-comprehensive-care---july-2017.pdf</a:t>
            </a:r>
            <a:r>
              <a:rPr lang="en-GB" sz="1200">
                <a:latin typeface="Times New Roman"/>
                <a:ea typeface="Times New Roman" panose="02020603050405020304" pitchFamily="18" charset="0"/>
                <a:cs typeface="Times New Roman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100">
              <a:latin typeface="Calibri"/>
              <a:ea typeface="Times New Roman" panose="02020603050405020304" pitchFamily="18" charset="0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100">
              <a:latin typeface="Calibri"/>
              <a:ea typeface="Times New Roman" panose="02020603050405020304" pitchFamily="18" charset="0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>
                <a:latin typeface="Arial"/>
                <a:ea typeface="Times New Roman" panose="02020603050405020304" pitchFamily="18" charset="0"/>
                <a:cs typeface="Arial"/>
              </a:rPr>
              <a:t>Admin (2021) </a:t>
            </a:r>
            <a:r>
              <a:rPr lang="en-GB" sz="1200" i="1">
                <a:latin typeface="Arial"/>
                <a:ea typeface="Times New Roman" panose="02020603050405020304" pitchFamily="18" charset="0"/>
                <a:cs typeface="Arial"/>
              </a:rPr>
              <a:t>What is residential care?</a:t>
            </a:r>
            <a:r>
              <a:rPr lang="en-GB" sz="1200">
                <a:latin typeface="Arial"/>
                <a:ea typeface="Times New Roman" panose="02020603050405020304" pitchFamily="18" charset="0"/>
                <a:cs typeface="Arial"/>
              </a:rPr>
              <a:t>, </a:t>
            </a:r>
            <a:r>
              <a:rPr lang="en-GB" sz="1200" i="1">
                <a:latin typeface="Arial"/>
                <a:ea typeface="Times New Roman" panose="02020603050405020304" pitchFamily="18" charset="0"/>
                <a:cs typeface="Arial"/>
              </a:rPr>
              <a:t>Highpoint Care</a:t>
            </a:r>
            <a:r>
              <a:rPr lang="en-GB" sz="1200">
                <a:latin typeface="Arial"/>
                <a:ea typeface="Times New Roman" panose="02020603050405020304" pitchFamily="18" charset="0"/>
                <a:cs typeface="Arial"/>
              </a:rPr>
              <a:t>. Available at: </a:t>
            </a:r>
            <a:r>
              <a:rPr lang="en-GB" sz="1200" u="sng">
                <a:latin typeface="Arial"/>
                <a:ea typeface="Times New Roman" panose="02020603050405020304" pitchFamily="18" charset="0"/>
                <a:cs typeface="Arial"/>
                <a:hlinkClick r:id="rId2"/>
              </a:rPr>
              <a:t>https://www.highpointcare.co.uk/news/what-is-residential-care/</a:t>
            </a:r>
            <a:r>
              <a:rPr lang="en-GB" sz="1200">
                <a:latin typeface="Arial"/>
                <a:ea typeface="Times New Roman" panose="02020603050405020304" pitchFamily="18" charset="0"/>
                <a:cs typeface="Arial"/>
              </a:rPr>
              <a:t> (Accessed: 02 February 2024).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1100">
              <a:latin typeface="Arial"/>
              <a:cs typeface="Arial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1100">
              <a:latin typeface="Arial" panose="020B0604020202020204" pitchFamily="34" charset="0"/>
              <a:ea typeface="Times New Roman" panose="02020603050405020304" pitchFamily="18" charset="0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100" i="1">
                <a:ea typeface="+mn-lt"/>
                <a:cs typeface="+mn-lt"/>
              </a:rPr>
              <a:t>An overview of the CARE Act 2014</a:t>
            </a:r>
            <a:r>
              <a:rPr lang="en-GB" sz="1100">
                <a:ea typeface="+mn-lt"/>
                <a:cs typeface="+mn-lt"/>
              </a:rPr>
              <a:t> (2019) </a:t>
            </a:r>
            <a:r>
              <a:rPr lang="en-GB" sz="1100" i="1">
                <a:ea typeface="+mn-lt"/>
                <a:cs typeface="+mn-lt"/>
              </a:rPr>
              <a:t>Anthony Gold</a:t>
            </a:r>
            <a:r>
              <a:rPr lang="en-GB" sz="1100">
                <a:ea typeface="+mn-lt"/>
                <a:cs typeface="+mn-lt"/>
              </a:rPr>
              <a:t>. Available at: </a:t>
            </a:r>
            <a:r>
              <a:rPr lang="en-GB" sz="1100">
                <a:ea typeface="+mn-lt"/>
                <a:cs typeface="+mn-lt"/>
                <a:hlinkClick r:id="rId4"/>
              </a:rPr>
              <a:t>https://anthonygold.co.uk/latest/blog/an-overview-of-the-care-act-2014#:~:text=There%20are%20a%20number%20of,should%20offer%20to%20meet%20needs</a:t>
            </a:r>
            <a:r>
              <a:rPr lang="en-GB" sz="1100">
                <a:ea typeface="+mn-lt"/>
                <a:cs typeface="+mn-lt"/>
              </a:rPr>
              <a:t>. (Accessed: 07 February 2024). </a:t>
            </a: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100">
                <a:effectLst/>
                <a:latin typeface="Times New Roman"/>
                <a:cs typeface="Times New Roman"/>
              </a:rPr>
              <a:t>BCP. (n.d.). </a:t>
            </a:r>
            <a:r>
              <a:rPr lang="en-GB" sz="1100" i="1">
                <a:effectLst/>
                <a:latin typeface="Times New Roman"/>
                <a:cs typeface="Times New Roman"/>
              </a:rPr>
              <a:t>The Care Act (2014)</a:t>
            </a:r>
            <a:r>
              <a:rPr lang="en-GB" sz="1100">
                <a:effectLst/>
                <a:latin typeface="Times New Roman"/>
                <a:cs typeface="Times New Roman"/>
              </a:rPr>
              <a:t>. [online] Available at: https://www.bcpcouncil.gov.uk/adult-social-care-and-health/about-adult-social-care-services/the-care-act-2014#:~:text=If%20you%20receive%20care%20and.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11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F87A3E-9703-8CC7-138A-1977E3DFF07B}"/>
              </a:ext>
            </a:extLst>
          </p:cNvPr>
          <p:cNvSpPr txBox="1"/>
          <p:nvPr/>
        </p:nvSpPr>
        <p:spPr>
          <a:xfrm>
            <a:off x="1254539" y="4507911"/>
            <a:ext cx="9831541" cy="5430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100"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1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Cpa.org.uk. (2019). </a:t>
            </a:r>
            <a:r>
              <a:rPr lang="en-GB" sz="1100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Centre for Policy on Ageing - Policies on Ageing -</a:t>
            </a:r>
            <a:r>
              <a:rPr lang="en-GB" sz="11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[online] Available at:       </a:t>
            </a:r>
            <a:r>
              <a:rPr lang="en-GB" sz="1100" u="sng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5"/>
              </a:rPr>
              <a:t>http://www.cpa.org.uk/cpa/policies_on_ageing.html</a:t>
            </a:r>
            <a:endParaRPr lang="en-GB" sz="11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none" strike="noStrike" kern="10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        </a:t>
            </a:r>
            <a:endParaRPr lang="en-GB" sz="1600" kern="1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B8C2AE7-B110-9B8B-5E5F-EE8F32344991}"/>
              </a:ext>
            </a:extLst>
          </p:cNvPr>
          <p:cNvSpPr txBox="1"/>
          <p:nvPr/>
        </p:nvSpPr>
        <p:spPr>
          <a:xfrm>
            <a:off x="1257554" y="5100074"/>
            <a:ext cx="10314039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https://www.facebook.com/verywell (2019). </a:t>
            </a:r>
            <a:r>
              <a:rPr lang="en-GB" sz="1100" i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Pros and Cons to Consider When Deciding Hospice Care for a Loved One</a:t>
            </a:r>
            <a:r>
              <a:rPr lang="en-GB" sz="11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 [online] </a:t>
            </a:r>
            <a:r>
              <a:rPr lang="en-GB" sz="110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Verywell</a:t>
            </a:r>
            <a:r>
              <a:rPr lang="en-GB" sz="11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Health. Available at: </a:t>
            </a:r>
            <a:r>
              <a:rPr lang="en-GB" sz="1100" u="sng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hlinkClick r:id="rId6"/>
              </a:rPr>
              <a:t>https://www.verywellhealth.com/pros-and-cons-of-hospice-care-1132299</a:t>
            </a:r>
            <a:endParaRPr lang="en-GB" sz="110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61836FE-CC4D-93E4-B3D8-97EA5964C039}"/>
              </a:ext>
            </a:extLst>
          </p:cNvPr>
          <p:cNvSpPr txBox="1"/>
          <p:nvPr/>
        </p:nvSpPr>
        <p:spPr>
          <a:xfrm>
            <a:off x="1260569" y="5596868"/>
            <a:ext cx="10926236" cy="195694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1100">
                <a:ea typeface="+mn-lt"/>
                <a:cs typeface="+mn-lt"/>
              </a:rPr>
              <a:t> </a:t>
            </a:r>
            <a:r>
              <a:rPr lang="en-GB" sz="1100" i="1">
                <a:ea typeface="+mn-lt"/>
                <a:cs typeface="+mn-lt"/>
              </a:rPr>
              <a:t>Guidelines for palliative and end of life care in nursing homes ... - RQIA</a:t>
            </a:r>
            <a:r>
              <a:rPr lang="en-GB" sz="1100">
                <a:ea typeface="+mn-lt"/>
                <a:cs typeface="+mn-lt"/>
              </a:rPr>
              <a:t>. Available at: </a:t>
            </a:r>
            <a:r>
              <a:rPr lang="en-GB" sz="1100">
                <a:ea typeface="+mn-lt"/>
                <a:cs typeface="+mn-lt"/>
                <a:hlinkClick r:id="rId7"/>
              </a:rPr>
              <a:t>https://www.rqia.org.uk/RQIA/files/96/967781ed-6d80-4eeb-aea6-1313eed160cd.pdf</a:t>
            </a:r>
            <a:r>
              <a:rPr lang="en-GB" sz="1100">
                <a:ea typeface="+mn-lt"/>
                <a:cs typeface="+mn-lt"/>
              </a:rPr>
              <a:t> (Accessed: 07 February 2024). </a:t>
            </a:r>
            <a:endParaRPr lang="en-GB" sz="1100">
              <a:latin typeface="Arial"/>
              <a:ea typeface="Times New Roman" panose="02020603050405020304" pitchFamily="18" charset="0"/>
              <a:cs typeface="Arial"/>
            </a:endParaRPr>
          </a:p>
          <a:p>
            <a:pPr marL="285750" indent="-285750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endParaRPr lang="en-GB" sz="1200" dirty="0">
              <a:latin typeface="Corbel"/>
              <a:ea typeface="Times New Roman" panose="02020603050405020304" pitchFamily="18" charset="0"/>
              <a:cs typeface="Arial"/>
            </a:endParaRPr>
          </a:p>
          <a:p>
            <a:pPr marL="171450" lvl="0" indent="-171450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endParaRPr lang="en-GB" sz="1100">
              <a:effectLst/>
              <a:latin typeface="Arial"/>
              <a:ea typeface="Times New Roman" panose="02020603050405020304" pitchFamily="18" charset="0"/>
              <a:cs typeface="Arial"/>
            </a:endParaRPr>
          </a:p>
          <a:p>
            <a:pPr marL="285750" indent="-285750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endParaRPr lang="en-GB">
              <a:latin typeface="Arial"/>
              <a:ea typeface="Times New Roman" panose="020206030504050203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536283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95D858B-E039-CDCB-F78E-34573469E6E4}"/>
              </a:ext>
            </a:extLst>
          </p:cNvPr>
          <p:cNvSpPr txBox="1"/>
          <p:nvPr/>
        </p:nvSpPr>
        <p:spPr>
          <a:xfrm>
            <a:off x="4638505" y="-6215"/>
            <a:ext cx="223192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321CCD-9CFD-0C29-F93E-6C0187CB0B0E}"/>
              </a:ext>
            </a:extLst>
          </p:cNvPr>
          <p:cNvSpPr txBox="1"/>
          <p:nvPr/>
        </p:nvSpPr>
        <p:spPr>
          <a:xfrm>
            <a:off x="797526" y="429864"/>
            <a:ext cx="11309322" cy="822686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1400">
                <a:latin typeface="Arial"/>
                <a:ea typeface="Times New Roman" panose="02020603050405020304" pitchFamily="18" charset="0"/>
                <a:cs typeface="Times New Roman"/>
              </a:rPr>
              <a:t>nhs.uk. (2018). </a:t>
            </a:r>
            <a:r>
              <a:rPr lang="en-GB" sz="1400" i="1">
                <a:latin typeface="Arial"/>
                <a:ea typeface="Times New Roman" panose="02020603050405020304" pitchFamily="18" charset="0"/>
                <a:cs typeface="Times New Roman"/>
              </a:rPr>
              <a:t>Mental Capacity Act</a:t>
            </a:r>
            <a:r>
              <a:rPr lang="en-GB" sz="1400">
                <a:latin typeface="Arial"/>
                <a:ea typeface="Times New Roman" panose="02020603050405020304" pitchFamily="18" charset="0"/>
                <a:cs typeface="Times New Roman"/>
              </a:rPr>
              <a:t>. [online] Available at: </a:t>
            </a:r>
            <a:r>
              <a:rPr lang="en-GB" sz="1400" dirty="0">
                <a:latin typeface="Arial"/>
                <a:ea typeface="Times New Roman" panose="02020603050405020304" pitchFamily="18" charset="0"/>
                <a:cs typeface="Times New Roman"/>
                <a:hlinkClick r:id="rId2"/>
              </a:rPr>
              <a:t>https://www.nhs.uk/conditions/social-care-and-support-guide/making-decisions-for-someone-else/mental-capacity-act/#:~:text=The%20MCA%20also%20allows%20people</a:t>
            </a:r>
            <a:r>
              <a:rPr lang="en-GB" sz="1400" dirty="0">
                <a:latin typeface="Arial"/>
                <a:ea typeface="Times New Roman" panose="02020603050405020304" pitchFamily="18" charset="0"/>
                <a:cs typeface="Times New Roman"/>
              </a:rPr>
              <a:t>.</a:t>
            </a:r>
          </a:p>
          <a:p>
            <a:pPr marL="171450" indent="-171450">
              <a:lnSpc>
                <a:spcPct val="150000"/>
              </a:lnSpc>
              <a:spcAft>
                <a:spcPts val="1200"/>
              </a:spcAft>
              <a:buFont typeface="Arial,Sans-Serif" panose="020B0604020202020204" pitchFamily="34" charset="0"/>
              <a:buChar char="•"/>
            </a:pPr>
            <a:r>
              <a:rPr lang="en-GB" sz="1100">
                <a:latin typeface="Arial"/>
                <a:ea typeface="Times New Roman" panose="02020603050405020304" pitchFamily="18" charset="0"/>
                <a:cs typeface="Arial"/>
              </a:rPr>
              <a:t>  NHS (2023). </a:t>
            </a:r>
            <a:r>
              <a:rPr lang="en-GB" sz="1100" i="1">
                <a:latin typeface="Arial"/>
                <a:ea typeface="Times New Roman" panose="02020603050405020304" pitchFamily="18" charset="0"/>
                <a:cs typeface="Arial"/>
              </a:rPr>
              <a:t>NHS</a:t>
            </a:r>
            <a:r>
              <a:rPr lang="en-GB" sz="1100">
                <a:latin typeface="Arial"/>
                <a:ea typeface="Times New Roman" panose="02020603050405020304" pitchFamily="18" charset="0"/>
                <a:cs typeface="Arial"/>
              </a:rPr>
              <a:t>. [online] NHS. Available at: 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Times New Roman" panose="02020603050405020304" pitchFamily="18" charset="0"/>
                <a:cs typeface="Arial"/>
                <a:hlinkClick r:id="rId3"/>
              </a:rPr>
              <a:t>https://www.nhs.uk/</a:t>
            </a:r>
            <a:r>
              <a:rPr lang="en-GB" sz="1100">
                <a:latin typeface="Arial"/>
                <a:ea typeface="Times New Roman" panose="02020603050405020304" pitchFamily="18" charset="0"/>
                <a:cs typeface="Arial"/>
              </a:rPr>
              <a:t>.</a:t>
            </a:r>
            <a:endParaRPr lang="en-US" sz="1100">
              <a:solidFill>
                <a:srgbClr val="808080"/>
              </a:solidFill>
              <a:latin typeface="Arial"/>
              <a:ea typeface="Times New Roman" panose="02020603050405020304" pitchFamily="18" charset="0"/>
              <a:cs typeface="Arial"/>
            </a:endParaRPr>
          </a:p>
          <a:p>
            <a:pPr marL="285750" indent="-285750">
              <a:lnSpc>
                <a:spcPct val="150000"/>
              </a:lnSpc>
              <a:spcAft>
                <a:spcPts val="1200"/>
              </a:spcAft>
              <a:buFont typeface="Arial,Sans-Serif" panose="020B0604020202020204" pitchFamily="34" charset="0"/>
              <a:buChar char="•"/>
            </a:pPr>
            <a:r>
              <a:rPr lang="en-GB" sz="1100" dirty="0">
                <a:solidFill>
                  <a:srgbClr val="000000"/>
                </a:solidFill>
                <a:latin typeface="Times New Roman"/>
                <a:ea typeface="Times New Roman" panose="02020603050405020304" pitchFamily="18" charset="0"/>
                <a:cs typeface="Times New Roman"/>
              </a:rPr>
              <a:t>National Cancer Institute (2019). </a:t>
            </a:r>
            <a:r>
              <a:rPr lang="en-GB" sz="1100" i="1" dirty="0">
                <a:solidFill>
                  <a:srgbClr val="000000"/>
                </a:solidFill>
                <a:latin typeface="Times New Roman"/>
                <a:ea typeface="Times New Roman" panose="02020603050405020304" pitchFamily="18" charset="0"/>
                <a:cs typeface="Times New Roman"/>
              </a:rPr>
              <a:t>NCI Dictionary of Cancer Terms</a:t>
            </a:r>
            <a:r>
              <a:rPr lang="en-GB" sz="1100" dirty="0">
                <a:solidFill>
                  <a:srgbClr val="000000"/>
                </a:solidFill>
                <a:latin typeface="Times New Roman"/>
                <a:ea typeface="Times New Roman" panose="02020603050405020304" pitchFamily="18" charset="0"/>
                <a:cs typeface="Times New Roman"/>
              </a:rPr>
              <a:t>. [online] National Cancer Institute. Available at: </a:t>
            </a:r>
            <a:r>
              <a:rPr lang="en-GB" sz="1100" dirty="0">
                <a:solidFill>
                  <a:srgbClr val="000000"/>
                </a:solidFill>
                <a:latin typeface="Times New Roman"/>
                <a:ea typeface="Times New Roman" panose="02020603050405020304" pitchFamily="18" charset="0"/>
                <a:cs typeface="Times New Roman"/>
                <a:hlinkClick r:id="rId4"/>
              </a:rPr>
              <a:t>https://www.cancer.gov/publications/dictionaries/cancer-terms/def/end-of-life-care</a:t>
            </a:r>
            <a:r>
              <a:rPr lang="en-GB" sz="1100" dirty="0">
                <a:solidFill>
                  <a:srgbClr val="000000"/>
                </a:solidFill>
                <a:latin typeface="Times New Roman"/>
                <a:ea typeface="Times New Roman" panose="02020603050405020304" pitchFamily="18" charset="0"/>
                <a:cs typeface="Times New Roman"/>
              </a:rPr>
              <a:t>.</a:t>
            </a:r>
            <a:endParaRPr lang="en-US" sz="1100">
              <a:solidFill>
                <a:srgbClr val="808080"/>
              </a:solidFill>
              <a:latin typeface="Times New Roman"/>
              <a:ea typeface="Times New Roman" panose="02020603050405020304" pitchFamily="18" charset="0"/>
              <a:cs typeface="Times New Roman"/>
            </a:endParaRPr>
          </a:p>
          <a:p>
            <a:pPr marL="285750" indent="-285750">
              <a:lnSpc>
                <a:spcPct val="150000"/>
              </a:lnSpc>
              <a:spcAft>
                <a:spcPts val="1200"/>
              </a:spcAft>
              <a:buFont typeface="Arial,Sans-Serif" panose="020B0604020202020204" pitchFamily="34" charset="0"/>
              <a:buChar char="•"/>
            </a:pPr>
            <a:r>
              <a:rPr lang="en-GB" sz="1200">
                <a:ea typeface="+mn-lt"/>
                <a:cs typeface="+mn-lt"/>
              </a:rPr>
              <a:t>R. Rushton, (2018). </a:t>
            </a:r>
            <a:r>
              <a:rPr lang="en-GB" sz="1200" i="1">
                <a:ea typeface="+mn-lt"/>
                <a:cs typeface="+mn-lt"/>
              </a:rPr>
              <a:t>Demand for adult social care across counties and unitary authorities in England</a:t>
            </a:r>
            <a:r>
              <a:rPr lang="en-GB" sz="1200">
                <a:ea typeface="+mn-lt"/>
                <a:cs typeface="+mn-lt"/>
              </a:rPr>
              <a:t> [Online]. Office for National Statistics. Available at: </a:t>
            </a:r>
            <a:r>
              <a:rPr lang="en-GB" sz="1200" dirty="0">
                <a:ea typeface="+mn-lt"/>
                <a:cs typeface="+mn-lt"/>
              </a:rPr>
              <a:t>https://www.ons.gov.uk/peoplepopulationandcommunity/healthandsocialcare/healthcaresystem/articles/demandforadultsocialcareacrosscountiesan</a:t>
            </a:r>
            <a:r>
              <a:rPr lang="en-GB" sz="1200">
                <a:ea typeface="+mn-lt"/>
                <a:cs typeface="+mn-lt"/>
              </a:rPr>
              <a:t>dunitaryauthoritiesinengland/2018-12-18 (Accessed: 15 February 2024).</a:t>
            </a:r>
            <a:endParaRPr lang="en-GB" sz="1100" dirty="0">
              <a:latin typeface="Times New Roman"/>
              <a:ea typeface="Times New Roman" panose="02020603050405020304" pitchFamily="18" charset="0"/>
              <a:cs typeface="Times New Roman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>
                <a:latin typeface="Times New Roman"/>
                <a:ea typeface="Times New Roman" panose="02020603050405020304" pitchFamily="18" charset="0"/>
                <a:cs typeface="Times New Roman"/>
              </a:rPr>
              <a:t>Study.com. (2022). Available at: </a:t>
            </a:r>
            <a:r>
              <a:rPr lang="en-GB" sz="1200" dirty="0">
                <a:latin typeface="Times New Roman"/>
                <a:ea typeface="Times New Roman" panose="02020603050405020304" pitchFamily="18" charset="0"/>
                <a:cs typeface="Times New Roman"/>
                <a:hlinkClick r:id="rId5"/>
              </a:rPr>
              <a:t>https://study.com/academy/lesson/psychosocial-theories-of-aging-activity-theory-continuity-theory-disengagement-theory.html#:~:text=Three%20major%20psychosocial%20theories%20on</a:t>
            </a:r>
            <a:r>
              <a:rPr lang="en-GB" sz="1200" dirty="0">
                <a:latin typeface="Times New Roman"/>
                <a:ea typeface="Times New Roman" panose="02020603050405020304" pitchFamily="18" charset="0"/>
                <a:cs typeface="Times New Roman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latin typeface="Arial"/>
              <a:ea typeface="Times New Roman" panose="02020603050405020304" pitchFamily="18" charset="0"/>
              <a:cs typeface="Arial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kern="100" dirty="0">
                <a:effectLst/>
                <a:latin typeface="Arial"/>
                <a:ea typeface="Calibri"/>
                <a:cs typeface="Times New Roman"/>
              </a:rPr>
              <a:t> </a:t>
            </a:r>
            <a:r>
              <a:rPr lang="en-GB" sz="1100">
                <a:effectLst/>
                <a:latin typeface="Arial"/>
                <a:ea typeface="Times New Roman" panose="02020603050405020304" pitchFamily="18" charset="0"/>
                <a:cs typeface="Arial"/>
              </a:rPr>
              <a:t>The King’s Fund. (n.d.). </a:t>
            </a:r>
            <a:r>
              <a:rPr lang="en-GB" sz="1100" i="1">
                <a:effectLst/>
                <a:latin typeface="Arial"/>
                <a:ea typeface="Times New Roman" panose="02020603050405020304" pitchFamily="18" charset="0"/>
                <a:cs typeface="Arial"/>
              </a:rPr>
              <a:t>Spending on and availability of health care resources</a:t>
            </a:r>
            <a:r>
              <a:rPr lang="en-GB" sz="1100">
                <a:effectLst/>
                <a:latin typeface="Arial"/>
                <a:ea typeface="Times New Roman" panose="02020603050405020304" pitchFamily="18" charset="0"/>
                <a:cs typeface="Arial"/>
              </a:rPr>
              <a:t>. [online] Available at: https://www.kingsfund.org.uk/insight-and-analysis/briefings/spending-availability-health-care-resources#:~:text=Eighty%20per%20cent%20of%20health [Accessed 2 Feb. 2024].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i="1">
                <a:ea typeface="+mn-lt"/>
                <a:cs typeface="+mn-lt"/>
              </a:rPr>
              <a:t>The mental capacity act 2005</a:t>
            </a:r>
            <a:r>
              <a:rPr lang="en-GB" sz="1200">
                <a:ea typeface="+mn-lt"/>
                <a:cs typeface="+mn-lt"/>
              </a:rPr>
              <a:t> (no date) </a:t>
            </a:r>
            <a:r>
              <a:rPr lang="en-GB" sz="1200" i="1">
                <a:ea typeface="+mn-lt"/>
                <a:cs typeface="+mn-lt"/>
              </a:rPr>
              <a:t>Advantages and disadvantages table in A Level and IB Health &amp; Social Care</a:t>
            </a:r>
            <a:r>
              <a:rPr lang="en-GB" sz="1200">
                <a:ea typeface="+mn-lt"/>
                <a:cs typeface="+mn-lt"/>
              </a:rPr>
              <a:t>. Available at: </a:t>
            </a:r>
            <a:r>
              <a:rPr lang="en-GB" sz="1200" dirty="0">
                <a:ea typeface="+mn-lt"/>
                <a:cs typeface="+mn-lt"/>
                <a:hlinkClick r:id="rId6"/>
              </a:rPr>
              <a:t>https://getrevising.co.uk/grids/the_mental_capacity_act_2005_1</a:t>
            </a:r>
            <a:r>
              <a:rPr lang="en-GB" sz="1200">
                <a:ea typeface="+mn-lt"/>
                <a:cs typeface="+mn-lt"/>
              </a:rPr>
              <a:t> (Accessed: 07 February 2024). </a:t>
            </a:r>
            <a:endParaRPr lang="en-GB" sz="1100">
              <a:latin typeface="Arial"/>
              <a:ea typeface="Times New Roman" panose="02020603050405020304" pitchFamily="18" charset="0"/>
              <a:cs typeface="Arial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100">
              <a:latin typeface="Arial"/>
              <a:ea typeface="Times New Roman" panose="02020603050405020304" pitchFamily="18" charset="0"/>
              <a:cs typeface="Arial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>
                <a:effectLst/>
                <a:latin typeface="Arial"/>
                <a:ea typeface="Times New Roman" panose="02020603050405020304" pitchFamily="18" charset="0"/>
                <a:cs typeface="Arial"/>
              </a:rPr>
              <a:t>UK Care Guide. (n.d.). </a:t>
            </a:r>
            <a:r>
              <a:rPr lang="en-GB" sz="1100" i="1">
                <a:effectLst/>
                <a:latin typeface="Arial"/>
                <a:ea typeface="Times New Roman" panose="02020603050405020304" pitchFamily="18" charset="0"/>
                <a:cs typeface="Arial"/>
              </a:rPr>
              <a:t>UK CARE GUIDE - The UKs leading website for mid and later life </a:t>
            </a:r>
            <a:r>
              <a:rPr lang="en-GB" sz="1100" i="1">
                <a:latin typeface="Arial"/>
                <a:ea typeface="Times New Roman" panose="02020603050405020304" pitchFamily="18" charset="0"/>
                <a:cs typeface="Arial"/>
              </a:rPr>
              <a:t>planning.</a:t>
            </a:r>
            <a:r>
              <a:rPr lang="en-GB" sz="1100">
                <a:latin typeface="Arial"/>
                <a:ea typeface="Times New Roman" panose="02020603050405020304" pitchFamily="18" charset="0"/>
                <a:cs typeface="Arial"/>
              </a:rPr>
              <a:t> [online] Available at: </a:t>
            </a:r>
            <a:r>
              <a:rPr lang="en-GB" sz="1100" u="sng" dirty="0">
                <a:solidFill>
                  <a:srgbClr val="0563C1"/>
                </a:solidFill>
                <a:latin typeface="Arial"/>
                <a:ea typeface="Times New Roman" panose="02020603050405020304" pitchFamily="18" charset="0"/>
                <a:cs typeface="Arial"/>
                <a:hlinkClick r:id="rId7"/>
              </a:rPr>
              <a:t>https://ukcareguide.co.uk/</a:t>
            </a:r>
            <a:r>
              <a:rPr lang="en-GB" sz="1100" dirty="0">
                <a:latin typeface="Arial"/>
                <a:ea typeface="Times New Roman" panose="02020603050405020304" pitchFamily="18" charset="0"/>
                <a:cs typeface="Arial"/>
              </a:rPr>
              <a:t>.</a:t>
            </a:r>
            <a:endParaRPr lang="en-GB" sz="1100" dirty="0">
              <a:latin typeface="Times New Roman"/>
              <a:ea typeface="Times New Roman" panose="02020603050405020304" pitchFamily="18" charset="0"/>
              <a:cs typeface="Times New Roman"/>
            </a:endParaRPr>
          </a:p>
          <a:p>
            <a:pPr marL="285750" indent="-285750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/>
                <a:ea typeface="Times New Roman" panose="02020603050405020304" pitchFamily="18" charset="0"/>
                <a:cs typeface="Arial"/>
                <a:hlinkClick r:id="rId8"/>
              </a:rPr>
              <a:t>www.nhsconfed.org</a:t>
            </a:r>
            <a:r>
              <a:rPr lang="en-GB" sz="1200">
                <a:latin typeface="Arial"/>
                <a:ea typeface="Times New Roman" panose="02020603050405020304" pitchFamily="18" charset="0"/>
                <a:cs typeface="Arial"/>
              </a:rPr>
              <a:t>. (n.d.). </a:t>
            </a:r>
            <a:r>
              <a:rPr lang="en-GB" sz="1200" i="1">
                <a:latin typeface="Arial"/>
                <a:ea typeface="Times New Roman" panose="02020603050405020304" pitchFamily="18" charset="0"/>
                <a:cs typeface="Arial"/>
              </a:rPr>
              <a:t>Adult social care and the NHS: two sides of the same coin | NHS Confederation</a:t>
            </a:r>
            <a:r>
              <a:rPr lang="en-GB" sz="1200">
                <a:latin typeface="Arial"/>
                <a:ea typeface="Times New Roman" panose="02020603050405020304" pitchFamily="18" charset="0"/>
                <a:cs typeface="Arial"/>
              </a:rPr>
              <a:t>. [online] Available at: </a:t>
            </a:r>
            <a:r>
              <a:rPr lang="en-GB" sz="1200" dirty="0">
                <a:latin typeface="Arial"/>
                <a:ea typeface="Times New Roman" panose="02020603050405020304" pitchFamily="18" charset="0"/>
                <a:cs typeface="Arial"/>
                <a:hlinkClick r:id="rId9"/>
              </a:rPr>
              <a:t>https://www.nhsconfed.org/publications/adult-social-care-and-nhs#:~:text=An%20estimated%201.6%20million%20people</a:t>
            </a:r>
            <a:r>
              <a:rPr lang="en-GB" sz="1200">
                <a:latin typeface="Arial"/>
                <a:ea typeface="Times New Roman" panose="02020603050405020304" pitchFamily="18" charset="0"/>
                <a:cs typeface="Arial"/>
              </a:rPr>
              <a:t>.</a:t>
            </a:r>
            <a:endParaRPr lang="en-GB" sz="1100">
              <a:latin typeface="Arial"/>
              <a:ea typeface="Times New Roman" panose="02020603050405020304" pitchFamily="18" charset="0"/>
              <a:cs typeface="Arial"/>
            </a:endParaRPr>
          </a:p>
          <a:p>
            <a:pPr marL="285750" indent="-285750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ea typeface="+mn-lt"/>
                <a:cs typeface="+mn-lt"/>
              </a:rPr>
              <a:t>(2018). </a:t>
            </a:r>
            <a:r>
              <a:rPr lang="en-GB" sz="1200" i="1" dirty="0">
                <a:ea typeface="+mn-lt"/>
                <a:cs typeface="+mn-lt"/>
              </a:rPr>
              <a:t>18.3C: Continuity Theory</a:t>
            </a:r>
            <a:r>
              <a:rPr lang="en-GB" sz="1200" dirty="0">
                <a:ea typeface="+mn-lt"/>
                <a:cs typeface="+mn-lt"/>
              </a:rPr>
              <a:t> [Online]. Social Sci </a:t>
            </a:r>
            <a:r>
              <a:rPr lang="en-GB" sz="1200" err="1">
                <a:ea typeface="+mn-lt"/>
                <a:cs typeface="+mn-lt"/>
              </a:rPr>
              <a:t>LibreTexts</a:t>
            </a:r>
            <a:r>
              <a:rPr lang="en-GB" sz="1200" dirty="0">
                <a:ea typeface="+mn-lt"/>
                <a:cs typeface="+mn-lt"/>
              </a:rPr>
              <a:t>. Available at: https://socialsci.libretexts.org/Bookshelves/Sociology/Introduction_to_Sociology/Sociology_(Boundless)/18%3A_Aging/18.03%3A_The_Functionalist_Perspective_on_Aging/18.3C%3A_Continuity_Theory (Accessed: 14 February 2024).</a:t>
            </a:r>
            <a:endParaRPr lang="en-GB" sz="1200" dirty="0">
              <a:effectLst/>
              <a:latin typeface="Arial"/>
              <a:ea typeface="Times New Roman" panose="02020603050405020304" pitchFamily="18" charset="0"/>
              <a:cs typeface="Arial"/>
            </a:endParaRPr>
          </a:p>
          <a:p>
            <a:pPr marL="285750" indent="-285750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endParaRPr lang="en-GB">
              <a:latin typeface="Corbel"/>
              <a:ea typeface="Times New Roman" panose="02020603050405020304" pitchFamily="18" charset="0"/>
              <a:cs typeface="Arial"/>
            </a:endParaRPr>
          </a:p>
          <a:p>
            <a:pPr marL="285750" indent="-285750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endParaRPr lang="en-GB">
              <a:latin typeface="Arial"/>
              <a:ea typeface="Times New Roman" panose="02020603050405020304" pitchFamily="18" charset="0"/>
              <a:cs typeface="Arial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endParaRPr lang="en-GB">
              <a:latin typeface="Arial"/>
              <a:ea typeface="Times New Roman" panose="020206030504050203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033944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Parallax</vt:lpstr>
      <vt:lpstr>PowerPoint Presentation</vt:lpstr>
      <vt:lpstr>Introduction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Yasmeen</dc:creator>
  <cp:revision>7</cp:revision>
  <dcterms:created xsi:type="dcterms:W3CDTF">2024-01-30T10:05:18Z</dcterms:created>
  <dcterms:modified xsi:type="dcterms:W3CDTF">2024-02-18T17:59:13Z</dcterms:modified>
</cp:coreProperties>
</file>