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34"/>
  </p:notesMasterIdLst>
  <p:sldIdLst>
    <p:sldId id="256" r:id="rId2"/>
    <p:sldId id="315" r:id="rId3"/>
    <p:sldId id="334" r:id="rId4"/>
    <p:sldId id="339" r:id="rId5"/>
    <p:sldId id="340" r:id="rId6"/>
    <p:sldId id="342" r:id="rId7"/>
    <p:sldId id="343" r:id="rId8"/>
    <p:sldId id="259" r:id="rId9"/>
    <p:sldId id="260" r:id="rId10"/>
    <p:sldId id="344" r:id="rId11"/>
    <p:sldId id="297" r:id="rId12"/>
    <p:sldId id="345" r:id="rId13"/>
    <p:sldId id="346" r:id="rId14"/>
    <p:sldId id="261" r:id="rId15"/>
    <p:sldId id="262" r:id="rId16"/>
    <p:sldId id="263" r:id="rId17"/>
    <p:sldId id="356" r:id="rId18"/>
    <p:sldId id="357" r:id="rId19"/>
    <p:sldId id="275" r:id="rId20"/>
    <p:sldId id="348" r:id="rId21"/>
    <p:sldId id="349" r:id="rId22"/>
    <p:sldId id="405" r:id="rId23"/>
    <p:sldId id="406" r:id="rId24"/>
    <p:sldId id="257" r:id="rId25"/>
    <p:sldId id="258" r:id="rId26"/>
    <p:sldId id="407" r:id="rId27"/>
    <p:sldId id="398" r:id="rId28"/>
    <p:sldId id="400" r:id="rId29"/>
    <p:sldId id="401" r:id="rId30"/>
    <p:sldId id="402" r:id="rId31"/>
    <p:sldId id="403" r:id="rId32"/>
    <p:sldId id="40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75"/>
    <p:restoredTop sz="96928"/>
  </p:normalViewPr>
  <p:slideViewPr>
    <p:cSldViewPr snapToGrid="0" snapToObjects="1">
      <p:cViewPr varScale="1">
        <p:scale>
          <a:sx n="76" d="100"/>
          <a:sy n="76"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3385F3-A968-F641-BFFF-985B9F747AE8}" type="doc">
      <dgm:prSet loTypeId="urn:microsoft.com/office/officeart/2005/8/layout/radial1" loCatId="" qsTypeId="urn:microsoft.com/office/officeart/2005/8/quickstyle/simple1" qsCatId="simple" csTypeId="urn:microsoft.com/office/officeart/2005/8/colors/colorful2" csCatId="colorful" phldr="1"/>
      <dgm:spPr/>
      <dgm:t>
        <a:bodyPr/>
        <a:lstStyle/>
        <a:p>
          <a:endParaRPr lang="en-GB"/>
        </a:p>
      </dgm:t>
    </dgm:pt>
    <dgm:pt modelId="{F2D01DD9-288F-D54A-9EBD-B3749B1E062A}">
      <dgm:prSet phldrT="[Text]"/>
      <dgm:spPr/>
      <dgm:t>
        <a:bodyPr/>
        <a:lstStyle/>
        <a:p>
          <a:r>
            <a:rPr lang="en-GB" dirty="0"/>
            <a:t>YW is sustainable and supported</a:t>
          </a:r>
        </a:p>
      </dgm:t>
    </dgm:pt>
    <dgm:pt modelId="{0F1DC57B-83CA-6646-A060-ADF9685CC63D}" type="parTrans" cxnId="{02CFE67D-E5BA-0142-BF74-5E5BC8DB78E9}">
      <dgm:prSet/>
      <dgm:spPr/>
      <dgm:t>
        <a:bodyPr/>
        <a:lstStyle/>
        <a:p>
          <a:endParaRPr lang="en-GB"/>
        </a:p>
      </dgm:t>
    </dgm:pt>
    <dgm:pt modelId="{91066790-BB68-EF47-91F0-2ED1F9D3A82D}" type="sibTrans" cxnId="{02CFE67D-E5BA-0142-BF74-5E5BC8DB78E9}">
      <dgm:prSet/>
      <dgm:spPr/>
      <dgm:t>
        <a:bodyPr/>
        <a:lstStyle/>
        <a:p>
          <a:endParaRPr lang="en-GB"/>
        </a:p>
      </dgm:t>
    </dgm:pt>
    <dgm:pt modelId="{2CF1DB6C-C9D4-5B4E-B08A-8ED0A88B7BA6}">
      <dgm:prSet phldrT="[Text]"/>
      <dgm:spPr/>
      <dgm:t>
        <a:bodyPr/>
        <a:lstStyle/>
        <a:p>
          <a:r>
            <a:rPr lang="en-GB"/>
            <a:t>Young People are thriving</a:t>
          </a:r>
        </a:p>
      </dgm:t>
    </dgm:pt>
    <dgm:pt modelId="{162FAE06-322B-A14E-AA41-3FA12AB3A429}" type="parTrans" cxnId="{58B116DD-5D28-D648-936A-B854CB02BE3D}">
      <dgm:prSet/>
      <dgm:spPr/>
      <dgm:t>
        <a:bodyPr/>
        <a:lstStyle/>
        <a:p>
          <a:endParaRPr lang="en-GB"/>
        </a:p>
      </dgm:t>
    </dgm:pt>
    <dgm:pt modelId="{B3741CEE-37C3-0341-9350-710C022E280F}" type="sibTrans" cxnId="{58B116DD-5D28-D648-936A-B854CB02BE3D}">
      <dgm:prSet/>
      <dgm:spPr/>
      <dgm:t>
        <a:bodyPr/>
        <a:lstStyle/>
        <a:p>
          <a:endParaRPr lang="en-GB"/>
        </a:p>
      </dgm:t>
    </dgm:pt>
    <dgm:pt modelId="{32DBDE35-D967-B042-8757-C1F6725471E1}">
      <dgm:prSet phldrT="[Text]"/>
      <dgm:spPr/>
      <dgm:t>
        <a:bodyPr/>
        <a:lstStyle/>
        <a:p>
          <a:r>
            <a:rPr lang="en-GB" dirty="0"/>
            <a:t>Youth Work is Valued and understood</a:t>
          </a:r>
        </a:p>
      </dgm:t>
    </dgm:pt>
    <dgm:pt modelId="{9A83B4FF-AE2B-144B-A186-D057A9147CD7}" type="parTrans" cxnId="{727DC050-A587-0F46-B292-A826064694CF}">
      <dgm:prSet/>
      <dgm:spPr/>
      <dgm:t>
        <a:bodyPr/>
        <a:lstStyle/>
        <a:p>
          <a:endParaRPr lang="en-GB"/>
        </a:p>
      </dgm:t>
    </dgm:pt>
    <dgm:pt modelId="{23A975C2-6879-624B-9094-333698918709}" type="sibTrans" cxnId="{727DC050-A587-0F46-B292-A826064694CF}">
      <dgm:prSet/>
      <dgm:spPr/>
      <dgm:t>
        <a:bodyPr/>
        <a:lstStyle/>
        <a:p>
          <a:endParaRPr lang="en-GB"/>
        </a:p>
      </dgm:t>
    </dgm:pt>
    <dgm:pt modelId="{3F2A8ACC-566F-6F4A-ACD3-9F0420A91B49}">
      <dgm:prSet phldrT="[Text]"/>
      <dgm:spPr/>
      <dgm:t>
        <a:bodyPr/>
        <a:lstStyle/>
        <a:p>
          <a:r>
            <a:rPr lang="en-GB" dirty="0"/>
            <a:t>Voluntary and paid staff are supported</a:t>
          </a:r>
        </a:p>
      </dgm:t>
    </dgm:pt>
    <dgm:pt modelId="{D39EF2F2-6EC1-6B4D-9983-2EEDF4EEA77E}" type="parTrans" cxnId="{1532A7C0-8FD8-BE43-9099-91C3A0267CA2}">
      <dgm:prSet/>
      <dgm:spPr/>
      <dgm:t>
        <a:bodyPr/>
        <a:lstStyle/>
        <a:p>
          <a:endParaRPr lang="en-GB"/>
        </a:p>
      </dgm:t>
    </dgm:pt>
    <dgm:pt modelId="{D11A33AA-FD8F-B74A-84B7-7C3630062FF5}" type="sibTrans" cxnId="{1532A7C0-8FD8-BE43-9099-91C3A0267CA2}">
      <dgm:prSet/>
      <dgm:spPr/>
      <dgm:t>
        <a:bodyPr/>
        <a:lstStyle/>
        <a:p>
          <a:endParaRPr lang="en-GB"/>
        </a:p>
      </dgm:t>
    </dgm:pt>
    <dgm:pt modelId="{194330ED-77F2-E44D-94CC-92E3179E6D8E}">
      <dgm:prSet phldrT="[Text]"/>
      <dgm:spPr/>
      <dgm:t>
        <a:bodyPr/>
        <a:lstStyle/>
        <a:p>
          <a:r>
            <a:rPr lang="en-GB" dirty="0"/>
            <a:t>YW is accessible and inclusive</a:t>
          </a:r>
        </a:p>
      </dgm:t>
    </dgm:pt>
    <dgm:pt modelId="{FD4148F1-16B2-A641-A245-025E62CBD90C}" type="parTrans" cxnId="{F5366916-A2A5-9041-96B2-8DB8E1AF5356}">
      <dgm:prSet/>
      <dgm:spPr/>
      <dgm:t>
        <a:bodyPr/>
        <a:lstStyle/>
        <a:p>
          <a:endParaRPr lang="en-GB"/>
        </a:p>
      </dgm:t>
    </dgm:pt>
    <dgm:pt modelId="{531181C5-ADBD-224E-B7FA-AEEB893979B4}" type="sibTrans" cxnId="{F5366916-A2A5-9041-96B2-8DB8E1AF5356}">
      <dgm:prSet/>
      <dgm:spPr/>
      <dgm:t>
        <a:bodyPr/>
        <a:lstStyle/>
        <a:p>
          <a:endParaRPr lang="en-GB"/>
        </a:p>
      </dgm:t>
    </dgm:pt>
    <dgm:pt modelId="{7A9493B5-F438-4741-B23A-AF83681DB764}" type="pres">
      <dgm:prSet presAssocID="{C73385F3-A968-F641-BFFF-985B9F747AE8}" presName="cycle" presStyleCnt="0">
        <dgm:presLayoutVars>
          <dgm:chMax val="1"/>
          <dgm:dir/>
          <dgm:animLvl val="ctr"/>
          <dgm:resizeHandles val="exact"/>
        </dgm:presLayoutVars>
      </dgm:prSet>
      <dgm:spPr/>
    </dgm:pt>
    <dgm:pt modelId="{4580B7B6-5605-A348-90AC-2F1C07B494A7}" type="pres">
      <dgm:prSet presAssocID="{F2D01DD9-288F-D54A-9EBD-B3749B1E062A}" presName="centerShape" presStyleLbl="node0" presStyleIdx="0" presStyleCnt="1"/>
      <dgm:spPr/>
    </dgm:pt>
    <dgm:pt modelId="{97C0C2B3-9EEB-B449-85D0-47B5EEC1A5A0}" type="pres">
      <dgm:prSet presAssocID="{162FAE06-322B-A14E-AA41-3FA12AB3A429}" presName="Name9" presStyleLbl="parChTrans1D2" presStyleIdx="0" presStyleCnt="4"/>
      <dgm:spPr/>
    </dgm:pt>
    <dgm:pt modelId="{0FB439DD-15B3-5340-A85D-A4D4C2BF75AA}" type="pres">
      <dgm:prSet presAssocID="{162FAE06-322B-A14E-AA41-3FA12AB3A429}" presName="connTx" presStyleLbl="parChTrans1D2" presStyleIdx="0" presStyleCnt="4"/>
      <dgm:spPr/>
    </dgm:pt>
    <dgm:pt modelId="{A4E32CB0-A92E-FE45-812F-A9E87654E412}" type="pres">
      <dgm:prSet presAssocID="{2CF1DB6C-C9D4-5B4E-B08A-8ED0A88B7BA6}" presName="node" presStyleLbl="node1" presStyleIdx="0" presStyleCnt="4">
        <dgm:presLayoutVars>
          <dgm:bulletEnabled val="1"/>
        </dgm:presLayoutVars>
      </dgm:prSet>
      <dgm:spPr/>
    </dgm:pt>
    <dgm:pt modelId="{3EEBD89B-F707-EE47-83B2-2C551CFF9FF3}" type="pres">
      <dgm:prSet presAssocID="{9A83B4FF-AE2B-144B-A186-D057A9147CD7}" presName="Name9" presStyleLbl="parChTrans1D2" presStyleIdx="1" presStyleCnt="4"/>
      <dgm:spPr/>
    </dgm:pt>
    <dgm:pt modelId="{D917BA1A-B75B-344F-8F6F-480F08F61A12}" type="pres">
      <dgm:prSet presAssocID="{9A83B4FF-AE2B-144B-A186-D057A9147CD7}" presName="connTx" presStyleLbl="parChTrans1D2" presStyleIdx="1" presStyleCnt="4"/>
      <dgm:spPr/>
    </dgm:pt>
    <dgm:pt modelId="{AE93560D-B81A-5A47-AA8C-4CABC5E12CAE}" type="pres">
      <dgm:prSet presAssocID="{32DBDE35-D967-B042-8757-C1F6725471E1}" presName="node" presStyleLbl="node1" presStyleIdx="1" presStyleCnt="4">
        <dgm:presLayoutVars>
          <dgm:bulletEnabled val="1"/>
        </dgm:presLayoutVars>
      </dgm:prSet>
      <dgm:spPr/>
    </dgm:pt>
    <dgm:pt modelId="{4EABB0D3-85A3-A34B-8929-6665DBF27CCF}" type="pres">
      <dgm:prSet presAssocID="{D39EF2F2-6EC1-6B4D-9983-2EEDF4EEA77E}" presName="Name9" presStyleLbl="parChTrans1D2" presStyleIdx="2" presStyleCnt="4"/>
      <dgm:spPr/>
    </dgm:pt>
    <dgm:pt modelId="{120F588F-D579-314C-8D94-C1DFE4C370AD}" type="pres">
      <dgm:prSet presAssocID="{D39EF2F2-6EC1-6B4D-9983-2EEDF4EEA77E}" presName="connTx" presStyleLbl="parChTrans1D2" presStyleIdx="2" presStyleCnt="4"/>
      <dgm:spPr/>
    </dgm:pt>
    <dgm:pt modelId="{6995C2D3-9DEC-344A-904B-17E83E2850B8}" type="pres">
      <dgm:prSet presAssocID="{3F2A8ACC-566F-6F4A-ACD3-9F0420A91B49}" presName="node" presStyleLbl="node1" presStyleIdx="2" presStyleCnt="4">
        <dgm:presLayoutVars>
          <dgm:bulletEnabled val="1"/>
        </dgm:presLayoutVars>
      </dgm:prSet>
      <dgm:spPr/>
    </dgm:pt>
    <dgm:pt modelId="{D8F028EA-CEF9-3940-961F-679EA9C220CA}" type="pres">
      <dgm:prSet presAssocID="{FD4148F1-16B2-A641-A245-025E62CBD90C}" presName="Name9" presStyleLbl="parChTrans1D2" presStyleIdx="3" presStyleCnt="4"/>
      <dgm:spPr/>
    </dgm:pt>
    <dgm:pt modelId="{8BF766FA-922C-DD43-9808-5DB608B2475A}" type="pres">
      <dgm:prSet presAssocID="{FD4148F1-16B2-A641-A245-025E62CBD90C}" presName="connTx" presStyleLbl="parChTrans1D2" presStyleIdx="3" presStyleCnt="4"/>
      <dgm:spPr/>
    </dgm:pt>
    <dgm:pt modelId="{DF5F789C-D7B5-4E48-ADE7-958EA59EB367}" type="pres">
      <dgm:prSet presAssocID="{194330ED-77F2-E44D-94CC-92E3179E6D8E}" presName="node" presStyleLbl="node1" presStyleIdx="3" presStyleCnt="4">
        <dgm:presLayoutVars>
          <dgm:bulletEnabled val="1"/>
        </dgm:presLayoutVars>
      </dgm:prSet>
      <dgm:spPr/>
    </dgm:pt>
  </dgm:ptLst>
  <dgm:cxnLst>
    <dgm:cxn modelId="{829CD102-D5C1-7F43-8251-48314B848964}" type="presOf" srcId="{FD4148F1-16B2-A641-A245-025E62CBD90C}" destId="{8BF766FA-922C-DD43-9808-5DB608B2475A}" srcOrd="1" destOrd="0" presId="urn:microsoft.com/office/officeart/2005/8/layout/radial1"/>
    <dgm:cxn modelId="{CB2ABD03-0D10-AA4B-AC05-5F8913C092C9}" type="presOf" srcId="{2CF1DB6C-C9D4-5B4E-B08A-8ED0A88B7BA6}" destId="{A4E32CB0-A92E-FE45-812F-A9E87654E412}" srcOrd="0" destOrd="0" presId="urn:microsoft.com/office/officeart/2005/8/layout/radial1"/>
    <dgm:cxn modelId="{0331A113-C404-784D-ADD8-DC31FEB8CDA8}" type="presOf" srcId="{FD4148F1-16B2-A641-A245-025E62CBD90C}" destId="{D8F028EA-CEF9-3940-961F-679EA9C220CA}" srcOrd="0" destOrd="0" presId="urn:microsoft.com/office/officeart/2005/8/layout/radial1"/>
    <dgm:cxn modelId="{F5366916-A2A5-9041-96B2-8DB8E1AF5356}" srcId="{F2D01DD9-288F-D54A-9EBD-B3749B1E062A}" destId="{194330ED-77F2-E44D-94CC-92E3179E6D8E}" srcOrd="3" destOrd="0" parTransId="{FD4148F1-16B2-A641-A245-025E62CBD90C}" sibTransId="{531181C5-ADBD-224E-B7FA-AEEB893979B4}"/>
    <dgm:cxn modelId="{7DD4EB1A-5D86-AC4B-81D5-D09CE4766DC9}" type="presOf" srcId="{194330ED-77F2-E44D-94CC-92E3179E6D8E}" destId="{DF5F789C-D7B5-4E48-ADE7-958EA59EB367}" srcOrd="0" destOrd="0" presId="urn:microsoft.com/office/officeart/2005/8/layout/radial1"/>
    <dgm:cxn modelId="{893D2625-295D-534F-A0A7-7C7414AD35B5}" type="presOf" srcId="{3F2A8ACC-566F-6F4A-ACD3-9F0420A91B49}" destId="{6995C2D3-9DEC-344A-904B-17E83E2850B8}" srcOrd="0" destOrd="0" presId="urn:microsoft.com/office/officeart/2005/8/layout/radial1"/>
    <dgm:cxn modelId="{90A9663B-DB89-3B45-8991-28D27A2C0CE9}" type="presOf" srcId="{D39EF2F2-6EC1-6B4D-9983-2EEDF4EEA77E}" destId="{120F588F-D579-314C-8D94-C1DFE4C370AD}" srcOrd="1" destOrd="0" presId="urn:microsoft.com/office/officeart/2005/8/layout/radial1"/>
    <dgm:cxn modelId="{727DC050-A587-0F46-B292-A826064694CF}" srcId="{F2D01DD9-288F-D54A-9EBD-B3749B1E062A}" destId="{32DBDE35-D967-B042-8757-C1F6725471E1}" srcOrd="1" destOrd="0" parTransId="{9A83B4FF-AE2B-144B-A186-D057A9147CD7}" sibTransId="{23A975C2-6879-624B-9094-333698918709}"/>
    <dgm:cxn modelId="{B94AEC52-0E47-094A-B543-DAC19A886581}" type="presOf" srcId="{C73385F3-A968-F641-BFFF-985B9F747AE8}" destId="{7A9493B5-F438-4741-B23A-AF83681DB764}" srcOrd="0" destOrd="0" presId="urn:microsoft.com/office/officeart/2005/8/layout/radial1"/>
    <dgm:cxn modelId="{02CFE67D-E5BA-0142-BF74-5E5BC8DB78E9}" srcId="{C73385F3-A968-F641-BFFF-985B9F747AE8}" destId="{F2D01DD9-288F-D54A-9EBD-B3749B1E062A}" srcOrd="0" destOrd="0" parTransId="{0F1DC57B-83CA-6646-A060-ADF9685CC63D}" sibTransId="{91066790-BB68-EF47-91F0-2ED1F9D3A82D}"/>
    <dgm:cxn modelId="{33B887AA-CA1B-DC42-B465-6B0F14849E26}" type="presOf" srcId="{162FAE06-322B-A14E-AA41-3FA12AB3A429}" destId="{0FB439DD-15B3-5340-A85D-A4D4C2BF75AA}" srcOrd="1" destOrd="0" presId="urn:microsoft.com/office/officeart/2005/8/layout/radial1"/>
    <dgm:cxn modelId="{1532A7C0-8FD8-BE43-9099-91C3A0267CA2}" srcId="{F2D01DD9-288F-D54A-9EBD-B3749B1E062A}" destId="{3F2A8ACC-566F-6F4A-ACD3-9F0420A91B49}" srcOrd="2" destOrd="0" parTransId="{D39EF2F2-6EC1-6B4D-9983-2EEDF4EEA77E}" sibTransId="{D11A33AA-FD8F-B74A-84B7-7C3630062FF5}"/>
    <dgm:cxn modelId="{A5320FD9-BB87-EF4D-B4EE-F7CF73D4975E}" type="presOf" srcId="{D39EF2F2-6EC1-6B4D-9983-2EEDF4EEA77E}" destId="{4EABB0D3-85A3-A34B-8929-6665DBF27CCF}" srcOrd="0" destOrd="0" presId="urn:microsoft.com/office/officeart/2005/8/layout/radial1"/>
    <dgm:cxn modelId="{FB1DA7D9-48D7-CC40-A036-656E7E1E75B0}" type="presOf" srcId="{F2D01DD9-288F-D54A-9EBD-B3749B1E062A}" destId="{4580B7B6-5605-A348-90AC-2F1C07B494A7}" srcOrd="0" destOrd="0" presId="urn:microsoft.com/office/officeart/2005/8/layout/radial1"/>
    <dgm:cxn modelId="{58B116DD-5D28-D648-936A-B854CB02BE3D}" srcId="{F2D01DD9-288F-D54A-9EBD-B3749B1E062A}" destId="{2CF1DB6C-C9D4-5B4E-B08A-8ED0A88B7BA6}" srcOrd="0" destOrd="0" parTransId="{162FAE06-322B-A14E-AA41-3FA12AB3A429}" sibTransId="{B3741CEE-37C3-0341-9350-710C022E280F}"/>
    <dgm:cxn modelId="{6D7A08E3-4EBF-5647-BC42-2D41F307B2D2}" type="presOf" srcId="{9A83B4FF-AE2B-144B-A186-D057A9147CD7}" destId="{3EEBD89B-F707-EE47-83B2-2C551CFF9FF3}" srcOrd="0" destOrd="0" presId="urn:microsoft.com/office/officeart/2005/8/layout/radial1"/>
    <dgm:cxn modelId="{FB5F76E4-36B9-F14D-B3A4-2F222590D196}" type="presOf" srcId="{32DBDE35-D967-B042-8757-C1F6725471E1}" destId="{AE93560D-B81A-5A47-AA8C-4CABC5E12CAE}" srcOrd="0" destOrd="0" presId="urn:microsoft.com/office/officeart/2005/8/layout/radial1"/>
    <dgm:cxn modelId="{6A4C2CE6-98B6-3848-B31A-27B98ED38AE2}" type="presOf" srcId="{9A83B4FF-AE2B-144B-A186-D057A9147CD7}" destId="{D917BA1A-B75B-344F-8F6F-480F08F61A12}" srcOrd="1" destOrd="0" presId="urn:microsoft.com/office/officeart/2005/8/layout/radial1"/>
    <dgm:cxn modelId="{814D68FF-948F-4147-A595-2F8B800D4D5C}" type="presOf" srcId="{162FAE06-322B-A14E-AA41-3FA12AB3A429}" destId="{97C0C2B3-9EEB-B449-85D0-47B5EEC1A5A0}" srcOrd="0" destOrd="0" presId="urn:microsoft.com/office/officeart/2005/8/layout/radial1"/>
    <dgm:cxn modelId="{D6873DE3-A836-B04C-A0BA-7E1AADD01E9E}" type="presParOf" srcId="{7A9493B5-F438-4741-B23A-AF83681DB764}" destId="{4580B7B6-5605-A348-90AC-2F1C07B494A7}" srcOrd="0" destOrd="0" presId="urn:microsoft.com/office/officeart/2005/8/layout/radial1"/>
    <dgm:cxn modelId="{C3295D35-8E36-7745-B320-4EE724441721}" type="presParOf" srcId="{7A9493B5-F438-4741-B23A-AF83681DB764}" destId="{97C0C2B3-9EEB-B449-85D0-47B5EEC1A5A0}" srcOrd="1" destOrd="0" presId="urn:microsoft.com/office/officeart/2005/8/layout/radial1"/>
    <dgm:cxn modelId="{B4A44B3D-CC47-3B4B-AE28-F7ED98DB47DD}" type="presParOf" srcId="{97C0C2B3-9EEB-B449-85D0-47B5EEC1A5A0}" destId="{0FB439DD-15B3-5340-A85D-A4D4C2BF75AA}" srcOrd="0" destOrd="0" presId="urn:microsoft.com/office/officeart/2005/8/layout/radial1"/>
    <dgm:cxn modelId="{3A9E5322-6582-C940-BA58-ADA824FA23DC}" type="presParOf" srcId="{7A9493B5-F438-4741-B23A-AF83681DB764}" destId="{A4E32CB0-A92E-FE45-812F-A9E87654E412}" srcOrd="2" destOrd="0" presId="urn:microsoft.com/office/officeart/2005/8/layout/radial1"/>
    <dgm:cxn modelId="{D9332165-B571-7B48-94F7-B06CBBBD7D67}" type="presParOf" srcId="{7A9493B5-F438-4741-B23A-AF83681DB764}" destId="{3EEBD89B-F707-EE47-83B2-2C551CFF9FF3}" srcOrd="3" destOrd="0" presId="urn:microsoft.com/office/officeart/2005/8/layout/radial1"/>
    <dgm:cxn modelId="{9428E7C8-5516-2D49-B791-4928AB72269C}" type="presParOf" srcId="{3EEBD89B-F707-EE47-83B2-2C551CFF9FF3}" destId="{D917BA1A-B75B-344F-8F6F-480F08F61A12}" srcOrd="0" destOrd="0" presId="urn:microsoft.com/office/officeart/2005/8/layout/radial1"/>
    <dgm:cxn modelId="{B803D0E3-D7BB-EE42-81E7-01E0CD4CBDD5}" type="presParOf" srcId="{7A9493B5-F438-4741-B23A-AF83681DB764}" destId="{AE93560D-B81A-5A47-AA8C-4CABC5E12CAE}" srcOrd="4" destOrd="0" presId="urn:microsoft.com/office/officeart/2005/8/layout/radial1"/>
    <dgm:cxn modelId="{E3617D1B-01E5-C546-99F2-04718968740E}" type="presParOf" srcId="{7A9493B5-F438-4741-B23A-AF83681DB764}" destId="{4EABB0D3-85A3-A34B-8929-6665DBF27CCF}" srcOrd="5" destOrd="0" presId="urn:microsoft.com/office/officeart/2005/8/layout/radial1"/>
    <dgm:cxn modelId="{E0BAA2A4-44AA-DB49-A964-E6053142C0B4}" type="presParOf" srcId="{4EABB0D3-85A3-A34B-8929-6665DBF27CCF}" destId="{120F588F-D579-314C-8D94-C1DFE4C370AD}" srcOrd="0" destOrd="0" presId="urn:microsoft.com/office/officeart/2005/8/layout/radial1"/>
    <dgm:cxn modelId="{009B2490-44ED-294B-B5C1-566EB1B9D464}" type="presParOf" srcId="{7A9493B5-F438-4741-B23A-AF83681DB764}" destId="{6995C2D3-9DEC-344A-904B-17E83E2850B8}" srcOrd="6" destOrd="0" presId="urn:microsoft.com/office/officeart/2005/8/layout/radial1"/>
    <dgm:cxn modelId="{62087117-9914-2041-9C10-DD9616847AE2}" type="presParOf" srcId="{7A9493B5-F438-4741-B23A-AF83681DB764}" destId="{D8F028EA-CEF9-3940-961F-679EA9C220CA}" srcOrd="7" destOrd="0" presId="urn:microsoft.com/office/officeart/2005/8/layout/radial1"/>
    <dgm:cxn modelId="{071AE393-718C-0F4B-9961-DC652755FEC6}" type="presParOf" srcId="{D8F028EA-CEF9-3940-961F-679EA9C220CA}" destId="{8BF766FA-922C-DD43-9808-5DB608B2475A}" srcOrd="0" destOrd="0" presId="urn:microsoft.com/office/officeart/2005/8/layout/radial1"/>
    <dgm:cxn modelId="{EFD51F92-CF88-FD4B-914D-0732D78A8FED}" type="presParOf" srcId="{7A9493B5-F438-4741-B23A-AF83681DB764}" destId="{DF5F789C-D7B5-4E48-ADE7-958EA59EB367}"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66CE56-7147-4828-A68C-CFD0B329C0B9}"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56ACBF94-F242-477F-8E45-C0DD8E00DE38}">
      <dgm:prSet/>
      <dgm:spPr/>
      <dgm:t>
        <a:bodyPr/>
        <a:lstStyle/>
        <a:p>
          <a:r>
            <a:rPr lang="en-GB"/>
            <a:t>Effective management and leadership are complex concepts and are fundamental to the efficiency of any organisation. </a:t>
          </a:r>
          <a:endParaRPr lang="en-US"/>
        </a:p>
      </dgm:t>
    </dgm:pt>
    <dgm:pt modelId="{A0B3A641-D936-4E56-8053-6E337AADDD97}" type="parTrans" cxnId="{3CF20E45-B9D2-43D1-8ADE-439A2236F308}">
      <dgm:prSet/>
      <dgm:spPr/>
      <dgm:t>
        <a:bodyPr/>
        <a:lstStyle/>
        <a:p>
          <a:endParaRPr lang="en-US"/>
        </a:p>
      </dgm:t>
    </dgm:pt>
    <dgm:pt modelId="{AE9B085A-459E-49A8-BD3E-5D0107C0103F}" type="sibTrans" cxnId="{3CF20E45-B9D2-43D1-8ADE-439A2236F308}">
      <dgm:prSet/>
      <dgm:spPr/>
      <dgm:t>
        <a:bodyPr/>
        <a:lstStyle/>
        <a:p>
          <a:endParaRPr lang="en-US"/>
        </a:p>
      </dgm:t>
    </dgm:pt>
    <dgm:pt modelId="{C0FFC998-DE55-4904-804A-B7FED140AAEE}">
      <dgm:prSet/>
      <dgm:spPr/>
      <dgm:t>
        <a:bodyPr/>
        <a:lstStyle/>
        <a:p>
          <a:r>
            <a:rPr lang="en-GB"/>
            <a:t>These concepts involve adopting an </a:t>
          </a:r>
          <a:r>
            <a:rPr lang="en-GB" b="1"/>
            <a:t>appropriate management style or combination of styles</a:t>
          </a:r>
          <a:r>
            <a:rPr lang="en-GB"/>
            <a:t>, to </a:t>
          </a:r>
          <a:r>
            <a:rPr lang="en-GB" b="1"/>
            <a:t>motivate </a:t>
          </a:r>
          <a:r>
            <a:rPr lang="en-GB"/>
            <a:t>and </a:t>
          </a:r>
          <a:r>
            <a:rPr lang="en-GB" b="1"/>
            <a:t>direct</a:t>
          </a:r>
          <a:r>
            <a:rPr lang="en-GB"/>
            <a:t> other people towards the organisation’s </a:t>
          </a:r>
          <a:r>
            <a:rPr lang="en-GB" b="1"/>
            <a:t>goals</a:t>
          </a:r>
          <a:r>
            <a:rPr lang="en-GB"/>
            <a:t>. </a:t>
          </a:r>
          <a:endParaRPr lang="en-US"/>
        </a:p>
      </dgm:t>
    </dgm:pt>
    <dgm:pt modelId="{FEBDD8D2-5871-44ED-9F8C-2BA3410B3BC4}" type="parTrans" cxnId="{0046993B-C88A-432D-AD1E-461E1FF66CF0}">
      <dgm:prSet/>
      <dgm:spPr/>
      <dgm:t>
        <a:bodyPr/>
        <a:lstStyle/>
        <a:p>
          <a:endParaRPr lang="en-US"/>
        </a:p>
      </dgm:t>
    </dgm:pt>
    <dgm:pt modelId="{C2C5E4A0-98F2-4512-8BCE-1F18DCE8D2F0}" type="sibTrans" cxnId="{0046993B-C88A-432D-AD1E-461E1FF66CF0}">
      <dgm:prSet/>
      <dgm:spPr/>
      <dgm:t>
        <a:bodyPr/>
        <a:lstStyle/>
        <a:p>
          <a:endParaRPr lang="en-US"/>
        </a:p>
      </dgm:t>
    </dgm:pt>
    <dgm:pt modelId="{9D5C281D-90E3-4E59-B913-1B8833DF270E}">
      <dgm:prSet/>
      <dgm:spPr/>
      <dgm:t>
        <a:bodyPr/>
        <a:lstStyle/>
        <a:p>
          <a:r>
            <a:rPr lang="en-GB"/>
            <a:t>It requires </a:t>
          </a:r>
          <a:r>
            <a:rPr lang="en-GB" b="1"/>
            <a:t>good organisational skills</a:t>
          </a:r>
          <a:r>
            <a:rPr lang="en-GB"/>
            <a:t>, </a:t>
          </a:r>
          <a:r>
            <a:rPr lang="en-GB" b="1"/>
            <a:t>effective planning ability</a:t>
          </a:r>
          <a:r>
            <a:rPr lang="en-GB"/>
            <a:t> and the </a:t>
          </a:r>
          <a:r>
            <a:rPr lang="en-GB" b="1"/>
            <a:t>capability to develop strong strategies and policies. </a:t>
          </a:r>
          <a:endParaRPr lang="en-US"/>
        </a:p>
      </dgm:t>
    </dgm:pt>
    <dgm:pt modelId="{CD6239D0-FA25-4297-A8F4-361A316433DE}" type="parTrans" cxnId="{1C1DC621-AC1D-4621-B92B-6A7A8CA24F18}">
      <dgm:prSet/>
      <dgm:spPr/>
      <dgm:t>
        <a:bodyPr/>
        <a:lstStyle/>
        <a:p>
          <a:endParaRPr lang="en-US"/>
        </a:p>
      </dgm:t>
    </dgm:pt>
    <dgm:pt modelId="{566854B7-FA70-4340-9F43-554AE49E6529}" type="sibTrans" cxnId="{1C1DC621-AC1D-4621-B92B-6A7A8CA24F18}">
      <dgm:prSet/>
      <dgm:spPr/>
      <dgm:t>
        <a:bodyPr/>
        <a:lstStyle/>
        <a:p>
          <a:endParaRPr lang="en-US"/>
        </a:p>
      </dgm:t>
    </dgm:pt>
    <dgm:pt modelId="{3E5D88AD-18CD-4605-9D0C-CE88C6737FD0}">
      <dgm:prSet/>
      <dgm:spPr/>
      <dgm:t>
        <a:bodyPr/>
        <a:lstStyle/>
        <a:p>
          <a:r>
            <a:rPr lang="en-GB"/>
            <a:t>Having an </a:t>
          </a:r>
          <a:r>
            <a:rPr lang="en-GB" b="1"/>
            <a:t>understanding</a:t>
          </a:r>
          <a:r>
            <a:rPr lang="en-GB"/>
            <a:t> of these concepts and </a:t>
          </a:r>
          <a:r>
            <a:rPr lang="en-GB" b="1"/>
            <a:t>practices</a:t>
          </a:r>
          <a:r>
            <a:rPr lang="en-GB"/>
            <a:t> are significant for mangers, as the role is demanding and challenging and therefore important to comprehend. </a:t>
          </a:r>
          <a:endParaRPr lang="en-US"/>
        </a:p>
      </dgm:t>
    </dgm:pt>
    <dgm:pt modelId="{5AD52F0C-AED3-4626-A080-9E7D9C8A356D}" type="parTrans" cxnId="{2BD2F553-6461-4F0D-AD8B-F24CB6DBCE24}">
      <dgm:prSet/>
      <dgm:spPr/>
      <dgm:t>
        <a:bodyPr/>
        <a:lstStyle/>
        <a:p>
          <a:endParaRPr lang="en-US"/>
        </a:p>
      </dgm:t>
    </dgm:pt>
    <dgm:pt modelId="{194708CD-8AB6-4EA7-9624-F52A741468A7}" type="sibTrans" cxnId="{2BD2F553-6461-4F0D-AD8B-F24CB6DBCE24}">
      <dgm:prSet/>
      <dgm:spPr/>
      <dgm:t>
        <a:bodyPr/>
        <a:lstStyle/>
        <a:p>
          <a:endParaRPr lang="en-US"/>
        </a:p>
      </dgm:t>
    </dgm:pt>
    <dgm:pt modelId="{1E7EEF1A-5636-5449-B946-525D53594BE0}" type="pres">
      <dgm:prSet presAssocID="{CB66CE56-7147-4828-A68C-CFD0B329C0B9}" presName="outerComposite" presStyleCnt="0">
        <dgm:presLayoutVars>
          <dgm:chMax val="5"/>
          <dgm:dir/>
          <dgm:resizeHandles val="exact"/>
        </dgm:presLayoutVars>
      </dgm:prSet>
      <dgm:spPr/>
    </dgm:pt>
    <dgm:pt modelId="{E3D9B2C7-AFBD-BB4E-BB02-8B88F59E827B}" type="pres">
      <dgm:prSet presAssocID="{CB66CE56-7147-4828-A68C-CFD0B329C0B9}" presName="dummyMaxCanvas" presStyleCnt="0">
        <dgm:presLayoutVars/>
      </dgm:prSet>
      <dgm:spPr/>
    </dgm:pt>
    <dgm:pt modelId="{322E3D4B-0807-4B47-8D1F-B74C68F48D3B}" type="pres">
      <dgm:prSet presAssocID="{CB66CE56-7147-4828-A68C-CFD0B329C0B9}" presName="FourNodes_1" presStyleLbl="node1" presStyleIdx="0" presStyleCnt="4">
        <dgm:presLayoutVars>
          <dgm:bulletEnabled val="1"/>
        </dgm:presLayoutVars>
      </dgm:prSet>
      <dgm:spPr/>
    </dgm:pt>
    <dgm:pt modelId="{93D27C44-C5DC-4F48-A690-13CD86E72A3D}" type="pres">
      <dgm:prSet presAssocID="{CB66CE56-7147-4828-A68C-CFD0B329C0B9}" presName="FourNodes_2" presStyleLbl="node1" presStyleIdx="1" presStyleCnt="4">
        <dgm:presLayoutVars>
          <dgm:bulletEnabled val="1"/>
        </dgm:presLayoutVars>
      </dgm:prSet>
      <dgm:spPr/>
    </dgm:pt>
    <dgm:pt modelId="{6536D30C-3232-064D-9249-CEDC297BD554}" type="pres">
      <dgm:prSet presAssocID="{CB66CE56-7147-4828-A68C-CFD0B329C0B9}" presName="FourNodes_3" presStyleLbl="node1" presStyleIdx="2" presStyleCnt="4">
        <dgm:presLayoutVars>
          <dgm:bulletEnabled val="1"/>
        </dgm:presLayoutVars>
      </dgm:prSet>
      <dgm:spPr/>
    </dgm:pt>
    <dgm:pt modelId="{C53D21DB-34F3-9A45-96D0-6BD367B3017D}" type="pres">
      <dgm:prSet presAssocID="{CB66CE56-7147-4828-A68C-CFD0B329C0B9}" presName="FourNodes_4" presStyleLbl="node1" presStyleIdx="3" presStyleCnt="4">
        <dgm:presLayoutVars>
          <dgm:bulletEnabled val="1"/>
        </dgm:presLayoutVars>
      </dgm:prSet>
      <dgm:spPr/>
    </dgm:pt>
    <dgm:pt modelId="{23EBECD1-3960-E344-8777-9E0A6C201F98}" type="pres">
      <dgm:prSet presAssocID="{CB66CE56-7147-4828-A68C-CFD0B329C0B9}" presName="FourConn_1-2" presStyleLbl="fgAccFollowNode1" presStyleIdx="0" presStyleCnt="3">
        <dgm:presLayoutVars>
          <dgm:bulletEnabled val="1"/>
        </dgm:presLayoutVars>
      </dgm:prSet>
      <dgm:spPr/>
    </dgm:pt>
    <dgm:pt modelId="{0A1FD895-6C83-6948-971B-C650620E0396}" type="pres">
      <dgm:prSet presAssocID="{CB66CE56-7147-4828-A68C-CFD0B329C0B9}" presName="FourConn_2-3" presStyleLbl="fgAccFollowNode1" presStyleIdx="1" presStyleCnt="3">
        <dgm:presLayoutVars>
          <dgm:bulletEnabled val="1"/>
        </dgm:presLayoutVars>
      </dgm:prSet>
      <dgm:spPr/>
    </dgm:pt>
    <dgm:pt modelId="{0FEB41D6-3E25-464F-9FD7-B1FF546BDC4B}" type="pres">
      <dgm:prSet presAssocID="{CB66CE56-7147-4828-A68C-CFD0B329C0B9}" presName="FourConn_3-4" presStyleLbl="fgAccFollowNode1" presStyleIdx="2" presStyleCnt="3">
        <dgm:presLayoutVars>
          <dgm:bulletEnabled val="1"/>
        </dgm:presLayoutVars>
      </dgm:prSet>
      <dgm:spPr/>
    </dgm:pt>
    <dgm:pt modelId="{9DF88FD6-6916-5C41-83F4-D01637896D79}" type="pres">
      <dgm:prSet presAssocID="{CB66CE56-7147-4828-A68C-CFD0B329C0B9}" presName="FourNodes_1_text" presStyleLbl="node1" presStyleIdx="3" presStyleCnt="4">
        <dgm:presLayoutVars>
          <dgm:bulletEnabled val="1"/>
        </dgm:presLayoutVars>
      </dgm:prSet>
      <dgm:spPr/>
    </dgm:pt>
    <dgm:pt modelId="{FC3126E2-464B-8144-B403-DE2D6ECF8B78}" type="pres">
      <dgm:prSet presAssocID="{CB66CE56-7147-4828-A68C-CFD0B329C0B9}" presName="FourNodes_2_text" presStyleLbl="node1" presStyleIdx="3" presStyleCnt="4">
        <dgm:presLayoutVars>
          <dgm:bulletEnabled val="1"/>
        </dgm:presLayoutVars>
      </dgm:prSet>
      <dgm:spPr/>
    </dgm:pt>
    <dgm:pt modelId="{576EBDBC-642F-E54C-8C6D-C1877F0D305F}" type="pres">
      <dgm:prSet presAssocID="{CB66CE56-7147-4828-A68C-CFD0B329C0B9}" presName="FourNodes_3_text" presStyleLbl="node1" presStyleIdx="3" presStyleCnt="4">
        <dgm:presLayoutVars>
          <dgm:bulletEnabled val="1"/>
        </dgm:presLayoutVars>
      </dgm:prSet>
      <dgm:spPr/>
    </dgm:pt>
    <dgm:pt modelId="{15390BB9-63CD-9847-A753-55953BE8DFE6}" type="pres">
      <dgm:prSet presAssocID="{CB66CE56-7147-4828-A68C-CFD0B329C0B9}" presName="FourNodes_4_text" presStyleLbl="node1" presStyleIdx="3" presStyleCnt="4">
        <dgm:presLayoutVars>
          <dgm:bulletEnabled val="1"/>
        </dgm:presLayoutVars>
      </dgm:prSet>
      <dgm:spPr/>
    </dgm:pt>
  </dgm:ptLst>
  <dgm:cxnLst>
    <dgm:cxn modelId="{FEF56C12-BAE4-4440-9556-9E84F9E4E59E}" type="presOf" srcId="{3E5D88AD-18CD-4605-9D0C-CE88C6737FD0}" destId="{15390BB9-63CD-9847-A753-55953BE8DFE6}" srcOrd="1" destOrd="0" presId="urn:microsoft.com/office/officeart/2005/8/layout/vProcess5"/>
    <dgm:cxn modelId="{B26D9F1B-CB76-C649-8830-B1C9480CE1C0}" type="presOf" srcId="{3E5D88AD-18CD-4605-9D0C-CE88C6737FD0}" destId="{C53D21DB-34F3-9A45-96D0-6BD367B3017D}" srcOrd="0" destOrd="0" presId="urn:microsoft.com/office/officeart/2005/8/layout/vProcess5"/>
    <dgm:cxn modelId="{1C1DC621-AC1D-4621-B92B-6A7A8CA24F18}" srcId="{CB66CE56-7147-4828-A68C-CFD0B329C0B9}" destId="{9D5C281D-90E3-4E59-B913-1B8833DF270E}" srcOrd="2" destOrd="0" parTransId="{CD6239D0-FA25-4297-A8F4-361A316433DE}" sibTransId="{566854B7-FA70-4340-9F43-554AE49E6529}"/>
    <dgm:cxn modelId="{4B7FB524-356B-2F4B-AD2E-5D270E6888CE}" type="presOf" srcId="{9D5C281D-90E3-4E59-B913-1B8833DF270E}" destId="{6536D30C-3232-064D-9249-CEDC297BD554}" srcOrd="0" destOrd="0" presId="urn:microsoft.com/office/officeart/2005/8/layout/vProcess5"/>
    <dgm:cxn modelId="{E5547126-47D2-6B42-BA2D-2635F8F56DD2}" type="presOf" srcId="{C2C5E4A0-98F2-4512-8BCE-1F18DCE8D2F0}" destId="{0A1FD895-6C83-6948-971B-C650620E0396}" srcOrd="0" destOrd="0" presId="urn:microsoft.com/office/officeart/2005/8/layout/vProcess5"/>
    <dgm:cxn modelId="{5413E627-C5E2-BF48-ABD6-7B86B6E540A6}" type="presOf" srcId="{9D5C281D-90E3-4E59-B913-1B8833DF270E}" destId="{576EBDBC-642F-E54C-8C6D-C1877F0D305F}" srcOrd="1" destOrd="0" presId="urn:microsoft.com/office/officeart/2005/8/layout/vProcess5"/>
    <dgm:cxn modelId="{0046993B-C88A-432D-AD1E-461E1FF66CF0}" srcId="{CB66CE56-7147-4828-A68C-CFD0B329C0B9}" destId="{C0FFC998-DE55-4904-804A-B7FED140AAEE}" srcOrd="1" destOrd="0" parTransId="{FEBDD8D2-5871-44ED-9F8C-2BA3410B3BC4}" sibTransId="{C2C5E4A0-98F2-4512-8BCE-1F18DCE8D2F0}"/>
    <dgm:cxn modelId="{0C3ADC3E-15CA-B046-B586-C47561EABAB9}" type="presOf" srcId="{CB66CE56-7147-4828-A68C-CFD0B329C0B9}" destId="{1E7EEF1A-5636-5449-B946-525D53594BE0}" srcOrd="0" destOrd="0" presId="urn:microsoft.com/office/officeart/2005/8/layout/vProcess5"/>
    <dgm:cxn modelId="{654ECD5F-08D9-1241-AD38-5CD2228003A5}" type="presOf" srcId="{56ACBF94-F242-477F-8E45-C0DD8E00DE38}" destId="{322E3D4B-0807-4B47-8D1F-B74C68F48D3B}" srcOrd="0" destOrd="0" presId="urn:microsoft.com/office/officeart/2005/8/layout/vProcess5"/>
    <dgm:cxn modelId="{55A5BF41-9D62-7E44-A82A-9098A9A5CC5E}" type="presOf" srcId="{566854B7-FA70-4340-9F43-554AE49E6529}" destId="{0FEB41D6-3E25-464F-9FD7-B1FF546BDC4B}" srcOrd="0" destOrd="0" presId="urn:microsoft.com/office/officeart/2005/8/layout/vProcess5"/>
    <dgm:cxn modelId="{3CF20E45-B9D2-43D1-8ADE-439A2236F308}" srcId="{CB66CE56-7147-4828-A68C-CFD0B329C0B9}" destId="{56ACBF94-F242-477F-8E45-C0DD8E00DE38}" srcOrd="0" destOrd="0" parTransId="{A0B3A641-D936-4E56-8053-6E337AADDD97}" sibTransId="{AE9B085A-459E-49A8-BD3E-5D0107C0103F}"/>
    <dgm:cxn modelId="{7BCEA54E-1790-C947-A883-B26E89FEBFE4}" type="presOf" srcId="{C0FFC998-DE55-4904-804A-B7FED140AAEE}" destId="{FC3126E2-464B-8144-B403-DE2D6ECF8B78}" srcOrd="1" destOrd="0" presId="urn:microsoft.com/office/officeart/2005/8/layout/vProcess5"/>
    <dgm:cxn modelId="{2BD2F553-6461-4F0D-AD8B-F24CB6DBCE24}" srcId="{CB66CE56-7147-4828-A68C-CFD0B329C0B9}" destId="{3E5D88AD-18CD-4605-9D0C-CE88C6737FD0}" srcOrd="3" destOrd="0" parTransId="{5AD52F0C-AED3-4626-A080-9E7D9C8A356D}" sibTransId="{194708CD-8AB6-4EA7-9624-F52A741468A7}"/>
    <dgm:cxn modelId="{D65BB0C1-52EA-9F49-9E51-70716F1D82D8}" type="presOf" srcId="{56ACBF94-F242-477F-8E45-C0DD8E00DE38}" destId="{9DF88FD6-6916-5C41-83F4-D01637896D79}" srcOrd="1" destOrd="0" presId="urn:microsoft.com/office/officeart/2005/8/layout/vProcess5"/>
    <dgm:cxn modelId="{3277C1C9-BE03-D34A-8471-CA210F134FE3}" type="presOf" srcId="{C0FFC998-DE55-4904-804A-B7FED140AAEE}" destId="{93D27C44-C5DC-4F48-A690-13CD86E72A3D}" srcOrd="0" destOrd="0" presId="urn:microsoft.com/office/officeart/2005/8/layout/vProcess5"/>
    <dgm:cxn modelId="{75E10DFD-35FE-4C48-84DE-0D0F25899D00}" type="presOf" srcId="{AE9B085A-459E-49A8-BD3E-5D0107C0103F}" destId="{23EBECD1-3960-E344-8777-9E0A6C201F98}" srcOrd="0" destOrd="0" presId="urn:microsoft.com/office/officeart/2005/8/layout/vProcess5"/>
    <dgm:cxn modelId="{CCEDBD7F-407B-FB4F-9CB2-2BCCC0C18C96}" type="presParOf" srcId="{1E7EEF1A-5636-5449-B946-525D53594BE0}" destId="{E3D9B2C7-AFBD-BB4E-BB02-8B88F59E827B}" srcOrd="0" destOrd="0" presId="urn:microsoft.com/office/officeart/2005/8/layout/vProcess5"/>
    <dgm:cxn modelId="{378D6799-BEB9-E74E-912C-1332ABE787DA}" type="presParOf" srcId="{1E7EEF1A-5636-5449-B946-525D53594BE0}" destId="{322E3D4B-0807-4B47-8D1F-B74C68F48D3B}" srcOrd="1" destOrd="0" presId="urn:microsoft.com/office/officeart/2005/8/layout/vProcess5"/>
    <dgm:cxn modelId="{0D38D07C-A1FA-E14A-9872-C1BFD3C69841}" type="presParOf" srcId="{1E7EEF1A-5636-5449-B946-525D53594BE0}" destId="{93D27C44-C5DC-4F48-A690-13CD86E72A3D}" srcOrd="2" destOrd="0" presId="urn:microsoft.com/office/officeart/2005/8/layout/vProcess5"/>
    <dgm:cxn modelId="{8496D58E-1FEA-9A46-9AFB-0CCC864E9194}" type="presParOf" srcId="{1E7EEF1A-5636-5449-B946-525D53594BE0}" destId="{6536D30C-3232-064D-9249-CEDC297BD554}" srcOrd="3" destOrd="0" presId="urn:microsoft.com/office/officeart/2005/8/layout/vProcess5"/>
    <dgm:cxn modelId="{DEA98355-4E80-9C4E-AF65-0B3B9CF23430}" type="presParOf" srcId="{1E7EEF1A-5636-5449-B946-525D53594BE0}" destId="{C53D21DB-34F3-9A45-96D0-6BD367B3017D}" srcOrd="4" destOrd="0" presId="urn:microsoft.com/office/officeart/2005/8/layout/vProcess5"/>
    <dgm:cxn modelId="{D42FEC86-46D1-3E42-B4ED-73E08E3F74A2}" type="presParOf" srcId="{1E7EEF1A-5636-5449-B946-525D53594BE0}" destId="{23EBECD1-3960-E344-8777-9E0A6C201F98}" srcOrd="5" destOrd="0" presId="urn:microsoft.com/office/officeart/2005/8/layout/vProcess5"/>
    <dgm:cxn modelId="{1FE63514-5821-6848-A695-7670C086E7A5}" type="presParOf" srcId="{1E7EEF1A-5636-5449-B946-525D53594BE0}" destId="{0A1FD895-6C83-6948-971B-C650620E0396}" srcOrd="6" destOrd="0" presId="urn:microsoft.com/office/officeart/2005/8/layout/vProcess5"/>
    <dgm:cxn modelId="{C9CC680E-3BC4-974E-B179-E4FDA2FF3F18}" type="presParOf" srcId="{1E7EEF1A-5636-5449-B946-525D53594BE0}" destId="{0FEB41D6-3E25-464F-9FD7-B1FF546BDC4B}" srcOrd="7" destOrd="0" presId="urn:microsoft.com/office/officeart/2005/8/layout/vProcess5"/>
    <dgm:cxn modelId="{842044C5-1770-E348-BBE3-A73A224E397D}" type="presParOf" srcId="{1E7EEF1A-5636-5449-B946-525D53594BE0}" destId="{9DF88FD6-6916-5C41-83F4-D01637896D79}" srcOrd="8" destOrd="0" presId="urn:microsoft.com/office/officeart/2005/8/layout/vProcess5"/>
    <dgm:cxn modelId="{E6D67027-E0BF-9347-84B8-EFA7D32D261D}" type="presParOf" srcId="{1E7EEF1A-5636-5449-B946-525D53594BE0}" destId="{FC3126E2-464B-8144-B403-DE2D6ECF8B78}" srcOrd="9" destOrd="0" presId="urn:microsoft.com/office/officeart/2005/8/layout/vProcess5"/>
    <dgm:cxn modelId="{ACF55772-02FF-BB4E-AC1B-92720BAECCC3}" type="presParOf" srcId="{1E7EEF1A-5636-5449-B946-525D53594BE0}" destId="{576EBDBC-642F-E54C-8C6D-C1877F0D305F}" srcOrd="10" destOrd="0" presId="urn:microsoft.com/office/officeart/2005/8/layout/vProcess5"/>
    <dgm:cxn modelId="{031924D8-FB86-6446-9C59-EBBADBB5F2C2}" type="presParOf" srcId="{1E7EEF1A-5636-5449-B946-525D53594BE0}" destId="{15390BB9-63CD-9847-A753-55953BE8DFE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A64E62-6810-469B-93BB-C9A980387BF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27839A1-A265-4CB8-B690-1D879DF27117}">
      <dgm:prSet/>
      <dgm:spPr/>
      <dgm:t>
        <a:bodyPr/>
        <a:lstStyle/>
        <a:p>
          <a:r>
            <a:rPr lang="en-GB"/>
            <a:t>People</a:t>
          </a:r>
          <a:endParaRPr lang="en-US"/>
        </a:p>
      </dgm:t>
    </dgm:pt>
    <dgm:pt modelId="{1C687C60-DC77-4692-906E-BD3A5966E3AA}" type="parTrans" cxnId="{1EF41976-F7AD-4720-8BFF-FDF874802857}">
      <dgm:prSet/>
      <dgm:spPr/>
      <dgm:t>
        <a:bodyPr/>
        <a:lstStyle/>
        <a:p>
          <a:endParaRPr lang="en-US"/>
        </a:p>
      </dgm:t>
    </dgm:pt>
    <dgm:pt modelId="{10CB043A-28D8-4564-BC5A-AD2F8599BC21}" type="sibTrans" cxnId="{1EF41976-F7AD-4720-8BFF-FDF874802857}">
      <dgm:prSet/>
      <dgm:spPr/>
      <dgm:t>
        <a:bodyPr/>
        <a:lstStyle/>
        <a:p>
          <a:endParaRPr lang="en-US"/>
        </a:p>
      </dgm:t>
    </dgm:pt>
    <dgm:pt modelId="{D6E4BF02-1435-4288-A723-495B281160CD}">
      <dgm:prSet/>
      <dgm:spPr/>
      <dgm:t>
        <a:bodyPr/>
        <a:lstStyle/>
        <a:p>
          <a:r>
            <a:rPr lang="en-GB"/>
            <a:t>Curriculum</a:t>
          </a:r>
          <a:endParaRPr lang="en-US"/>
        </a:p>
      </dgm:t>
    </dgm:pt>
    <dgm:pt modelId="{93BDCDC3-186B-49F1-806E-A9F803EECA5A}" type="parTrans" cxnId="{BCAEEC10-5699-4CEA-8EDE-78B05F971B1C}">
      <dgm:prSet/>
      <dgm:spPr/>
      <dgm:t>
        <a:bodyPr/>
        <a:lstStyle/>
        <a:p>
          <a:endParaRPr lang="en-US"/>
        </a:p>
      </dgm:t>
    </dgm:pt>
    <dgm:pt modelId="{F9FD4E12-9838-497A-B257-47A927F17139}" type="sibTrans" cxnId="{BCAEEC10-5699-4CEA-8EDE-78B05F971B1C}">
      <dgm:prSet/>
      <dgm:spPr/>
      <dgm:t>
        <a:bodyPr/>
        <a:lstStyle/>
        <a:p>
          <a:endParaRPr lang="en-US"/>
        </a:p>
      </dgm:t>
    </dgm:pt>
    <dgm:pt modelId="{87A7F86A-6BCA-4280-9091-80846C2A8196}">
      <dgm:prSet/>
      <dgm:spPr/>
      <dgm:t>
        <a:bodyPr/>
        <a:lstStyle/>
        <a:p>
          <a:r>
            <a:rPr lang="en-GB"/>
            <a:t>Identifying people’s needs</a:t>
          </a:r>
          <a:endParaRPr lang="en-US"/>
        </a:p>
      </dgm:t>
    </dgm:pt>
    <dgm:pt modelId="{6AD5F81B-BC49-4885-8D5F-E9948926BA0C}" type="parTrans" cxnId="{1D08283E-B036-4B96-BB2A-8948FBF27ABC}">
      <dgm:prSet/>
      <dgm:spPr/>
      <dgm:t>
        <a:bodyPr/>
        <a:lstStyle/>
        <a:p>
          <a:endParaRPr lang="en-US"/>
        </a:p>
      </dgm:t>
    </dgm:pt>
    <dgm:pt modelId="{016019FF-2322-451C-B273-0EF26B8906AB}" type="sibTrans" cxnId="{1D08283E-B036-4B96-BB2A-8948FBF27ABC}">
      <dgm:prSet/>
      <dgm:spPr/>
      <dgm:t>
        <a:bodyPr/>
        <a:lstStyle/>
        <a:p>
          <a:endParaRPr lang="en-US"/>
        </a:p>
      </dgm:t>
    </dgm:pt>
    <dgm:pt modelId="{AE858063-5DC5-41A4-898F-9A0352FFD3CB}">
      <dgm:prSet/>
      <dgm:spPr/>
      <dgm:t>
        <a:bodyPr/>
        <a:lstStyle/>
        <a:p>
          <a:r>
            <a:rPr lang="en-GB"/>
            <a:t>Policy and strategy</a:t>
          </a:r>
          <a:endParaRPr lang="en-US"/>
        </a:p>
      </dgm:t>
    </dgm:pt>
    <dgm:pt modelId="{EDA9DCEA-9FD7-429B-B519-40D4E12E5A4B}" type="parTrans" cxnId="{6D1F7C13-005C-4FE1-A761-39985C8D03F1}">
      <dgm:prSet/>
      <dgm:spPr/>
      <dgm:t>
        <a:bodyPr/>
        <a:lstStyle/>
        <a:p>
          <a:endParaRPr lang="en-US"/>
        </a:p>
      </dgm:t>
    </dgm:pt>
    <dgm:pt modelId="{E0C2A4C1-0F62-4770-B251-D4BE2011B724}" type="sibTrans" cxnId="{6D1F7C13-005C-4FE1-A761-39985C8D03F1}">
      <dgm:prSet/>
      <dgm:spPr/>
      <dgm:t>
        <a:bodyPr/>
        <a:lstStyle/>
        <a:p>
          <a:endParaRPr lang="en-US"/>
        </a:p>
      </dgm:t>
    </dgm:pt>
    <dgm:pt modelId="{7CFBBE9C-F2E6-402C-8F29-A17C404FD912}">
      <dgm:prSet/>
      <dgm:spPr/>
      <dgm:t>
        <a:bodyPr/>
        <a:lstStyle/>
        <a:p>
          <a:r>
            <a:rPr lang="en-GB"/>
            <a:t>Team membership</a:t>
          </a:r>
          <a:endParaRPr lang="en-US"/>
        </a:p>
      </dgm:t>
    </dgm:pt>
    <dgm:pt modelId="{919708FF-4934-47CC-8AAB-3E28FF667B54}" type="parTrans" cxnId="{E6D9182F-9B6A-4B21-A6A7-B45274ED7C6C}">
      <dgm:prSet/>
      <dgm:spPr/>
      <dgm:t>
        <a:bodyPr/>
        <a:lstStyle/>
        <a:p>
          <a:endParaRPr lang="en-US"/>
        </a:p>
      </dgm:t>
    </dgm:pt>
    <dgm:pt modelId="{EDD2F112-A97D-45E9-AAAA-0EB5D76B41C8}" type="sibTrans" cxnId="{E6D9182F-9B6A-4B21-A6A7-B45274ED7C6C}">
      <dgm:prSet/>
      <dgm:spPr/>
      <dgm:t>
        <a:bodyPr/>
        <a:lstStyle/>
        <a:p>
          <a:endParaRPr lang="en-US"/>
        </a:p>
      </dgm:t>
    </dgm:pt>
    <dgm:pt modelId="{EE3D55CE-76CC-4867-B7D0-0F2B71E19FD1}">
      <dgm:prSet/>
      <dgm:spPr/>
      <dgm:t>
        <a:bodyPr/>
        <a:lstStyle/>
        <a:p>
          <a:r>
            <a:rPr lang="en-GB"/>
            <a:t>Community</a:t>
          </a:r>
          <a:endParaRPr lang="en-US"/>
        </a:p>
      </dgm:t>
    </dgm:pt>
    <dgm:pt modelId="{14D9851D-7DC5-48AF-8D2A-F5A95FE070AB}" type="parTrans" cxnId="{98F3FFC9-C9E2-4AF9-93C1-094507F7BDC7}">
      <dgm:prSet/>
      <dgm:spPr/>
      <dgm:t>
        <a:bodyPr/>
        <a:lstStyle/>
        <a:p>
          <a:endParaRPr lang="en-US"/>
        </a:p>
      </dgm:t>
    </dgm:pt>
    <dgm:pt modelId="{0BA2BBFE-7AF9-4E8D-85C3-EEBBC1F9ACA8}" type="sibTrans" cxnId="{98F3FFC9-C9E2-4AF9-93C1-094507F7BDC7}">
      <dgm:prSet/>
      <dgm:spPr/>
      <dgm:t>
        <a:bodyPr/>
        <a:lstStyle/>
        <a:p>
          <a:endParaRPr lang="en-US"/>
        </a:p>
      </dgm:t>
    </dgm:pt>
    <dgm:pt modelId="{E7B21831-2C1B-B148-9189-F9DF2C1D4496}" type="pres">
      <dgm:prSet presAssocID="{7EA64E62-6810-469B-93BB-C9A980387BFF}" presName="linear" presStyleCnt="0">
        <dgm:presLayoutVars>
          <dgm:animLvl val="lvl"/>
          <dgm:resizeHandles val="exact"/>
        </dgm:presLayoutVars>
      </dgm:prSet>
      <dgm:spPr/>
    </dgm:pt>
    <dgm:pt modelId="{D88113CF-9736-BF43-BD41-ECFC79FE5FD5}" type="pres">
      <dgm:prSet presAssocID="{627839A1-A265-4CB8-B690-1D879DF27117}" presName="parentText" presStyleLbl="node1" presStyleIdx="0" presStyleCnt="6">
        <dgm:presLayoutVars>
          <dgm:chMax val="0"/>
          <dgm:bulletEnabled val="1"/>
        </dgm:presLayoutVars>
      </dgm:prSet>
      <dgm:spPr/>
    </dgm:pt>
    <dgm:pt modelId="{C6757471-EA27-3447-8FA4-E018417DA5DF}" type="pres">
      <dgm:prSet presAssocID="{10CB043A-28D8-4564-BC5A-AD2F8599BC21}" presName="spacer" presStyleCnt="0"/>
      <dgm:spPr/>
    </dgm:pt>
    <dgm:pt modelId="{5DE267ED-8A84-9442-8739-A06F705D92A9}" type="pres">
      <dgm:prSet presAssocID="{D6E4BF02-1435-4288-A723-495B281160CD}" presName="parentText" presStyleLbl="node1" presStyleIdx="1" presStyleCnt="6">
        <dgm:presLayoutVars>
          <dgm:chMax val="0"/>
          <dgm:bulletEnabled val="1"/>
        </dgm:presLayoutVars>
      </dgm:prSet>
      <dgm:spPr/>
    </dgm:pt>
    <dgm:pt modelId="{81507B8F-22EF-E547-9A46-362B082D7DE5}" type="pres">
      <dgm:prSet presAssocID="{F9FD4E12-9838-497A-B257-47A927F17139}" presName="spacer" presStyleCnt="0"/>
      <dgm:spPr/>
    </dgm:pt>
    <dgm:pt modelId="{D463A8F3-D585-714C-A7E9-53FC1AA12F10}" type="pres">
      <dgm:prSet presAssocID="{87A7F86A-6BCA-4280-9091-80846C2A8196}" presName="parentText" presStyleLbl="node1" presStyleIdx="2" presStyleCnt="6">
        <dgm:presLayoutVars>
          <dgm:chMax val="0"/>
          <dgm:bulletEnabled val="1"/>
        </dgm:presLayoutVars>
      </dgm:prSet>
      <dgm:spPr/>
    </dgm:pt>
    <dgm:pt modelId="{E2BE783D-5A98-A541-8C6A-803E7382F58B}" type="pres">
      <dgm:prSet presAssocID="{016019FF-2322-451C-B273-0EF26B8906AB}" presName="spacer" presStyleCnt="0"/>
      <dgm:spPr/>
    </dgm:pt>
    <dgm:pt modelId="{CA3B7521-9984-2440-8473-843FC1057B6E}" type="pres">
      <dgm:prSet presAssocID="{AE858063-5DC5-41A4-898F-9A0352FFD3CB}" presName="parentText" presStyleLbl="node1" presStyleIdx="3" presStyleCnt="6">
        <dgm:presLayoutVars>
          <dgm:chMax val="0"/>
          <dgm:bulletEnabled val="1"/>
        </dgm:presLayoutVars>
      </dgm:prSet>
      <dgm:spPr/>
    </dgm:pt>
    <dgm:pt modelId="{D3C31047-1133-7246-88FE-6726B424FF0F}" type="pres">
      <dgm:prSet presAssocID="{E0C2A4C1-0F62-4770-B251-D4BE2011B724}" presName="spacer" presStyleCnt="0"/>
      <dgm:spPr/>
    </dgm:pt>
    <dgm:pt modelId="{FA89AF5C-4A37-BA4A-A687-B086003CA52F}" type="pres">
      <dgm:prSet presAssocID="{7CFBBE9C-F2E6-402C-8F29-A17C404FD912}" presName="parentText" presStyleLbl="node1" presStyleIdx="4" presStyleCnt="6">
        <dgm:presLayoutVars>
          <dgm:chMax val="0"/>
          <dgm:bulletEnabled val="1"/>
        </dgm:presLayoutVars>
      </dgm:prSet>
      <dgm:spPr/>
    </dgm:pt>
    <dgm:pt modelId="{FC519CD8-C857-2A49-A707-F3E52E63047B}" type="pres">
      <dgm:prSet presAssocID="{EDD2F112-A97D-45E9-AAAA-0EB5D76B41C8}" presName="spacer" presStyleCnt="0"/>
      <dgm:spPr/>
    </dgm:pt>
    <dgm:pt modelId="{179355BE-44DA-184B-BC2E-D3760DD7701A}" type="pres">
      <dgm:prSet presAssocID="{EE3D55CE-76CC-4867-B7D0-0F2B71E19FD1}" presName="parentText" presStyleLbl="node1" presStyleIdx="5" presStyleCnt="6">
        <dgm:presLayoutVars>
          <dgm:chMax val="0"/>
          <dgm:bulletEnabled val="1"/>
        </dgm:presLayoutVars>
      </dgm:prSet>
      <dgm:spPr/>
    </dgm:pt>
  </dgm:ptLst>
  <dgm:cxnLst>
    <dgm:cxn modelId="{BCAEEC10-5699-4CEA-8EDE-78B05F971B1C}" srcId="{7EA64E62-6810-469B-93BB-C9A980387BFF}" destId="{D6E4BF02-1435-4288-A723-495B281160CD}" srcOrd="1" destOrd="0" parTransId="{93BDCDC3-186B-49F1-806E-A9F803EECA5A}" sibTransId="{F9FD4E12-9838-497A-B257-47A927F17139}"/>
    <dgm:cxn modelId="{6D1F7C13-005C-4FE1-A761-39985C8D03F1}" srcId="{7EA64E62-6810-469B-93BB-C9A980387BFF}" destId="{AE858063-5DC5-41A4-898F-9A0352FFD3CB}" srcOrd="3" destOrd="0" parTransId="{EDA9DCEA-9FD7-429B-B519-40D4E12E5A4B}" sibTransId="{E0C2A4C1-0F62-4770-B251-D4BE2011B724}"/>
    <dgm:cxn modelId="{E6D9182F-9B6A-4B21-A6A7-B45274ED7C6C}" srcId="{7EA64E62-6810-469B-93BB-C9A980387BFF}" destId="{7CFBBE9C-F2E6-402C-8F29-A17C404FD912}" srcOrd="4" destOrd="0" parTransId="{919708FF-4934-47CC-8AAB-3E28FF667B54}" sibTransId="{EDD2F112-A97D-45E9-AAAA-0EB5D76B41C8}"/>
    <dgm:cxn modelId="{03DBB431-9D66-204D-8563-BEC7386995D6}" type="presOf" srcId="{627839A1-A265-4CB8-B690-1D879DF27117}" destId="{D88113CF-9736-BF43-BD41-ECFC79FE5FD5}" srcOrd="0" destOrd="0" presId="urn:microsoft.com/office/officeart/2005/8/layout/vList2"/>
    <dgm:cxn modelId="{1D08283E-B036-4B96-BB2A-8948FBF27ABC}" srcId="{7EA64E62-6810-469B-93BB-C9A980387BFF}" destId="{87A7F86A-6BCA-4280-9091-80846C2A8196}" srcOrd="2" destOrd="0" parTransId="{6AD5F81B-BC49-4885-8D5F-E9948926BA0C}" sibTransId="{016019FF-2322-451C-B273-0EF26B8906AB}"/>
    <dgm:cxn modelId="{337B1C6A-52F1-2A4C-A12A-1B185B699E14}" type="presOf" srcId="{7EA64E62-6810-469B-93BB-C9A980387BFF}" destId="{E7B21831-2C1B-B148-9189-F9DF2C1D4496}" srcOrd="0" destOrd="0" presId="urn:microsoft.com/office/officeart/2005/8/layout/vList2"/>
    <dgm:cxn modelId="{1EF41976-F7AD-4720-8BFF-FDF874802857}" srcId="{7EA64E62-6810-469B-93BB-C9A980387BFF}" destId="{627839A1-A265-4CB8-B690-1D879DF27117}" srcOrd="0" destOrd="0" parTransId="{1C687C60-DC77-4692-906E-BD3A5966E3AA}" sibTransId="{10CB043A-28D8-4564-BC5A-AD2F8599BC21}"/>
    <dgm:cxn modelId="{5431167B-F804-0049-961F-FBA91E87400E}" type="presOf" srcId="{7CFBBE9C-F2E6-402C-8F29-A17C404FD912}" destId="{FA89AF5C-4A37-BA4A-A687-B086003CA52F}" srcOrd="0" destOrd="0" presId="urn:microsoft.com/office/officeart/2005/8/layout/vList2"/>
    <dgm:cxn modelId="{9E8B129E-B0C7-9646-8514-DEBEDA5A910C}" type="presOf" srcId="{87A7F86A-6BCA-4280-9091-80846C2A8196}" destId="{D463A8F3-D585-714C-A7E9-53FC1AA12F10}" srcOrd="0" destOrd="0" presId="urn:microsoft.com/office/officeart/2005/8/layout/vList2"/>
    <dgm:cxn modelId="{592CFDB4-CB7F-1245-ADCC-FAFE10AE9799}" type="presOf" srcId="{D6E4BF02-1435-4288-A723-495B281160CD}" destId="{5DE267ED-8A84-9442-8739-A06F705D92A9}" srcOrd="0" destOrd="0" presId="urn:microsoft.com/office/officeart/2005/8/layout/vList2"/>
    <dgm:cxn modelId="{98F3FFC9-C9E2-4AF9-93C1-094507F7BDC7}" srcId="{7EA64E62-6810-469B-93BB-C9A980387BFF}" destId="{EE3D55CE-76CC-4867-B7D0-0F2B71E19FD1}" srcOrd="5" destOrd="0" parTransId="{14D9851D-7DC5-48AF-8D2A-F5A95FE070AB}" sibTransId="{0BA2BBFE-7AF9-4E8D-85C3-EEBBC1F9ACA8}"/>
    <dgm:cxn modelId="{4F72DBD3-EBA5-7746-BA90-634622C1D992}" type="presOf" srcId="{EE3D55CE-76CC-4867-B7D0-0F2B71E19FD1}" destId="{179355BE-44DA-184B-BC2E-D3760DD7701A}" srcOrd="0" destOrd="0" presId="urn:microsoft.com/office/officeart/2005/8/layout/vList2"/>
    <dgm:cxn modelId="{81E3CDF6-5DB4-0248-B307-BB38D036FF7A}" type="presOf" srcId="{AE858063-5DC5-41A4-898F-9A0352FFD3CB}" destId="{CA3B7521-9984-2440-8473-843FC1057B6E}" srcOrd="0" destOrd="0" presId="urn:microsoft.com/office/officeart/2005/8/layout/vList2"/>
    <dgm:cxn modelId="{2B8D1030-EB64-EE4D-BCA9-50CAE0CF6BDF}" type="presParOf" srcId="{E7B21831-2C1B-B148-9189-F9DF2C1D4496}" destId="{D88113CF-9736-BF43-BD41-ECFC79FE5FD5}" srcOrd="0" destOrd="0" presId="urn:microsoft.com/office/officeart/2005/8/layout/vList2"/>
    <dgm:cxn modelId="{EC4BC4FA-38A5-D540-80F0-3C615A969C09}" type="presParOf" srcId="{E7B21831-2C1B-B148-9189-F9DF2C1D4496}" destId="{C6757471-EA27-3447-8FA4-E018417DA5DF}" srcOrd="1" destOrd="0" presId="urn:microsoft.com/office/officeart/2005/8/layout/vList2"/>
    <dgm:cxn modelId="{350DB4BB-A64E-B840-99ED-130835D744C7}" type="presParOf" srcId="{E7B21831-2C1B-B148-9189-F9DF2C1D4496}" destId="{5DE267ED-8A84-9442-8739-A06F705D92A9}" srcOrd="2" destOrd="0" presId="urn:microsoft.com/office/officeart/2005/8/layout/vList2"/>
    <dgm:cxn modelId="{1673399A-C9B9-2045-ABFF-F4FCE529BFD6}" type="presParOf" srcId="{E7B21831-2C1B-B148-9189-F9DF2C1D4496}" destId="{81507B8F-22EF-E547-9A46-362B082D7DE5}" srcOrd="3" destOrd="0" presId="urn:microsoft.com/office/officeart/2005/8/layout/vList2"/>
    <dgm:cxn modelId="{F8F05BAC-7C08-8048-B1EB-EE672D2728BC}" type="presParOf" srcId="{E7B21831-2C1B-B148-9189-F9DF2C1D4496}" destId="{D463A8F3-D585-714C-A7E9-53FC1AA12F10}" srcOrd="4" destOrd="0" presId="urn:microsoft.com/office/officeart/2005/8/layout/vList2"/>
    <dgm:cxn modelId="{6929C516-B634-9C42-9EB7-C071847DF8FD}" type="presParOf" srcId="{E7B21831-2C1B-B148-9189-F9DF2C1D4496}" destId="{E2BE783D-5A98-A541-8C6A-803E7382F58B}" srcOrd="5" destOrd="0" presId="urn:microsoft.com/office/officeart/2005/8/layout/vList2"/>
    <dgm:cxn modelId="{170EFC0D-EC3A-E942-92A3-010F634E508A}" type="presParOf" srcId="{E7B21831-2C1B-B148-9189-F9DF2C1D4496}" destId="{CA3B7521-9984-2440-8473-843FC1057B6E}" srcOrd="6" destOrd="0" presId="urn:microsoft.com/office/officeart/2005/8/layout/vList2"/>
    <dgm:cxn modelId="{88D91F47-21DB-644C-B558-A06D66FD4FEC}" type="presParOf" srcId="{E7B21831-2C1B-B148-9189-F9DF2C1D4496}" destId="{D3C31047-1133-7246-88FE-6726B424FF0F}" srcOrd="7" destOrd="0" presId="urn:microsoft.com/office/officeart/2005/8/layout/vList2"/>
    <dgm:cxn modelId="{0AF3662A-76E3-6342-824F-864789BE1E5C}" type="presParOf" srcId="{E7B21831-2C1B-B148-9189-F9DF2C1D4496}" destId="{FA89AF5C-4A37-BA4A-A687-B086003CA52F}" srcOrd="8" destOrd="0" presId="urn:microsoft.com/office/officeart/2005/8/layout/vList2"/>
    <dgm:cxn modelId="{02FDF7BD-5D7A-B347-9CBB-D069EB4F63E0}" type="presParOf" srcId="{E7B21831-2C1B-B148-9189-F9DF2C1D4496}" destId="{FC519CD8-C857-2A49-A707-F3E52E63047B}" srcOrd="9" destOrd="0" presId="urn:microsoft.com/office/officeart/2005/8/layout/vList2"/>
    <dgm:cxn modelId="{E8D958DA-9882-274D-95D2-6AC3204091B6}" type="presParOf" srcId="{E7B21831-2C1B-B148-9189-F9DF2C1D4496}" destId="{179355BE-44DA-184B-BC2E-D3760DD7701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8960E3-1DBD-44A3-A4B8-139F8EE2C0D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368B4CD-C2C9-419C-B96B-B8660B478263}">
      <dgm:prSet/>
      <dgm:spPr/>
      <dgm:t>
        <a:bodyPr/>
        <a:lstStyle/>
        <a:p>
          <a:r>
            <a:rPr lang="en-GB"/>
            <a:t>Supervision</a:t>
          </a:r>
          <a:endParaRPr lang="en-US"/>
        </a:p>
      </dgm:t>
    </dgm:pt>
    <dgm:pt modelId="{63DFF89A-F4A0-4CDA-AC0B-C76D766436D5}" type="parTrans" cxnId="{D14C4F1A-21D1-4BF3-AE77-D4074FC1D18C}">
      <dgm:prSet/>
      <dgm:spPr/>
      <dgm:t>
        <a:bodyPr/>
        <a:lstStyle/>
        <a:p>
          <a:endParaRPr lang="en-US"/>
        </a:p>
      </dgm:t>
    </dgm:pt>
    <dgm:pt modelId="{3CAB4C35-B366-4FF9-AAFA-87A399AD3203}" type="sibTrans" cxnId="{D14C4F1A-21D1-4BF3-AE77-D4074FC1D18C}">
      <dgm:prSet/>
      <dgm:spPr/>
      <dgm:t>
        <a:bodyPr/>
        <a:lstStyle/>
        <a:p>
          <a:endParaRPr lang="en-US"/>
        </a:p>
      </dgm:t>
    </dgm:pt>
    <dgm:pt modelId="{90EBF18A-5312-497E-925A-7740984A39E5}">
      <dgm:prSet/>
      <dgm:spPr/>
      <dgm:t>
        <a:bodyPr/>
        <a:lstStyle/>
        <a:p>
          <a:r>
            <a:rPr lang="en-GB"/>
            <a:t>Equal opportunities</a:t>
          </a:r>
          <a:endParaRPr lang="en-US"/>
        </a:p>
      </dgm:t>
    </dgm:pt>
    <dgm:pt modelId="{04D236F3-C24D-48CC-8E04-C88F6CFB62CD}" type="parTrans" cxnId="{0FA27C05-4E7F-4480-88EC-C37270165B10}">
      <dgm:prSet/>
      <dgm:spPr/>
      <dgm:t>
        <a:bodyPr/>
        <a:lstStyle/>
        <a:p>
          <a:endParaRPr lang="en-US"/>
        </a:p>
      </dgm:t>
    </dgm:pt>
    <dgm:pt modelId="{3F1CE8CB-6296-4992-B7D7-789D191BC8FA}" type="sibTrans" cxnId="{0FA27C05-4E7F-4480-88EC-C37270165B10}">
      <dgm:prSet/>
      <dgm:spPr/>
      <dgm:t>
        <a:bodyPr/>
        <a:lstStyle/>
        <a:p>
          <a:endParaRPr lang="en-US"/>
        </a:p>
      </dgm:t>
    </dgm:pt>
    <dgm:pt modelId="{E347AA16-2482-4097-B6CA-87DE15E5013F}">
      <dgm:prSet/>
      <dgm:spPr/>
      <dgm:t>
        <a:bodyPr/>
        <a:lstStyle/>
        <a:p>
          <a:r>
            <a:rPr lang="en-GB"/>
            <a:t>Administrative and financial</a:t>
          </a:r>
          <a:endParaRPr lang="en-US"/>
        </a:p>
      </dgm:t>
    </dgm:pt>
    <dgm:pt modelId="{0D762F2C-64B9-4D19-9AA2-DA4758A87A9C}" type="parTrans" cxnId="{EA1A558B-F9FA-4E01-9B63-A85CA51ECEBB}">
      <dgm:prSet/>
      <dgm:spPr/>
      <dgm:t>
        <a:bodyPr/>
        <a:lstStyle/>
        <a:p>
          <a:endParaRPr lang="en-US"/>
        </a:p>
      </dgm:t>
    </dgm:pt>
    <dgm:pt modelId="{755390DB-DACC-4FAB-8821-A6C4CF705F73}" type="sibTrans" cxnId="{EA1A558B-F9FA-4E01-9B63-A85CA51ECEBB}">
      <dgm:prSet/>
      <dgm:spPr/>
      <dgm:t>
        <a:bodyPr/>
        <a:lstStyle/>
        <a:p>
          <a:endParaRPr lang="en-US"/>
        </a:p>
      </dgm:t>
    </dgm:pt>
    <dgm:pt modelId="{36FC84CA-7293-4CEF-9259-21C91B036028}">
      <dgm:prSet/>
      <dgm:spPr/>
      <dgm:t>
        <a:bodyPr/>
        <a:lstStyle/>
        <a:p>
          <a:r>
            <a:rPr lang="en-GB"/>
            <a:t>Monitoring and evaluating work</a:t>
          </a:r>
          <a:endParaRPr lang="en-US"/>
        </a:p>
      </dgm:t>
    </dgm:pt>
    <dgm:pt modelId="{FFF4ED3E-8EBC-4CCF-AA4D-B0873024786C}" type="parTrans" cxnId="{18D41BC9-0190-491D-8B71-33480B0AD72C}">
      <dgm:prSet/>
      <dgm:spPr/>
      <dgm:t>
        <a:bodyPr/>
        <a:lstStyle/>
        <a:p>
          <a:endParaRPr lang="en-US"/>
        </a:p>
      </dgm:t>
    </dgm:pt>
    <dgm:pt modelId="{169811F0-B9BF-4BBA-A33B-CEB75BDE0376}" type="sibTrans" cxnId="{18D41BC9-0190-491D-8B71-33480B0AD72C}">
      <dgm:prSet/>
      <dgm:spPr/>
      <dgm:t>
        <a:bodyPr/>
        <a:lstStyle/>
        <a:p>
          <a:endParaRPr lang="en-US"/>
        </a:p>
      </dgm:t>
    </dgm:pt>
    <dgm:pt modelId="{986154D7-1EF3-4290-87D2-3FE50719224C}">
      <dgm:prSet/>
      <dgm:spPr/>
      <dgm:t>
        <a:bodyPr/>
        <a:lstStyle/>
        <a:p>
          <a:r>
            <a:rPr lang="en-GB"/>
            <a:t>Information and advice</a:t>
          </a:r>
          <a:endParaRPr lang="en-US"/>
        </a:p>
      </dgm:t>
    </dgm:pt>
    <dgm:pt modelId="{14BE7B48-FA15-4AC9-BB27-EDC5373D2467}" type="parTrans" cxnId="{83F4EF74-18F6-4B2C-8A7A-3EC14E98CD80}">
      <dgm:prSet/>
      <dgm:spPr/>
      <dgm:t>
        <a:bodyPr/>
        <a:lstStyle/>
        <a:p>
          <a:endParaRPr lang="en-US"/>
        </a:p>
      </dgm:t>
    </dgm:pt>
    <dgm:pt modelId="{90866F2C-B6B5-4A18-88BE-C871F486CB65}" type="sibTrans" cxnId="{83F4EF74-18F6-4B2C-8A7A-3EC14E98CD80}">
      <dgm:prSet/>
      <dgm:spPr/>
      <dgm:t>
        <a:bodyPr/>
        <a:lstStyle/>
        <a:p>
          <a:endParaRPr lang="en-US"/>
        </a:p>
      </dgm:t>
    </dgm:pt>
    <dgm:pt modelId="{C3CC0E88-C717-4216-80A8-0BD689D416CB}">
      <dgm:prSet/>
      <dgm:spPr/>
      <dgm:t>
        <a:bodyPr/>
        <a:lstStyle/>
        <a:p>
          <a:r>
            <a:rPr lang="en-GB"/>
            <a:t>Any other</a:t>
          </a:r>
          <a:endParaRPr lang="en-US"/>
        </a:p>
      </dgm:t>
    </dgm:pt>
    <dgm:pt modelId="{A389E0DB-75FA-4CD4-B26D-625EBF2DFF70}" type="parTrans" cxnId="{89016CFF-4F91-4ECC-9DE9-4118211AB676}">
      <dgm:prSet/>
      <dgm:spPr/>
      <dgm:t>
        <a:bodyPr/>
        <a:lstStyle/>
        <a:p>
          <a:endParaRPr lang="en-US"/>
        </a:p>
      </dgm:t>
    </dgm:pt>
    <dgm:pt modelId="{DB63632E-9716-419A-BF42-C43963E923EC}" type="sibTrans" cxnId="{89016CFF-4F91-4ECC-9DE9-4118211AB676}">
      <dgm:prSet/>
      <dgm:spPr/>
      <dgm:t>
        <a:bodyPr/>
        <a:lstStyle/>
        <a:p>
          <a:endParaRPr lang="en-US"/>
        </a:p>
      </dgm:t>
    </dgm:pt>
    <dgm:pt modelId="{761698A3-C55D-8B4C-8899-B859CCA5188F}" type="pres">
      <dgm:prSet presAssocID="{128960E3-1DBD-44A3-A4B8-139F8EE2C0D8}" presName="linear" presStyleCnt="0">
        <dgm:presLayoutVars>
          <dgm:animLvl val="lvl"/>
          <dgm:resizeHandles val="exact"/>
        </dgm:presLayoutVars>
      </dgm:prSet>
      <dgm:spPr/>
    </dgm:pt>
    <dgm:pt modelId="{F9C25BE6-3A4F-154B-86BD-8A27FB90732C}" type="pres">
      <dgm:prSet presAssocID="{A368B4CD-C2C9-419C-B96B-B8660B478263}" presName="parentText" presStyleLbl="node1" presStyleIdx="0" presStyleCnt="6">
        <dgm:presLayoutVars>
          <dgm:chMax val="0"/>
          <dgm:bulletEnabled val="1"/>
        </dgm:presLayoutVars>
      </dgm:prSet>
      <dgm:spPr/>
    </dgm:pt>
    <dgm:pt modelId="{C22574D0-9CC8-9443-B70A-0AE2C7844806}" type="pres">
      <dgm:prSet presAssocID="{3CAB4C35-B366-4FF9-AAFA-87A399AD3203}" presName="spacer" presStyleCnt="0"/>
      <dgm:spPr/>
    </dgm:pt>
    <dgm:pt modelId="{18F9D374-F4F5-ED4B-A6DE-230659B7EDD6}" type="pres">
      <dgm:prSet presAssocID="{90EBF18A-5312-497E-925A-7740984A39E5}" presName="parentText" presStyleLbl="node1" presStyleIdx="1" presStyleCnt="6">
        <dgm:presLayoutVars>
          <dgm:chMax val="0"/>
          <dgm:bulletEnabled val="1"/>
        </dgm:presLayoutVars>
      </dgm:prSet>
      <dgm:spPr/>
    </dgm:pt>
    <dgm:pt modelId="{540FB472-8633-5548-BC9E-56151FD90CAB}" type="pres">
      <dgm:prSet presAssocID="{3F1CE8CB-6296-4992-B7D7-789D191BC8FA}" presName="spacer" presStyleCnt="0"/>
      <dgm:spPr/>
    </dgm:pt>
    <dgm:pt modelId="{9F78F8B8-6703-1446-866E-BB55B747E7F1}" type="pres">
      <dgm:prSet presAssocID="{E347AA16-2482-4097-B6CA-87DE15E5013F}" presName="parentText" presStyleLbl="node1" presStyleIdx="2" presStyleCnt="6">
        <dgm:presLayoutVars>
          <dgm:chMax val="0"/>
          <dgm:bulletEnabled val="1"/>
        </dgm:presLayoutVars>
      </dgm:prSet>
      <dgm:spPr/>
    </dgm:pt>
    <dgm:pt modelId="{EDE2EB2E-9103-2044-9720-F4FB5C11C791}" type="pres">
      <dgm:prSet presAssocID="{755390DB-DACC-4FAB-8821-A6C4CF705F73}" presName="spacer" presStyleCnt="0"/>
      <dgm:spPr/>
    </dgm:pt>
    <dgm:pt modelId="{1A151474-74A9-5D4C-8DF1-9487FD2D9574}" type="pres">
      <dgm:prSet presAssocID="{36FC84CA-7293-4CEF-9259-21C91B036028}" presName="parentText" presStyleLbl="node1" presStyleIdx="3" presStyleCnt="6">
        <dgm:presLayoutVars>
          <dgm:chMax val="0"/>
          <dgm:bulletEnabled val="1"/>
        </dgm:presLayoutVars>
      </dgm:prSet>
      <dgm:spPr/>
    </dgm:pt>
    <dgm:pt modelId="{355A4266-11EE-1643-9AF3-DFCDE30B3FEA}" type="pres">
      <dgm:prSet presAssocID="{169811F0-B9BF-4BBA-A33B-CEB75BDE0376}" presName="spacer" presStyleCnt="0"/>
      <dgm:spPr/>
    </dgm:pt>
    <dgm:pt modelId="{865EB9F1-FC90-F14B-A7AD-58BD78572416}" type="pres">
      <dgm:prSet presAssocID="{986154D7-1EF3-4290-87D2-3FE50719224C}" presName="parentText" presStyleLbl="node1" presStyleIdx="4" presStyleCnt="6">
        <dgm:presLayoutVars>
          <dgm:chMax val="0"/>
          <dgm:bulletEnabled val="1"/>
        </dgm:presLayoutVars>
      </dgm:prSet>
      <dgm:spPr/>
    </dgm:pt>
    <dgm:pt modelId="{76E302AC-4BB1-1A4E-B834-567F51543127}" type="pres">
      <dgm:prSet presAssocID="{90866F2C-B6B5-4A18-88BE-C871F486CB65}" presName="spacer" presStyleCnt="0"/>
      <dgm:spPr/>
    </dgm:pt>
    <dgm:pt modelId="{0960B951-5C0B-914F-B5E7-9955330EB7A9}" type="pres">
      <dgm:prSet presAssocID="{C3CC0E88-C717-4216-80A8-0BD689D416CB}" presName="parentText" presStyleLbl="node1" presStyleIdx="5" presStyleCnt="6">
        <dgm:presLayoutVars>
          <dgm:chMax val="0"/>
          <dgm:bulletEnabled val="1"/>
        </dgm:presLayoutVars>
      </dgm:prSet>
      <dgm:spPr/>
    </dgm:pt>
  </dgm:ptLst>
  <dgm:cxnLst>
    <dgm:cxn modelId="{0FA27C05-4E7F-4480-88EC-C37270165B10}" srcId="{128960E3-1DBD-44A3-A4B8-139F8EE2C0D8}" destId="{90EBF18A-5312-497E-925A-7740984A39E5}" srcOrd="1" destOrd="0" parTransId="{04D236F3-C24D-48CC-8E04-C88F6CFB62CD}" sibTransId="{3F1CE8CB-6296-4992-B7D7-789D191BC8FA}"/>
    <dgm:cxn modelId="{72FF030C-2E7A-7C4B-A4F7-630FFF0DE2F3}" type="presOf" srcId="{128960E3-1DBD-44A3-A4B8-139F8EE2C0D8}" destId="{761698A3-C55D-8B4C-8899-B859CCA5188F}" srcOrd="0" destOrd="0" presId="urn:microsoft.com/office/officeart/2005/8/layout/vList2"/>
    <dgm:cxn modelId="{D14C4F1A-21D1-4BF3-AE77-D4074FC1D18C}" srcId="{128960E3-1DBD-44A3-A4B8-139F8EE2C0D8}" destId="{A368B4CD-C2C9-419C-B96B-B8660B478263}" srcOrd="0" destOrd="0" parTransId="{63DFF89A-F4A0-4CDA-AC0B-C76D766436D5}" sibTransId="{3CAB4C35-B366-4FF9-AAFA-87A399AD3203}"/>
    <dgm:cxn modelId="{95A46A3E-5727-AF4F-B18F-FC46785EBE21}" type="presOf" srcId="{36FC84CA-7293-4CEF-9259-21C91B036028}" destId="{1A151474-74A9-5D4C-8DF1-9487FD2D9574}" srcOrd="0" destOrd="0" presId="urn:microsoft.com/office/officeart/2005/8/layout/vList2"/>
    <dgm:cxn modelId="{83F4EF74-18F6-4B2C-8A7A-3EC14E98CD80}" srcId="{128960E3-1DBD-44A3-A4B8-139F8EE2C0D8}" destId="{986154D7-1EF3-4290-87D2-3FE50719224C}" srcOrd="4" destOrd="0" parTransId="{14BE7B48-FA15-4AC9-BB27-EDC5373D2467}" sibTransId="{90866F2C-B6B5-4A18-88BE-C871F486CB65}"/>
    <dgm:cxn modelId="{EA1A558B-F9FA-4E01-9B63-A85CA51ECEBB}" srcId="{128960E3-1DBD-44A3-A4B8-139F8EE2C0D8}" destId="{E347AA16-2482-4097-B6CA-87DE15E5013F}" srcOrd="2" destOrd="0" parTransId="{0D762F2C-64B9-4D19-9AA2-DA4758A87A9C}" sibTransId="{755390DB-DACC-4FAB-8821-A6C4CF705F73}"/>
    <dgm:cxn modelId="{A3A21E91-809A-8F43-899D-26F1F158CF80}" type="presOf" srcId="{E347AA16-2482-4097-B6CA-87DE15E5013F}" destId="{9F78F8B8-6703-1446-866E-BB55B747E7F1}" srcOrd="0" destOrd="0" presId="urn:microsoft.com/office/officeart/2005/8/layout/vList2"/>
    <dgm:cxn modelId="{12381A9C-F263-824D-AAC0-89C8C3042539}" type="presOf" srcId="{A368B4CD-C2C9-419C-B96B-B8660B478263}" destId="{F9C25BE6-3A4F-154B-86BD-8A27FB90732C}" srcOrd="0" destOrd="0" presId="urn:microsoft.com/office/officeart/2005/8/layout/vList2"/>
    <dgm:cxn modelId="{520774A7-53B2-454E-9BA9-467D1A5E472E}" type="presOf" srcId="{C3CC0E88-C717-4216-80A8-0BD689D416CB}" destId="{0960B951-5C0B-914F-B5E7-9955330EB7A9}" srcOrd="0" destOrd="0" presId="urn:microsoft.com/office/officeart/2005/8/layout/vList2"/>
    <dgm:cxn modelId="{9C3FA0B8-4E24-8A41-890B-A96EA8A1A036}" type="presOf" srcId="{90EBF18A-5312-497E-925A-7740984A39E5}" destId="{18F9D374-F4F5-ED4B-A6DE-230659B7EDD6}" srcOrd="0" destOrd="0" presId="urn:microsoft.com/office/officeart/2005/8/layout/vList2"/>
    <dgm:cxn modelId="{18D41BC9-0190-491D-8B71-33480B0AD72C}" srcId="{128960E3-1DBD-44A3-A4B8-139F8EE2C0D8}" destId="{36FC84CA-7293-4CEF-9259-21C91B036028}" srcOrd="3" destOrd="0" parTransId="{FFF4ED3E-8EBC-4CCF-AA4D-B0873024786C}" sibTransId="{169811F0-B9BF-4BBA-A33B-CEB75BDE0376}"/>
    <dgm:cxn modelId="{3D461CF0-7550-E140-A740-909C6C862B41}" type="presOf" srcId="{986154D7-1EF3-4290-87D2-3FE50719224C}" destId="{865EB9F1-FC90-F14B-A7AD-58BD78572416}" srcOrd="0" destOrd="0" presId="urn:microsoft.com/office/officeart/2005/8/layout/vList2"/>
    <dgm:cxn modelId="{89016CFF-4F91-4ECC-9DE9-4118211AB676}" srcId="{128960E3-1DBD-44A3-A4B8-139F8EE2C0D8}" destId="{C3CC0E88-C717-4216-80A8-0BD689D416CB}" srcOrd="5" destOrd="0" parTransId="{A389E0DB-75FA-4CD4-B26D-625EBF2DFF70}" sibTransId="{DB63632E-9716-419A-BF42-C43963E923EC}"/>
    <dgm:cxn modelId="{A33D19EB-A9B5-EE43-9C99-F2352F16669D}" type="presParOf" srcId="{761698A3-C55D-8B4C-8899-B859CCA5188F}" destId="{F9C25BE6-3A4F-154B-86BD-8A27FB90732C}" srcOrd="0" destOrd="0" presId="urn:microsoft.com/office/officeart/2005/8/layout/vList2"/>
    <dgm:cxn modelId="{E6E64BD6-0CED-264A-B219-3C2BE6476BCB}" type="presParOf" srcId="{761698A3-C55D-8B4C-8899-B859CCA5188F}" destId="{C22574D0-9CC8-9443-B70A-0AE2C7844806}" srcOrd="1" destOrd="0" presId="urn:microsoft.com/office/officeart/2005/8/layout/vList2"/>
    <dgm:cxn modelId="{A9FE7F3B-3CA3-B647-B18D-C9ACB3A79DC3}" type="presParOf" srcId="{761698A3-C55D-8B4C-8899-B859CCA5188F}" destId="{18F9D374-F4F5-ED4B-A6DE-230659B7EDD6}" srcOrd="2" destOrd="0" presId="urn:microsoft.com/office/officeart/2005/8/layout/vList2"/>
    <dgm:cxn modelId="{25815820-AE52-FC4B-B651-B1F69121B1D3}" type="presParOf" srcId="{761698A3-C55D-8B4C-8899-B859CCA5188F}" destId="{540FB472-8633-5548-BC9E-56151FD90CAB}" srcOrd="3" destOrd="0" presId="urn:microsoft.com/office/officeart/2005/8/layout/vList2"/>
    <dgm:cxn modelId="{817B8F4C-41A6-C34D-97B6-B4C30BAF22FC}" type="presParOf" srcId="{761698A3-C55D-8B4C-8899-B859CCA5188F}" destId="{9F78F8B8-6703-1446-866E-BB55B747E7F1}" srcOrd="4" destOrd="0" presId="urn:microsoft.com/office/officeart/2005/8/layout/vList2"/>
    <dgm:cxn modelId="{35D3BC60-E94D-EE4A-BC87-D1C3047BAC57}" type="presParOf" srcId="{761698A3-C55D-8B4C-8899-B859CCA5188F}" destId="{EDE2EB2E-9103-2044-9720-F4FB5C11C791}" srcOrd="5" destOrd="0" presId="urn:microsoft.com/office/officeart/2005/8/layout/vList2"/>
    <dgm:cxn modelId="{BD7240AB-90EB-734E-873B-06E6252A2956}" type="presParOf" srcId="{761698A3-C55D-8B4C-8899-B859CCA5188F}" destId="{1A151474-74A9-5D4C-8DF1-9487FD2D9574}" srcOrd="6" destOrd="0" presId="urn:microsoft.com/office/officeart/2005/8/layout/vList2"/>
    <dgm:cxn modelId="{05A56926-9583-5048-B94B-E4CB711F055A}" type="presParOf" srcId="{761698A3-C55D-8B4C-8899-B859CCA5188F}" destId="{355A4266-11EE-1643-9AF3-DFCDE30B3FEA}" srcOrd="7" destOrd="0" presId="urn:microsoft.com/office/officeart/2005/8/layout/vList2"/>
    <dgm:cxn modelId="{A8DB677A-9E46-E54B-AC73-FBA311D4A16F}" type="presParOf" srcId="{761698A3-C55D-8B4C-8899-B859CCA5188F}" destId="{865EB9F1-FC90-F14B-A7AD-58BD78572416}" srcOrd="8" destOrd="0" presId="urn:microsoft.com/office/officeart/2005/8/layout/vList2"/>
    <dgm:cxn modelId="{FBB6E674-25B0-724A-AF6D-7F072F339F83}" type="presParOf" srcId="{761698A3-C55D-8B4C-8899-B859CCA5188F}" destId="{76E302AC-4BB1-1A4E-B834-567F51543127}" srcOrd="9" destOrd="0" presId="urn:microsoft.com/office/officeart/2005/8/layout/vList2"/>
    <dgm:cxn modelId="{5B184010-1F40-AD40-A0BF-C90DED4C9722}" type="presParOf" srcId="{761698A3-C55D-8B4C-8899-B859CCA5188F}" destId="{0960B951-5C0B-914F-B5E7-9955330EB7A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9AE90E-5579-4D1C-BCDD-B1201940216C}"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8970220D-17BA-4B32-BAF5-6968A0739D6A}">
      <dgm:prSet/>
      <dgm:spPr/>
      <dgm:t>
        <a:bodyPr/>
        <a:lstStyle/>
        <a:p>
          <a:r>
            <a:rPr lang="en-GB"/>
            <a:t>According to Tyler</a:t>
          </a:r>
          <a:r>
            <a:rPr lang="en-GB" i="1"/>
            <a:t> et al</a:t>
          </a:r>
          <a:r>
            <a:rPr lang="en-GB"/>
            <a:t> (2009, p. 10)</a:t>
          </a:r>
          <a:r>
            <a:rPr lang="en-GB" i="1"/>
            <a:t>, </a:t>
          </a:r>
          <a:r>
            <a:rPr lang="en-GB"/>
            <a:t>modern day youth work is becoming increasingly undertaken in a range of organisations, and youth work practitioners are being employed by a host of different agencies. </a:t>
          </a:r>
          <a:endParaRPr lang="en-US"/>
        </a:p>
      </dgm:t>
    </dgm:pt>
    <dgm:pt modelId="{CEB244C1-2393-4761-930B-C8C25D183E83}" type="parTrans" cxnId="{7243E8A0-AD98-4182-8EBE-CBBE433787AC}">
      <dgm:prSet/>
      <dgm:spPr/>
      <dgm:t>
        <a:bodyPr/>
        <a:lstStyle/>
        <a:p>
          <a:endParaRPr lang="en-US"/>
        </a:p>
      </dgm:t>
    </dgm:pt>
    <dgm:pt modelId="{37B5A4B0-6CA5-437B-9ED3-D98FD2880169}" type="sibTrans" cxnId="{7243E8A0-AD98-4182-8EBE-CBBE433787AC}">
      <dgm:prSet/>
      <dgm:spPr/>
      <dgm:t>
        <a:bodyPr/>
        <a:lstStyle/>
        <a:p>
          <a:endParaRPr lang="en-US"/>
        </a:p>
      </dgm:t>
    </dgm:pt>
    <dgm:pt modelId="{B25F195D-7E20-48AF-8929-4104DFA167B0}">
      <dgm:prSet/>
      <dgm:spPr/>
      <dgm:t>
        <a:bodyPr/>
        <a:lstStyle/>
        <a:p>
          <a:r>
            <a:rPr lang="en-GB"/>
            <a:t>Wylie (1998, p. 212) agrees and states that youth work appears to be a much needed service, with youth workers being employed in a wide variety of organisational settings. He argues that the youth service forms only part of the overall delivery of work with young people.</a:t>
          </a:r>
          <a:endParaRPr lang="en-US"/>
        </a:p>
      </dgm:t>
    </dgm:pt>
    <dgm:pt modelId="{2B523C4D-3709-42F8-BE52-3F6CFBDEDB95}" type="parTrans" cxnId="{ED07F659-EEBF-4C45-8932-7C03124B0525}">
      <dgm:prSet/>
      <dgm:spPr/>
      <dgm:t>
        <a:bodyPr/>
        <a:lstStyle/>
        <a:p>
          <a:endParaRPr lang="en-US"/>
        </a:p>
      </dgm:t>
    </dgm:pt>
    <dgm:pt modelId="{26269C25-B7A1-4B7E-BF44-166029FC795E}" type="sibTrans" cxnId="{ED07F659-EEBF-4C45-8932-7C03124B0525}">
      <dgm:prSet/>
      <dgm:spPr/>
      <dgm:t>
        <a:bodyPr/>
        <a:lstStyle/>
        <a:p>
          <a:endParaRPr lang="en-US"/>
        </a:p>
      </dgm:t>
    </dgm:pt>
    <dgm:pt modelId="{55E0E390-9EA1-3E46-8390-A34D6BB7B9A9}" type="pres">
      <dgm:prSet presAssocID="{FB9AE90E-5579-4D1C-BCDD-B1201940216C}" presName="hierChild1" presStyleCnt="0">
        <dgm:presLayoutVars>
          <dgm:chPref val="1"/>
          <dgm:dir/>
          <dgm:animOne val="branch"/>
          <dgm:animLvl val="lvl"/>
          <dgm:resizeHandles/>
        </dgm:presLayoutVars>
      </dgm:prSet>
      <dgm:spPr/>
    </dgm:pt>
    <dgm:pt modelId="{8E107985-E9EE-CD4B-8C4A-EF11713F7F89}" type="pres">
      <dgm:prSet presAssocID="{8970220D-17BA-4B32-BAF5-6968A0739D6A}" presName="hierRoot1" presStyleCnt="0"/>
      <dgm:spPr/>
    </dgm:pt>
    <dgm:pt modelId="{5ABFC54D-6A7F-3142-B359-432410BC0488}" type="pres">
      <dgm:prSet presAssocID="{8970220D-17BA-4B32-BAF5-6968A0739D6A}" presName="composite" presStyleCnt="0"/>
      <dgm:spPr/>
    </dgm:pt>
    <dgm:pt modelId="{C7A62B43-0895-694D-99B4-7419B4A3AB33}" type="pres">
      <dgm:prSet presAssocID="{8970220D-17BA-4B32-BAF5-6968A0739D6A}" presName="background" presStyleLbl="node0" presStyleIdx="0" presStyleCnt="2"/>
      <dgm:spPr/>
    </dgm:pt>
    <dgm:pt modelId="{6C333435-7BEB-E443-9FC7-A13327BD65DE}" type="pres">
      <dgm:prSet presAssocID="{8970220D-17BA-4B32-BAF5-6968A0739D6A}" presName="text" presStyleLbl="fgAcc0" presStyleIdx="0" presStyleCnt="2">
        <dgm:presLayoutVars>
          <dgm:chPref val="3"/>
        </dgm:presLayoutVars>
      </dgm:prSet>
      <dgm:spPr/>
    </dgm:pt>
    <dgm:pt modelId="{7173A2D7-0C64-E946-A7AD-CC263F13CAF9}" type="pres">
      <dgm:prSet presAssocID="{8970220D-17BA-4B32-BAF5-6968A0739D6A}" presName="hierChild2" presStyleCnt="0"/>
      <dgm:spPr/>
    </dgm:pt>
    <dgm:pt modelId="{F3AB1472-9111-E74C-99B0-DE2A26774B0C}" type="pres">
      <dgm:prSet presAssocID="{B25F195D-7E20-48AF-8929-4104DFA167B0}" presName="hierRoot1" presStyleCnt="0"/>
      <dgm:spPr/>
    </dgm:pt>
    <dgm:pt modelId="{45C806AE-32D6-864A-82BE-CCC773E6F7B2}" type="pres">
      <dgm:prSet presAssocID="{B25F195D-7E20-48AF-8929-4104DFA167B0}" presName="composite" presStyleCnt="0"/>
      <dgm:spPr/>
    </dgm:pt>
    <dgm:pt modelId="{C4634EAE-D38F-504F-8D20-C5DA4BB44D27}" type="pres">
      <dgm:prSet presAssocID="{B25F195D-7E20-48AF-8929-4104DFA167B0}" presName="background" presStyleLbl="node0" presStyleIdx="1" presStyleCnt="2"/>
      <dgm:spPr/>
    </dgm:pt>
    <dgm:pt modelId="{EA04204C-4F3F-2048-95B7-1FC42A46ADC1}" type="pres">
      <dgm:prSet presAssocID="{B25F195D-7E20-48AF-8929-4104DFA167B0}" presName="text" presStyleLbl="fgAcc0" presStyleIdx="1" presStyleCnt="2">
        <dgm:presLayoutVars>
          <dgm:chPref val="3"/>
        </dgm:presLayoutVars>
      </dgm:prSet>
      <dgm:spPr/>
    </dgm:pt>
    <dgm:pt modelId="{A44751D8-9665-A74E-B680-682986F5A74F}" type="pres">
      <dgm:prSet presAssocID="{B25F195D-7E20-48AF-8929-4104DFA167B0}" presName="hierChild2" presStyleCnt="0"/>
      <dgm:spPr/>
    </dgm:pt>
  </dgm:ptLst>
  <dgm:cxnLst>
    <dgm:cxn modelId="{0E721446-604E-744F-AAA6-6F1C1C4DB8C7}" type="presOf" srcId="{FB9AE90E-5579-4D1C-BCDD-B1201940216C}" destId="{55E0E390-9EA1-3E46-8390-A34D6BB7B9A9}" srcOrd="0" destOrd="0" presId="urn:microsoft.com/office/officeart/2005/8/layout/hierarchy1"/>
    <dgm:cxn modelId="{ED07F659-EEBF-4C45-8932-7C03124B0525}" srcId="{FB9AE90E-5579-4D1C-BCDD-B1201940216C}" destId="{B25F195D-7E20-48AF-8929-4104DFA167B0}" srcOrd="1" destOrd="0" parTransId="{2B523C4D-3709-42F8-BE52-3F6CFBDEDB95}" sibTransId="{26269C25-B7A1-4B7E-BF44-166029FC795E}"/>
    <dgm:cxn modelId="{7973507E-C323-744F-B32F-A316E85E32E8}" type="presOf" srcId="{8970220D-17BA-4B32-BAF5-6968A0739D6A}" destId="{6C333435-7BEB-E443-9FC7-A13327BD65DE}" srcOrd="0" destOrd="0" presId="urn:microsoft.com/office/officeart/2005/8/layout/hierarchy1"/>
    <dgm:cxn modelId="{7243E8A0-AD98-4182-8EBE-CBBE433787AC}" srcId="{FB9AE90E-5579-4D1C-BCDD-B1201940216C}" destId="{8970220D-17BA-4B32-BAF5-6968A0739D6A}" srcOrd="0" destOrd="0" parTransId="{CEB244C1-2393-4761-930B-C8C25D183E83}" sibTransId="{37B5A4B0-6CA5-437B-9ED3-D98FD2880169}"/>
    <dgm:cxn modelId="{7F2A9FFE-647C-DC46-A6EF-C2730AB76D02}" type="presOf" srcId="{B25F195D-7E20-48AF-8929-4104DFA167B0}" destId="{EA04204C-4F3F-2048-95B7-1FC42A46ADC1}" srcOrd="0" destOrd="0" presId="urn:microsoft.com/office/officeart/2005/8/layout/hierarchy1"/>
    <dgm:cxn modelId="{97A7D844-E19F-4847-AE75-42F001C9114C}" type="presParOf" srcId="{55E0E390-9EA1-3E46-8390-A34D6BB7B9A9}" destId="{8E107985-E9EE-CD4B-8C4A-EF11713F7F89}" srcOrd="0" destOrd="0" presId="urn:microsoft.com/office/officeart/2005/8/layout/hierarchy1"/>
    <dgm:cxn modelId="{A61B4D9D-EEBD-BC48-ACB6-C9D3942B436B}" type="presParOf" srcId="{8E107985-E9EE-CD4B-8C4A-EF11713F7F89}" destId="{5ABFC54D-6A7F-3142-B359-432410BC0488}" srcOrd="0" destOrd="0" presId="urn:microsoft.com/office/officeart/2005/8/layout/hierarchy1"/>
    <dgm:cxn modelId="{A42EF6EB-3832-7541-84A7-1E1E1175C424}" type="presParOf" srcId="{5ABFC54D-6A7F-3142-B359-432410BC0488}" destId="{C7A62B43-0895-694D-99B4-7419B4A3AB33}" srcOrd="0" destOrd="0" presId="urn:microsoft.com/office/officeart/2005/8/layout/hierarchy1"/>
    <dgm:cxn modelId="{224E7B57-747A-CB4C-B303-83F769E60B0B}" type="presParOf" srcId="{5ABFC54D-6A7F-3142-B359-432410BC0488}" destId="{6C333435-7BEB-E443-9FC7-A13327BD65DE}" srcOrd="1" destOrd="0" presId="urn:microsoft.com/office/officeart/2005/8/layout/hierarchy1"/>
    <dgm:cxn modelId="{1B0E8BD0-B133-E143-A78B-ADBEF2E1C100}" type="presParOf" srcId="{8E107985-E9EE-CD4B-8C4A-EF11713F7F89}" destId="{7173A2D7-0C64-E946-A7AD-CC263F13CAF9}" srcOrd="1" destOrd="0" presId="urn:microsoft.com/office/officeart/2005/8/layout/hierarchy1"/>
    <dgm:cxn modelId="{7366EBB4-4BE9-DE43-82B5-ACC0356237A6}" type="presParOf" srcId="{55E0E390-9EA1-3E46-8390-A34D6BB7B9A9}" destId="{F3AB1472-9111-E74C-99B0-DE2A26774B0C}" srcOrd="1" destOrd="0" presId="urn:microsoft.com/office/officeart/2005/8/layout/hierarchy1"/>
    <dgm:cxn modelId="{C79CC4CD-BA70-8F43-A5B8-CC3378753257}" type="presParOf" srcId="{F3AB1472-9111-E74C-99B0-DE2A26774B0C}" destId="{45C806AE-32D6-864A-82BE-CCC773E6F7B2}" srcOrd="0" destOrd="0" presId="urn:microsoft.com/office/officeart/2005/8/layout/hierarchy1"/>
    <dgm:cxn modelId="{E316FD08-067E-8044-830E-F108F8489C7C}" type="presParOf" srcId="{45C806AE-32D6-864A-82BE-CCC773E6F7B2}" destId="{C4634EAE-D38F-504F-8D20-C5DA4BB44D27}" srcOrd="0" destOrd="0" presId="urn:microsoft.com/office/officeart/2005/8/layout/hierarchy1"/>
    <dgm:cxn modelId="{84FFA702-C75C-954C-8946-1106220C699F}" type="presParOf" srcId="{45C806AE-32D6-864A-82BE-CCC773E6F7B2}" destId="{EA04204C-4F3F-2048-95B7-1FC42A46ADC1}" srcOrd="1" destOrd="0" presId="urn:microsoft.com/office/officeart/2005/8/layout/hierarchy1"/>
    <dgm:cxn modelId="{3A1AD840-FA3D-BD4A-84EF-8CD710BB39F6}" type="presParOf" srcId="{F3AB1472-9111-E74C-99B0-DE2A26774B0C}" destId="{A44751D8-9665-A74E-B680-682986F5A74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78FA8F-6169-4B64-A2E5-34509000A5D0}"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301377E1-48F4-4B3A-9578-20A285ADB36D}">
      <dgm:prSet/>
      <dgm:spPr/>
      <dgm:t>
        <a:bodyPr/>
        <a:lstStyle/>
        <a:p>
          <a:r>
            <a:rPr lang="en-GB"/>
            <a:t>This suggests that mangers and leaders need </a:t>
          </a:r>
          <a:r>
            <a:rPr lang="en-GB" b="1"/>
            <a:t>awareness</a:t>
          </a:r>
          <a:r>
            <a:rPr lang="en-GB"/>
            <a:t> and an </a:t>
          </a:r>
          <a:r>
            <a:rPr lang="en-GB" b="1"/>
            <a:t>understanding</a:t>
          </a:r>
          <a:r>
            <a:rPr lang="en-GB"/>
            <a:t> that there are </a:t>
          </a:r>
          <a:r>
            <a:rPr lang="en-GB" b="1"/>
            <a:t>diverse ways of managing </a:t>
          </a:r>
          <a:r>
            <a:rPr lang="en-GB"/>
            <a:t>and that a one fits all approach will not be effective. </a:t>
          </a:r>
          <a:endParaRPr lang="en-US"/>
        </a:p>
      </dgm:t>
    </dgm:pt>
    <dgm:pt modelId="{915442EE-5696-4FAF-B375-4BA18F11DBE2}" type="parTrans" cxnId="{132FC71B-3C15-4AB7-B5E9-2BE561181A1A}">
      <dgm:prSet/>
      <dgm:spPr/>
      <dgm:t>
        <a:bodyPr/>
        <a:lstStyle/>
        <a:p>
          <a:endParaRPr lang="en-US"/>
        </a:p>
      </dgm:t>
    </dgm:pt>
    <dgm:pt modelId="{FE7D0F68-B3D2-4ADB-B7D5-070C5D6BEF24}" type="sibTrans" cxnId="{132FC71B-3C15-4AB7-B5E9-2BE561181A1A}">
      <dgm:prSet/>
      <dgm:spPr/>
      <dgm:t>
        <a:bodyPr/>
        <a:lstStyle/>
        <a:p>
          <a:endParaRPr lang="en-US"/>
        </a:p>
      </dgm:t>
    </dgm:pt>
    <dgm:pt modelId="{BFF939DB-C638-4D41-A146-2137E54EF8B2}">
      <dgm:prSet/>
      <dgm:spPr/>
      <dgm:t>
        <a:bodyPr/>
        <a:lstStyle/>
        <a:p>
          <a:r>
            <a:rPr lang="en-GB"/>
            <a:t>This approach is described by Hannagan as the ‘contingency approach’ and is underpinned by the principles that different problems and situations require different solutions (Hannagan, 2002, p. 11). </a:t>
          </a:r>
          <a:endParaRPr lang="en-US"/>
        </a:p>
      </dgm:t>
    </dgm:pt>
    <dgm:pt modelId="{E7C1F5B1-2712-4E6D-9C4B-43C60A01BF59}" type="parTrans" cxnId="{0BDAF309-EA66-4AE7-981C-DC523D8D99E1}">
      <dgm:prSet/>
      <dgm:spPr/>
      <dgm:t>
        <a:bodyPr/>
        <a:lstStyle/>
        <a:p>
          <a:endParaRPr lang="en-US"/>
        </a:p>
      </dgm:t>
    </dgm:pt>
    <dgm:pt modelId="{2BC9A49F-40DE-42DB-8345-894217ED4038}" type="sibTrans" cxnId="{0BDAF309-EA66-4AE7-981C-DC523D8D99E1}">
      <dgm:prSet/>
      <dgm:spPr/>
      <dgm:t>
        <a:bodyPr/>
        <a:lstStyle/>
        <a:p>
          <a:endParaRPr lang="en-US"/>
        </a:p>
      </dgm:t>
    </dgm:pt>
    <dgm:pt modelId="{D2FE8BDB-167A-4A40-B349-33CF7256A8D8}" type="pres">
      <dgm:prSet presAssocID="{AC78FA8F-6169-4B64-A2E5-34509000A5D0}" presName="hierChild1" presStyleCnt="0">
        <dgm:presLayoutVars>
          <dgm:chPref val="1"/>
          <dgm:dir/>
          <dgm:animOne val="branch"/>
          <dgm:animLvl val="lvl"/>
          <dgm:resizeHandles/>
        </dgm:presLayoutVars>
      </dgm:prSet>
      <dgm:spPr/>
    </dgm:pt>
    <dgm:pt modelId="{0F3BFF96-8695-1147-B47C-AEC6E6F54A0B}" type="pres">
      <dgm:prSet presAssocID="{301377E1-48F4-4B3A-9578-20A285ADB36D}" presName="hierRoot1" presStyleCnt="0"/>
      <dgm:spPr/>
    </dgm:pt>
    <dgm:pt modelId="{F9950125-1622-A649-9CED-612163E48FEB}" type="pres">
      <dgm:prSet presAssocID="{301377E1-48F4-4B3A-9578-20A285ADB36D}" presName="composite" presStyleCnt="0"/>
      <dgm:spPr/>
    </dgm:pt>
    <dgm:pt modelId="{992A0AA5-CD3A-BA4B-9A33-BF588D82B8DC}" type="pres">
      <dgm:prSet presAssocID="{301377E1-48F4-4B3A-9578-20A285ADB36D}" presName="background" presStyleLbl="node0" presStyleIdx="0" presStyleCnt="2"/>
      <dgm:spPr/>
    </dgm:pt>
    <dgm:pt modelId="{04FBCB72-3AF6-9A4E-97F0-4BB79D55C964}" type="pres">
      <dgm:prSet presAssocID="{301377E1-48F4-4B3A-9578-20A285ADB36D}" presName="text" presStyleLbl="fgAcc0" presStyleIdx="0" presStyleCnt="2">
        <dgm:presLayoutVars>
          <dgm:chPref val="3"/>
        </dgm:presLayoutVars>
      </dgm:prSet>
      <dgm:spPr/>
    </dgm:pt>
    <dgm:pt modelId="{79C6C04D-4645-9D47-839D-90678F1279DA}" type="pres">
      <dgm:prSet presAssocID="{301377E1-48F4-4B3A-9578-20A285ADB36D}" presName="hierChild2" presStyleCnt="0"/>
      <dgm:spPr/>
    </dgm:pt>
    <dgm:pt modelId="{023669B4-73C7-F248-83C9-A3F1861B76A8}" type="pres">
      <dgm:prSet presAssocID="{BFF939DB-C638-4D41-A146-2137E54EF8B2}" presName="hierRoot1" presStyleCnt="0"/>
      <dgm:spPr/>
    </dgm:pt>
    <dgm:pt modelId="{1CFB461E-B501-294E-9F14-2D8EDE089D50}" type="pres">
      <dgm:prSet presAssocID="{BFF939DB-C638-4D41-A146-2137E54EF8B2}" presName="composite" presStyleCnt="0"/>
      <dgm:spPr/>
    </dgm:pt>
    <dgm:pt modelId="{093FC99A-E218-FA47-A069-3E63D3772B96}" type="pres">
      <dgm:prSet presAssocID="{BFF939DB-C638-4D41-A146-2137E54EF8B2}" presName="background" presStyleLbl="node0" presStyleIdx="1" presStyleCnt="2"/>
      <dgm:spPr/>
    </dgm:pt>
    <dgm:pt modelId="{9A437542-D7ED-D242-B5E4-4A1DC4FE91F2}" type="pres">
      <dgm:prSet presAssocID="{BFF939DB-C638-4D41-A146-2137E54EF8B2}" presName="text" presStyleLbl="fgAcc0" presStyleIdx="1" presStyleCnt="2">
        <dgm:presLayoutVars>
          <dgm:chPref val="3"/>
        </dgm:presLayoutVars>
      </dgm:prSet>
      <dgm:spPr/>
    </dgm:pt>
    <dgm:pt modelId="{02546856-E019-AE45-B56A-A6650F212091}" type="pres">
      <dgm:prSet presAssocID="{BFF939DB-C638-4D41-A146-2137E54EF8B2}" presName="hierChild2" presStyleCnt="0"/>
      <dgm:spPr/>
    </dgm:pt>
  </dgm:ptLst>
  <dgm:cxnLst>
    <dgm:cxn modelId="{0BDAF309-EA66-4AE7-981C-DC523D8D99E1}" srcId="{AC78FA8F-6169-4B64-A2E5-34509000A5D0}" destId="{BFF939DB-C638-4D41-A146-2137E54EF8B2}" srcOrd="1" destOrd="0" parTransId="{E7C1F5B1-2712-4E6D-9C4B-43C60A01BF59}" sibTransId="{2BC9A49F-40DE-42DB-8345-894217ED4038}"/>
    <dgm:cxn modelId="{132FC71B-3C15-4AB7-B5E9-2BE561181A1A}" srcId="{AC78FA8F-6169-4B64-A2E5-34509000A5D0}" destId="{301377E1-48F4-4B3A-9578-20A285ADB36D}" srcOrd="0" destOrd="0" parTransId="{915442EE-5696-4FAF-B375-4BA18F11DBE2}" sibTransId="{FE7D0F68-B3D2-4ADB-B7D5-070C5D6BEF24}"/>
    <dgm:cxn modelId="{6B05F684-463F-5846-B18E-48A1945E9703}" type="presOf" srcId="{AC78FA8F-6169-4B64-A2E5-34509000A5D0}" destId="{D2FE8BDB-167A-4A40-B349-33CF7256A8D8}" srcOrd="0" destOrd="0" presId="urn:microsoft.com/office/officeart/2005/8/layout/hierarchy1"/>
    <dgm:cxn modelId="{253FAE8A-317B-1D42-A7B7-A2C4422E4283}" type="presOf" srcId="{301377E1-48F4-4B3A-9578-20A285ADB36D}" destId="{04FBCB72-3AF6-9A4E-97F0-4BB79D55C964}" srcOrd="0" destOrd="0" presId="urn:microsoft.com/office/officeart/2005/8/layout/hierarchy1"/>
    <dgm:cxn modelId="{4FC4209B-44AE-2B46-96D2-753750FB1213}" type="presOf" srcId="{BFF939DB-C638-4D41-A146-2137E54EF8B2}" destId="{9A437542-D7ED-D242-B5E4-4A1DC4FE91F2}" srcOrd="0" destOrd="0" presId="urn:microsoft.com/office/officeart/2005/8/layout/hierarchy1"/>
    <dgm:cxn modelId="{7487F11C-8EC4-FC48-ACC9-646CE7C8F533}" type="presParOf" srcId="{D2FE8BDB-167A-4A40-B349-33CF7256A8D8}" destId="{0F3BFF96-8695-1147-B47C-AEC6E6F54A0B}" srcOrd="0" destOrd="0" presId="urn:microsoft.com/office/officeart/2005/8/layout/hierarchy1"/>
    <dgm:cxn modelId="{08A2DA06-95EF-DC40-ABAA-2A2C8CB9E302}" type="presParOf" srcId="{0F3BFF96-8695-1147-B47C-AEC6E6F54A0B}" destId="{F9950125-1622-A649-9CED-612163E48FEB}" srcOrd="0" destOrd="0" presId="urn:microsoft.com/office/officeart/2005/8/layout/hierarchy1"/>
    <dgm:cxn modelId="{45284226-0BE2-5E40-A015-6C09D9545ABD}" type="presParOf" srcId="{F9950125-1622-A649-9CED-612163E48FEB}" destId="{992A0AA5-CD3A-BA4B-9A33-BF588D82B8DC}" srcOrd="0" destOrd="0" presId="urn:microsoft.com/office/officeart/2005/8/layout/hierarchy1"/>
    <dgm:cxn modelId="{6B866F77-C94F-334E-8C1C-9D12461CC558}" type="presParOf" srcId="{F9950125-1622-A649-9CED-612163E48FEB}" destId="{04FBCB72-3AF6-9A4E-97F0-4BB79D55C964}" srcOrd="1" destOrd="0" presId="urn:microsoft.com/office/officeart/2005/8/layout/hierarchy1"/>
    <dgm:cxn modelId="{24111D2C-2886-3640-A000-5C1C4B75BE5E}" type="presParOf" srcId="{0F3BFF96-8695-1147-B47C-AEC6E6F54A0B}" destId="{79C6C04D-4645-9D47-839D-90678F1279DA}" srcOrd="1" destOrd="0" presId="urn:microsoft.com/office/officeart/2005/8/layout/hierarchy1"/>
    <dgm:cxn modelId="{EE1C8429-815E-F54D-8641-AD23338EB961}" type="presParOf" srcId="{D2FE8BDB-167A-4A40-B349-33CF7256A8D8}" destId="{023669B4-73C7-F248-83C9-A3F1861B76A8}" srcOrd="1" destOrd="0" presId="urn:microsoft.com/office/officeart/2005/8/layout/hierarchy1"/>
    <dgm:cxn modelId="{C0B94134-E23A-6040-91D9-5521F4376530}" type="presParOf" srcId="{023669B4-73C7-F248-83C9-A3F1861B76A8}" destId="{1CFB461E-B501-294E-9F14-2D8EDE089D50}" srcOrd="0" destOrd="0" presId="urn:microsoft.com/office/officeart/2005/8/layout/hierarchy1"/>
    <dgm:cxn modelId="{24BEC627-DD33-C547-9991-ED03758703D2}" type="presParOf" srcId="{1CFB461E-B501-294E-9F14-2D8EDE089D50}" destId="{093FC99A-E218-FA47-A069-3E63D3772B96}" srcOrd="0" destOrd="0" presId="urn:microsoft.com/office/officeart/2005/8/layout/hierarchy1"/>
    <dgm:cxn modelId="{5C13DCCD-8061-3B44-BEA9-3E03B67BD917}" type="presParOf" srcId="{1CFB461E-B501-294E-9F14-2D8EDE089D50}" destId="{9A437542-D7ED-D242-B5E4-4A1DC4FE91F2}" srcOrd="1" destOrd="0" presId="urn:microsoft.com/office/officeart/2005/8/layout/hierarchy1"/>
    <dgm:cxn modelId="{E789F767-CC74-BD44-9EC0-A72714A0D829}" type="presParOf" srcId="{023669B4-73C7-F248-83C9-A3F1861B76A8}" destId="{02546856-E019-AE45-B56A-A6650F21209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1DC8BC4-D9F3-4F43-8C49-CAC5C8A3BE0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82EF7DF-E239-4876-B83D-E12AD0E9CB8E}">
      <dgm:prSet/>
      <dgm:spPr/>
      <dgm:t>
        <a:bodyPr/>
        <a:lstStyle/>
        <a:p>
          <a:r>
            <a:rPr lang="en-US"/>
            <a:t>Public value is consumed by the ‘citizenry,’ rather than by paying customers, who consume private value</a:t>
          </a:r>
        </a:p>
      </dgm:t>
    </dgm:pt>
    <dgm:pt modelId="{B65913FE-45F2-4DA0-8A63-B4D24550D31F}" type="parTrans" cxnId="{89EAD043-6BF2-4704-9426-A62AAC36DFA1}">
      <dgm:prSet/>
      <dgm:spPr/>
      <dgm:t>
        <a:bodyPr/>
        <a:lstStyle/>
        <a:p>
          <a:endParaRPr lang="en-US"/>
        </a:p>
      </dgm:t>
    </dgm:pt>
    <dgm:pt modelId="{C688265A-FA00-4897-90CC-A2E8233DB8FC}" type="sibTrans" cxnId="{89EAD043-6BF2-4704-9426-A62AAC36DFA1}">
      <dgm:prSet/>
      <dgm:spPr/>
      <dgm:t>
        <a:bodyPr/>
        <a:lstStyle/>
        <a:p>
          <a:endParaRPr lang="en-US"/>
        </a:p>
      </dgm:t>
    </dgm:pt>
    <dgm:pt modelId="{FCB4ABF0-71F8-4E17-B020-A46073F43407}">
      <dgm:prSet/>
      <dgm:spPr/>
      <dgm:t>
        <a:bodyPr/>
        <a:lstStyle/>
        <a:p>
          <a:r>
            <a:rPr lang="en-US"/>
            <a:t>The citizenry expresses its  needs and wants through the political process, which in itself is subject to the </a:t>
          </a:r>
        </a:p>
      </dgm:t>
    </dgm:pt>
    <dgm:pt modelId="{1B7FAF0A-E7F7-4FB1-87A7-BA14792FEC68}" type="parTrans" cxnId="{BF0B7F7D-8262-4EBB-8C6E-53EDB3B933B8}">
      <dgm:prSet/>
      <dgm:spPr/>
      <dgm:t>
        <a:bodyPr/>
        <a:lstStyle/>
        <a:p>
          <a:endParaRPr lang="en-US"/>
        </a:p>
      </dgm:t>
    </dgm:pt>
    <dgm:pt modelId="{23E2A5FD-1D9E-405F-A4A0-AABE6B75223B}" type="sibTrans" cxnId="{BF0B7F7D-8262-4EBB-8C6E-53EDB3B933B8}">
      <dgm:prSet/>
      <dgm:spPr/>
      <dgm:t>
        <a:bodyPr/>
        <a:lstStyle/>
        <a:p>
          <a:endParaRPr lang="en-US"/>
        </a:p>
      </dgm:t>
    </dgm:pt>
    <dgm:pt modelId="{D17CB9BB-2310-4098-BC67-57FBB2E1F5D7}">
      <dgm:prSet/>
      <dgm:spPr/>
      <dgm:t>
        <a:bodyPr/>
        <a:lstStyle/>
        <a:p>
          <a:r>
            <a:rPr lang="en-US"/>
            <a:t>influences of a diverse range of stakeholders.</a:t>
          </a:r>
        </a:p>
      </dgm:t>
    </dgm:pt>
    <dgm:pt modelId="{393D384E-50BA-436F-9322-86DEF4C67F92}" type="parTrans" cxnId="{7A15A6F7-5C69-49A2-B67C-516DDB34833A}">
      <dgm:prSet/>
      <dgm:spPr/>
      <dgm:t>
        <a:bodyPr/>
        <a:lstStyle/>
        <a:p>
          <a:endParaRPr lang="en-US"/>
        </a:p>
      </dgm:t>
    </dgm:pt>
    <dgm:pt modelId="{039F7835-F22B-436B-8378-23B251186DD1}" type="sibTrans" cxnId="{7A15A6F7-5C69-49A2-B67C-516DDB34833A}">
      <dgm:prSet/>
      <dgm:spPr/>
      <dgm:t>
        <a:bodyPr/>
        <a:lstStyle/>
        <a:p>
          <a:endParaRPr lang="en-US"/>
        </a:p>
      </dgm:t>
    </dgm:pt>
    <dgm:pt modelId="{2F0D0202-BC3F-48B6-B6A2-7616E1DE65C4}">
      <dgm:prSet/>
      <dgm:spPr/>
      <dgm:t>
        <a:bodyPr/>
        <a:lstStyle/>
        <a:p>
          <a:r>
            <a:rPr lang="en-US"/>
            <a:t>In the private sector, resources are economic: money provided as revenue or investments. It provides the means of </a:t>
          </a:r>
        </a:p>
      </dgm:t>
    </dgm:pt>
    <dgm:pt modelId="{5B10AAD5-3136-4FE9-B453-477B88673199}" type="parTrans" cxnId="{E404DB6B-D25C-4839-B6C7-E9DA8F627835}">
      <dgm:prSet/>
      <dgm:spPr/>
      <dgm:t>
        <a:bodyPr/>
        <a:lstStyle/>
        <a:p>
          <a:endParaRPr lang="en-US"/>
        </a:p>
      </dgm:t>
    </dgm:pt>
    <dgm:pt modelId="{625ADD9B-F520-46FE-988E-59FF9C216270}" type="sibTrans" cxnId="{E404DB6B-D25C-4839-B6C7-E9DA8F627835}">
      <dgm:prSet/>
      <dgm:spPr/>
      <dgm:t>
        <a:bodyPr/>
        <a:lstStyle/>
        <a:p>
          <a:endParaRPr lang="en-US"/>
        </a:p>
      </dgm:t>
    </dgm:pt>
    <dgm:pt modelId="{BD0E9A1E-6B66-42A2-A7DA-75342348DFC1}">
      <dgm:prSet/>
      <dgm:spPr/>
      <dgm:t>
        <a:bodyPr/>
        <a:lstStyle/>
        <a:p>
          <a:r>
            <a:rPr lang="en-US"/>
            <a:t>renewing labour, equipment and raw materials</a:t>
          </a:r>
        </a:p>
      </dgm:t>
    </dgm:pt>
    <dgm:pt modelId="{02E35846-063D-4067-9E0C-6C6394986871}" type="parTrans" cxnId="{EDDC8420-00DC-49D9-8BA0-7623A57E11CA}">
      <dgm:prSet/>
      <dgm:spPr/>
      <dgm:t>
        <a:bodyPr/>
        <a:lstStyle/>
        <a:p>
          <a:endParaRPr lang="en-US"/>
        </a:p>
      </dgm:t>
    </dgm:pt>
    <dgm:pt modelId="{67E256E6-D4CA-4E7D-B12D-494B53A92F65}" type="sibTrans" cxnId="{EDDC8420-00DC-49D9-8BA0-7623A57E11CA}">
      <dgm:prSet/>
      <dgm:spPr/>
      <dgm:t>
        <a:bodyPr/>
        <a:lstStyle/>
        <a:p>
          <a:endParaRPr lang="en-US"/>
        </a:p>
      </dgm:t>
    </dgm:pt>
    <dgm:pt modelId="{62813223-01A6-4CAA-8E1D-01A1075219F4}">
      <dgm:prSet/>
      <dgm:spPr/>
      <dgm:t>
        <a:bodyPr/>
        <a:lstStyle/>
        <a:p>
          <a:r>
            <a:rPr lang="en-US"/>
            <a:t>In the public sector, public money is a resource, and so is public power.</a:t>
          </a:r>
        </a:p>
      </dgm:t>
    </dgm:pt>
    <dgm:pt modelId="{91ADB82A-F196-4DF6-8FA7-080354E2EAE4}" type="parTrans" cxnId="{49422CB1-FC9D-4693-AFC0-3E89CA018CE7}">
      <dgm:prSet/>
      <dgm:spPr/>
      <dgm:t>
        <a:bodyPr/>
        <a:lstStyle/>
        <a:p>
          <a:endParaRPr lang="en-US"/>
        </a:p>
      </dgm:t>
    </dgm:pt>
    <dgm:pt modelId="{75517212-111A-4DC4-BE73-D41F26749FB2}" type="sibTrans" cxnId="{49422CB1-FC9D-4693-AFC0-3E89CA018CE7}">
      <dgm:prSet/>
      <dgm:spPr/>
      <dgm:t>
        <a:bodyPr/>
        <a:lstStyle/>
        <a:p>
          <a:endParaRPr lang="en-US"/>
        </a:p>
      </dgm:t>
    </dgm:pt>
    <dgm:pt modelId="{72B50F4D-9F4D-4E3D-9141-36C5EB2C2D3E}">
      <dgm:prSet/>
      <dgm:spPr/>
      <dgm:t>
        <a:bodyPr/>
        <a:lstStyle/>
        <a:p>
          <a:r>
            <a:rPr lang="en-US"/>
            <a:t>Public managers use the legitimate authority of the state, as well as money, in order to carry out their tasks.  (Laswell </a:t>
          </a:r>
        </a:p>
      </dgm:t>
    </dgm:pt>
    <dgm:pt modelId="{A947952D-09B6-4363-9E19-F3D361610AAC}" type="parTrans" cxnId="{E36C8251-4B1F-4F2E-8397-5F381E822A9A}">
      <dgm:prSet/>
      <dgm:spPr/>
      <dgm:t>
        <a:bodyPr/>
        <a:lstStyle/>
        <a:p>
          <a:endParaRPr lang="en-US"/>
        </a:p>
      </dgm:t>
    </dgm:pt>
    <dgm:pt modelId="{FD26ABD2-7810-4904-A5A7-B2D7140F2EE9}" type="sibTrans" cxnId="{E36C8251-4B1F-4F2E-8397-5F381E822A9A}">
      <dgm:prSet/>
      <dgm:spPr/>
      <dgm:t>
        <a:bodyPr/>
        <a:lstStyle/>
        <a:p>
          <a:endParaRPr lang="en-US"/>
        </a:p>
      </dgm:t>
    </dgm:pt>
    <dgm:pt modelId="{515120DF-BFAC-4367-AA2F-08C53CD38F97}">
      <dgm:prSet/>
      <dgm:spPr/>
      <dgm:t>
        <a:bodyPr/>
        <a:lstStyle/>
        <a:p>
          <a:r>
            <a:rPr lang="en-US"/>
            <a:t>and Kaplan, 1950) </a:t>
          </a:r>
        </a:p>
      </dgm:t>
    </dgm:pt>
    <dgm:pt modelId="{E7596972-E9BB-426D-BBC0-05A77B7587DE}" type="parTrans" cxnId="{C3414638-434E-4D42-9369-04A64C092A8A}">
      <dgm:prSet/>
      <dgm:spPr/>
      <dgm:t>
        <a:bodyPr/>
        <a:lstStyle/>
        <a:p>
          <a:endParaRPr lang="en-US"/>
        </a:p>
      </dgm:t>
    </dgm:pt>
    <dgm:pt modelId="{2755EA08-324E-48EB-A54E-2B9B7F58AD19}" type="sibTrans" cxnId="{C3414638-434E-4D42-9369-04A64C092A8A}">
      <dgm:prSet/>
      <dgm:spPr/>
      <dgm:t>
        <a:bodyPr/>
        <a:lstStyle/>
        <a:p>
          <a:endParaRPr lang="en-US"/>
        </a:p>
      </dgm:t>
    </dgm:pt>
    <dgm:pt modelId="{E91DF57A-BBAF-4A88-A257-E6B428F15398}" type="pres">
      <dgm:prSet presAssocID="{11DC8BC4-D9F3-4F43-8C49-CAC5C8A3BE0F}" presName="diagram" presStyleCnt="0">
        <dgm:presLayoutVars>
          <dgm:dir/>
          <dgm:resizeHandles val="exact"/>
        </dgm:presLayoutVars>
      </dgm:prSet>
      <dgm:spPr/>
    </dgm:pt>
    <dgm:pt modelId="{A7A6D030-3CFA-4829-8D93-1F6096290B96}" type="pres">
      <dgm:prSet presAssocID="{382EF7DF-E239-4876-B83D-E12AD0E9CB8E}" presName="node" presStyleLbl="node1" presStyleIdx="0" presStyleCnt="8">
        <dgm:presLayoutVars>
          <dgm:bulletEnabled val="1"/>
        </dgm:presLayoutVars>
      </dgm:prSet>
      <dgm:spPr/>
    </dgm:pt>
    <dgm:pt modelId="{001559FA-9552-4EBB-AB75-A733D905A4B1}" type="pres">
      <dgm:prSet presAssocID="{C688265A-FA00-4897-90CC-A2E8233DB8FC}" presName="sibTrans" presStyleCnt="0"/>
      <dgm:spPr/>
    </dgm:pt>
    <dgm:pt modelId="{53E87C9E-9422-4F3A-885D-73F722869D8A}" type="pres">
      <dgm:prSet presAssocID="{FCB4ABF0-71F8-4E17-B020-A46073F43407}" presName="node" presStyleLbl="node1" presStyleIdx="1" presStyleCnt="8">
        <dgm:presLayoutVars>
          <dgm:bulletEnabled val="1"/>
        </dgm:presLayoutVars>
      </dgm:prSet>
      <dgm:spPr/>
    </dgm:pt>
    <dgm:pt modelId="{6334FCB1-B7B7-4C31-8072-B1F7518FA608}" type="pres">
      <dgm:prSet presAssocID="{23E2A5FD-1D9E-405F-A4A0-AABE6B75223B}" presName="sibTrans" presStyleCnt="0"/>
      <dgm:spPr/>
    </dgm:pt>
    <dgm:pt modelId="{1C1DF4B7-1915-4CD7-9B19-18A28343FD2B}" type="pres">
      <dgm:prSet presAssocID="{D17CB9BB-2310-4098-BC67-57FBB2E1F5D7}" presName="node" presStyleLbl="node1" presStyleIdx="2" presStyleCnt="8">
        <dgm:presLayoutVars>
          <dgm:bulletEnabled val="1"/>
        </dgm:presLayoutVars>
      </dgm:prSet>
      <dgm:spPr/>
    </dgm:pt>
    <dgm:pt modelId="{B221869C-9884-4B41-A3E7-AACACC72F7E9}" type="pres">
      <dgm:prSet presAssocID="{039F7835-F22B-436B-8378-23B251186DD1}" presName="sibTrans" presStyleCnt="0"/>
      <dgm:spPr/>
    </dgm:pt>
    <dgm:pt modelId="{1C0E9F82-77C6-45D0-AA3A-479D56FBDEAC}" type="pres">
      <dgm:prSet presAssocID="{2F0D0202-BC3F-48B6-B6A2-7616E1DE65C4}" presName="node" presStyleLbl="node1" presStyleIdx="3" presStyleCnt="8">
        <dgm:presLayoutVars>
          <dgm:bulletEnabled val="1"/>
        </dgm:presLayoutVars>
      </dgm:prSet>
      <dgm:spPr/>
    </dgm:pt>
    <dgm:pt modelId="{F3BF0D59-3E85-4BB1-8BC8-1433CC2C8881}" type="pres">
      <dgm:prSet presAssocID="{625ADD9B-F520-46FE-988E-59FF9C216270}" presName="sibTrans" presStyleCnt="0"/>
      <dgm:spPr/>
    </dgm:pt>
    <dgm:pt modelId="{094DA223-9C3C-4D11-B390-5CF45A6DFF4D}" type="pres">
      <dgm:prSet presAssocID="{BD0E9A1E-6B66-42A2-A7DA-75342348DFC1}" presName="node" presStyleLbl="node1" presStyleIdx="4" presStyleCnt="8">
        <dgm:presLayoutVars>
          <dgm:bulletEnabled val="1"/>
        </dgm:presLayoutVars>
      </dgm:prSet>
      <dgm:spPr/>
    </dgm:pt>
    <dgm:pt modelId="{581CCA95-D4B5-461E-B919-02311741BDD8}" type="pres">
      <dgm:prSet presAssocID="{67E256E6-D4CA-4E7D-B12D-494B53A92F65}" presName="sibTrans" presStyleCnt="0"/>
      <dgm:spPr/>
    </dgm:pt>
    <dgm:pt modelId="{1F6E23DD-571E-46C6-A1CB-DD1DEEBB958B}" type="pres">
      <dgm:prSet presAssocID="{62813223-01A6-4CAA-8E1D-01A1075219F4}" presName="node" presStyleLbl="node1" presStyleIdx="5" presStyleCnt="8">
        <dgm:presLayoutVars>
          <dgm:bulletEnabled val="1"/>
        </dgm:presLayoutVars>
      </dgm:prSet>
      <dgm:spPr/>
    </dgm:pt>
    <dgm:pt modelId="{EB71BC2B-5EAE-45A2-AF00-0076C69B07D5}" type="pres">
      <dgm:prSet presAssocID="{75517212-111A-4DC4-BE73-D41F26749FB2}" presName="sibTrans" presStyleCnt="0"/>
      <dgm:spPr/>
    </dgm:pt>
    <dgm:pt modelId="{D62521D0-D1C2-4C7E-8D5F-BF2431D099E2}" type="pres">
      <dgm:prSet presAssocID="{72B50F4D-9F4D-4E3D-9141-36C5EB2C2D3E}" presName="node" presStyleLbl="node1" presStyleIdx="6" presStyleCnt="8">
        <dgm:presLayoutVars>
          <dgm:bulletEnabled val="1"/>
        </dgm:presLayoutVars>
      </dgm:prSet>
      <dgm:spPr/>
    </dgm:pt>
    <dgm:pt modelId="{C3BC1FB6-D67F-45EF-9251-907C89F79E0F}" type="pres">
      <dgm:prSet presAssocID="{FD26ABD2-7810-4904-A5A7-B2D7140F2EE9}" presName="sibTrans" presStyleCnt="0"/>
      <dgm:spPr/>
    </dgm:pt>
    <dgm:pt modelId="{0F5B84C7-6202-4B6C-AE4C-FB125944DF06}" type="pres">
      <dgm:prSet presAssocID="{515120DF-BFAC-4367-AA2F-08C53CD38F97}" presName="node" presStyleLbl="node1" presStyleIdx="7" presStyleCnt="8">
        <dgm:presLayoutVars>
          <dgm:bulletEnabled val="1"/>
        </dgm:presLayoutVars>
      </dgm:prSet>
      <dgm:spPr/>
    </dgm:pt>
  </dgm:ptLst>
  <dgm:cxnLst>
    <dgm:cxn modelId="{EDDC8420-00DC-49D9-8BA0-7623A57E11CA}" srcId="{11DC8BC4-D9F3-4F43-8C49-CAC5C8A3BE0F}" destId="{BD0E9A1E-6B66-42A2-A7DA-75342348DFC1}" srcOrd="4" destOrd="0" parTransId="{02E35846-063D-4067-9E0C-6C6394986871}" sibTransId="{67E256E6-D4CA-4E7D-B12D-494B53A92F65}"/>
    <dgm:cxn modelId="{C1A3BE35-DF13-4614-9DA2-06E1A6C14763}" type="presOf" srcId="{515120DF-BFAC-4367-AA2F-08C53CD38F97}" destId="{0F5B84C7-6202-4B6C-AE4C-FB125944DF06}" srcOrd="0" destOrd="0" presId="urn:microsoft.com/office/officeart/2005/8/layout/default"/>
    <dgm:cxn modelId="{56FB6A37-FFEF-47C6-8A38-303640A33892}" type="presOf" srcId="{D17CB9BB-2310-4098-BC67-57FBB2E1F5D7}" destId="{1C1DF4B7-1915-4CD7-9B19-18A28343FD2B}" srcOrd="0" destOrd="0" presId="urn:microsoft.com/office/officeart/2005/8/layout/default"/>
    <dgm:cxn modelId="{C3414638-434E-4D42-9369-04A64C092A8A}" srcId="{11DC8BC4-D9F3-4F43-8C49-CAC5C8A3BE0F}" destId="{515120DF-BFAC-4367-AA2F-08C53CD38F97}" srcOrd="7" destOrd="0" parTransId="{E7596972-E9BB-426D-BBC0-05A77B7587DE}" sibTransId="{2755EA08-324E-48EB-A54E-2B9B7F58AD19}"/>
    <dgm:cxn modelId="{89EAD043-6BF2-4704-9426-A62AAC36DFA1}" srcId="{11DC8BC4-D9F3-4F43-8C49-CAC5C8A3BE0F}" destId="{382EF7DF-E239-4876-B83D-E12AD0E9CB8E}" srcOrd="0" destOrd="0" parTransId="{B65913FE-45F2-4DA0-8A63-B4D24550D31F}" sibTransId="{C688265A-FA00-4897-90CC-A2E8233DB8FC}"/>
    <dgm:cxn modelId="{045AE245-AC4B-40CA-9679-94B199ABA217}" type="presOf" srcId="{11DC8BC4-D9F3-4F43-8C49-CAC5C8A3BE0F}" destId="{E91DF57A-BBAF-4A88-A257-E6B428F15398}" srcOrd="0" destOrd="0" presId="urn:microsoft.com/office/officeart/2005/8/layout/default"/>
    <dgm:cxn modelId="{E404DB6B-D25C-4839-B6C7-E9DA8F627835}" srcId="{11DC8BC4-D9F3-4F43-8C49-CAC5C8A3BE0F}" destId="{2F0D0202-BC3F-48B6-B6A2-7616E1DE65C4}" srcOrd="3" destOrd="0" parTransId="{5B10AAD5-3136-4FE9-B453-477B88673199}" sibTransId="{625ADD9B-F520-46FE-988E-59FF9C216270}"/>
    <dgm:cxn modelId="{E36C8251-4B1F-4F2E-8397-5F381E822A9A}" srcId="{11DC8BC4-D9F3-4F43-8C49-CAC5C8A3BE0F}" destId="{72B50F4D-9F4D-4E3D-9141-36C5EB2C2D3E}" srcOrd="6" destOrd="0" parTransId="{A947952D-09B6-4363-9E19-F3D361610AAC}" sibTransId="{FD26ABD2-7810-4904-A5A7-B2D7140F2EE9}"/>
    <dgm:cxn modelId="{BF0B7F7D-8262-4EBB-8C6E-53EDB3B933B8}" srcId="{11DC8BC4-D9F3-4F43-8C49-CAC5C8A3BE0F}" destId="{FCB4ABF0-71F8-4E17-B020-A46073F43407}" srcOrd="1" destOrd="0" parTransId="{1B7FAF0A-E7F7-4FB1-87A7-BA14792FEC68}" sibTransId="{23E2A5FD-1D9E-405F-A4A0-AABE6B75223B}"/>
    <dgm:cxn modelId="{DAB8C693-ABE6-403A-8B14-6B0C5F7E30D4}" type="presOf" srcId="{72B50F4D-9F4D-4E3D-9141-36C5EB2C2D3E}" destId="{D62521D0-D1C2-4C7E-8D5F-BF2431D099E2}" srcOrd="0" destOrd="0" presId="urn:microsoft.com/office/officeart/2005/8/layout/default"/>
    <dgm:cxn modelId="{462B4FA1-9035-4358-B0DD-AABE7E6881EB}" type="presOf" srcId="{2F0D0202-BC3F-48B6-B6A2-7616E1DE65C4}" destId="{1C0E9F82-77C6-45D0-AA3A-479D56FBDEAC}" srcOrd="0" destOrd="0" presId="urn:microsoft.com/office/officeart/2005/8/layout/default"/>
    <dgm:cxn modelId="{49422CB1-FC9D-4693-AFC0-3E89CA018CE7}" srcId="{11DC8BC4-D9F3-4F43-8C49-CAC5C8A3BE0F}" destId="{62813223-01A6-4CAA-8E1D-01A1075219F4}" srcOrd="5" destOrd="0" parTransId="{91ADB82A-F196-4DF6-8FA7-080354E2EAE4}" sibTransId="{75517212-111A-4DC4-BE73-D41F26749FB2}"/>
    <dgm:cxn modelId="{3D1857D0-4CE6-4E7A-88DB-495CBA05C49A}" type="presOf" srcId="{FCB4ABF0-71F8-4E17-B020-A46073F43407}" destId="{53E87C9E-9422-4F3A-885D-73F722869D8A}" srcOrd="0" destOrd="0" presId="urn:microsoft.com/office/officeart/2005/8/layout/default"/>
    <dgm:cxn modelId="{363F3DE1-E405-4B80-AF18-44A96A20116F}" type="presOf" srcId="{382EF7DF-E239-4876-B83D-E12AD0E9CB8E}" destId="{A7A6D030-3CFA-4829-8D93-1F6096290B96}" srcOrd="0" destOrd="0" presId="urn:microsoft.com/office/officeart/2005/8/layout/default"/>
    <dgm:cxn modelId="{001D12F2-9685-44AA-9C75-93F3631ABA8A}" type="presOf" srcId="{62813223-01A6-4CAA-8E1D-01A1075219F4}" destId="{1F6E23DD-571E-46C6-A1CB-DD1DEEBB958B}" srcOrd="0" destOrd="0" presId="urn:microsoft.com/office/officeart/2005/8/layout/default"/>
    <dgm:cxn modelId="{7A15A6F7-5C69-49A2-B67C-516DDB34833A}" srcId="{11DC8BC4-D9F3-4F43-8C49-CAC5C8A3BE0F}" destId="{D17CB9BB-2310-4098-BC67-57FBB2E1F5D7}" srcOrd="2" destOrd="0" parTransId="{393D384E-50BA-436F-9322-86DEF4C67F92}" sibTransId="{039F7835-F22B-436B-8378-23B251186DD1}"/>
    <dgm:cxn modelId="{232CBFFB-92D4-4E01-A4AE-99ADC7E9737B}" type="presOf" srcId="{BD0E9A1E-6B66-42A2-A7DA-75342348DFC1}" destId="{094DA223-9C3C-4D11-B390-5CF45A6DFF4D}" srcOrd="0" destOrd="0" presId="urn:microsoft.com/office/officeart/2005/8/layout/default"/>
    <dgm:cxn modelId="{2EAD64F4-A563-4DF7-AE66-ECE86A12A5E1}" type="presParOf" srcId="{E91DF57A-BBAF-4A88-A257-E6B428F15398}" destId="{A7A6D030-3CFA-4829-8D93-1F6096290B96}" srcOrd="0" destOrd="0" presId="urn:microsoft.com/office/officeart/2005/8/layout/default"/>
    <dgm:cxn modelId="{DD29BD07-4C0C-4827-BCCA-94B441C42036}" type="presParOf" srcId="{E91DF57A-BBAF-4A88-A257-E6B428F15398}" destId="{001559FA-9552-4EBB-AB75-A733D905A4B1}" srcOrd="1" destOrd="0" presId="urn:microsoft.com/office/officeart/2005/8/layout/default"/>
    <dgm:cxn modelId="{529F2D1E-9CCE-4A29-9D70-ADBC00589880}" type="presParOf" srcId="{E91DF57A-BBAF-4A88-A257-E6B428F15398}" destId="{53E87C9E-9422-4F3A-885D-73F722869D8A}" srcOrd="2" destOrd="0" presId="urn:microsoft.com/office/officeart/2005/8/layout/default"/>
    <dgm:cxn modelId="{F79AD8B5-6EF2-4035-A6C8-A4A3BBAB37F9}" type="presParOf" srcId="{E91DF57A-BBAF-4A88-A257-E6B428F15398}" destId="{6334FCB1-B7B7-4C31-8072-B1F7518FA608}" srcOrd="3" destOrd="0" presId="urn:microsoft.com/office/officeart/2005/8/layout/default"/>
    <dgm:cxn modelId="{E52D79E4-8E71-4358-91B7-FC746C95FE1C}" type="presParOf" srcId="{E91DF57A-BBAF-4A88-A257-E6B428F15398}" destId="{1C1DF4B7-1915-4CD7-9B19-18A28343FD2B}" srcOrd="4" destOrd="0" presId="urn:microsoft.com/office/officeart/2005/8/layout/default"/>
    <dgm:cxn modelId="{D928AE8B-4626-48C0-9E05-37798C8E34AA}" type="presParOf" srcId="{E91DF57A-BBAF-4A88-A257-E6B428F15398}" destId="{B221869C-9884-4B41-A3E7-AACACC72F7E9}" srcOrd="5" destOrd="0" presId="urn:microsoft.com/office/officeart/2005/8/layout/default"/>
    <dgm:cxn modelId="{4AF82E8A-FC73-4FF1-8D22-EDE14758D864}" type="presParOf" srcId="{E91DF57A-BBAF-4A88-A257-E6B428F15398}" destId="{1C0E9F82-77C6-45D0-AA3A-479D56FBDEAC}" srcOrd="6" destOrd="0" presId="urn:microsoft.com/office/officeart/2005/8/layout/default"/>
    <dgm:cxn modelId="{2891E978-17D5-4F9A-AAC9-5F5FD0E3FF3E}" type="presParOf" srcId="{E91DF57A-BBAF-4A88-A257-E6B428F15398}" destId="{F3BF0D59-3E85-4BB1-8BC8-1433CC2C8881}" srcOrd="7" destOrd="0" presId="urn:microsoft.com/office/officeart/2005/8/layout/default"/>
    <dgm:cxn modelId="{749816AC-DEC0-46B9-AE66-7FE4D1642BBA}" type="presParOf" srcId="{E91DF57A-BBAF-4A88-A257-E6B428F15398}" destId="{094DA223-9C3C-4D11-B390-5CF45A6DFF4D}" srcOrd="8" destOrd="0" presId="urn:microsoft.com/office/officeart/2005/8/layout/default"/>
    <dgm:cxn modelId="{5383617F-2008-429A-9109-FC82EC5F2F19}" type="presParOf" srcId="{E91DF57A-BBAF-4A88-A257-E6B428F15398}" destId="{581CCA95-D4B5-461E-B919-02311741BDD8}" srcOrd="9" destOrd="0" presId="urn:microsoft.com/office/officeart/2005/8/layout/default"/>
    <dgm:cxn modelId="{99B36D38-E518-470E-A5E1-FE074DA4CD39}" type="presParOf" srcId="{E91DF57A-BBAF-4A88-A257-E6B428F15398}" destId="{1F6E23DD-571E-46C6-A1CB-DD1DEEBB958B}" srcOrd="10" destOrd="0" presId="urn:microsoft.com/office/officeart/2005/8/layout/default"/>
    <dgm:cxn modelId="{4DF2BC09-51EA-4729-BF95-34C88F24060F}" type="presParOf" srcId="{E91DF57A-BBAF-4A88-A257-E6B428F15398}" destId="{EB71BC2B-5EAE-45A2-AF00-0076C69B07D5}" srcOrd="11" destOrd="0" presId="urn:microsoft.com/office/officeart/2005/8/layout/default"/>
    <dgm:cxn modelId="{5CEF2770-373F-4A4B-B67E-8963BF1B04F0}" type="presParOf" srcId="{E91DF57A-BBAF-4A88-A257-E6B428F15398}" destId="{D62521D0-D1C2-4C7E-8D5F-BF2431D099E2}" srcOrd="12" destOrd="0" presId="urn:microsoft.com/office/officeart/2005/8/layout/default"/>
    <dgm:cxn modelId="{C4D093DC-5A51-45A3-B3AA-E2B99908D9BF}" type="presParOf" srcId="{E91DF57A-BBAF-4A88-A257-E6B428F15398}" destId="{C3BC1FB6-D67F-45EF-9251-907C89F79E0F}" srcOrd="13" destOrd="0" presId="urn:microsoft.com/office/officeart/2005/8/layout/default"/>
    <dgm:cxn modelId="{49854920-C7E8-4A5D-8D5E-CD59A4689D20}" type="presParOf" srcId="{E91DF57A-BBAF-4A88-A257-E6B428F15398}" destId="{0F5B84C7-6202-4B6C-AE4C-FB125944DF06}"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0B7B6-5605-A348-90AC-2F1C07B494A7}">
      <dsp:nvSpPr>
        <dsp:cNvPr id="0" name=""/>
        <dsp:cNvSpPr/>
      </dsp:nvSpPr>
      <dsp:spPr>
        <a:xfrm>
          <a:off x="2006036" y="1482991"/>
          <a:ext cx="1128073" cy="112807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YW is sustainable and supported</a:t>
          </a:r>
        </a:p>
      </dsp:txBody>
      <dsp:txXfrm>
        <a:off x="2171238" y="1648193"/>
        <a:ext cx="797669" cy="797669"/>
      </dsp:txXfrm>
    </dsp:sp>
    <dsp:sp modelId="{97C0C2B3-9EEB-B449-85D0-47B5EEC1A5A0}">
      <dsp:nvSpPr>
        <dsp:cNvPr id="0" name=""/>
        <dsp:cNvSpPr/>
      </dsp:nvSpPr>
      <dsp:spPr>
        <a:xfrm rot="16200000">
          <a:off x="2399984" y="1293149"/>
          <a:ext cx="340178" cy="39503"/>
        </a:xfrm>
        <a:custGeom>
          <a:avLst/>
          <a:gdLst/>
          <a:ahLst/>
          <a:cxnLst/>
          <a:rect l="0" t="0" r="0" b="0"/>
          <a:pathLst>
            <a:path>
              <a:moveTo>
                <a:pt x="0" y="19751"/>
              </a:moveTo>
              <a:lnTo>
                <a:pt x="340178" y="19751"/>
              </a:lnTo>
            </a:path>
          </a:pathLst>
        </a:cu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61569" y="1304397"/>
        <a:ext cx="17008" cy="17008"/>
      </dsp:txXfrm>
    </dsp:sp>
    <dsp:sp modelId="{A4E32CB0-A92E-FE45-812F-A9E87654E412}">
      <dsp:nvSpPr>
        <dsp:cNvPr id="0" name=""/>
        <dsp:cNvSpPr/>
      </dsp:nvSpPr>
      <dsp:spPr>
        <a:xfrm>
          <a:off x="2006036" y="14738"/>
          <a:ext cx="1128073" cy="1128073"/>
        </a:xfrm>
        <a:prstGeom prst="ellipse">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Young People are thriving</a:t>
          </a:r>
        </a:p>
      </dsp:txBody>
      <dsp:txXfrm>
        <a:off x="2171238" y="179940"/>
        <a:ext cx="797669" cy="797669"/>
      </dsp:txXfrm>
    </dsp:sp>
    <dsp:sp modelId="{3EEBD89B-F707-EE47-83B2-2C551CFF9FF3}">
      <dsp:nvSpPr>
        <dsp:cNvPr id="0" name=""/>
        <dsp:cNvSpPr/>
      </dsp:nvSpPr>
      <dsp:spPr>
        <a:xfrm>
          <a:off x="3134110" y="2027276"/>
          <a:ext cx="340178" cy="39503"/>
        </a:xfrm>
        <a:custGeom>
          <a:avLst/>
          <a:gdLst/>
          <a:ahLst/>
          <a:cxnLst/>
          <a:rect l="0" t="0" r="0" b="0"/>
          <a:pathLst>
            <a:path>
              <a:moveTo>
                <a:pt x="0" y="19751"/>
              </a:moveTo>
              <a:lnTo>
                <a:pt x="340178" y="19751"/>
              </a:lnTo>
            </a:path>
          </a:pathLst>
        </a:cu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95695" y="2038523"/>
        <a:ext cx="17008" cy="17008"/>
      </dsp:txXfrm>
    </dsp:sp>
    <dsp:sp modelId="{AE93560D-B81A-5A47-AA8C-4CABC5E12CAE}">
      <dsp:nvSpPr>
        <dsp:cNvPr id="0" name=""/>
        <dsp:cNvSpPr/>
      </dsp:nvSpPr>
      <dsp:spPr>
        <a:xfrm>
          <a:off x="3474289" y="1482991"/>
          <a:ext cx="1128073" cy="1128073"/>
        </a:xfrm>
        <a:prstGeom prst="ellipse">
          <a:avLst/>
        </a:prstGeom>
        <a:solidFill>
          <a:schemeClr val="accent2">
            <a:hueOff val="-513153"/>
            <a:satOff val="-21"/>
            <a:lumOff val="150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Youth Work is Valued and understood</a:t>
          </a:r>
        </a:p>
      </dsp:txBody>
      <dsp:txXfrm>
        <a:off x="3639491" y="1648193"/>
        <a:ext cx="797669" cy="797669"/>
      </dsp:txXfrm>
    </dsp:sp>
    <dsp:sp modelId="{4EABB0D3-85A3-A34B-8929-6665DBF27CCF}">
      <dsp:nvSpPr>
        <dsp:cNvPr id="0" name=""/>
        <dsp:cNvSpPr/>
      </dsp:nvSpPr>
      <dsp:spPr>
        <a:xfrm rot="5400000">
          <a:off x="2399984" y="2761402"/>
          <a:ext cx="340178" cy="39503"/>
        </a:xfrm>
        <a:custGeom>
          <a:avLst/>
          <a:gdLst/>
          <a:ahLst/>
          <a:cxnLst/>
          <a:rect l="0" t="0" r="0" b="0"/>
          <a:pathLst>
            <a:path>
              <a:moveTo>
                <a:pt x="0" y="19751"/>
              </a:moveTo>
              <a:lnTo>
                <a:pt x="340178" y="19751"/>
              </a:lnTo>
            </a:path>
          </a:pathLst>
        </a:cu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61569" y="2772649"/>
        <a:ext cx="17008" cy="17008"/>
      </dsp:txXfrm>
    </dsp:sp>
    <dsp:sp modelId="{6995C2D3-9DEC-344A-904B-17E83E2850B8}">
      <dsp:nvSpPr>
        <dsp:cNvPr id="0" name=""/>
        <dsp:cNvSpPr/>
      </dsp:nvSpPr>
      <dsp:spPr>
        <a:xfrm>
          <a:off x="2006036" y="2951243"/>
          <a:ext cx="1128073" cy="1128073"/>
        </a:xfrm>
        <a:prstGeom prst="ellipse">
          <a:avLst/>
        </a:prstGeom>
        <a:solidFill>
          <a:schemeClr val="accent2">
            <a:hueOff val="-1026307"/>
            <a:satOff val="-43"/>
            <a:lumOff val="300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Voluntary and paid staff are supported</a:t>
          </a:r>
        </a:p>
      </dsp:txBody>
      <dsp:txXfrm>
        <a:off x="2171238" y="3116445"/>
        <a:ext cx="797669" cy="797669"/>
      </dsp:txXfrm>
    </dsp:sp>
    <dsp:sp modelId="{D8F028EA-CEF9-3940-961F-679EA9C220CA}">
      <dsp:nvSpPr>
        <dsp:cNvPr id="0" name=""/>
        <dsp:cNvSpPr/>
      </dsp:nvSpPr>
      <dsp:spPr>
        <a:xfrm rot="10800000">
          <a:off x="1665857" y="2027276"/>
          <a:ext cx="340178" cy="39503"/>
        </a:xfrm>
        <a:custGeom>
          <a:avLst/>
          <a:gdLst/>
          <a:ahLst/>
          <a:cxnLst/>
          <a:rect l="0" t="0" r="0" b="0"/>
          <a:pathLst>
            <a:path>
              <a:moveTo>
                <a:pt x="0" y="19751"/>
              </a:moveTo>
              <a:lnTo>
                <a:pt x="340178" y="19751"/>
              </a:lnTo>
            </a:path>
          </a:pathLst>
        </a:custGeom>
        <a:noFill/>
        <a:ln w="1079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827442" y="2038523"/>
        <a:ext cx="17008" cy="17008"/>
      </dsp:txXfrm>
    </dsp:sp>
    <dsp:sp modelId="{DF5F789C-D7B5-4E48-ADE7-958EA59EB367}">
      <dsp:nvSpPr>
        <dsp:cNvPr id="0" name=""/>
        <dsp:cNvSpPr/>
      </dsp:nvSpPr>
      <dsp:spPr>
        <a:xfrm>
          <a:off x="537783" y="1482991"/>
          <a:ext cx="1128073" cy="1128073"/>
        </a:xfrm>
        <a:prstGeom prst="ellipse">
          <a:avLst/>
        </a:prstGeom>
        <a:solidFill>
          <a:schemeClr val="accent2">
            <a:hueOff val="-1539460"/>
            <a:satOff val="-64"/>
            <a:lumOff val="451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YW is accessible and inclusive</a:t>
          </a:r>
        </a:p>
      </dsp:txBody>
      <dsp:txXfrm>
        <a:off x="702985" y="1648193"/>
        <a:ext cx="797669" cy="797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E3D4B-0807-4B47-8D1F-B74C68F48D3B}">
      <dsp:nvSpPr>
        <dsp:cNvPr id="0" name=""/>
        <dsp:cNvSpPr/>
      </dsp:nvSpPr>
      <dsp:spPr>
        <a:xfrm>
          <a:off x="0" y="0"/>
          <a:ext cx="5335544" cy="12711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Effective management and leadership are complex concepts and are fundamental to the efficiency of any organisation. </a:t>
          </a:r>
          <a:endParaRPr lang="en-US" sz="1500" kern="1200"/>
        </a:p>
      </dsp:txBody>
      <dsp:txXfrm>
        <a:off x="37231" y="37231"/>
        <a:ext cx="3856450" cy="1196698"/>
      </dsp:txXfrm>
    </dsp:sp>
    <dsp:sp modelId="{93D27C44-C5DC-4F48-A690-13CD86E72A3D}">
      <dsp:nvSpPr>
        <dsp:cNvPr id="0" name=""/>
        <dsp:cNvSpPr/>
      </dsp:nvSpPr>
      <dsp:spPr>
        <a:xfrm>
          <a:off x="446851" y="1502280"/>
          <a:ext cx="5335544" cy="127116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These concepts involve adopting an </a:t>
          </a:r>
          <a:r>
            <a:rPr lang="en-GB" sz="1500" b="1" kern="1200"/>
            <a:t>appropriate management style or combination of styles</a:t>
          </a:r>
          <a:r>
            <a:rPr lang="en-GB" sz="1500" kern="1200"/>
            <a:t>, to </a:t>
          </a:r>
          <a:r>
            <a:rPr lang="en-GB" sz="1500" b="1" kern="1200"/>
            <a:t>motivate </a:t>
          </a:r>
          <a:r>
            <a:rPr lang="en-GB" sz="1500" kern="1200"/>
            <a:t>and </a:t>
          </a:r>
          <a:r>
            <a:rPr lang="en-GB" sz="1500" b="1" kern="1200"/>
            <a:t>direct</a:t>
          </a:r>
          <a:r>
            <a:rPr lang="en-GB" sz="1500" kern="1200"/>
            <a:t> other people towards the organisation’s </a:t>
          </a:r>
          <a:r>
            <a:rPr lang="en-GB" sz="1500" b="1" kern="1200"/>
            <a:t>goals</a:t>
          </a:r>
          <a:r>
            <a:rPr lang="en-GB" sz="1500" kern="1200"/>
            <a:t>. </a:t>
          </a:r>
          <a:endParaRPr lang="en-US" sz="1500" kern="1200"/>
        </a:p>
      </dsp:txBody>
      <dsp:txXfrm>
        <a:off x="484082" y="1539511"/>
        <a:ext cx="3987976" cy="1196698"/>
      </dsp:txXfrm>
    </dsp:sp>
    <dsp:sp modelId="{6536D30C-3232-064D-9249-CEDC297BD554}">
      <dsp:nvSpPr>
        <dsp:cNvPr id="0" name=""/>
        <dsp:cNvSpPr/>
      </dsp:nvSpPr>
      <dsp:spPr>
        <a:xfrm>
          <a:off x="887034" y="3004560"/>
          <a:ext cx="5335544" cy="127116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It requires </a:t>
          </a:r>
          <a:r>
            <a:rPr lang="en-GB" sz="1500" b="1" kern="1200"/>
            <a:t>good organisational skills</a:t>
          </a:r>
          <a:r>
            <a:rPr lang="en-GB" sz="1500" kern="1200"/>
            <a:t>, </a:t>
          </a:r>
          <a:r>
            <a:rPr lang="en-GB" sz="1500" b="1" kern="1200"/>
            <a:t>effective planning ability</a:t>
          </a:r>
          <a:r>
            <a:rPr lang="en-GB" sz="1500" kern="1200"/>
            <a:t> and the </a:t>
          </a:r>
          <a:r>
            <a:rPr lang="en-GB" sz="1500" b="1" kern="1200"/>
            <a:t>capability to develop strong strategies and policies. </a:t>
          </a:r>
          <a:endParaRPr lang="en-US" sz="1500" kern="1200"/>
        </a:p>
      </dsp:txBody>
      <dsp:txXfrm>
        <a:off x="924265" y="3041791"/>
        <a:ext cx="3994646" cy="1196698"/>
      </dsp:txXfrm>
    </dsp:sp>
    <dsp:sp modelId="{C53D21DB-34F3-9A45-96D0-6BD367B3017D}">
      <dsp:nvSpPr>
        <dsp:cNvPr id="0" name=""/>
        <dsp:cNvSpPr/>
      </dsp:nvSpPr>
      <dsp:spPr>
        <a:xfrm>
          <a:off x="1333886" y="4506840"/>
          <a:ext cx="5335544" cy="127116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Having an </a:t>
          </a:r>
          <a:r>
            <a:rPr lang="en-GB" sz="1500" b="1" kern="1200"/>
            <a:t>understanding</a:t>
          </a:r>
          <a:r>
            <a:rPr lang="en-GB" sz="1500" kern="1200"/>
            <a:t> of these concepts and </a:t>
          </a:r>
          <a:r>
            <a:rPr lang="en-GB" sz="1500" b="1" kern="1200"/>
            <a:t>practices</a:t>
          </a:r>
          <a:r>
            <a:rPr lang="en-GB" sz="1500" kern="1200"/>
            <a:t> are significant for mangers, as the role is demanding and challenging and therefore important to comprehend. </a:t>
          </a:r>
          <a:endParaRPr lang="en-US" sz="1500" kern="1200"/>
        </a:p>
      </dsp:txBody>
      <dsp:txXfrm>
        <a:off x="1371117" y="4544071"/>
        <a:ext cx="3987976" cy="1196698"/>
      </dsp:txXfrm>
    </dsp:sp>
    <dsp:sp modelId="{23EBECD1-3960-E344-8777-9E0A6C201F98}">
      <dsp:nvSpPr>
        <dsp:cNvPr id="0" name=""/>
        <dsp:cNvSpPr/>
      </dsp:nvSpPr>
      <dsp:spPr>
        <a:xfrm>
          <a:off x="4509290" y="973593"/>
          <a:ext cx="826254" cy="82625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95197" y="973593"/>
        <a:ext cx="454440" cy="621756"/>
      </dsp:txXfrm>
    </dsp:sp>
    <dsp:sp modelId="{0A1FD895-6C83-6948-971B-C650620E0396}">
      <dsp:nvSpPr>
        <dsp:cNvPr id="0" name=""/>
        <dsp:cNvSpPr/>
      </dsp:nvSpPr>
      <dsp:spPr>
        <a:xfrm>
          <a:off x="4956142" y="2475873"/>
          <a:ext cx="826254" cy="826254"/>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42049" y="2475873"/>
        <a:ext cx="454440" cy="621756"/>
      </dsp:txXfrm>
    </dsp:sp>
    <dsp:sp modelId="{0FEB41D6-3E25-464F-9FD7-B1FF546BDC4B}">
      <dsp:nvSpPr>
        <dsp:cNvPr id="0" name=""/>
        <dsp:cNvSpPr/>
      </dsp:nvSpPr>
      <dsp:spPr>
        <a:xfrm>
          <a:off x="5396325" y="3978153"/>
          <a:ext cx="826254" cy="826254"/>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82232" y="3978153"/>
        <a:ext cx="454440" cy="621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113CF-9736-BF43-BD41-ECFC79FE5FD5}">
      <dsp:nvSpPr>
        <dsp:cNvPr id="0" name=""/>
        <dsp:cNvSpPr/>
      </dsp:nvSpPr>
      <dsp:spPr>
        <a:xfrm>
          <a:off x="0" y="39419"/>
          <a:ext cx="6669431" cy="86346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People</a:t>
          </a:r>
          <a:endParaRPr lang="en-US" sz="3600" kern="1200"/>
        </a:p>
      </dsp:txBody>
      <dsp:txXfrm>
        <a:off x="42151" y="81570"/>
        <a:ext cx="6585129" cy="779158"/>
      </dsp:txXfrm>
    </dsp:sp>
    <dsp:sp modelId="{5DE267ED-8A84-9442-8739-A06F705D92A9}">
      <dsp:nvSpPr>
        <dsp:cNvPr id="0" name=""/>
        <dsp:cNvSpPr/>
      </dsp:nvSpPr>
      <dsp:spPr>
        <a:xfrm>
          <a:off x="0" y="1006560"/>
          <a:ext cx="6669431" cy="863460"/>
        </a:xfrm>
        <a:prstGeom prst="roundRect">
          <a:avLst/>
        </a:prstGeom>
        <a:solidFill>
          <a:schemeClr val="accent2">
            <a:hueOff val="-307892"/>
            <a:satOff val="-13"/>
            <a:lumOff val="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Curriculum</a:t>
          </a:r>
          <a:endParaRPr lang="en-US" sz="3600" kern="1200"/>
        </a:p>
      </dsp:txBody>
      <dsp:txXfrm>
        <a:off x="42151" y="1048711"/>
        <a:ext cx="6585129" cy="779158"/>
      </dsp:txXfrm>
    </dsp:sp>
    <dsp:sp modelId="{D463A8F3-D585-714C-A7E9-53FC1AA12F10}">
      <dsp:nvSpPr>
        <dsp:cNvPr id="0" name=""/>
        <dsp:cNvSpPr/>
      </dsp:nvSpPr>
      <dsp:spPr>
        <a:xfrm>
          <a:off x="0" y="1973700"/>
          <a:ext cx="6669431" cy="863460"/>
        </a:xfrm>
        <a:prstGeom prst="roundRect">
          <a:avLst/>
        </a:prstGeom>
        <a:solidFill>
          <a:schemeClr val="accent2">
            <a:hueOff val="-615784"/>
            <a:satOff val="-26"/>
            <a:lumOff val="1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Identifying people’s needs</a:t>
          </a:r>
          <a:endParaRPr lang="en-US" sz="3600" kern="1200"/>
        </a:p>
      </dsp:txBody>
      <dsp:txXfrm>
        <a:off x="42151" y="2015851"/>
        <a:ext cx="6585129" cy="779158"/>
      </dsp:txXfrm>
    </dsp:sp>
    <dsp:sp modelId="{CA3B7521-9984-2440-8473-843FC1057B6E}">
      <dsp:nvSpPr>
        <dsp:cNvPr id="0" name=""/>
        <dsp:cNvSpPr/>
      </dsp:nvSpPr>
      <dsp:spPr>
        <a:xfrm>
          <a:off x="0" y="2940840"/>
          <a:ext cx="6669431" cy="863460"/>
        </a:xfrm>
        <a:prstGeom prst="roundRect">
          <a:avLst/>
        </a:prstGeom>
        <a:solidFill>
          <a:schemeClr val="accent2">
            <a:hueOff val="-923676"/>
            <a:satOff val="-38"/>
            <a:lumOff val="2706"/>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Policy and strategy</a:t>
          </a:r>
          <a:endParaRPr lang="en-US" sz="3600" kern="1200"/>
        </a:p>
      </dsp:txBody>
      <dsp:txXfrm>
        <a:off x="42151" y="2982991"/>
        <a:ext cx="6585129" cy="779158"/>
      </dsp:txXfrm>
    </dsp:sp>
    <dsp:sp modelId="{FA89AF5C-4A37-BA4A-A687-B086003CA52F}">
      <dsp:nvSpPr>
        <dsp:cNvPr id="0" name=""/>
        <dsp:cNvSpPr/>
      </dsp:nvSpPr>
      <dsp:spPr>
        <a:xfrm>
          <a:off x="0" y="3907980"/>
          <a:ext cx="6669431" cy="863460"/>
        </a:xfrm>
        <a:prstGeom prst="roundRect">
          <a:avLst/>
        </a:prstGeom>
        <a:solidFill>
          <a:schemeClr val="accent2">
            <a:hueOff val="-1231568"/>
            <a:satOff val="-51"/>
            <a:lumOff val="360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Team membership</a:t>
          </a:r>
          <a:endParaRPr lang="en-US" sz="3600" kern="1200"/>
        </a:p>
      </dsp:txBody>
      <dsp:txXfrm>
        <a:off x="42151" y="3950131"/>
        <a:ext cx="6585129" cy="779158"/>
      </dsp:txXfrm>
    </dsp:sp>
    <dsp:sp modelId="{179355BE-44DA-184B-BC2E-D3760DD7701A}">
      <dsp:nvSpPr>
        <dsp:cNvPr id="0" name=""/>
        <dsp:cNvSpPr/>
      </dsp:nvSpPr>
      <dsp:spPr>
        <a:xfrm>
          <a:off x="0" y="4875119"/>
          <a:ext cx="6669431" cy="863460"/>
        </a:xfrm>
        <a:prstGeom prst="roundRect">
          <a:avLst/>
        </a:prstGeom>
        <a:solidFill>
          <a:schemeClr val="accent2">
            <a:hueOff val="-1539460"/>
            <a:satOff val="-64"/>
            <a:lumOff val="451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Community</a:t>
          </a:r>
          <a:endParaRPr lang="en-US" sz="3600" kern="1200"/>
        </a:p>
      </dsp:txBody>
      <dsp:txXfrm>
        <a:off x="42151" y="4917270"/>
        <a:ext cx="6585129" cy="7791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25BE6-3A4F-154B-86BD-8A27FB90732C}">
      <dsp:nvSpPr>
        <dsp:cNvPr id="0" name=""/>
        <dsp:cNvSpPr/>
      </dsp:nvSpPr>
      <dsp:spPr>
        <a:xfrm>
          <a:off x="0" y="197729"/>
          <a:ext cx="6669431" cy="81549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Supervision</a:t>
          </a:r>
          <a:endParaRPr lang="en-US" sz="3400" kern="1200"/>
        </a:p>
      </dsp:txBody>
      <dsp:txXfrm>
        <a:off x="39809" y="237538"/>
        <a:ext cx="6589813" cy="735872"/>
      </dsp:txXfrm>
    </dsp:sp>
    <dsp:sp modelId="{18F9D374-F4F5-ED4B-A6DE-230659B7EDD6}">
      <dsp:nvSpPr>
        <dsp:cNvPr id="0" name=""/>
        <dsp:cNvSpPr/>
      </dsp:nvSpPr>
      <dsp:spPr>
        <a:xfrm>
          <a:off x="0" y="1111139"/>
          <a:ext cx="6669431" cy="815490"/>
        </a:xfrm>
        <a:prstGeom prst="roundRect">
          <a:avLst/>
        </a:prstGeom>
        <a:solidFill>
          <a:schemeClr val="accent2">
            <a:hueOff val="-307892"/>
            <a:satOff val="-13"/>
            <a:lumOff val="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Equal opportunities</a:t>
          </a:r>
          <a:endParaRPr lang="en-US" sz="3400" kern="1200"/>
        </a:p>
      </dsp:txBody>
      <dsp:txXfrm>
        <a:off x="39809" y="1150948"/>
        <a:ext cx="6589813" cy="735872"/>
      </dsp:txXfrm>
    </dsp:sp>
    <dsp:sp modelId="{9F78F8B8-6703-1446-866E-BB55B747E7F1}">
      <dsp:nvSpPr>
        <dsp:cNvPr id="0" name=""/>
        <dsp:cNvSpPr/>
      </dsp:nvSpPr>
      <dsp:spPr>
        <a:xfrm>
          <a:off x="0" y="2024550"/>
          <a:ext cx="6669431" cy="815490"/>
        </a:xfrm>
        <a:prstGeom prst="roundRect">
          <a:avLst/>
        </a:prstGeom>
        <a:solidFill>
          <a:schemeClr val="accent2">
            <a:hueOff val="-615784"/>
            <a:satOff val="-26"/>
            <a:lumOff val="1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Administrative and financial</a:t>
          </a:r>
          <a:endParaRPr lang="en-US" sz="3400" kern="1200"/>
        </a:p>
      </dsp:txBody>
      <dsp:txXfrm>
        <a:off x="39809" y="2064359"/>
        <a:ext cx="6589813" cy="735872"/>
      </dsp:txXfrm>
    </dsp:sp>
    <dsp:sp modelId="{1A151474-74A9-5D4C-8DF1-9487FD2D9574}">
      <dsp:nvSpPr>
        <dsp:cNvPr id="0" name=""/>
        <dsp:cNvSpPr/>
      </dsp:nvSpPr>
      <dsp:spPr>
        <a:xfrm>
          <a:off x="0" y="2937960"/>
          <a:ext cx="6669431" cy="815490"/>
        </a:xfrm>
        <a:prstGeom prst="roundRect">
          <a:avLst/>
        </a:prstGeom>
        <a:solidFill>
          <a:schemeClr val="accent2">
            <a:hueOff val="-923676"/>
            <a:satOff val="-38"/>
            <a:lumOff val="2706"/>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Monitoring and evaluating work</a:t>
          </a:r>
          <a:endParaRPr lang="en-US" sz="3400" kern="1200"/>
        </a:p>
      </dsp:txBody>
      <dsp:txXfrm>
        <a:off x="39809" y="2977769"/>
        <a:ext cx="6589813" cy="735872"/>
      </dsp:txXfrm>
    </dsp:sp>
    <dsp:sp modelId="{865EB9F1-FC90-F14B-A7AD-58BD78572416}">
      <dsp:nvSpPr>
        <dsp:cNvPr id="0" name=""/>
        <dsp:cNvSpPr/>
      </dsp:nvSpPr>
      <dsp:spPr>
        <a:xfrm>
          <a:off x="0" y="3851370"/>
          <a:ext cx="6669431" cy="815490"/>
        </a:xfrm>
        <a:prstGeom prst="roundRect">
          <a:avLst/>
        </a:prstGeom>
        <a:solidFill>
          <a:schemeClr val="accent2">
            <a:hueOff val="-1231568"/>
            <a:satOff val="-51"/>
            <a:lumOff val="360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Information and advice</a:t>
          </a:r>
          <a:endParaRPr lang="en-US" sz="3400" kern="1200"/>
        </a:p>
      </dsp:txBody>
      <dsp:txXfrm>
        <a:off x="39809" y="3891179"/>
        <a:ext cx="6589813" cy="735872"/>
      </dsp:txXfrm>
    </dsp:sp>
    <dsp:sp modelId="{0960B951-5C0B-914F-B5E7-9955330EB7A9}">
      <dsp:nvSpPr>
        <dsp:cNvPr id="0" name=""/>
        <dsp:cNvSpPr/>
      </dsp:nvSpPr>
      <dsp:spPr>
        <a:xfrm>
          <a:off x="0" y="4764780"/>
          <a:ext cx="6669431" cy="815490"/>
        </a:xfrm>
        <a:prstGeom prst="roundRect">
          <a:avLst/>
        </a:prstGeom>
        <a:solidFill>
          <a:schemeClr val="accent2">
            <a:hueOff val="-1539460"/>
            <a:satOff val="-64"/>
            <a:lumOff val="451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Any other</a:t>
          </a:r>
          <a:endParaRPr lang="en-US" sz="3400" kern="1200"/>
        </a:p>
      </dsp:txBody>
      <dsp:txXfrm>
        <a:off x="39809" y="4804589"/>
        <a:ext cx="6589813" cy="7358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62B43-0895-694D-99B4-7419B4A3AB33}">
      <dsp:nvSpPr>
        <dsp:cNvPr id="0" name=""/>
        <dsp:cNvSpPr/>
      </dsp:nvSpPr>
      <dsp:spPr>
        <a:xfrm>
          <a:off x="86794"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6C333435-7BEB-E443-9FC7-A13327BD65DE}">
      <dsp:nvSpPr>
        <dsp:cNvPr id="0" name=""/>
        <dsp:cNvSpPr/>
      </dsp:nvSpPr>
      <dsp:spPr>
        <a:xfrm>
          <a:off x="607560"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According to Tyler</a:t>
          </a:r>
          <a:r>
            <a:rPr lang="en-GB" sz="2100" i="1" kern="1200"/>
            <a:t> et al</a:t>
          </a:r>
          <a:r>
            <a:rPr lang="en-GB" sz="2100" kern="1200"/>
            <a:t> (2009, p. 10)</a:t>
          </a:r>
          <a:r>
            <a:rPr lang="en-GB" sz="2100" i="1" kern="1200"/>
            <a:t>, </a:t>
          </a:r>
          <a:r>
            <a:rPr lang="en-GB" sz="2100" kern="1200"/>
            <a:t>modern day youth work is becoming increasingly undertaken in a range of organisations, and youth work practitioners are being employed by a host of different agencies. </a:t>
          </a:r>
          <a:endParaRPr lang="en-US" sz="2100" kern="1200"/>
        </a:p>
      </dsp:txBody>
      <dsp:txXfrm>
        <a:off x="694729" y="582503"/>
        <a:ext cx="4512555" cy="2801839"/>
      </dsp:txXfrm>
    </dsp:sp>
    <dsp:sp modelId="{C4634EAE-D38F-504F-8D20-C5DA4BB44D27}">
      <dsp:nvSpPr>
        <dsp:cNvPr id="0" name=""/>
        <dsp:cNvSpPr/>
      </dsp:nvSpPr>
      <dsp:spPr>
        <a:xfrm>
          <a:off x="5815219"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EA04204C-4F3F-2048-95B7-1FC42A46ADC1}">
      <dsp:nvSpPr>
        <dsp:cNvPr id="0" name=""/>
        <dsp:cNvSpPr/>
      </dsp:nvSpPr>
      <dsp:spPr>
        <a:xfrm>
          <a:off x="6335985"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Wylie (1998, p. 212) agrees and states that youth work appears to be a much needed service, with youth workers being employed in a wide variety of organisational settings. He argues that the youth service forms only part of the overall delivery of work with young people.</a:t>
          </a:r>
          <a:endParaRPr lang="en-US" sz="2100" kern="1200"/>
        </a:p>
      </dsp:txBody>
      <dsp:txXfrm>
        <a:off x="6423154" y="582503"/>
        <a:ext cx="4512555" cy="28018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A0AA5-CD3A-BA4B-9A33-BF588D82B8DC}">
      <dsp:nvSpPr>
        <dsp:cNvPr id="0" name=""/>
        <dsp:cNvSpPr/>
      </dsp:nvSpPr>
      <dsp:spPr>
        <a:xfrm>
          <a:off x="86794"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04FBCB72-3AF6-9A4E-97F0-4BB79D55C964}">
      <dsp:nvSpPr>
        <dsp:cNvPr id="0" name=""/>
        <dsp:cNvSpPr/>
      </dsp:nvSpPr>
      <dsp:spPr>
        <a:xfrm>
          <a:off x="607560"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suggests that mangers and leaders need </a:t>
          </a:r>
          <a:r>
            <a:rPr lang="en-GB" sz="2400" b="1" kern="1200"/>
            <a:t>awareness</a:t>
          </a:r>
          <a:r>
            <a:rPr lang="en-GB" sz="2400" kern="1200"/>
            <a:t> and an </a:t>
          </a:r>
          <a:r>
            <a:rPr lang="en-GB" sz="2400" b="1" kern="1200"/>
            <a:t>understanding</a:t>
          </a:r>
          <a:r>
            <a:rPr lang="en-GB" sz="2400" kern="1200"/>
            <a:t> that there are </a:t>
          </a:r>
          <a:r>
            <a:rPr lang="en-GB" sz="2400" b="1" kern="1200"/>
            <a:t>diverse ways of managing </a:t>
          </a:r>
          <a:r>
            <a:rPr lang="en-GB" sz="2400" kern="1200"/>
            <a:t>and that a one fits all approach will not be effective. </a:t>
          </a:r>
          <a:endParaRPr lang="en-US" sz="2400" kern="1200"/>
        </a:p>
      </dsp:txBody>
      <dsp:txXfrm>
        <a:off x="694729" y="582503"/>
        <a:ext cx="4512555" cy="2801839"/>
      </dsp:txXfrm>
    </dsp:sp>
    <dsp:sp modelId="{093FC99A-E218-FA47-A069-3E63D3772B96}">
      <dsp:nvSpPr>
        <dsp:cNvPr id="0" name=""/>
        <dsp:cNvSpPr/>
      </dsp:nvSpPr>
      <dsp:spPr>
        <a:xfrm>
          <a:off x="5815219" y="606"/>
          <a:ext cx="4686893" cy="2976177"/>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9A437542-D7ED-D242-B5E4-4A1DC4FE91F2}">
      <dsp:nvSpPr>
        <dsp:cNvPr id="0" name=""/>
        <dsp:cNvSpPr/>
      </dsp:nvSpPr>
      <dsp:spPr>
        <a:xfrm>
          <a:off x="6335985"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approach is described by Hannagan as the ‘contingency approach’ and is underpinned by the principles that different problems and situations require different solutions (Hannagan, 2002, p. 11). </a:t>
          </a:r>
          <a:endParaRPr lang="en-US" sz="2400" kern="1200"/>
        </a:p>
      </dsp:txBody>
      <dsp:txXfrm>
        <a:off x="6423154" y="582503"/>
        <a:ext cx="4512555" cy="28018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6D030-3CFA-4829-8D93-1F6096290B96}">
      <dsp:nvSpPr>
        <dsp:cNvPr id="0" name=""/>
        <dsp:cNvSpPr/>
      </dsp:nvSpPr>
      <dsp:spPr>
        <a:xfrm>
          <a:off x="3080" y="587032"/>
          <a:ext cx="2444055" cy="1466433"/>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Public value is consumed by the ‘citizenry,’ rather than by paying customers, who consume private value</a:t>
          </a:r>
        </a:p>
      </dsp:txBody>
      <dsp:txXfrm>
        <a:off x="3080" y="587032"/>
        <a:ext cx="2444055" cy="1466433"/>
      </dsp:txXfrm>
    </dsp:sp>
    <dsp:sp modelId="{53E87C9E-9422-4F3A-885D-73F722869D8A}">
      <dsp:nvSpPr>
        <dsp:cNvPr id="0" name=""/>
        <dsp:cNvSpPr/>
      </dsp:nvSpPr>
      <dsp:spPr>
        <a:xfrm>
          <a:off x="2691541" y="587032"/>
          <a:ext cx="2444055" cy="1466433"/>
        </a:xfrm>
        <a:prstGeom prst="rect">
          <a:avLst/>
        </a:prstGeom>
        <a:solidFill>
          <a:schemeClr val="accent2">
            <a:hueOff val="-219923"/>
            <a:satOff val="-9"/>
            <a:lumOff val="64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citizenry expresses its  needs and wants through the political process, which in itself is subject to the </a:t>
          </a:r>
        </a:p>
      </dsp:txBody>
      <dsp:txXfrm>
        <a:off x="2691541" y="587032"/>
        <a:ext cx="2444055" cy="1466433"/>
      </dsp:txXfrm>
    </dsp:sp>
    <dsp:sp modelId="{1C1DF4B7-1915-4CD7-9B19-18A28343FD2B}">
      <dsp:nvSpPr>
        <dsp:cNvPr id="0" name=""/>
        <dsp:cNvSpPr/>
      </dsp:nvSpPr>
      <dsp:spPr>
        <a:xfrm>
          <a:off x="5380002" y="587032"/>
          <a:ext cx="2444055" cy="1466433"/>
        </a:xfrm>
        <a:prstGeom prst="rect">
          <a:avLst/>
        </a:prstGeom>
        <a:solidFill>
          <a:schemeClr val="accent2">
            <a:hueOff val="-439846"/>
            <a:satOff val="-18"/>
            <a:lumOff val="128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influences of a diverse range of stakeholders.</a:t>
          </a:r>
        </a:p>
      </dsp:txBody>
      <dsp:txXfrm>
        <a:off x="5380002" y="587032"/>
        <a:ext cx="2444055" cy="1466433"/>
      </dsp:txXfrm>
    </dsp:sp>
    <dsp:sp modelId="{1C0E9F82-77C6-45D0-AA3A-479D56FBDEAC}">
      <dsp:nvSpPr>
        <dsp:cNvPr id="0" name=""/>
        <dsp:cNvSpPr/>
      </dsp:nvSpPr>
      <dsp:spPr>
        <a:xfrm>
          <a:off x="8068463" y="587032"/>
          <a:ext cx="2444055" cy="1466433"/>
        </a:xfrm>
        <a:prstGeom prst="rect">
          <a:avLst/>
        </a:prstGeom>
        <a:solidFill>
          <a:schemeClr val="accent2">
            <a:hueOff val="-659769"/>
            <a:satOff val="-27"/>
            <a:lumOff val="193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In the private sector, resources are economic: money provided as revenue or investments. It provides the means of </a:t>
          </a:r>
        </a:p>
      </dsp:txBody>
      <dsp:txXfrm>
        <a:off x="8068463" y="587032"/>
        <a:ext cx="2444055" cy="1466433"/>
      </dsp:txXfrm>
    </dsp:sp>
    <dsp:sp modelId="{094DA223-9C3C-4D11-B390-5CF45A6DFF4D}">
      <dsp:nvSpPr>
        <dsp:cNvPr id="0" name=""/>
        <dsp:cNvSpPr/>
      </dsp:nvSpPr>
      <dsp:spPr>
        <a:xfrm>
          <a:off x="3080" y="2297871"/>
          <a:ext cx="2444055" cy="1466433"/>
        </a:xfrm>
        <a:prstGeom prst="rect">
          <a:avLst/>
        </a:prstGeom>
        <a:solidFill>
          <a:schemeClr val="accent2">
            <a:hueOff val="-879692"/>
            <a:satOff val="-37"/>
            <a:lumOff val="257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renewing labour, equipment and raw materials</a:t>
          </a:r>
        </a:p>
      </dsp:txBody>
      <dsp:txXfrm>
        <a:off x="3080" y="2297871"/>
        <a:ext cx="2444055" cy="1466433"/>
      </dsp:txXfrm>
    </dsp:sp>
    <dsp:sp modelId="{1F6E23DD-571E-46C6-A1CB-DD1DEEBB958B}">
      <dsp:nvSpPr>
        <dsp:cNvPr id="0" name=""/>
        <dsp:cNvSpPr/>
      </dsp:nvSpPr>
      <dsp:spPr>
        <a:xfrm>
          <a:off x="2691541" y="2297871"/>
          <a:ext cx="2444055" cy="1466433"/>
        </a:xfrm>
        <a:prstGeom prst="rect">
          <a:avLst/>
        </a:prstGeom>
        <a:solidFill>
          <a:schemeClr val="accent2">
            <a:hueOff val="-1099614"/>
            <a:satOff val="-46"/>
            <a:lumOff val="322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In the public sector, public money is a resource, and so is public power.</a:t>
          </a:r>
        </a:p>
      </dsp:txBody>
      <dsp:txXfrm>
        <a:off x="2691541" y="2297871"/>
        <a:ext cx="2444055" cy="1466433"/>
      </dsp:txXfrm>
    </dsp:sp>
    <dsp:sp modelId="{D62521D0-D1C2-4C7E-8D5F-BF2431D099E2}">
      <dsp:nvSpPr>
        <dsp:cNvPr id="0" name=""/>
        <dsp:cNvSpPr/>
      </dsp:nvSpPr>
      <dsp:spPr>
        <a:xfrm>
          <a:off x="5380002" y="2297871"/>
          <a:ext cx="2444055" cy="1466433"/>
        </a:xfrm>
        <a:prstGeom prst="rect">
          <a:avLst/>
        </a:prstGeom>
        <a:solidFill>
          <a:schemeClr val="accent2">
            <a:hueOff val="-1319537"/>
            <a:satOff val="-55"/>
            <a:lumOff val="386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Public managers use the legitimate authority of the state, as well as money, in order to carry out their tasks.  (Laswell </a:t>
          </a:r>
        </a:p>
      </dsp:txBody>
      <dsp:txXfrm>
        <a:off x="5380002" y="2297871"/>
        <a:ext cx="2444055" cy="1466433"/>
      </dsp:txXfrm>
    </dsp:sp>
    <dsp:sp modelId="{0F5B84C7-6202-4B6C-AE4C-FB125944DF06}">
      <dsp:nvSpPr>
        <dsp:cNvPr id="0" name=""/>
        <dsp:cNvSpPr/>
      </dsp:nvSpPr>
      <dsp:spPr>
        <a:xfrm>
          <a:off x="8068463" y="2297871"/>
          <a:ext cx="2444055" cy="1466433"/>
        </a:xfrm>
        <a:prstGeom prst="rect">
          <a:avLst/>
        </a:prstGeom>
        <a:solidFill>
          <a:schemeClr val="accent2">
            <a:hueOff val="-1539460"/>
            <a:satOff val="-64"/>
            <a:lumOff val="451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and Kaplan, 1950) </a:t>
          </a:r>
        </a:p>
      </dsp:txBody>
      <dsp:txXfrm>
        <a:off x="806846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83B670-9A70-4747-933F-0E62E7C8D219}" type="datetimeFigureOut">
              <a:rPr lang="en-US" smtClean="0"/>
              <a:t>11/15/2021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D0022C-CBCC-064E-9817-A57F0D78E018}" type="slidenum">
              <a:rPr lang="en-US" smtClean="0"/>
              <a:t>‹#›</a:t>
            </a:fld>
            <a:endParaRPr lang="en-US"/>
          </a:p>
        </p:txBody>
      </p:sp>
    </p:spTree>
    <p:extLst>
      <p:ext uri="{BB962C8B-B14F-4D97-AF65-F5344CB8AC3E}">
        <p14:creationId xmlns:p14="http://schemas.microsoft.com/office/powerpoint/2010/main" val="2046358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73B3005F-2279-D742-AAC3-CCA6FEB9245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6920DBF4-1FA9-E84E-A92B-069049C6C6BC}"/>
              </a:ext>
            </a:extLst>
          </p:cNvPr>
          <p:cNvSpPr>
            <a:spLocks noGrp="1"/>
          </p:cNvSpPr>
          <p:nvPr>
            <p:ph type="body" idx="1"/>
          </p:nvPr>
        </p:nvSpPr>
        <p:spPr bwMode="auto"/>
        <p:txBody>
          <a:bodyPr wrap="square" numCol="1" anchor="t" anchorCtr="0" compatLnSpc="1">
            <a:prstTxWarp prst="textNoShape">
              <a:avLst/>
            </a:prstTxWarp>
          </a:bodyPr>
          <a:lstStyle/>
          <a:p>
            <a:pPr marL="365760" indent="-256032" fontAlgn="auto">
              <a:spcAft>
                <a:spcPts val="0"/>
              </a:spcAft>
              <a:defRPr/>
            </a:pPr>
            <a:r>
              <a:rPr lang="en-GB" dirty="0"/>
              <a:t>Identify the key duties for a youth and community support worker and those within the professional range; </a:t>
            </a:r>
          </a:p>
          <a:p>
            <a:pPr marL="109728" fontAlgn="auto">
              <a:spcAft>
                <a:spcPts val="0"/>
              </a:spcAft>
              <a:buFont typeface="Arial" panose="020B0604020202020204" pitchFamily="34" charset="0"/>
              <a:buNone/>
              <a:defRPr/>
            </a:pPr>
            <a:endParaRPr lang="en-GB" dirty="0"/>
          </a:p>
          <a:p>
            <a:pPr marL="365760" indent="-256032" fontAlgn="auto">
              <a:spcAft>
                <a:spcPts val="0"/>
              </a:spcAft>
              <a:defRPr/>
            </a:pPr>
            <a:r>
              <a:rPr lang="en-GB" dirty="0"/>
              <a:t>Discuss and debate key management roles and responsibilities and identify strengths and concerns in relation to your own development;</a:t>
            </a:r>
          </a:p>
          <a:p>
            <a:pPr>
              <a:spcBef>
                <a:spcPct val="0"/>
              </a:spcBef>
              <a:defRPr/>
            </a:pPr>
            <a:endParaRPr lang="en-GB" altLang="en-US" dirty="0"/>
          </a:p>
        </p:txBody>
      </p:sp>
      <p:sp>
        <p:nvSpPr>
          <p:cNvPr id="7172" name="Slide Number Placeholder 3">
            <a:extLst>
              <a:ext uri="{FF2B5EF4-FFF2-40B4-BE49-F238E27FC236}">
                <a16:creationId xmlns:a16="http://schemas.microsoft.com/office/drawing/2014/main" id="{337BBD0B-DF39-2A48-BFEE-1F646CA902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13500DC-6BAC-3842-9068-0A1837F76607}" type="slidenum">
              <a:rPr lang="en-GB" altLang="en-US">
                <a:latin typeface="Calibri" panose="020F0502020204030204" pitchFamily="34" charset="0"/>
              </a:rPr>
              <a:pPr/>
              <a:t>2</a:t>
            </a:fld>
            <a:endParaRPr lang="en-GB" altLang="en-US">
              <a:latin typeface="Calibri" panose="020F0502020204030204" pitchFamily="34" charset="0"/>
            </a:endParaRPr>
          </a:p>
        </p:txBody>
      </p:sp>
    </p:spTree>
    <p:extLst>
      <p:ext uri="{BB962C8B-B14F-4D97-AF65-F5344CB8AC3E}">
        <p14:creationId xmlns:p14="http://schemas.microsoft.com/office/powerpoint/2010/main" val="1659657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8BEC3498-BD51-7B45-8BF5-EE0EC99238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BBF984AA-8BB3-CC4C-BEE9-00567907C62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Mary Parker Follett (1868-1933) a management theorist, radical in her time, who was originally involved in community education (Smith 2002 cited in Tyler, 2009, p.7); She focussed upon the human element of management at a time when classical and scientific management theories were prominent which focused mainly on structure and mechanics (Coulshed and Mullender, 2006, cited in Tyler 2009, p.7)</a:t>
            </a:r>
          </a:p>
        </p:txBody>
      </p:sp>
      <p:sp>
        <p:nvSpPr>
          <p:cNvPr id="28675" name="Slide Number Placeholder 3">
            <a:extLst>
              <a:ext uri="{FF2B5EF4-FFF2-40B4-BE49-F238E27FC236}">
                <a16:creationId xmlns:a16="http://schemas.microsoft.com/office/drawing/2014/main" id="{B0BE8341-A773-4242-BC49-ED9CF3F700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CD6B148-59AC-0349-B18E-D391B0569F91}" type="slidenum">
              <a:rPr lang="en-GB" altLang="en-US">
                <a:latin typeface="Calibri" panose="020F0502020204030204" pitchFamily="34" charset="0"/>
              </a:rPr>
              <a:pPr/>
              <a:t>5</a:t>
            </a:fld>
            <a:endParaRPr lang="en-GB" altLang="en-US">
              <a:latin typeface="Calibri" panose="020F0502020204030204" pitchFamily="34" charset="0"/>
            </a:endParaRPr>
          </a:p>
        </p:txBody>
      </p:sp>
    </p:spTree>
    <p:extLst>
      <p:ext uri="{BB962C8B-B14F-4D97-AF65-F5344CB8AC3E}">
        <p14:creationId xmlns:p14="http://schemas.microsoft.com/office/powerpoint/2010/main" val="3456127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14455725-6B69-C24F-A20A-66E70F531E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a:extLst>
              <a:ext uri="{FF2B5EF4-FFF2-40B4-BE49-F238E27FC236}">
                <a16:creationId xmlns:a16="http://schemas.microsoft.com/office/drawing/2014/main" id="{AAE2209B-B0C7-C84F-BA2B-CB6587D912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 we can see that the meaning we give our work as a manager is personal and therefore different for each of us</a:t>
            </a:r>
          </a:p>
          <a:p>
            <a:endParaRPr lang="en-GB" altLang="en-US"/>
          </a:p>
        </p:txBody>
      </p:sp>
      <p:sp>
        <p:nvSpPr>
          <p:cNvPr id="30723" name="Slide Number Placeholder 3">
            <a:extLst>
              <a:ext uri="{FF2B5EF4-FFF2-40B4-BE49-F238E27FC236}">
                <a16:creationId xmlns:a16="http://schemas.microsoft.com/office/drawing/2014/main" id="{51CC7A7D-3951-574E-A3AF-8821F8260F5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E61F6E-D00D-3147-B848-D68737D7077B}" type="slidenum">
              <a:rPr lang="en-GB" altLang="en-US">
                <a:latin typeface="Calibri" panose="020F0502020204030204" pitchFamily="34" charset="0"/>
              </a:rPr>
              <a:pPr/>
              <a:t>6</a:t>
            </a:fld>
            <a:endParaRPr lang="en-GB" altLang="en-US">
              <a:latin typeface="Calibri" panose="020F0502020204030204" pitchFamily="34" charset="0"/>
            </a:endParaRPr>
          </a:p>
        </p:txBody>
      </p:sp>
    </p:spTree>
    <p:extLst>
      <p:ext uri="{BB962C8B-B14F-4D97-AF65-F5344CB8AC3E}">
        <p14:creationId xmlns:p14="http://schemas.microsoft.com/office/powerpoint/2010/main" val="1057134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E513202D-D506-4D4C-BF11-DC6E3ED4DD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33DD1D15-17C0-2741-A65C-710C235C1F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a:extLst>
              <a:ext uri="{FF2B5EF4-FFF2-40B4-BE49-F238E27FC236}">
                <a16:creationId xmlns:a16="http://schemas.microsoft.com/office/drawing/2014/main" id="{D1DFE5AD-E71C-2143-8C69-EC3DD23308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CC38F35-06E3-BB49-9D1D-AABA4106D88B}" type="slidenum">
              <a:rPr lang="en-GB" altLang="en-US">
                <a:latin typeface="Verdana" panose="020B0604030504040204" pitchFamily="34" charset="0"/>
              </a:rPr>
              <a:pPr>
                <a:spcBef>
                  <a:spcPct val="0"/>
                </a:spcBef>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904126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87BC9774-3608-D845-908F-66FA481C592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A2D74EFE-AAEA-3440-99AF-B2B76A4A63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Note: Each of the eight leadership roles in the competing values framework contains three competencies. They, like the value, both complement the ones next to them and contrast with those opposite to them.</a:t>
            </a:r>
          </a:p>
          <a:p>
            <a:endParaRPr lang="en-GB" altLang="en-US"/>
          </a:p>
        </p:txBody>
      </p:sp>
      <p:sp>
        <p:nvSpPr>
          <p:cNvPr id="28675" name="Slide Number Placeholder 3">
            <a:extLst>
              <a:ext uri="{FF2B5EF4-FFF2-40B4-BE49-F238E27FC236}">
                <a16:creationId xmlns:a16="http://schemas.microsoft.com/office/drawing/2014/main" id="{CEA2E2F3-98B8-0A48-9C4B-4E7531E9AC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619785F-EFAE-FA4E-9C6E-7C43C1121EFA}" type="slidenum">
              <a:rPr lang="en-GB" altLang="en-US">
                <a:latin typeface="Calibri" panose="020F0502020204030204" pitchFamily="34" charset="0"/>
              </a:rPr>
              <a:pPr/>
              <a:t>17</a:t>
            </a:fld>
            <a:endParaRPr lang="en-GB" altLang="en-US">
              <a:latin typeface="Calibri" panose="020F0502020204030204" pitchFamily="34" charset="0"/>
            </a:endParaRPr>
          </a:p>
        </p:txBody>
      </p:sp>
    </p:spTree>
    <p:extLst>
      <p:ext uri="{BB962C8B-B14F-4D97-AF65-F5344CB8AC3E}">
        <p14:creationId xmlns:p14="http://schemas.microsoft.com/office/powerpoint/2010/main" val="1048318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73B3005F-2279-D742-AAC3-CCA6FEB9245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6920DBF4-1FA9-E84E-A92B-069049C6C6BC}"/>
              </a:ext>
            </a:extLst>
          </p:cNvPr>
          <p:cNvSpPr>
            <a:spLocks noGrp="1"/>
          </p:cNvSpPr>
          <p:nvPr>
            <p:ph type="body" idx="1"/>
          </p:nvPr>
        </p:nvSpPr>
        <p:spPr bwMode="auto"/>
        <p:txBody>
          <a:bodyPr wrap="square" numCol="1" anchor="t" anchorCtr="0" compatLnSpc="1">
            <a:prstTxWarp prst="textNoShape">
              <a:avLst/>
            </a:prstTxWarp>
          </a:bodyPr>
          <a:lstStyle/>
          <a:p>
            <a:pPr marL="365760" indent="-256032" fontAlgn="auto">
              <a:spcAft>
                <a:spcPts val="0"/>
              </a:spcAft>
              <a:defRPr/>
            </a:pPr>
            <a:r>
              <a:rPr lang="en-GB" dirty="0"/>
              <a:t>Identify the key duties for a youth and community support worker and those within the professional range; </a:t>
            </a:r>
          </a:p>
          <a:p>
            <a:pPr marL="109728" fontAlgn="auto">
              <a:spcAft>
                <a:spcPts val="0"/>
              </a:spcAft>
              <a:buFont typeface="Arial" panose="020B0604020202020204" pitchFamily="34" charset="0"/>
              <a:buNone/>
              <a:defRPr/>
            </a:pPr>
            <a:endParaRPr lang="en-GB" dirty="0"/>
          </a:p>
          <a:p>
            <a:pPr marL="365760" indent="-256032" fontAlgn="auto">
              <a:spcAft>
                <a:spcPts val="0"/>
              </a:spcAft>
              <a:defRPr/>
            </a:pPr>
            <a:r>
              <a:rPr lang="en-GB" dirty="0"/>
              <a:t>Discuss and debate key management roles and responsibilities and identify strengths and concerns in relation to your own development;</a:t>
            </a:r>
          </a:p>
          <a:p>
            <a:pPr>
              <a:spcBef>
                <a:spcPct val="0"/>
              </a:spcBef>
              <a:defRPr/>
            </a:pPr>
            <a:endParaRPr lang="en-GB" altLang="en-US" dirty="0"/>
          </a:p>
        </p:txBody>
      </p:sp>
      <p:sp>
        <p:nvSpPr>
          <p:cNvPr id="7172" name="Slide Number Placeholder 3">
            <a:extLst>
              <a:ext uri="{FF2B5EF4-FFF2-40B4-BE49-F238E27FC236}">
                <a16:creationId xmlns:a16="http://schemas.microsoft.com/office/drawing/2014/main" id="{337BBD0B-DF39-2A48-BFEE-1F646CA902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13500DC-6BAC-3842-9068-0A1837F76607}" type="slidenum">
              <a:rPr lang="en-GB" altLang="en-US">
                <a:latin typeface="Calibri" panose="020F0502020204030204" pitchFamily="34" charset="0"/>
              </a:rPr>
              <a:pPr/>
              <a:t>30</a:t>
            </a:fld>
            <a:endParaRPr lang="en-GB" altLang="en-US">
              <a:latin typeface="Calibri" panose="020F0502020204030204" pitchFamily="34" charset="0"/>
            </a:endParaRPr>
          </a:p>
        </p:txBody>
      </p:sp>
    </p:spTree>
    <p:extLst>
      <p:ext uri="{BB962C8B-B14F-4D97-AF65-F5344CB8AC3E}">
        <p14:creationId xmlns:p14="http://schemas.microsoft.com/office/powerpoint/2010/main" val="3857062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863024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450435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7035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019598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647149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197286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666723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965089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055195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519847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11/15/2021</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629886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11/15/2021</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800572175"/>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RNRKjW6iSJo?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s://gov.wales/value-youth-work-training-sustainable-model-wales-html" TargetMode="Externa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coline.graphics/portfolio/digital-youth-wor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hyperlink" Target="https://es.qaz.wiki/wiki/Managerialism"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flickr.com/photos/ajaygoel2011/27180406744/" TargetMode="Externa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ted.com/talks/tim_leberecht_4_ways_to_build_a_human_company_in_the_age_of_machines" TargetMode="External"/><Relationship Id="rId2" Type="http://schemas.openxmlformats.org/officeDocument/2006/relationships/hyperlink" Target="http://study.com/academy/lesson/modern-theory-of-management.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researchleap.com/theories-motivation-application-organizations-risk-analysis/" TargetMode="External"/><Relationship Id="rId2" Type="http://schemas.openxmlformats.org/officeDocument/2006/relationships/image" Target="../media/image21.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www.thebluediamondgallery.com/handwriting/q/questions.html" TargetMode="External"/><Relationship Id="rId2" Type="http://schemas.openxmlformats.org/officeDocument/2006/relationships/image" Target="../media/image22.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D6B1E-D8AE-824E-A1A0-A5F310ADE2E0}"/>
              </a:ext>
            </a:extLst>
          </p:cNvPr>
          <p:cNvSpPr>
            <a:spLocks noGrp="1"/>
          </p:cNvSpPr>
          <p:nvPr>
            <p:ph type="ctrTitle"/>
          </p:nvPr>
        </p:nvSpPr>
        <p:spPr>
          <a:xfrm>
            <a:off x="4983900" y="1079500"/>
            <a:ext cx="6119131" cy="2138400"/>
          </a:xfrm>
        </p:spPr>
        <p:txBody>
          <a:bodyPr>
            <a:normAutofit fontScale="90000"/>
          </a:bodyPr>
          <a:lstStyle/>
          <a:p>
            <a:pPr>
              <a:lnSpc>
                <a:spcPct val="90000"/>
              </a:lnSpc>
            </a:pPr>
            <a:br>
              <a:rPr lang="en-GB" sz="1100" b="1"/>
            </a:br>
            <a:br>
              <a:rPr lang="en-GB" sz="1100" b="1"/>
            </a:br>
            <a:br>
              <a:rPr lang="en-GB" sz="1100" b="1"/>
            </a:br>
            <a:br>
              <a:rPr lang="en-GB" sz="1100" b="1"/>
            </a:br>
            <a:br>
              <a:rPr lang="en-GB" sz="1100" b="1"/>
            </a:br>
            <a:br>
              <a:rPr lang="en-GB" sz="1100" b="1"/>
            </a:br>
            <a:br>
              <a:rPr lang="en-GB" sz="1100" b="1"/>
            </a:br>
            <a:br>
              <a:rPr lang="en-GB" sz="1100" b="1"/>
            </a:br>
            <a:br>
              <a:rPr lang="en-GB" sz="1100"/>
            </a:br>
            <a:r>
              <a:rPr lang="en-GB" sz="2000" b="1"/>
              <a:t>Supervision, Leadership and Management for Professionals:</a:t>
            </a:r>
            <a:br>
              <a:rPr lang="en-GB" sz="2000" b="1"/>
            </a:br>
            <a:r>
              <a:rPr lang="en-GB" sz="2000"/>
              <a:t>ECYW7003</a:t>
            </a:r>
            <a:endParaRPr lang="en-US" sz="2000" dirty="0"/>
          </a:p>
        </p:txBody>
      </p:sp>
      <p:sp>
        <p:nvSpPr>
          <p:cNvPr id="3" name="Subtitle 2">
            <a:extLst>
              <a:ext uri="{FF2B5EF4-FFF2-40B4-BE49-F238E27FC236}">
                <a16:creationId xmlns:a16="http://schemas.microsoft.com/office/drawing/2014/main" id="{E2EB9BEA-C931-0E4D-B20E-B21B06ADE1A3}"/>
              </a:ext>
            </a:extLst>
          </p:cNvPr>
          <p:cNvSpPr>
            <a:spLocks noGrp="1"/>
          </p:cNvSpPr>
          <p:nvPr>
            <p:ph type="subTitle" idx="1"/>
          </p:nvPr>
        </p:nvSpPr>
        <p:spPr>
          <a:xfrm>
            <a:off x="4980779" y="4113213"/>
            <a:ext cx="6125372" cy="1655762"/>
          </a:xfrm>
        </p:spPr>
        <p:txBody>
          <a:bodyPr>
            <a:normAutofit/>
          </a:bodyPr>
          <a:lstStyle/>
          <a:p>
            <a:r>
              <a:rPr lang="en-GB" b="1" dirty="0"/>
              <a:t>16</a:t>
            </a:r>
            <a:r>
              <a:rPr lang="en-GB" b="1" baseline="30000" dirty="0"/>
              <a:t>th</a:t>
            </a:r>
            <a:r>
              <a:rPr lang="en-GB" b="1" dirty="0"/>
              <a:t> November  </a:t>
            </a:r>
            <a:r>
              <a:rPr lang="en-GB" dirty="0"/>
              <a:t>2021</a:t>
            </a:r>
            <a:br>
              <a:rPr lang="en-GB" dirty="0"/>
            </a:br>
            <a:r>
              <a:rPr lang="en-GB" dirty="0"/>
              <a:t>Darren O’Connor</a:t>
            </a:r>
            <a:endParaRPr lang="en-US" dirty="0"/>
          </a:p>
        </p:txBody>
      </p:sp>
      <p:pic>
        <p:nvPicPr>
          <p:cNvPr id="22" name="Picture 3">
            <a:extLst>
              <a:ext uri="{FF2B5EF4-FFF2-40B4-BE49-F238E27FC236}">
                <a16:creationId xmlns:a16="http://schemas.microsoft.com/office/drawing/2014/main" id="{EED1555D-B042-4C41-9DC3-FA0FE8B9648F}"/>
              </a:ext>
            </a:extLst>
          </p:cNvPr>
          <p:cNvPicPr>
            <a:picLocks noChangeAspect="1"/>
          </p:cNvPicPr>
          <p:nvPr/>
        </p:nvPicPr>
        <p:blipFill rotWithShape="1">
          <a:blip r:embed="rId2"/>
          <a:srcRect l="8055" r="57153"/>
          <a:stretch/>
        </p:blipFill>
        <p:spPr>
          <a:xfrm>
            <a:off x="20" y="10"/>
            <a:ext cx="3863955" cy="6857989"/>
          </a:xfrm>
          <a:prstGeom prst="rect">
            <a:avLst/>
          </a:prstGeom>
        </p:spPr>
      </p:pic>
      <p:cxnSp>
        <p:nvCxnSpPr>
          <p:cNvPr id="23"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1357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6182D7B-F37A-BF4F-A381-F50B3064BF25}"/>
              </a:ext>
            </a:extLst>
          </p:cNvPr>
          <p:cNvSpPr>
            <a:spLocks noGrp="1"/>
          </p:cNvSpPr>
          <p:nvPr>
            <p:ph type="title" idx="4294967295"/>
          </p:nvPr>
        </p:nvSpPr>
        <p:spPr>
          <a:xfrm>
            <a:off x="1992314" y="0"/>
            <a:ext cx="8675687" cy="908050"/>
          </a:xfrm>
        </p:spPr>
        <p:txBody>
          <a:bodyPr rtlCol="0">
            <a:normAutofit fontScale="90000"/>
          </a:bodyPr>
          <a:lstStyle/>
          <a:p>
            <a:pPr>
              <a:defRPr/>
            </a:pPr>
            <a:br>
              <a:rPr lang="en-GB" sz="3600" dirty="0"/>
            </a:br>
            <a:r>
              <a:rPr lang="en-GB" sz="3600" dirty="0"/>
              <a:t>Objectives to be covered:</a:t>
            </a:r>
            <a:br>
              <a:rPr lang="en-GB" sz="3600" dirty="0"/>
            </a:br>
            <a:r>
              <a:rPr lang="en-GB" sz="1600" dirty="0"/>
              <a:t>At the end of the session students will have:</a:t>
            </a:r>
            <a:br>
              <a:rPr lang="en-GB" sz="1600" dirty="0"/>
            </a:br>
            <a:br>
              <a:rPr lang="en-GB" sz="1600" dirty="0"/>
            </a:br>
            <a:endParaRPr lang="en-GB" sz="1600" dirty="0"/>
          </a:p>
        </p:txBody>
      </p:sp>
      <p:sp>
        <p:nvSpPr>
          <p:cNvPr id="10243" name="Content Placeholder 2">
            <a:extLst>
              <a:ext uri="{FF2B5EF4-FFF2-40B4-BE49-F238E27FC236}">
                <a16:creationId xmlns:a16="http://schemas.microsoft.com/office/drawing/2014/main" id="{CE509486-F970-D448-8B08-AA3D0CEADE1A}"/>
              </a:ext>
            </a:extLst>
          </p:cNvPr>
          <p:cNvSpPr>
            <a:spLocks noGrp="1"/>
          </p:cNvSpPr>
          <p:nvPr>
            <p:ph idx="4294967295"/>
          </p:nvPr>
        </p:nvSpPr>
        <p:spPr>
          <a:xfrm>
            <a:off x="1992314" y="1052514"/>
            <a:ext cx="8675687" cy="5545137"/>
          </a:xfrm>
        </p:spPr>
        <p:txBody>
          <a:bodyPr rtlCol="0">
            <a:normAutofit/>
          </a:bodyPr>
          <a:lstStyle/>
          <a:p>
            <a:pPr marL="109728" indent="0">
              <a:buNone/>
              <a:defRPr/>
            </a:pPr>
            <a:endParaRPr lang="en-GB" sz="2800" dirty="0"/>
          </a:p>
          <a:p>
            <a:pPr marL="566928" indent="-457200">
              <a:defRPr/>
            </a:pPr>
            <a:r>
              <a:rPr lang="en-GB" altLang="en-US" sz="2800" dirty="0"/>
              <a:t>Critically reviewed the current context of Youth and Community Work and identified key issues for leaders and managers;</a:t>
            </a:r>
          </a:p>
          <a:p>
            <a:pPr marL="566928" indent="-457200">
              <a:defRPr/>
            </a:pPr>
            <a:r>
              <a:rPr lang="en-GB" altLang="en-US" sz="2800" dirty="0"/>
              <a:t>Reviewed the concept of YW Management and its challenges within current policy context</a:t>
            </a:r>
          </a:p>
          <a:p>
            <a:pPr marL="566928" indent="-457200">
              <a:defRPr/>
            </a:pPr>
            <a:r>
              <a:rPr lang="en-GB" altLang="en-US" sz="2800" dirty="0"/>
              <a:t>Examined and analysed management theory and relate it to contemporary Youth work Practice;</a:t>
            </a:r>
          </a:p>
          <a:p>
            <a:pPr marL="566928" indent="-457200">
              <a:defRPr/>
            </a:pPr>
            <a:endParaRPr lang="en-GB" altLang="en-US" sz="2800" dirty="0"/>
          </a:p>
          <a:p>
            <a:pPr marL="566928" indent="-457200">
              <a:defRPr/>
            </a:pPr>
            <a:endParaRPr lang="en-GB" altLang="en-US"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p:txBody>
      </p:sp>
    </p:spTree>
    <p:extLst>
      <p:ext uri="{BB962C8B-B14F-4D97-AF65-F5344CB8AC3E}">
        <p14:creationId xmlns:p14="http://schemas.microsoft.com/office/powerpoint/2010/main" val="2624710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82429024-B566-634F-B049-3A5CE9E86673}"/>
              </a:ext>
            </a:extLst>
          </p:cNvPr>
          <p:cNvSpPr>
            <a:spLocks noGrp="1"/>
          </p:cNvSpPr>
          <p:nvPr>
            <p:ph type="title"/>
          </p:nvPr>
        </p:nvSpPr>
        <p:spPr/>
        <p:txBody>
          <a:bodyPr>
            <a:normAutofit fontScale="90000"/>
          </a:bodyPr>
          <a:lstStyle/>
          <a:p>
            <a:r>
              <a:rPr lang="en-GB" altLang="en-US"/>
              <a:t>Key reading – lots more on reading list</a:t>
            </a:r>
          </a:p>
        </p:txBody>
      </p:sp>
      <p:pic>
        <p:nvPicPr>
          <p:cNvPr id="33794" name="Content Placeholder 3">
            <a:extLst>
              <a:ext uri="{FF2B5EF4-FFF2-40B4-BE49-F238E27FC236}">
                <a16:creationId xmlns:a16="http://schemas.microsoft.com/office/drawing/2014/main" id="{7A543A40-D47A-AE45-A066-0EF4517B6A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81200" y="1628775"/>
            <a:ext cx="2114550" cy="3048000"/>
          </a:xfrm>
        </p:spPr>
      </p:pic>
      <p:pic>
        <p:nvPicPr>
          <p:cNvPr id="33795" name="Picture 4">
            <a:extLst>
              <a:ext uri="{FF2B5EF4-FFF2-40B4-BE49-F238E27FC236}">
                <a16:creationId xmlns:a16="http://schemas.microsoft.com/office/drawing/2014/main" id="{1F902BEB-E9E3-BE4A-96E4-E83C522EF57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11675" y="1593851"/>
            <a:ext cx="1728788"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5">
            <a:extLst>
              <a:ext uri="{FF2B5EF4-FFF2-40B4-BE49-F238E27FC236}">
                <a16:creationId xmlns:a16="http://schemas.microsoft.com/office/drawing/2014/main" id="{B63136D3-9481-9243-B76A-4B3C9BCE215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97813" y="1593851"/>
            <a:ext cx="228600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6">
            <a:extLst>
              <a:ext uri="{FF2B5EF4-FFF2-40B4-BE49-F238E27FC236}">
                <a16:creationId xmlns:a16="http://schemas.microsoft.com/office/drawing/2014/main" id="{35318532-D668-A84F-80A1-FC9448F4FFF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02189" y="4365625"/>
            <a:ext cx="1430337" cy="2078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457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5" name="Title 1">
            <a:extLst>
              <a:ext uri="{FF2B5EF4-FFF2-40B4-BE49-F238E27FC236}">
                <a16:creationId xmlns:a16="http://schemas.microsoft.com/office/drawing/2014/main" id="{E4CEFBF5-6EB0-DE4A-8EB7-66010B7D50B7}"/>
              </a:ext>
            </a:extLst>
          </p:cNvPr>
          <p:cNvSpPr>
            <a:spLocks noGrp="1"/>
          </p:cNvSpPr>
          <p:nvPr>
            <p:ph type="title"/>
          </p:nvPr>
        </p:nvSpPr>
        <p:spPr>
          <a:xfrm>
            <a:off x="6663910" y="540033"/>
            <a:ext cx="4426782" cy="1331604"/>
          </a:xfrm>
        </p:spPr>
        <p:txBody>
          <a:bodyPr anchor="b">
            <a:normAutofit/>
          </a:bodyPr>
          <a:lstStyle/>
          <a:p>
            <a:pPr algn="ctr">
              <a:lnSpc>
                <a:spcPct val="90000"/>
              </a:lnSpc>
            </a:pPr>
            <a:r>
              <a:rPr lang="en-GB" altLang="en-US" sz="2400">
                <a:latin typeface="Arial" panose="020B0604020202020204" pitchFamily="34" charset="0"/>
                <a:cs typeface="Arial" panose="020B0604020202020204" pitchFamily="34" charset="0"/>
              </a:rPr>
              <a:t>Group Task: As a Youth and Community Worker, </a:t>
            </a:r>
          </a:p>
        </p:txBody>
      </p:sp>
      <p:pic>
        <p:nvPicPr>
          <p:cNvPr id="26627" name="Picture 1" descr="Getting Along With Computer Science Folk – hls">
            <a:extLst>
              <a:ext uri="{FF2B5EF4-FFF2-40B4-BE49-F238E27FC236}">
                <a16:creationId xmlns:a16="http://schemas.microsoft.com/office/drawing/2014/main" id="{00DE3417-C00C-F442-AF20-1073866BB9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40989" y="929566"/>
            <a:ext cx="4996212" cy="49962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4" name="Straight Connector 7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6626" name="Content Placeholder 2">
            <a:extLst>
              <a:ext uri="{FF2B5EF4-FFF2-40B4-BE49-F238E27FC236}">
                <a16:creationId xmlns:a16="http://schemas.microsoft.com/office/drawing/2014/main" id="{6801639F-9022-6F4D-935E-71C4ED825748}"/>
              </a:ext>
            </a:extLst>
          </p:cNvPr>
          <p:cNvSpPr>
            <a:spLocks noGrp="1"/>
          </p:cNvSpPr>
          <p:nvPr>
            <p:ph idx="1"/>
          </p:nvPr>
        </p:nvSpPr>
        <p:spPr>
          <a:xfrm>
            <a:off x="6645276" y="2759076"/>
            <a:ext cx="4460874" cy="3009899"/>
          </a:xfrm>
        </p:spPr>
        <p:txBody>
          <a:bodyPr>
            <a:normAutofit/>
          </a:bodyPr>
          <a:lstStyle/>
          <a:p>
            <a:pPr marL="0" indent="0">
              <a:buNone/>
            </a:pPr>
            <a:endParaRPr lang="en-GB" altLang="en-US" dirty="0"/>
          </a:p>
          <a:p>
            <a:pPr marL="0" indent="0">
              <a:buNone/>
            </a:pPr>
            <a:r>
              <a:rPr lang="en-GB" altLang="en-US" sz="2800" dirty="0"/>
              <a:t>What does the term ‘Management’ mean to you?</a:t>
            </a:r>
          </a:p>
          <a:p>
            <a:pPr marL="0" indent="0">
              <a:buNone/>
            </a:pPr>
            <a:endParaRPr lang="en-GB" altLang="en-US" dirty="0"/>
          </a:p>
          <a:p>
            <a:pPr marL="0" indent="0">
              <a:buNone/>
            </a:pPr>
            <a:endParaRPr lang="en-GB" altLang="en-US" dirty="0"/>
          </a:p>
        </p:txBody>
      </p:sp>
    </p:spTree>
    <p:extLst>
      <p:ext uri="{BB962C8B-B14F-4D97-AF65-F5344CB8AC3E}">
        <p14:creationId xmlns:p14="http://schemas.microsoft.com/office/powerpoint/2010/main" val="3016540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A130AD9A-B8CB-F544-9D43-98C34CBA2BCD}"/>
              </a:ext>
            </a:extLst>
          </p:cNvPr>
          <p:cNvSpPr>
            <a:spLocks noGrp="1"/>
          </p:cNvSpPr>
          <p:nvPr>
            <p:ph type="title"/>
          </p:nvPr>
        </p:nvSpPr>
        <p:spPr/>
        <p:txBody>
          <a:bodyPr>
            <a:normAutofit fontScale="90000"/>
          </a:bodyPr>
          <a:lstStyle/>
          <a:p>
            <a:r>
              <a:rPr lang="en-GB" altLang="en-US" sz="3200"/>
              <a:t>Mullins, 2007; Watson, 2006 provide plenty of discussion and debate about ‘management’;</a:t>
            </a:r>
            <a:br>
              <a:rPr lang="en-GB" altLang="en-US" sz="3200"/>
            </a:br>
            <a:endParaRPr lang="en-GB" altLang="en-US" sz="3200"/>
          </a:p>
        </p:txBody>
      </p:sp>
      <p:sp>
        <p:nvSpPr>
          <p:cNvPr id="3" name="Content Placeholder 2">
            <a:extLst>
              <a:ext uri="{FF2B5EF4-FFF2-40B4-BE49-F238E27FC236}">
                <a16:creationId xmlns:a16="http://schemas.microsoft.com/office/drawing/2014/main" id="{34E09396-EF64-174E-9D9F-48ACE4BF7A4A}"/>
              </a:ext>
            </a:extLst>
          </p:cNvPr>
          <p:cNvSpPr>
            <a:spLocks noGrp="1"/>
          </p:cNvSpPr>
          <p:nvPr>
            <p:ph sz="half" idx="1"/>
          </p:nvPr>
        </p:nvSpPr>
        <p:spPr/>
        <p:txBody>
          <a:bodyPr>
            <a:normAutofit fontScale="25000" lnSpcReduction="20000"/>
          </a:bodyPr>
          <a:lstStyle/>
          <a:p>
            <a:pPr>
              <a:defRPr/>
            </a:pPr>
            <a:endParaRPr lang="en-GB" dirty="0"/>
          </a:p>
          <a:p>
            <a:pPr>
              <a:defRPr/>
            </a:pPr>
            <a:endParaRPr lang="en-GB" dirty="0"/>
          </a:p>
          <a:p>
            <a:pPr>
              <a:defRPr/>
            </a:pPr>
            <a:endParaRPr lang="en-GB" dirty="0"/>
          </a:p>
          <a:p>
            <a:pPr>
              <a:defRPr/>
            </a:pPr>
            <a:r>
              <a:rPr lang="en-GB" sz="7400" dirty="0"/>
              <a:t>‘the art of getting things done through people’ a is commonly used ‘simple’ definition</a:t>
            </a:r>
          </a:p>
          <a:p>
            <a:pPr>
              <a:defRPr/>
            </a:pPr>
            <a:r>
              <a:rPr lang="en-GB" sz="7400" dirty="0"/>
              <a:t> (Follett 1868-1933);</a:t>
            </a:r>
          </a:p>
          <a:p>
            <a:pPr marL="0" indent="0">
              <a:buNone/>
              <a:defRPr/>
            </a:pPr>
            <a:endParaRPr lang="en-GB" sz="7400" dirty="0"/>
          </a:p>
          <a:p>
            <a:pPr marL="0" indent="0">
              <a:buNone/>
              <a:defRPr/>
            </a:pPr>
            <a:r>
              <a:rPr lang="en-GB" sz="7400" dirty="0"/>
              <a:t>	</a:t>
            </a:r>
          </a:p>
          <a:p>
            <a:pPr marL="0" indent="0">
              <a:buNone/>
              <a:defRPr/>
            </a:pPr>
            <a:endParaRPr lang="en-GB" sz="7400" dirty="0">
              <a:solidFill>
                <a:srgbClr val="FF0000"/>
              </a:solidFill>
            </a:endParaRPr>
          </a:p>
          <a:p>
            <a:pPr marL="0" indent="0">
              <a:buNone/>
              <a:defRPr/>
            </a:pPr>
            <a:endParaRPr lang="en-GB" sz="7400" dirty="0">
              <a:solidFill>
                <a:srgbClr val="FF0000"/>
              </a:solidFill>
            </a:endParaRPr>
          </a:p>
          <a:p>
            <a:pPr marL="0" indent="0">
              <a:buNone/>
              <a:defRPr/>
            </a:pPr>
            <a:r>
              <a:rPr lang="en-GB" sz="7400" dirty="0">
                <a:solidFill>
                  <a:srgbClr val="FF0000"/>
                </a:solidFill>
              </a:rPr>
              <a:t>What do you think of the above quotes?</a:t>
            </a:r>
          </a:p>
          <a:p>
            <a:pPr marL="0" indent="0">
              <a:buNone/>
              <a:defRPr/>
            </a:pPr>
            <a:endParaRPr lang="en-GB" dirty="0"/>
          </a:p>
        </p:txBody>
      </p:sp>
      <p:sp>
        <p:nvSpPr>
          <p:cNvPr id="2" name="Content Placeholder 1">
            <a:extLst>
              <a:ext uri="{FF2B5EF4-FFF2-40B4-BE49-F238E27FC236}">
                <a16:creationId xmlns:a16="http://schemas.microsoft.com/office/drawing/2014/main" id="{540389B4-101C-A445-9F86-C9CDD7928AAC}"/>
              </a:ext>
            </a:extLst>
          </p:cNvPr>
          <p:cNvSpPr>
            <a:spLocks noGrp="1"/>
          </p:cNvSpPr>
          <p:nvPr>
            <p:ph sz="half" idx="2"/>
          </p:nvPr>
        </p:nvSpPr>
        <p:spPr/>
        <p:txBody>
          <a:bodyPr>
            <a:normAutofit fontScale="25000" lnSpcReduction="20000"/>
          </a:bodyPr>
          <a:lstStyle/>
          <a:p>
            <a:pPr>
              <a:defRPr/>
            </a:pPr>
            <a:endParaRPr lang="en-GB" sz="2400" dirty="0"/>
          </a:p>
          <a:p>
            <a:pPr>
              <a:defRPr/>
            </a:pPr>
            <a:endParaRPr lang="en-GB" sz="2400" dirty="0"/>
          </a:p>
          <a:p>
            <a:pPr>
              <a:defRPr/>
            </a:pPr>
            <a:endParaRPr lang="en-GB" sz="2400" dirty="0"/>
          </a:p>
          <a:p>
            <a:pPr>
              <a:defRPr/>
            </a:pPr>
            <a:r>
              <a:rPr lang="en-GB" sz="8000" dirty="0"/>
              <a:t>‘the overall shaping of relationships, understandings and processes within a work organisation to bring about the completion of the tasks undertaken in the organisation’s name in such a way that the organisation continues into the future </a:t>
            </a:r>
          </a:p>
          <a:p>
            <a:pPr marL="0" indent="0">
              <a:buNone/>
              <a:defRPr/>
            </a:pPr>
            <a:endParaRPr lang="en-GB" sz="8000" dirty="0"/>
          </a:p>
          <a:p>
            <a:pPr marL="0" indent="0">
              <a:buNone/>
              <a:defRPr/>
            </a:pPr>
            <a:r>
              <a:rPr lang="en-GB" sz="8000" dirty="0"/>
              <a:t>(Watson, 2006, p167 cited in Tyler et al 2009, p.8)</a:t>
            </a:r>
          </a:p>
          <a:p>
            <a:pPr>
              <a:defRPr/>
            </a:pPr>
            <a:endParaRPr lang="en-GB" dirty="0"/>
          </a:p>
        </p:txBody>
      </p:sp>
    </p:spTree>
    <p:extLst>
      <p:ext uri="{BB962C8B-B14F-4D97-AF65-F5344CB8AC3E}">
        <p14:creationId xmlns:p14="http://schemas.microsoft.com/office/powerpoint/2010/main" val="314512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A1CB3DB9-5754-9948-80F4-94DFE75598B9}"/>
              </a:ext>
            </a:extLst>
          </p:cNvPr>
          <p:cNvSpPr>
            <a:spLocks noGrp="1"/>
          </p:cNvSpPr>
          <p:nvPr>
            <p:ph type="title"/>
          </p:nvPr>
        </p:nvSpPr>
        <p:spPr/>
        <p:txBody>
          <a:bodyPr/>
          <a:lstStyle/>
          <a:p>
            <a:r>
              <a:rPr lang="en-GB" altLang="en-US" sz="3200"/>
              <a:t>Watson (2006, p.167)argues that</a:t>
            </a:r>
          </a:p>
        </p:txBody>
      </p:sp>
      <p:sp>
        <p:nvSpPr>
          <p:cNvPr id="29698" name="Content Placeholder 2">
            <a:extLst>
              <a:ext uri="{FF2B5EF4-FFF2-40B4-BE49-F238E27FC236}">
                <a16:creationId xmlns:a16="http://schemas.microsoft.com/office/drawing/2014/main" id="{121A036D-5F6A-1642-A05E-5BE3A527257B}"/>
              </a:ext>
            </a:extLst>
          </p:cNvPr>
          <p:cNvSpPr>
            <a:spLocks noGrp="1"/>
          </p:cNvSpPr>
          <p:nvPr>
            <p:ph sz="half" idx="1"/>
          </p:nvPr>
        </p:nvSpPr>
        <p:spPr/>
        <p:txBody>
          <a:bodyPr/>
          <a:lstStyle/>
          <a:p>
            <a:pPr marL="0" indent="0">
              <a:buNone/>
            </a:pPr>
            <a:r>
              <a:rPr lang="en-GB" altLang="en-US" dirty="0"/>
              <a:t>‘managers both develop and express their identity and individuality through the way they act and think in their managerial work and how they ‘shape’ their organisations.  </a:t>
            </a:r>
          </a:p>
          <a:p>
            <a:pPr marL="0" indent="0">
              <a:buNone/>
            </a:pPr>
            <a:r>
              <a:rPr lang="en-GB" dirty="0"/>
              <a:t>Watson, 2006, p167 cited in Tyler et al 2009, p.8)</a:t>
            </a:r>
          </a:p>
          <a:p>
            <a:pPr marL="0" indent="0">
              <a:buNone/>
            </a:pPr>
            <a:endParaRPr lang="en-GB" altLang="en-US" dirty="0"/>
          </a:p>
          <a:p>
            <a:pPr marL="0" indent="0">
              <a:buNone/>
            </a:pPr>
            <a:endParaRPr lang="en-GB" altLang="en-US" sz="1800" dirty="0"/>
          </a:p>
        </p:txBody>
      </p:sp>
      <p:sp>
        <p:nvSpPr>
          <p:cNvPr id="2" name="Content Placeholder 1">
            <a:extLst>
              <a:ext uri="{FF2B5EF4-FFF2-40B4-BE49-F238E27FC236}">
                <a16:creationId xmlns:a16="http://schemas.microsoft.com/office/drawing/2014/main" id="{41A2BF07-A687-6D4A-8A18-573282D26C6A}"/>
              </a:ext>
            </a:extLst>
          </p:cNvPr>
          <p:cNvSpPr>
            <a:spLocks noGrp="1"/>
          </p:cNvSpPr>
          <p:nvPr>
            <p:ph sz="half" idx="2"/>
          </p:nvPr>
        </p:nvSpPr>
        <p:spPr/>
        <p:txBody>
          <a:bodyPr/>
          <a:lstStyle/>
          <a:p>
            <a:pPr marL="0" indent="0">
              <a:buNone/>
              <a:defRPr/>
            </a:pPr>
            <a:r>
              <a:rPr lang="en-GB" altLang="en-US" dirty="0">
                <a:solidFill>
                  <a:srgbClr val="FF0000"/>
                </a:solidFill>
              </a:rPr>
              <a:t>Discuss within your group:</a:t>
            </a:r>
          </a:p>
          <a:p>
            <a:pPr marL="0" indent="0">
              <a:buNone/>
              <a:defRPr/>
            </a:pPr>
            <a:r>
              <a:rPr lang="en-GB" altLang="en-US" dirty="0">
                <a:solidFill>
                  <a:srgbClr val="FF0000"/>
                </a:solidFill>
              </a:rPr>
              <a:t>What is the current context for Youth Work in Wales? </a:t>
            </a:r>
          </a:p>
          <a:p>
            <a:pPr marL="0" indent="0">
              <a:buNone/>
              <a:defRPr/>
            </a:pPr>
            <a:endParaRPr lang="en-GB" altLang="en-US" dirty="0">
              <a:solidFill>
                <a:srgbClr val="FF0000"/>
              </a:solidFill>
            </a:endParaRPr>
          </a:p>
          <a:p>
            <a:pPr marL="0" indent="0">
              <a:buNone/>
              <a:defRPr/>
            </a:pPr>
            <a:r>
              <a:rPr lang="en-GB" altLang="en-US" dirty="0">
                <a:solidFill>
                  <a:srgbClr val="FF0000"/>
                </a:solidFill>
              </a:rPr>
              <a:t> What contemporary issues are leaders and managers facing in Wales at this current time?</a:t>
            </a:r>
          </a:p>
          <a:p>
            <a:pPr marL="0" indent="0">
              <a:buNone/>
              <a:defRPr/>
            </a:pPr>
            <a:endParaRPr lang="en-GB" altLang="en-US" dirty="0">
              <a:solidFill>
                <a:srgbClr val="FF0000"/>
              </a:solidFill>
            </a:endParaRPr>
          </a:p>
          <a:p>
            <a:pPr>
              <a:defRPr/>
            </a:pPr>
            <a:endParaRPr lang="en-GB" dirty="0"/>
          </a:p>
        </p:txBody>
      </p:sp>
      <p:pic>
        <p:nvPicPr>
          <p:cNvPr id="29700" name="Picture 2" descr="Ciudades a escala humana: Fines de la participación ...">
            <a:extLst>
              <a:ext uri="{FF2B5EF4-FFF2-40B4-BE49-F238E27FC236}">
                <a16:creationId xmlns:a16="http://schemas.microsoft.com/office/drawing/2014/main" id="{64067ACF-82A1-2642-BD53-908E1089698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4941889"/>
            <a:ext cx="1970087"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3460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20" name="Rectangle 7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6FE3F5C-B972-FA44-B6F2-861BECF7EF57}"/>
              </a:ext>
            </a:extLst>
          </p:cNvPr>
          <p:cNvSpPr>
            <a:spLocks noGrp="1"/>
          </p:cNvSpPr>
          <p:nvPr>
            <p:ph type="title"/>
          </p:nvPr>
        </p:nvSpPr>
        <p:spPr>
          <a:xfrm>
            <a:off x="1080000" y="540032"/>
            <a:ext cx="4426782" cy="1331605"/>
          </a:xfrm>
        </p:spPr>
        <p:txBody>
          <a:bodyPr vert="horz" lIns="0" tIns="0" rIns="0" bIns="0" rtlCol="0" anchor="b" anchorCtr="0">
            <a:normAutofit/>
          </a:bodyPr>
          <a:lstStyle/>
          <a:p>
            <a:pPr algn="ctr">
              <a:lnSpc>
                <a:spcPct val="90000"/>
              </a:lnSpc>
            </a:pPr>
            <a:r>
              <a:rPr lang="en-US" sz="2400"/>
              <a:t>Key themes: National Strategy for Youth Work in Wales (WG, 2019)</a:t>
            </a:r>
          </a:p>
        </p:txBody>
      </p:sp>
      <p:cxnSp>
        <p:nvCxnSpPr>
          <p:cNvPr id="9221" name="Straight Connector 7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AA11AC2B-E0EE-4BB9-8BC1-EC5DA9DBE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9218" name="Picture 2" descr="Youth work strategy 2019 | GOV.WALES">
            <a:extLst>
              <a:ext uri="{FF2B5EF4-FFF2-40B4-BE49-F238E27FC236}">
                <a16:creationId xmlns:a16="http://schemas.microsoft.com/office/drawing/2014/main" id="{15621B1A-4FA6-B944-9852-01D1EFE494B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415199" y="540032"/>
            <a:ext cx="4019478" cy="577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Content Placeholder 6">
            <a:extLst>
              <a:ext uri="{FF2B5EF4-FFF2-40B4-BE49-F238E27FC236}">
                <a16:creationId xmlns:a16="http://schemas.microsoft.com/office/drawing/2014/main" id="{373AD13C-9C1D-714B-8E5C-AAB3C2A4E30A}"/>
              </a:ext>
            </a:extLst>
          </p:cNvPr>
          <p:cNvGraphicFramePr>
            <a:graphicFrameLocks noGrp="1"/>
          </p:cNvGraphicFramePr>
          <p:nvPr>
            <p:ph sz="half" idx="1"/>
            <p:extLst>
              <p:ext uri="{D42A27DB-BD31-4B8C-83A1-F6EECF244321}">
                <p14:modId xmlns:p14="http://schemas.microsoft.com/office/powerpoint/2010/main" val="1519733188"/>
              </p:ext>
            </p:extLst>
          </p:nvPr>
        </p:nvGraphicFramePr>
        <p:xfrm>
          <a:off x="757323" y="2223912"/>
          <a:ext cx="5140147" cy="4094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376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DC07B433-6C1D-324A-89FF-87D94E7B08D3}"/>
              </a:ext>
            </a:extLst>
          </p:cNvPr>
          <p:cNvSpPr>
            <a:spLocks noGrp="1" noChangeArrowheads="1"/>
          </p:cNvSpPr>
          <p:nvPr>
            <p:ph type="title"/>
          </p:nvPr>
        </p:nvSpPr>
        <p:spPr>
          <a:xfrm>
            <a:off x="5131505" y="208694"/>
            <a:ext cx="6120000" cy="860400"/>
          </a:xfrm>
        </p:spPr>
        <p:txBody>
          <a:bodyPr anchor="b">
            <a:normAutofit/>
          </a:bodyPr>
          <a:lstStyle/>
          <a:p>
            <a:pPr algn="ctr">
              <a:lnSpc>
                <a:spcPct val="90000"/>
              </a:lnSpc>
              <a:defRPr/>
            </a:pPr>
            <a:br>
              <a:rPr lang="en-US" altLang="en-US" sz="1500" dirty="0"/>
            </a:br>
            <a:br>
              <a:rPr lang="en-US" altLang="en-US" sz="1500" dirty="0"/>
            </a:br>
            <a:r>
              <a:rPr lang="en-US" altLang="en-US" sz="1500" dirty="0"/>
              <a:t>Management</a:t>
            </a:r>
            <a:br>
              <a:rPr lang="en-US" altLang="en-US" sz="1500" dirty="0"/>
            </a:br>
            <a:r>
              <a:rPr lang="en-GB" altLang="en-US" sz="1500" dirty="0"/>
              <a:t>According to Drucker (1955)</a:t>
            </a:r>
            <a:endParaRPr lang="en-US" altLang="en-US" sz="1500" dirty="0"/>
          </a:p>
        </p:txBody>
      </p:sp>
      <p:pic>
        <p:nvPicPr>
          <p:cNvPr id="7173" name="Picture 7172">
            <a:extLst>
              <a:ext uri="{FF2B5EF4-FFF2-40B4-BE49-F238E27FC236}">
                <a16:creationId xmlns:a16="http://schemas.microsoft.com/office/drawing/2014/main" id="{693824BB-2DD4-4136-809B-431329A20BEC}"/>
              </a:ext>
            </a:extLst>
          </p:cNvPr>
          <p:cNvPicPr>
            <a:picLocks noChangeAspect="1"/>
          </p:cNvPicPr>
          <p:nvPr/>
        </p:nvPicPr>
        <p:blipFill rotWithShape="1">
          <a:blip r:embed="rId2"/>
          <a:srcRect l="54772" r="10514"/>
          <a:stretch/>
        </p:blipFill>
        <p:spPr>
          <a:xfrm>
            <a:off x="20" y="10"/>
            <a:ext cx="3870969" cy="6857990"/>
          </a:xfrm>
          <a:prstGeom prst="rect">
            <a:avLst/>
          </a:prstGeom>
        </p:spPr>
      </p:pic>
      <p:cxnSp>
        <p:nvCxnSpPr>
          <p:cNvPr id="75" name="Straight Connector 74">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7171" name="Rectangle 3">
            <a:extLst>
              <a:ext uri="{FF2B5EF4-FFF2-40B4-BE49-F238E27FC236}">
                <a16:creationId xmlns:a16="http://schemas.microsoft.com/office/drawing/2014/main" id="{EC482352-4F65-AA4C-B897-C1FBE1C2A183}"/>
              </a:ext>
            </a:extLst>
          </p:cNvPr>
          <p:cNvSpPr>
            <a:spLocks noGrp="1" noChangeArrowheads="1"/>
          </p:cNvSpPr>
          <p:nvPr>
            <p:ph idx="1"/>
          </p:nvPr>
        </p:nvSpPr>
        <p:spPr>
          <a:xfrm>
            <a:off x="5131505" y="1429305"/>
            <a:ext cx="6121400" cy="4960206"/>
          </a:xfrm>
        </p:spPr>
        <p:txBody>
          <a:bodyPr rtlCol="0">
            <a:normAutofit fontScale="92500"/>
          </a:bodyPr>
          <a:lstStyle/>
          <a:p>
            <a:pPr marL="91440" indent="-91440">
              <a:lnSpc>
                <a:spcPct val="115000"/>
              </a:lnSpc>
              <a:buNone/>
              <a:defRPr/>
            </a:pPr>
            <a:r>
              <a:rPr lang="en-GB" altLang="en-US" sz="1100" i="1" dirty="0"/>
              <a:t>	</a:t>
            </a:r>
          </a:p>
          <a:p>
            <a:pPr marL="91440" indent="-91440">
              <a:lnSpc>
                <a:spcPct val="115000"/>
              </a:lnSpc>
              <a:buNone/>
              <a:defRPr/>
            </a:pPr>
            <a:r>
              <a:rPr lang="en-GB" altLang="en-US" sz="1100" i="1" dirty="0"/>
              <a:t>	‘</a:t>
            </a:r>
            <a:r>
              <a:rPr lang="en-GB" altLang="en-US" sz="1800" i="1" dirty="0"/>
              <a:t>The manager is the dynamic, life-giving element in every business. Without leadership the resources of production remain resources and never become production. In a competitive economy, above all, the quality and performance of the managers determine the success of a business, indeed they determine its survival. For the quality and performance of its mangers is the only effective advantage an enterprise in a competitive economy can have’.</a:t>
            </a:r>
            <a:r>
              <a:rPr lang="en-GB" altLang="en-US" sz="1800" dirty="0"/>
              <a:t> </a:t>
            </a:r>
          </a:p>
          <a:p>
            <a:pPr marL="91440" indent="-91440">
              <a:lnSpc>
                <a:spcPct val="115000"/>
              </a:lnSpc>
              <a:buNone/>
              <a:defRPr/>
            </a:pPr>
            <a:r>
              <a:rPr lang="en-GB" altLang="en-US" sz="1800" dirty="0"/>
              <a:t>					(Drucker, 1955, p. 3)</a:t>
            </a:r>
          </a:p>
          <a:p>
            <a:pPr marL="91440" indent="-91440">
              <a:lnSpc>
                <a:spcPct val="115000"/>
              </a:lnSpc>
              <a:buNone/>
              <a:defRPr/>
            </a:pPr>
            <a:endParaRPr lang="en-GB" altLang="en-US" sz="1800" dirty="0"/>
          </a:p>
          <a:p>
            <a:pPr marL="91440" indent="-91440">
              <a:lnSpc>
                <a:spcPct val="115000"/>
              </a:lnSpc>
              <a:defRPr/>
            </a:pPr>
            <a:r>
              <a:rPr lang="en-GB" altLang="en-US" sz="1800" dirty="0"/>
              <a:t>Drucker (1955) identifies above the important function of managers to the overall success of the organisation and highlights the risks for organisations that operate without effective leadership and management. </a:t>
            </a:r>
          </a:p>
        </p:txBody>
      </p:sp>
    </p:spTree>
    <p:extLst>
      <p:ext uri="{BB962C8B-B14F-4D97-AF65-F5344CB8AC3E}">
        <p14:creationId xmlns:p14="http://schemas.microsoft.com/office/powerpoint/2010/main" val="667691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2" name="Rectangle 201">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2396A26D-44F3-714E-85B1-41A43A1945AA}"/>
              </a:ext>
            </a:extLst>
          </p:cNvPr>
          <p:cNvSpPr>
            <a:spLocks noGrp="1" noChangeArrowheads="1"/>
          </p:cNvSpPr>
          <p:nvPr>
            <p:ph type="title"/>
          </p:nvPr>
        </p:nvSpPr>
        <p:spPr>
          <a:xfrm>
            <a:off x="541338" y="1079500"/>
            <a:ext cx="3322637" cy="4689475"/>
          </a:xfrm>
        </p:spPr>
        <p:txBody>
          <a:bodyPr anchor="ctr">
            <a:normAutofit/>
          </a:bodyPr>
          <a:lstStyle/>
          <a:p>
            <a:pPr algn="ctr">
              <a:defRPr/>
            </a:pPr>
            <a:r>
              <a:rPr lang="en-US" altLang="en-US" dirty="0"/>
              <a:t>Management and Leadership</a:t>
            </a:r>
            <a:br>
              <a:rPr lang="en-US" altLang="en-US" dirty="0"/>
            </a:br>
            <a:br>
              <a:rPr lang="en-US" altLang="en-US" dirty="0"/>
            </a:br>
            <a:r>
              <a:rPr lang="en-GB" altLang="en-US" dirty="0"/>
              <a:t>(Drucker, 1955, p. 3)</a:t>
            </a:r>
            <a:br>
              <a:rPr lang="en-GB" altLang="en-US" dirty="0"/>
            </a:br>
            <a:endParaRPr lang="en-US" altLang="en-US" dirty="0"/>
          </a:p>
        </p:txBody>
      </p:sp>
      <p:sp>
        <p:nvSpPr>
          <p:cNvPr id="204" name="Rectangle 203">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3317" name="Rectangle 3">
            <a:extLst>
              <a:ext uri="{FF2B5EF4-FFF2-40B4-BE49-F238E27FC236}">
                <a16:creationId xmlns:a16="http://schemas.microsoft.com/office/drawing/2014/main" id="{02E7BA9E-5C35-4934-A28F-5D23832E3858}"/>
              </a:ext>
            </a:extLst>
          </p:cNvPr>
          <p:cNvGraphicFramePr>
            <a:graphicFrameLocks noGrp="1"/>
          </p:cNvGraphicFramePr>
          <p:nvPr>
            <p:ph idx="1"/>
            <p:extLst>
              <p:ext uri="{D42A27DB-BD31-4B8C-83A1-F6EECF244321}">
                <p14:modId xmlns:p14="http://schemas.microsoft.com/office/powerpoint/2010/main" val="183118680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7727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71FA2-C6E8-EE4A-823A-A5BEF7DBABB6}"/>
              </a:ext>
            </a:extLst>
          </p:cNvPr>
          <p:cNvSpPr>
            <a:spLocks noGrp="1"/>
          </p:cNvSpPr>
          <p:nvPr>
            <p:ph type="title"/>
          </p:nvPr>
        </p:nvSpPr>
        <p:spPr/>
        <p:txBody>
          <a:bodyPr/>
          <a:lstStyle/>
          <a:p>
            <a:r>
              <a:rPr lang="en-US" dirty="0"/>
              <a:t>Lets take a listen to this podcast</a:t>
            </a:r>
          </a:p>
        </p:txBody>
      </p:sp>
      <p:pic>
        <p:nvPicPr>
          <p:cNvPr id="4" name="Online Media 3" descr="YOUTH WORKER AS MANAGER [PART 1] - WHAT IS MANAGEMENT? - TONY BROWN - YWTB007">
            <a:hlinkClick r:id="" action="ppaction://media"/>
            <a:extLst>
              <a:ext uri="{FF2B5EF4-FFF2-40B4-BE49-F238E27FC236}">
                <a16:creationId xmlns:a16="http://schemas.microsoft.com/office/drawing/2014/main" id="{7707C85E-A0BA-B84E-BC2B-1866C1850D5D}"/>
              </a:ext>
            </a:extLst>
          </p:cNvPr>
          <p:cNvPicPr>
            <a:picLocks noGrp="1" noRot="1" noChangeAspect="1"/>
          </p:cNvPicPr>
          <p:nvPr>
            <p:ph idx="1"/>
            <a:videoFile r:link="rId1"/>
          </p:nvPr>
        </p:nvPicPr>
        <p:blipFill>
          <a:blip r:embed="rId3"/>
          <a:stretch>
            <a:fillRect/>
          </a:stretch>
        </p:blipFill>
        <p:spPr>
          <a:xfrm>
            <a:off x="2557463" y="1790700"/>
            <a:ext cx="7072312" cy="3978275"/>
          </a:xfrm>
          <a:prstGeom prst="rect">
            <a:avLst/>
          </a:prstGeom>
        </p:spPr>
      </p:pic>
    </p:spTree>
    <p:extLst>
      <p:ext uri="{BB962C8B-B14F-4D97-AF65-F5344CB8AC3E}">
        <p14:creationId xmlns:p14="http://schemas.microsoft.com/office/powerpoint/2010/main" val="1320489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98778-697E-EC4A-8D96-3FCE84B9F317}"/>
              </a:ext>
            </a:extLst>
          </p:cNvPr>
          <p:cNvSpPr>
            <a:spLocks noGrp="1"/>
          </p:cNvSpPr>
          <p:nvPr>
            <p:ph type="title"/>
          </p:nvPr>
        </p:nvSpPr>
        <p:spPr>
          <a:xfrm>
            <a:off x="540988" y="540033"/>
            <a:ext cx="3884962" cy="1331604"/>
          </a:xfrm>
        </p:spPr>
        <p:txBody>
          <a:bodyPr anchor="b">
            <a:normAutofit/>
          </a:bodyPr>
          <a:lstStyle/>
          <a:p>
            <a:pPr algn="ctr">
              <a:defRPr/>
            </a:pPr>
            <a:r>
              <a:rPr lang="en-GB" dirty="0"/>
              <a:t>Understanding Youth Work Management…</a:t>
            </a:r>
            <a:endParaRPr lang="en-GB"/>
          </a:p>
        </p:txBody>
      </p:sp>
      <p:cxnSp>
        <p:nvCxnSpPr>
          <p:cNvPr id="12" name="Straight Connector 11">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B2063D-0C17-7F47-ACE5-05C3E8F3D40F}"/>
              </a:ext>
            </a:extLst>
          </p:cNvPr>
          <p:cNvSpPr>
            <a:spLocks noGrp="1"/>
          </p:cNvSpPr>
          <p:nvPr>
            <p:ph idx="1"/>
          </p:nvPr>
        </p:nvSpPr>
        <p:spPr>
          <a:xfrm>
            <a:off x="540988" y="2759076"/>
            <a:ext cx="3884962" cy="3009899"/>
          </a:xfrm>
        </p:spPr>
        <p:txBody>
          <a:bodyPr>
            <a:normAutofit/>
          </a:bodyPr>
          <a:lstStyle/>
          <a:p>
            <a:pPr>
              <a:defRPr/>
            </a:pPr>
            <a:r>
              <a:rPr lang="en-GB" dirty="0"/>
              <a:t>Group task: Within the current context, how would you describe the management of youth work…and what roles does it involve?</a:t>
            </a:r>
          </a:p>
          <a:p>
            <a:pPr marL="0" indent="0">
              <a:buNone/>
              <a:defRPr/>
            </a:pPr>
            <a:endParaRPr lang="en-GB" dirty="0"/>
          </a:p>
        </p:txBody>
      </p:sp>
      <p:sp>
        <p:nvSpPr>
          <p:cNvPr id="14" name="Rectangle 13">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7" name="Graphic 6" descr="Users">
            <a:extLst>
              <a:ext uri="{FF2B5EF4-FFF2-40B4-BE49-F238E27FC236}">
                <a16:creationId xmlns:a16="http://schemas.microsoft.com/office/drawing/2014/main" id="{A2EA5BBA-97B0-4FC2-ACD5-B4A913E512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06466" y="540033"/>
            <a:ext cx="5775279" cy="5775279"/>
          </a:xfrm>
          <a:prstGeom prst="rect">
            <a:avLst/>
          </a:prstGeom>
        </p:spPr>
      </p:pic>
    </p:spTree>
    <p:extLst>
      <p:ext uri="{BB962C8B-B14F-4D97-AF65-F5344CB8AC3E}">
        <p14:creationId xmlns:p14="http://schemas.microsoft.com/office/powerpoint/2010/main" val="4018545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58E8B04-5854-3F4E-8082-B6E5584971A2}"/>
              </a:ext>
            </a:extLst>
          </p:cNvPr>
          <p:cNvSpPr>
            <a:spLocks noGrp="1"/>
          </p:cNvSpPr>
          <p:nvPr>
            <p:ph type="title"/>
          </p:nvPr>
        </p:nvSpPr>
        <p:spPr>
          <a:xfrm>
            <a:off x="146756" y="1084257"/>
            <a:ext cx="4001382" cy="4689475"/>
          </a:xfrm>
        </p:spPr>
        <p:txBody>
          <a:bodyPr anchor="ctr">
            <a:normAutofit/>
          </a:bodyPr>
          <a:lstStyle/>
          <a:p>
            <a:pPr algn="ctr"/>
            <a:r>
              <a:rPr lang="en-US" dirty="0"/>
              <a:t>Key Management roles and responsibilities</a:t>
            </a:r>
          </a:p>
        </p:txBody>
      </p:sp>
      <p:sp>
        <p:nvSpPr>
          <p:cNvPr id="14" name="Rectangle 13">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8" name="Content Placeholder 5">
            <a:extLst>
              <a:ext uri="{FF2B5EF4-FFF2-40B4-BE49-F238E27FC236}">
                <a16:creationId xmlns:a16="http://schemas.microsoft.com/office/drawing/2014/main" id="{114072C5-8CB0-4822-9DBB-37BD3D22C39E}"/>
              </a:ext>
            </a:extLst>
          </p:cNvPr>
          <p:cNvGraphicFramePr>
            <a:graphicFrameLocks noGrp="1"/>
          </p:cNvGraphicFramePr>
          <p:nvPr>
            <p:ph idx="1"/>
            <p:extLst>
              <p:ext uri="{D42A27DB-BD31-4B8C-83A1-F6EECF244321}">
                <p14:modId xmlns:p14="http://schemas.microsoft.com/office/powerpoint/2010/main" val="3614354448"/>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8269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59304-2BDD-A541-A095-BE565251AFE3}"/>
              </a:ext>
            </a:extLst>
          </p:cNvPr>
          <p:cNvSpPr>
            <a:spLocks noGrp="1"/>
          </p:cNvSpPr>
          <p:nvPr>
            <p:ph type="title"/>
          </p:nvPr>
        </p:nvSpPr>
        <p:spPr>
          <a:xfrm>
            <a:off x="541338" y="1079500"/>
            <a:ext cx="3322637" cy="4689475"/>
          </a:xfrm>
        </p:spPr>
        <p:txBody>
          <a:bodyPr anchor="ctr">
            <a:normAutofit/>
          </a:bodyPr>
          <a:lstStyle/>
          <a:p>
            <a:pPr algn="ctr"/>
            <a:r>
              <a:rPr lang="en-US" dirty="0"/>
              <a:t>Key Management roles and responsibilities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083653F1-3C45-40AA-A079-AB5D64C344EE}"/>
              </a:ext>
            </a:extLst>
          </p:cNvPr>
          <p:cNvGraphicFramePr>
            <a:graphicFrameLocks noGrp="1"/>
          </p:cNvGraphicFramePr>
          <p:nvPr>
            <p:ph idx="1"/>
            <p:extLst>
              <p:ext uri="{D42A27DB-BD31-4B8C-83A1-F6EECF244321}">
                <p14:modId xmlns:p14="http://schemas.microsoft.com/office/powerpoint/2010/main" val="359004981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5050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FA022D62-D08B-BB43-93BA-2B945843D226}"/>
              </a:ext>
            </a:extLst>
          </p:cNvPr>
          <p:cNvSpPr>
            <a:spLocks noGrp="1" noChangeArrowheads="1"/>
          </p:cNvSpPr>
          <p:nvPr>
            <p:ph type="title"/>
          </p:nvPr>
        </p:nvSpPr>
        <p:spPr>
          <a:xfrm>
            <a:off x="1078100" y="542671"/>
            <a:ext cx="10026650" cy="1124202"/>
          </a:xfrm>
        </p:spPr>
        <p:txBody>
          <a:bodyPr wrap="square" anchor="ctr">
            <a:normAutofit/>
          </a:bodyPr>
          <a:lstStyle/>
          <a:p>
            <a:pPr algn="ctr">
              <a:defRPr/>
            </a:pPr>
            <a:r>
              <a:rPr lang="en-GB" altLang="en-US"/>
              <a:t>Modern Day Youth Work</a:t>
            </a:r>
          </a:p>
        </p:txBody>
      </p:sp>
      <p:sp useBgFill="1">
        <p:nvSpPr>
          <p:cNvPr id="139" name="Rectangle 138">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17413" name="Rectangle 3">
            <a:extLst>
              <a:ext uri="{FF2B5EF4-FFF2-40B4-BE49-F238E27FC236}">
                <a16:creationId xmlns:a16="http://schemas.microsoft.com/office/drawing/2014/main" id="{F03E993A-C1A6-408B-A44C-648606F37F60}"/>
              </a:ext>
            </a:extLst>
          </p:cNvPr>
          <p:cNvGraphicFramePr>
            <a:graphicFrameLocks noGrp="1"/>
          </p:cNvGraphicFramePr>
          <p:nvPr>
            <p:ph idx="1"/>
            <p:extLst>
              <p:ext uri="{D42A27DB-BD31-4B8C-83A1-F6EECF244321}">
                <p14:modId xmlns:p14="http://schemas.microsoft.com/office/powerpoint/2010/main" val="387236403"/>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7356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9">
            <a:extLst>
              <a:ext uri="{FF2B5EF4-FFF2-40B4-BE49-F238E27FC236}">
                <a16:creationId xmlns:a16="http://schemas.microsoft.com/office/drawing/2014/main" id="{FC806C57-C1F6-6F43-A6AF-9ED1516BBE02}"/>
              </a:ext>
            </a:extLst>
          </p:cNvPr>
          <p:cNvSpPr>
            <a:spLocks noGrp="1" noChangeArrowheads="1"/>
          </p:cNvSpPr>
          <p:nvPr>
            <p:ph type="title"/>
          </p:nvPr>
        </p:nvSpPr>
        <p:spPr>
          <a:xfrm>
            <a:off x="4984750" y="1011237"/>
            <a:ext cx="6120000" cy="860400"/>
          </a:xfrm>
        </p:spPr>
        <p:txBody>
          <a:bodyPr anchor="b">
            <a:normAutofit/>
          </a:bodyPr>
          <a:lstStyle/>
          <a:p>
            <a:pPr algn="ctr">
              <a:defRPr/>
            </a:pPr>
            <a:r>
              <a:rPr lang="en-GB" altLang="en-US"/>
              <a:t>Modern Day Youth Work – A key challenge</a:t>
            </a:r>
          </a:p>
        </p:txBody>
      </p:sp>
      <p:pic>
        <p:nvPicPr>
          <p:cNvPr id="18444" name="Picture 18436">
            <a:extLst>
              <a:ext uri="{FF2B5EF4-FFF2-40B4-BE49-F238E27FC236}">
                <a16:creationId xmlns:a16="http://schemas.microsoft.com/office/drawing/2014/main" id="{ACFCFDA4-8C0F-4B30-9979-741EB48168FD}"/>
              </a:ext>
            </a:extLst>
          </p:cNvPr>
          <p:cNvPicPr>
            <a:picLocks noChangeAspect="1"/>
          </p:cNvPicPr>
          <p:nvPr/>
        </p:nvPicPr>
        <p:blipFill rotWithShape="1">
          <a:blip r:embed="rId2"/>
          <a:srcRect l="34927" r="33323"/>
          <a:stretch/>
        </p:blipFill>
        <p:spPr>
          <a:xfrm>
            <a:off x="20" y="10"/>
            <a:ext cx="3870969" cy="6857990"/>
          </a:xfrm>
          <a:prstGeom prst="rect">
            <a:avLst/>
          </a:prstGeom>
        </p:spPr>
      </p:pic>
      <p:cxnSp>
        <p:nvCxnSpPr>
          <p:cNvPr id="18445" name="Straight Connector 7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18435" name="Rectangle 3">
            <a:extLst>
              <a:ext uri="{FF2B5EF4-FFF2-40B4-BE49-F238E27FC236}">
                <a16:creationId xmlns:a16="http://schemas.microsoft.com/office/drawing/2014/main" id="{208CD81B-7DD9-CA47-8224-0499080B96EB}"/>
              </a:ext>
            </a:extLst>
          </p:cNvPr>
          <p:cNvSpPr>
            <a:spLocks noGrp="1" noChangeArrowheads="1"/>
          </p:cNvSpPr>
          <p:nvPr>
            <p:ph idx="1"/>
          </p:nvPr>
        </p:nvSpPr>
        <p:spPr>
          <a:xfrm>
            <a:off x="4984750" y="2360173"/>
            <a:ext cx="6121400" cy="3788475"/>
          </a:xfrm>
        </p:spPr>
        <p:txBody>
          <a:bodyPr>
            <a:noAutofit/>
          </a:bodyPr>
          <a:lstStyle/>
          <a:p>
            <a:pPr eaLnBrk="1" hangingPunct="1">
              <a:lnSpc>
                <a:spcPct val="115000"/>
              </a:lnSpc>
            </a:pPr>
            <a:r>
              <a:rPr lang="en-GB" altLang="en-US" dirty="0"/>
              <a:t>Youth workers who find themselves employed within a different setting to the traditional norm of the youth service often find that they are managed by professionals who are not youth workers, and by individuals who often to not fully understand the nature and purpose of youth work and informal education. </a:t>
            </a:r>
          </a:p>
          <a:p>
            <a:pPr eaLnBrk="1" hangingPunct="1">
              <a:lnSpc>
                <a:spcPct val="115000"/>
              </a:lnSpc>
            </a:pPr>
            <a:r>
              <a:rPr lang="en-GB" altLang="en-US" dirty="0"/>
              <a:t>This can cause both individual youth worker and hosting organisation to misunderstand the concept of this model of working, and can cause youth work to be misrepresented. </a:t>
            </a:r>
          </a:p>
        </p:txBody>
      </p:sp>
    </p:spTree>
    <p:extLst>
      <p:ext uri="{BB962C8B-B14F-4D97-AF65-F5344CB8AC3E}">
        <p14:creationId xmlns:p14="http://schemas.microsoft.com/office/powerpoint/2010/main" val="1773549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0" name="Rectangle 199">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6134CDC5-AD42-3342-9A1B-76D10A04E28F}"/>
              </a:ext>
            </a:extLst>
          </p:cNvPr>
          <p:cNvSpPr>
            <a:spLocks noGrp="1" noChangeArrowheads="1"/>
          </p:cNvSpPr>
          <p:nvPr>
            <p:ph type="title"/>
          </p:nvPr>
        </p:nvSpPr>
        <p:spPr>
          <a:xfrm>
            <a:off x="210755" y="381955"/>
            <a:ext cx="3345950" cy="2303213"/>
          </a:xfrm>
        </p:spPr>
        <p:txBody>
          <a:bodyPr anchor="ctr">
            <a:normAutofit/>
          </a:bodyPr>
          <a:lstStyle/>
          <a:p>
            <a:pPr algn="ctr">
              <a:defRPr/>
            </a:pPr>
            <a:r>
              <a:rPr lang="en-GB" altLang="en-US" dirty="0"/>
              <a:t>Modern Day Youth Work</a:t>
            </a:r>
          </a:p>
        </p:txBody>
      </p:sp>
      <p:cxnSp>
        <p:nvCxnSpPr>
          <p:cNvPr id="202" name="Straight Connector 201">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459" name="Rectangle 3">
            <a:extLst>
              <a:ext uri="{FF2B5EF4-FFF2-40B4-BE49-F238E27FC236}">
                <a16:creationId xmlns:a16="http://schemas.microsoft.com/office/drawing/2014/main" id="{B7D92F1F-0377-234D-9406-B6A965EF8DEE}"/>
              </a:ext>
            </a:extLst>
          </p:cNvPr>
          <p:cNvSpPr>
            <a:spLocks noGrp="1" noChangeArrowheads="1"/>
          </p:cNvSpPr>
          <p:nvPr>
            <p:ph idx="1"/>
          </p:nvPr>
        </p:nvSpPr>
        <p:spPr>
          <a:xfrm>
            <a:off x="3718527" y="1222654"/>
            <a:ext cx="8311650" cy="2741613"/>
          </a:xfrm>
        </p:spPr>
        <p:txBody>
          <a:bodyPr anchor="ctr">
            <a:normAutofit fontScale="70000" lnSpcReduction="20000"/>
          </a:bodyPr>
          <a:lstStyle/>
          <a:p>
            <a:pPr eaLnBrk="1" hangingPunct="1">
              <a:lnSpc>
                <a:spcPct val="115000"/>
              </a:lnSpc>
            </a:pPr>
            <a:r>
              <a:rPr lang="en-GB" altLang="en-US" sz="2400" dirty="0"/>
              <a:t>These examples of misrepresentations could mean a pressure to work in ways contrary to the principles and purposes of youth work (WAG, 2007; YWWRG, 2018, WG, 2019). </a:t>
            </a:r>
          </a:p>
          <a:p>
            <a:pPr eaLnBrk="1" hangingPunct="1">
              <a:lnSpc>
                <a:spcPct val="115000"/>
              </a:lnSpc>
            </a:pPr>
            <a:endParaRPr lang="en-GB" altLang="en-US" sz="2400" dirty="0"/>
          </a:p>
          <a:p>
            <a:pPr eaLnBrk="1" hangingPunct="1">
              <a:lnSpc>
                <a:spcPct val="115000"/>
              </a:lnSpc>
            </a:pPr>
            <a:r>
              <a:rPr lang="en-GB" altLang="en-US" sz="2400" dirty="0"/>
              <a:t>For example by working with primary school children whom do not fit the age specific nature of youth work, or working with young people on a one to one basis in a classroom situation like a learning support assistant where the voluntary participation of the young person is compromised.</a:t>
            </a:r>
          </a:p>
          <a:p>
            <a:pPr eaLnBrk="1" hangingPunct="1">
              <a:lnSpc>
                <a:spcPct val="115000"/>
              </a:lnSpc>
            </a:pPr>
            <a:r>
              <a:rPr lang="en-GB" altLang="en-US" sz="2400" dirty="0"/>
              <a:t>See Estyn report 2020 </a:t>
            </a:r>
            <a:r>
              <a:rPr lang="en-GB" altLang="en-US" sz="2400" dirty="0">
                <a:hlinkClick r:id="rId2"/>
              </a:rPr>
              <a:t>here</a:t>
            </a:r>
            <a:endParaRPr lang="en-GB" altLang="en-US" sz="2400" dirty="0"/>
          </a:p>
          <a:p>
            <a:pPr eaLnBrk="1" hangingPunct="1">
              <a:lnSpc>
                <a:spcPct val="115000"/>
              </a:lnSpc>
            </a:pPr>
            <a:endParaRPr lang="en-GB" altLang="en-US" sz="1300" dirty="0"/>
          </a:p>
        </p:txBody>
      </p:sp>
      <p:pic>
        <p:nvPicPr>
          <p:cNvPr id="9" name="Picture 8">
            <a:extLst>
              <a:ext uri="{FF2B5EF4-FFF2-40B4-BE49-F238E27FC236}">
                <a16:creationId xmlns:a16="http://schemas.microsoft.com/office/drawing/2014/main" id="{CF9124C1-A570-B348-B84B-CA0BA39E846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34211"/>
          <a:stretch/>
        </p:blipFill>
        <p:spPr>
          <a:xfrm>
            <a:off x="20" y="4797778"/>
            <a:ext cx="12191977" cy="2060222"/>
          </a:xfrm>
          <a:prstGeom prst="rect">
            <a:avLst/>
          </a:prstGeom>
        </p:spPr>
      </p:pic>
      <p:sp>
        <p:nvSpPr>
          <p:cNvPr id="10" name="TextBox 9">
            <a:extLst>
              <a:ext uri="{FF2B5EF4-FFF2-40B4-BE49-F238E27FC236}">
                <a16:creationId xmlns:a16="http://schemas.microsoft.com/office/drawing/2014/main" id="{45AB9D7A-26DC-A647-9156-25DCAF8C0B9B}"/>
              </a:ext>
            </a:extLst>
          </p:cNvPr>
          <p:cNvSpPr txBox="1"/>
          <p:nvPr/>
        </p:nvSpPr>
        <p:spPr>
          <a:xfrm>
            <a:off x="9437718" y="6657945"/>
            <a:ext cx="275427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coline.graphics/portfolio/digital-youth-work/">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1191831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9EEB4A6D-8605-1240-9D5B-3A894E12BB59}"/>
              </a:ext>
            </a:extLst>
          </p:cNvPr>
          <p:cNvSpPr>
            <a:spLocks noGrp="1"/>
          </p:cNvSpPr>
          <p:nvPr>
            <p:ph type="title"/>
          </p:nvPr>
        </p:nvSpPr>
        <p:spPr>
          <a:xfrm>
            <a:off x="1079500" y="112890"/>
            <a:ext cx="10026650" cy="1151466"/>
          </a:xfrm>
        </p:spPr>
        <p:txBody>
          <a:bodyPr>
            <a:normAutofit/>
          </a:bodyPr>
          <a:lstStyle/>
          <a:p>
            <a:r>
              <a:rPr lang="en-GB" altLang="en-US" sz="2400" dirty="0"/>
              <a:t>The competencies and the leadership roles in the completing values framework (Quinn, 2007, p.48 in Tyler et al, 2009, p.7</a:t>
            </a:r>
          </a:p>
        </p:txBody>
      </p:sp>
      <p:pic>
        <p:nvPicPr>
          <p:cNvPr id="27650" name="Picture 2" descr="http://1.bp.blogspot.com/-zUVONrXnLx0/UKNx8ZScWLI/AAAAAAAABVA/Lm0R13xhxog/s1600/Quinn's+Competing+values+Framework+2.jpeg">
            <a:extLst>
              <a:ext uri="{FF2B5EF4-FFF2-40B4-BE49-F238E27FC236}">
                <a16:creationId xmlns:a16="http://schemas.microsoft.com/office/drawing/2014/main" id="{598E0BF0-EF7F-824A-A567-C4585AE0800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67643" y="1264356"/>
            <a:ext cx="10826045" cy="5593644"/>
          </a:xfrm>
          <a:noFill/>
        </p:spPr>
      </p:pic>
    </p:spTree>
    <p:extLst>
      <p:ext uri="{BB962C8B-B14F-4D97-AF65-F5344CB8AC3E}">
        <p14:creationId xmlns:p14="http://schemas.microsoft.com/office/powerpoint/2010/main" val="2356674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7" name="Title 1">
            <a:extLst>
              <a:ext uri="{FF2B5EF4-FFF2-40B4-BE49-F238E27FC236}">
                <a16:creationId xmlns:a16="http://schemas.microsoft.com/office/drawing/2014/main" id="{437AD0EB-A1C9-8347-98AD-873EACFBDCF5}"/>
              </a:ext>
            </a:extLst>
          </p:cNvPr>
          <p:cNvSpPr>
            <a:spLocks noGrp="1"/>
          </p:cNvSpPr>
          <p:nvPr>
            <p:ph type="title"/>
          </p:nvPr>
        </p:nvSpPr>
        <p:spPr>
          <a:xfrm>
            <a:off x="1080000" y="862151"/>
            <a:ext cx="6120000" cy="1009486"/>
          </a:xfrm>
        </p:spPr>
        <p:txBody>
          <a:bodyPr vert="horz" lIns="0" tIns="0" rIns="0" bIns="0" rtlCol="0" anchor="b" anchorCtr="0">
            <a:normAutofit/>
          </a:bodyPr>
          <a:lstStyle/>
          <a:p>
            <a:pPr algn="ctr"/>
            <a:r>
              <a:rPr lang="en-US" altLang="en-US"/>
              <a:t>What is happening in the broader context? – </a:t>
            </a:r>
          </a:p>
        </p:txBody>
      </p:sp>
      <p:cxnSp>
        <p:nvCxnSpPr>
          <p:cNvPr id="73" name="Straight Connector 7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48AF6E-FC30-0547-B1DD-5FD27BFD03EA}"/>
              </a:ext>
            </a:extLst>
          </p:cNvPr>
          <p:cNvSpPr>
            <a:spLocks noGrp="1"/>
          </p:cNvSpPr>
          <p:nvPr>
            <p:ph sz="half" idx="1"/>
          </p:nvPr>
        </p:nvSpPr>
        <p:spPr>
          <a:xfrm>
            <a:off x="1080000" y="2759076"/>
            <a:ext cx="6121400" cy="3009899"/>
          </a:xfrm>
        </p:spPr>
        <p:txBody>
          <a:bodyPr vert="horz" lIns="0" tIns="0" rIns="0" bIns="0" rtlCol="0" anchor="t" anchorCtr="0">
            <a:normAutofit/>
          </a:bodyPr>
          <a:lstStyle/>
          <a:p>
            <a:pPr>
              <a:lnSpc>
                <a:spcPct val="115000"/>
              </a:lnSpc>
              <a:defRPr/>
            </a:pPr>
            <a:r>
              <a:rPr lang="en-US" sz="1900"/>
              <a:t>Management is complex and demanding;</a:t>
            </a:r>
          </a:p>
          <a:p>
            <a:pPr>
              <a:lnSpc>
                <a:spcPct val="115000"/>
              </a:lnSpc>
              <a:defRPr/>
            </a:pPr>
            <a:r>
              <a:rPr lang="en-US" sz="1900"/>
              <a:t>From 1970’s UK successive governments have seen better management as a way of solving many problems they have to tackle;</a:t>
            </a:r>
          </a:p>
          <a:p>
            <a:pPr>
              <a:lnSpc>
                <a:spcPct val="115000"/>
              </a:lnSpc>
              <a:defRPr/>
            </a:pPr>
            <a:r>
              <a:rPr lang="en-US" altLang="en-US" sz="1900"/>
              <a:t>If organisational structures are ‘right’ and the ‘superman/woman’ (as summarised by Pollitt, 2003) and their methods in place, we can transform public services;</a:t>
            </a:r>
          </a:p>
          <a:p>
            <a:pPr>
              <a:lnSpc>
                <a:spcPct val="115000"/>
              </a:lnSpc>
              <a:defRPr/>
            </a:pPr>
            <a:endParaRPr lang="en-US" sz="1900"/>
          </a:p>
          <a:p>
            <a:pPr marL="0" indent="0">
              <a:lnSpc>
                <a:spcPct val="115000"/>
              </a:lnSpc>
              <a:buNone/>
              <a:defRPr/>
            </a:pPr>
            <a:endParaRPr lang="en-US" sz="1900"/>
          </a:p>
        </p:txBody>
      </p:sp>
      <p:pic>
        <p:nvPicPr>
          <p:cNvPr id="20482" name="Picture 2" descr="Critical Issues in Youth Work Management: Amazon.co.uk: Ord, Jon:  9780415594356: Books">
            <a:extLst>
              <a:ext uri="{FF2B5EF4-FFF2-40B4-BE49-F238E27FC236}">
                <a16:creationId xmlns:a16="http://schemas.microsoft.com/office/drawing/2014/main" id="{98CE36F1-DB4A-FE45-95C1-B65BEA26D976}"/>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7190" r="13070" b="-1"/>
          <a:stretch/>
        </p:blipFill>
        <p:spPr bwMode="auto">
          <a:xfrm>
            <a:off x="8321011" y="10"/>
            <a:ext cx="38709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0919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8C5F7AF6-33E7-D541-BA62-5FCB22DDD753}"/>
              </a:ext>
            </a:extLst>
          </p:cNvPr>
          <p:cNvSpPr>
            <a:spLocks noGrp="1" noChangeArrowheads="1"/>
          </p:cNvSpPr>
          <p:nvPr>
            <p:ph type="title"/>
          </p:nvPr>
        </p:nvSpPr>
        <p:spPr>
          <a:xfrm>
            <a:off x="1078100" y="542671"/>
            <a:ext cx="10026650" cy="1124202"/>
          </a:xfrm>
        </p:spPr>
        <p:txBody>
          <a:bodyPr wrap="square" anchor="ctr">
            <a:normAutofit/>
          </a:bodyPr>
          <a:lstStyle/>
          <a:p>
            <a:pPr algn="ctr">
              <a:defRPr/>
            </a:pPr>
            <a:r>
              <a:rPr lang="en-US" altLang="en-US"/>
              <a:t>Management – Which is the right way?</a:t>
            </a:r>
          </a:p>
        </p:txBody>
      </p:sp>
      <p:sp useBgFill="1">
        <p:nvSpPr>
          <p:cNvPr id="139" name="Rectangle 138">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23557" name="Rectangle 3">
            <a:extLst>
              <a:ext uri="{FF2B5EF4-FFF2-40B4-BE49-F238E27FC236}">
                <a16:creationId xmlns:a16="http://schemas.microsoft.com/office/drawing/2014/main" id="{AB69EBB3-657D-4BD5-B7B3-C8B9072B914E}"/>
              </a:ext>
            </a:extLst>
          </p:cNvPr>
          <p:cNvGraphicFramePr>
            <a:graphicFrameLocks noGrp="1"/>
          </p:cNvGraphicFramePr>
          <p:nvPr>
            <p:ph idx="1"/>
            <p:extLst>
              <p:ext uri="{D42A27DB-BD31-4B8C-83A1-F6EECF244321}">
                <p14:modId xmlns:p14="http://schemas.microsoft.com/office/powerpoint/2010/main" val="3684172403"/>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087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5" name="Title 1">
            <a:extLst>
              <a:ext uri="{FF2B5EF4-FFF2-40B4-BE49-F238E27FC236}">
                <a16:creationId xmlns:a16="http://schemas.microsoft.com/office/drawing/2014/main" id="{09B5F324-4039-2346-97CF-A8DA43669474}"/>
              </a:ext>
            </a:extLst>
          </p:cNvPr>
          <p:cNvSpPr>
            <a:spLocks noGrp="1"/>
          </p:cNvSpPr>
          <p:nvPr>
            <p:ph type="title"/>
          </p:nvPr>
        </p:nvSpPr>
        <p:spPr>
          <a:xfrm>
            <a:off x="1080000" y="1011236"/>
            <a:ext cx="4426782" cy="1292662"/>
          </a:xfrm>
        </p:spPr>
        <p:txBody>
          <a:bodyPr anchor="t">
            <a:normAutofit/>
          </a:bodyPr>
          <a:lstStyle/>
          <a:p>
            <a:r>
              <a:rPr lang="en-GB" altLang="en-US"/>
              <a:t>A positivist approach to management…</a:t>
            </a:r>
          </a:p>
        </p:txBody>
      </p:sp>
      <p:pic>
        <p:nvPicPr>
          <p:cNvPr id="4" name="Picture 3" descr="Text, whiteboard&#10;&#10;Description automatically generated">
            <a:extLst>
              <a:ext uri="{FF2B5EF4-FFF2-40B4-BE49-F238E27FC236}">
                <a16:creationId xmlns:a16="http://schemas.microsoft.com/office/drawing/2014/main" id="{FEC9937C-A98F-D34E-A616-1F3C085759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1058" r="1" b="22920"/>
          <a:stretch/>
        </p:blipFill>
        <p:spPr>
          <a:xfrm>
            <a:off x="1079499" y="2843213"/>
            <a:ext cx="4457701" cy="2925762"/>
          </a:xfrm>
          <a:prstGeom prst="rect">
            <a:avLst/>
          </a:prstGeom>
        </p:spPr>
      </p:pic>
      <p:sp>
        <p:nvSpPr>
          <p:cNvPr id="3" name="Content Placeholder 2">
            <a:extLst>
              <a:ext uri="{FF2B5EF4-FFF2-40B4-BE49-F238E27FC236}">
                <a16:creationId xmlns:a16="http://schemas.microsoft.com/office/drawing/2014/main" id="{C504AB1C-0FBB-0C4C-9136-C4C919C54F84}"/>
              </a:ext>
            </a:extLst>
          </p:cNvPr>
          <p:cNvSpPr>
            <a:spLocks noGrp="1"/>
          </p:cNvSpPr>
          <p:nvPr>
            <p:ph idx="1"/>
          </p:nvPr>
        </p:nvSpPr>
        <p:spPr>
          <a:xfrm>
            <a:off x="6096000" y="987423"/>
            <a:ext cx="5555012" cy="4781552"/>
          </a:xfrm>
        </p:spPr>
        <p:txBody>
          <a:bodyPr>
            <a:normAutofit/>
          </a:bodyPr>
          <a:lstStyle/>
          <a:p>
            <a:pPr>
              <a:defRPr/>
            </a:pPr>
            <a:r>
              <a:rPr lang="en-GB" dirty="0"/>
              <a:t>‘managerialism’ – believes in and seeks scientific explanations and solutions for managing organisations and their work.</a:t>
            </a:r>
          </a:p>
          <a:p>
            <a:pPr>
              <a:defRPr/>
            </a:pPr>
            <a:r>
              <a:rPr lang="en-GB" dirty="0"/>
              <a:t>Government valued methods and structures from the ‘commercial profit-making sector’ seen as more effective than the public sector;</a:t>
            </a:r>
          </a:p>
          <a:p>
            <a:pPr>
              <a:defRPr/>
            </a:pPr>
            <a:r>
              <a:rPr lang="en-GB" dirty="0"/>
              <a:t>Decisions are made in relation to ‘policy’ driven by politics not profit;</a:t>
            </a:r>
          </a:p>
          <a:p>
            <a:pPr marL="0" indent="0">
              <a:buNone/>
              <a:defRPr/>
            </a:pPr>
            <a:endParaRPr lang="en-GB" sz="2400" dirty="0"/>
          </a:p>
          <a:p>
            <a:pPr marL="0" indent="0">
              <a:buNone/>
              <a:defRPr/>
            </a:pPr>
            <a:r>
              <a:rPr lang="en-GB" sz="2400" dirty="0"/>
              <a:t>(Tyler et al, 2009, p.9)</a:t>
            </a:r>
          </a:p>
          <a:p>
            <a:pPr>
              <a:defRPr/>
            </a:pPr>
            <a:endParaRPr lang="en-GB" dirty="0"/>
          </a:p>
        </p:txBody>
      </p:sp>
      <p:sp>
        <p:nvSpPr>
          <p:cNvPr id="5" name="TextBox 4">
            <a:extLst>
              <a:ext uri="{FF2B5EF4-FFF2-40B4-BE49-F238E27FC236}">
                <a16:creationId xmlns:a16="http://schemas.microsoft.com/office/drawing/2014/main" id="{C9804562-41F2-4D47-8C92-09AEDE751687}"/>
              </a:ext>
            </a:extLst>
          </p:cNvPr>
          <p:cNvSpPr txBox="1"/>
          <p:nvPr/>
        </p:nvSpPr>
        <p:spPr>
          <a:xfrm>
            <a:off x="2968868" y="5568920"/>
            <a:ext cx="256833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s.qaz.wiki/wiki/Managerialis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35166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89" name="Title 1">
            <a:extLst>
              <a:ext uri="{FF2B5EF4-FFF2-40B4-BE49-F238E27FC236}">
                <a16:creationId xmlns:a16="http://schemas.microsoft.com/office/drawing/2014/main" id="{B1D639F6-F32C-9643-A4A6-0E4B94DA7558}"/>
              </a:ext>
            </a:extLst>
          </p:cNvPr>
          <p:cNvSpPr>
            <a:spLocks noGrp="1"/>
          </p:cNvSpPr>
          <p:nvPr>
            <p:ph type="title"/>
          </p:nvPr>
        </p:nvSpPr>
        <p:spPr>
          <a:xfrm>
            <a:off x="4984750" y="1011237"/>
            <a:ext cx="6120000" cy="860400"/>
          </a:xfrm>
        </p:spPr>
        <p:txBody>
          <a:bodyPr anchor="b">
            <a:normAutofit/>
          </a:bodyPr>
          <a:lstStyle/>
          <a:p>
            <a:pPr algn="ctr"/>
            <a:r>
              <a:rPr lang="en-GB" altLang="en-US"/>
              <a:t>What does this mean to us?</a:t>
            </a:r>
          </a:p>
        </p:txBody>
      </p:sp>
      <p:pic>
        <p:nvPicPr>
          <p:cNvPr id="4" name="Picture 3" descr="A picture containing sky, skiing, outdoor, sport&#10;&#10;Description automatically generated">
            <a:extLst>
              <a:ext uri="{FF2B5EF4-FFF2-40B4-BE49-F238E27FC236}">
                <a16:creationId xmlns:a16="http://schemas.microsoft.com/office/drawing/2014/main" id="{71AECB12-8881-2C49-8140-7E9665F520B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6058" r="26406"/>
          <a:stretch/>
        </p:blipFill>
        <p:spPr>
          <a:xfrm>
            <a:off x="20" y="10"/>
            <a:ext cx="3870969" cy="6857990"/>
          </a:xfrm>
          <a:prstGeom prst="rect">
            <a:avLst/>
          </a:prstGeom>
        </p:spPr>
      </p:pic>
      <p:cxnSp>
        <p:nvCxnSpPr>
          <p:cNvPr id="72" name="Straight Connector 71">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D16073-B3A4-E74A-AE69-7F67E1A6E9BE}"/>
              </a:ext>
            </a:extLst>
          </p:cNvPr>
          <p:cNvSpPr>
            <a:spLocks noGrp="1"/>
          </p:cNvSpPr>
          <p:nvPr>
            <p:ph idx="1"/>
          </p:nvPr>
        </p:nvSpPr>
        <p:spPr>
          <a:xfrm>
            <a:off x="4984750" y="2759076"/>
            <a:ext cx="6121400" cy="3009899"/>
          </a:xfrm>
        </p:spPr>
        <p:txBody>
          <a:bodyPr>
            <a:normAutofit/>
          </a:bodyPr>
          <a:lstStyle/>
          <a:p>
            <a:pPr marL="0" indent="0">
              <a:lnSpc>
                <a:spcPct val="115000"/>
              </a:lnSpc>
              <a:buNone/>
              <a:defRPr/>
            </a:pPr>
            <a:r>
              <a:rPr lang="en-GB" sz="1700"/>
              <a:t>Conflicting criteria: </a:t>
            </a:r>
          </a:p>
          <a:p>
            <a:pPr>
              <a:lnSpc>
                <a:spcPct val="115000"/>
              </a:lnSpc>
              <a:defRPr/>
            </a:pPr>
            <a:r>
              <a:rPr lang="en-GB" sz="1700"/>
              <a:t>Meeting need;</a:t>
            </a:r>
          </a:p>
          <a:p>
            <a:pPr>
              <a:lnSpc>
                <a:spcPct val="115000"/>
              </a:lnSpc>
              <a:defRPr/>
            </a:pPr>
            <a:r>
              <a:rPr lang="en-GB" sz="1700"/>
              <a:t>Maintaining individual and public safety;</a:t>
            </a:r>
          </a:p>
          <a:p>
            <a:pPr>
              <a:lnSpc>
                <a:spcPct val="115000"/>
              </a:lnSpc>
              <a:defRPr/>
            </a:pPr>
            <a:r>
              <a:rPr lang="en-GB" sz="1700"/>
              <a:t>Producing educated and self-motivated citizens at a ‘reasonable cost’;</a:t>
            </a:r>
          </a:p>
          <a:p>
            <a:pPr>
              <a:lnSpc>
                <a:spcPct val="115000"/>
              </a:lnSpc>
              <a:defRPr/>
            </a:pPr>
            <a:r>
              <a:rPr lang="en-GB" sz="1700"/>
              <a:t>Trickily balanced by public service managers who are ‘responsible’ to politicians and citizens not shareholders (Haynes, 2003 cited in Tyler et al 2009, p.9)</a:t>
            </a:r>
          </a:p>
        </p:txBody>
      </p:sp>
      <p:sp>
        <p:nvSpPr>
          <p:cNvPr id="5" name="TextBox 4">
            <a:extLst>
              <a:ext uri="{FF2B5EF4-FFF2-40B4-BE49-F238E27FC236}">
                <a16:creationId xmlns:a16="http://schemas.microsoft.com/office/drawing/2014/main" id="{7C697866-A2C3-FE47-8797-7472FF3B2C02}"/>
              </a:ext>
            </a:extLst>
          </p:cNvPr>
          <p:cNvSpPr txBox="1"/>
          <p:nvPr/>
        </p:nvSpPr>
        <p:spPr>
          <a:xfrm>
            <a:off x="1445325" y="6657945"/>
            <a:ext cx="242566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ajaygoel2011/2718040674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4073331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7A8F7C-83B4-47E3-BC4B-20BFD2E3875D}"/>
              </a:ext>
            </a:extLst>
          </p:cNvPr>
          <p:cNvSpPr txBox="1"/>
          <p:nvPr/>
        </p:nvSpPr>
        <p:spPr>
          <a:xfrm>
            <a:off x="264596" y="1044413"/>
            <a:ext cx="11875367" cy="4955203"/>
          </a:xfrm>
          <a:prstGeom prst="rect">
            <a:avLst/>
          </a:prstGeom>
          <a:noFill/>
        </p:spPr>
        <p:txBody>
          <a:bodyPr wrap="none" rtlCol="0">
            <a:spAutoFit/>
          </a:bodyPr>
          <a:lstStyle/>
          <a:p>
            <a:r>
              <a:rPr lang="en-GB" sz="2000" u="sng" dirty="0"/>
              <a:t>Public sector managers vs private sector managers</a:t>
            </a:r>
          </a:p>
          <a:p>
            <a:endParaRPr lang="en-GB" sz="2000" dirty="0"/>
          </a:p>
          <a:p>
            <a:r>
              <a:rPr lang="en-GB" sz="2000" dirty="0"/>
              <a:t>They are similar in the sense that they are attempting to convert resources into things of value</a:t>
            </a:r>
          </a:p>
          <a:p>
            <a:endParaRPr lang="en-GB" sz="2000" dirty="0"/>
          </a:p>
          <a:p>
            <a:r>
              <a:rPr lang="en-GB" sz="2000" dirty="0"/>
              <a:t> The public sector manager differs from the manager in the private sector in a number of ways</a:t>
            </a:r>
          </a:p>
          <a:p>
            <a:r>
              <a:rPr lang="en-GB" sz="2000" dirty="0"/>
              <a:t> (Scholes and Johnson, 2001)</a:t>
            </a:r>
          </a:p>
          <a:p>
            <a:r>
              <a:rPr lang="en-GB" sz="2000" dirty="0"/>
              <a:t>The role of the public sector manager is far more diverse that that of the private sector</a:t>
            </a:r>
          </a:p>
          <a:p>
            <a:r>
              <a:rPr lang="en-GB" sz="2000" dirty="0"/>
              <a:t> counterpart in:</a:t>
            </a:r>
          </a:p>
          <a:p>
            <a:endParaRPr lang="en-GB" sz="2000" dirty="0"/>
          </a:p>
          <a:p>
            <a:pPr marL="285750" indent="-285750">
              <a:buFont typeface="Arial" panose="020B0604020202020204" pitchFamily="34" charset="0"/>
              <a:buChar char="•"/>
            </a:pPr>
            <a:r>
              <a:rPr lang="en-GB" sz="2000" dirty="0"/>
              <a:t>The range of values produced</a:t>
            </a:r>
          </a:p>
          <a:p>
            <a:pPr marL="285750" indent="-285750">
              <a:buFont typeface="Arial" panose="020B0604020202020204" pitchFamily="34" charset="0"/>
              <a:buChar char="•"/>
            </a:pPr>
            <a:r>
              <a:rPr lang="en-GB" sz="2000" dirty="0"/>
              <a:t>The productive capabilities deployed</a:t>
            </a:r>
          </a:p>
          <a:p>
            <a:pPr marL="285750" indent="-285750">
              <a:buFont typeface="Arial" panose="020B0604020202020204" pitchFamily="34" charset="0"/>
              <a:buChar char="•"/>
            </a:pPr>
            <a:r>
              <a:rPr lang="en-GB" sz="2000" dirty="0"/>
              <a:t>The resources called upon</a:t>
            </a:r>
          </a:p>
          <a:p>
            <a:pPr marL="285750" indent="-285750">
              <a:buFont typeface="Arial" panose="020B0604020202020204" pitchFamily="34" charset="0"/>
              <a:buChar char="•"/>
            </a:pPr>
            <a:r>
              <a:rPr lang="en-GB" sz="2000" dirty="0"/>
              <a:t>The composition of the environment in which they occur</a:t>
            </a:r>
          </a:p>
          <a:p>
            <a:pPr marL="285750" indent="-285750">
              <a:buFont typeface="Arial" panose="020B0604020202020204" pitchFamily="34" charset="0"/>
              <a:buChar char="•"/>
            </a:pPr>
            <a:r>
              <a:rPr lang="en-GB" sz="2000" dirty="0"/>
              <a:t>The nature of their interactions with that environment.</a:t>
            </a:r>
          </a:p>
          <a:p>
            <a:endParaRPr lang="en-GB" dirty="0"/>
          </a:p>
          <a:p>
            <a:endParaRPr lang="en-GB" dirty="0"/>
          </a:p>
        </p:txBody>
      </p:sp>
    </p:spTree>
    <p:extLst>
      <p:ext uri="{BB962C8B-B14F-4D97-AF65-F5344CB8AC3E}">
        <p14:creationId xmlns:p14="http://schemas.microsoft.com/office/powerpoint/2010/main" val="9316441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DB34F2-5398-484A-8D80-682948D5CD63}"/>
              </a:ext>
            </a:extLst>
          </p:cNvPr>
          <p:cNvSpPr txBox="1"/>
          <p:nvPr/>
        </p:nvSpPr>
        <p:spPr>
          <a:xfrm>
            <a:off x="1366160" y="1660121"/>
            <a:ext cx="9623404" cy="3305493"/>
          </a:xfrm>
          <a:prstGeom prst="rect">
            <a:avLst/>
          </a:prstGeom>
        </p:spPr>
        <p:txBody>
          <a:bodyPr vert="horz" lIns="91440" tIns="45720" rIns="91440" bIns="45720" rtlCol="0" anchor="b">
            <a:normAutofit fontScale="92500"/>
          </a:bodyPr>
          <a:lstStyle/>
          <a:p>
            <a:pPr>
              <a:lnSpc>
                <a:spcPct val="90000"/>
              </a:lnSpc>
              <a:spcBef>
                <a:spcPct val="0"/>
              </a:spcBef>
              <a:spcAft>
                <a:spcPts val="600"/>
              </a:spcAft>
            </a:pPr>
            <a:r>
              <a:rPr lang="en-US" sz="5500" kern="1200" dirty="0">
                <a:solidFill>
                  <a:schemeClr val="tx1"/>
                </a:solidFill>
                <a:latin typeface="+mj-lt"/>
                <a:ea typeface="+mj-ea"/>
                <a:cs typeface="+mj-cs"/>
              </a:rPr>
              <a:t>In your  groups:</a:t>
            </a:r>
          </a:p>
          <a:p>
            <a:pPr marL="285750" indent="-285750">
              <a:lnSpc>
                <a:spcPct val="90000"/>
              </a:lnSpc>
              <a:spcBef>
                <a:spcPct val="0"/>
              </a:spcBef>
              <a:spcAft>
                <a:spcPts val="600"/>
              </a:spcAft>
            </a:pPr>
            <a:r>
              <a:rPr lang="en-US" sz="5500" kern="1200" dirty="0">
                <a:solidFill>
                  <a:schemeClr val="tx1"/>
                </a:solidFill>
                <a:latin typeface="+mj-lt"/>
                <a:ea typeface="+mj-ea"/>
                <a:cs typeface="+mj-cs"/>
              </a:rPr>
              <a:t>Identify  some key differences between public and private sector managers.</a:t>
            </a:r>
          </a:p>
        </p:txBody>
      </p:sp>
    </p:spTree>
    <p:extLst>
      <p:ext uri="{BB962C8B-B14F-4D97-AF65-F5344CB8AC3E}">
        <p14:creationId xmlns:p14="http://schemas.microsoft.com/office/powerpoint/2010/main" val="22778400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A019B-86C0-4E5E-917E-CA3F11A0AAB7}"/>
              </a:ext>
            </a:extLst>
          </p:cNvPr>
          <p:cNvSpPr txBox="1"/>
          <p:nvPr/>
        </p:nvSpPr>
        <p:spPr>
          <a:xfrm>
            <a:off x="1524001" y="1608686"/>
            <a:ext cx="9465564" cy="3400969"/>
          </a:xfrm>
          <a:prstGeom prst="rect">
            <a:avLst/>
          </a:prstGeom>
        </p:spPr>
        <p:txBody>
          <a:bodyPr vert="horz" lIns="91440" tIns="45720" rIns="91440" bIns="45720" rtlCol="0">
            <a:normAutofit fontScale="62500" lnSpcReduction="20000"/>
          </a:bodyPr>
          <a:lstStyle/>
          <a:p>
            <a:pPr indent="-228600">
              <a:lnSpc>
                <a:spcPct val="90000"/>
              </a:lnSpc>
              <a:spcAft>
                <a:spcPts val="600"/>
              </a:spcAft>
              <a:buFont typeface="Arial" panose="020B0604020202020204" pitchFamily="34" charset="0"/>
              <a:buChar char="•"/>
            </a:pPr>
            <a:r>
              <a:rPr lang="en-US" sz="3200" dirty="0"/>
              <a:t>The public sector manager is responsible for ensuring the production of public value:</a:t>
            </a:r>
          </a:p>
          <a:p>
            <a:pPr indent="-228600">
              <a:lnSpc>
                <a:spcPct val="90000"/>
              </a:lnSpc>
              <a:spcAft>
                <a:spcPts val="600"/>
              </a:spcAft>
              <a:buFont typeface="Arial" panose="020B0604020202020204" pitchFamily="34" charset="0"/>
              <a:buChar char="•"/>
            </a:pPr>
            <a:r>
              <a:rPr lang="en-US" sz="3200" dirty="0"/>
              <a:t>i.e. value which is consumed by the public collectively (Moore, 1995)  </a:t>
            </a:r>
          </a:p>
          <a:p>
            <a:pPr indent="-228600">
              <a:lnSpc>
                <a:spcPct val="90000"/>
              </a:lnSpc>
              <a:spcAft>
                <a:spcPts val="600"/>
              </a:spcAft>
              <a:buFont typeface="Arial" panose="020B0604020202020204" pitchFamily="34" charset="0"/>
              <a:buChar char="•"/>
            </a:pPr>
            <a:endParaRPr lang="en-US" sz="3200" dirty="0"/>
          </a:p>
          <a:p>
            <a:pPr indent="-228600">
              <a:lnSpc>
                <a:spcPct val="90000"/>
              </a:lnSpc>
              <a:spcAft>
                <a:spcPts val="600"/>
              </a:spcAft>
              <a:buFont typeface="Arial" panose="020B0604020202020204" pitchFamily="34" charset="0"/>
              <a:buChar char="•"/>
            </a:pPr>
            <a:r>
              <a:rPr lang="en-US" sz="3200" dirty="0"/>
              <a:t>Much debate about what public value is and should be.  However, the mainstream political consensus is that it includes:</a:t>
            </a:r>
          </a:p>
          <a:p>
            <a:pPr marL="285750" indent="-228600">
              <a:lnSpc>
                <a:spcPct val="90000"/>
              </a:lnSpc>
              <a:spcAft>
                <a:spcPts val="600"/>
              </a:spcAft>
              <a:buFont typeface="Arial" panose="020B0604020202020204" pitchFamily="34" charset="0"/>
              <a:buChar char="•"/>
            </a:pPr>
            <a:r>
              <a:rPr lang="en-US" sz="3200" dirty="0"/>
              <a:t>The provision of the legal framework which underpins law and order</a:t>
            </a:r>
          </a:p>
          <a:p>
            <a:pPr marL="285750" indent="-228600">
              <a:lnSpc>
                <a:spcPct val="90000"/>
              </a:lnSpc>
              <a:spcAft>
                <a:spcPts val="600"/>
              </a:spcAft>
              <a:buFont typeface="Arial" panose="020B0604020202020204" pitchFamily="34" charset="0"/>
              <a:buChar char="•"/>
            </a:pPr>
            <a:r>
              <a:rPr lang="en-US" sz="3200" dirty="0"/>
              <a:t>Providing the preconditions for the operation of the market</a:t>
            </a:r>
          </a:p>
          <a:p>
            <a:pPr marL="285750" indent="-228600">
              <a:lnSpc>
                <a:spcPct val="90000"/>
              </a:lnSpc>
              <a:spcAft>
                <a:spcPts val="600"/>
              </a:spcAft>
              <a:buFont typeface="Arial" panose="020B0604020202020204" pitchFamily="34" charset="0"/>
              <a:buChar char="•"/>
            </a:pPr>
            <a:r>
              <a:rPr lang="en-US" sz="3200" dirty="0"/>
              <a:t>Remedying various kinds of market failure, through the provision of public goods, intervening to address negative </a:t>
            </a:r>
          </a:p>
          <a:p>
            <a:pPr indent="-228600">
              <a:lnSpc>
                <a:spcPct val="90000"/>
              </a:lnSpc>
              <a:spcAft>
                <a:spcPts val="600"/>
              </a:spcAft>
              <a:buFont typeface="Arial" panose="020B0604020202020204" pitchFamily="34" charset="0"/>
              <a:buChar char="•"/>
            </a:pPr>
            <a:r>
              <a:rPr lang="en-US" sz="3200" dirty="0"/>
              <a:t>effects </a:t>
            </a:r>
          </a:p>
          <a:p>
            <a:pPr marL="285750" indent="-228600">
              <a:lnSpc>
                <a:spcPct val="90000"/>
              </a:lnSpc>
              <a:spcAft>
                <a:spcPts val="600"/>
              </a:spcAft>
              <a:buFont typeface="Arial" panose="020B0604020202020204" pitchFamily="34" charset="0"/>
              <a:buChar char="•"/>
            </a:pPr>
            <a:r>
              <a:rPr lang="en-US" sz="3200" dirty="0"/>
              <a:t>To promote equity</a:t>
            </a:r>
          </a:p>
          <a:p>
            <a:pPr indent="-2286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34145197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F0E0778-7330-410B-BEAC-F64E3F67DD66}"/>
              </a:ext>
            </a:extLst>
          </p:cNvPr>
          <p:cNvPicPr>
            <a:picLocks noChangeAspect="1"/>
          </p:cNvPicPr>
          <p:nvPr/>
        </p:nvPicPr>
        <p:blipFill rotWithShape="1">
          <a:blip r:embed="rId2"/>
          <a:srcRect b="18773"/>
          <a:stretch/>
        </p:blipFill>
        <p:spPr>
          <a:xfrm>
            <a:off x="20" y="10"/>
            <a:ext cx="12191980" cy="6857990"/>
          </a:xfrm>
          <a:prstGeom prst="rect">
            <a:avLst/>
          </a:prstGeom>
        </p:spPr>
      </p:pic>
      <p:graphicFrame>
        <p:nvGraphicFramePr>
          <p:cNvPr id="19" name="TextBox 1">
            <a:extLst>
              <a:ext uri="{FF2B5EF4-FFF2-40B4-BE49-F238E27FC236}">
                <a16:creationId xmlns:a16="http://schemas.microsoft.com/office/drawing/2014/main" id="{3E028A14-0B49-4D5C-B4EF-5614165EADD3}"/>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2261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A64A30-CF51-4165-B31F-9ACAC45858D0}"/>
              </a:ext>
            </a:extLst>
          </p:cNvPr>
          <p:cNvSpPr txBox="1"/>
          <p:nvPr/>
        </p:nvSpPr>
        <p:spPr>
          <a:xfrm>
            <a:off x="156948" y="1169795"/>
            <a:ext cx="12375504" cy="3416320"/>
          </a:xfrm>
          <a:prstGeom prst="rect">
            <a:avLst/>
          </a:prstGeom>
          <a:noFill/>
        </p:spPr>
        <p:txBody>
          <a:bodyPr wrap="none" rtlCol="0">
            <a:spAutoFit/>
          </a:bodyPr>
          <a:lstStyle/>
          <a:p>
            <a:r>
              <a:rPr lang="en-GB" dirty="0"/>
              <a:t>They are empowered by citizens through the political process to deploy the force of the state in pursuit of </a:t>
            </a:r>
          </a:p>
          <a:p>
            <a:r>
              <a:rPr lang="en-GB" dirty="0"/>
              <a:t>governmental objectives  (Johnson and Scholes, 2001)</a:t>
            </a:r>
          </a:p>
          <a:p>
            <a:endParaRPr lang="en-GB" dirty="0"/>
          </a:p>
          <a:p>
            <a:r>
              <a:rPr lang="en-GB" dirty="0"/>
              <a:t>e.g. the police force</a:t>
            </a:r>
          </a:p>
          <a:p>
            <a:endParaRPr lang="en-GB" dirty="0"/>
          </a:p>
          <a:p>
            <a:endParaRPr lang="en-GB" dirty="0"/>
          </a:p>
          <a:p>
            <a:r>
              <a:rPr lang="en-GB" dirty="0"/>
              <a:t>‘ The police are entrusted with important public resources.  The most obvious is</a:t>
            </a:r>
          </a:p>
          <a:p>
            <a:r>
              <a:rPr lang="en-GB" dirty="0"/>
              <a:t> money…Far more important, the public grants the police another resource – the use of force and authority.  </a:t>
            </a:r>
          </a:p>
          <a:p>
            <a:r>
              <a:rPr lang="en-GB" dirty="0"/>
              <a:t>These are deployed when a citizen is arrested or handcuffed, when an officer fires his weapon at a citizen, </a:t>
            </a:r>
          </a:p>
          <a:p>
            <a:r>
              <a:rPr lang="en-GB" dirty="0"/>
              <a:t>or even when an officer claims exclusive use of the streets with his siren.’ </a:t>
            </a:r>
          </a:p>
          <a:p>
            <a:r>
              <a:rPr lang="en-GB" dirty="0"/>
              <a:t> (Jonson and Scholes, 2001. pp7: Moore and </a:t>
            </a:r>
            <a:r>
              <a:rPr lang="en-GB" dirty="0" err="1"/>
              <a:t>Trojanowicz</a:t>
            </a:r>
            <a:r>
              <a:rPr lang="en-GB" dirty="0"/>
              <a:t>, 1988, from an</a:t>
            </a:r>
          </a:p>
          <a:p>
            <a:r>
              <a:rPr lang="en-GB" dirty="0"/>
              <a:t>Official study of policing in the US) </a:t>
            </a:r>
          </a:p>
        </p:txBody>
      </p:sp>
    </p:spTree>
    <p:extLst>
      <p:ext uri="{BB962C8B-B14F-4D97-AF65-F5344CB8AC3E}">
        <p14:creationId xmlns:p14="http://schemas.microsoft.com/office/powerpoint/2010/main" val="14513245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710FF4C-79EC-FE47-8AD1-79FA24265B1B}"/>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FE639EC8-2E34-154D-912E-2965F877D9DC}"/>
              </a:ext>
            </a:extLst>
          </p:cNvPr>
          <p:cNvSpPr>
            <a:spLocks noGrp="1"/>
          </p:cNvSpPr>
          <p:nvPr>
            <p:ph idx="1"/>
          </p:nvPr>
        </p:nvSpPr>
        <p:spPr>
          <a:xfrm>
            <a:off x="1954213" y="1420813"/>
            <a:ext cx="8229600" cy="4525962"/>
          </a:xfrm>
        </p:spPr>
        <p:txBody>
          <a:bodyPr/>
          <a:lstStyle/>
          <a:p>
            <a:pPr>
              <a:defRPr/>
            </a:pPr>
            <a:endParaRPr lang="en-GB" dirty="0"/>
          </a:p>
          <a:p>
            <a:pPr>
              <a:defRPr/>
            </a:pPr>
            <a:endParaRPr lang="en-GB" dirty="0"/>
          </a:p>
          <a:p>
            <a:pPr>
              <a:defRPr/>
            </a:pPr>
            <a:endParaRPr lang="en-GB" dirty="0"/>
          </a:p>
          <a:p>
            <a:pPr marL="0" indent="0">
              <a:buNone/>
              <a:defRPr/>
            </a:pPr>
            <a:r>
              <a:rPr lang="en-GB" dirty="0"/>
              <a:t>		</a:t>
            </a:r>
            <a:r>
              <a:rPr lang="en-GB" sz="2800" dirty="0"/>
              <a:t>Management Theories &amp; Context</a:t>
            </a:r>
          </a:p>
        </p:txBody>
      </p:sp>
      <p:pic>
        <p:nvPicPr>
          <p:cNvPr id="25604" name="Picture 3">
            <a:extLst>
              <a:ext uri="{FF2B5EF4-FFF2-40B4-BE49-F238E27FC236}">
                <a16:creationId xmlns:a16="http://schemas.microsoft.com/office/drawing/2014/main" id="{9ABCD233-9714-874C-A263-D97FF998752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66088" y="4292601"/>
            <a:ext cx="2138362" cy="213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95565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628DDE4A-F22B-6B48-96B5-BA6344D79107}"/>
              </a:ext>
            </a:extLst>
          </p:cNvPr>
          <p:cNvSpPr>
            <a:spLocks noGrp="1"/>
          </p:cNvSpPr>
          <p:nvPr>
            <p:ph type="title"/>
          </p:nvPr>
        </p:nvSpPr>
        <p:spPr>
          <a:xfrm>
            <a:off x="1165225" y="376591"/>
            <a:ext cx="10026650" cy="655637"/>
          </a:xfrm>
        </p:spPr>
        <p:txBody>
          <a:bodyPr/>
          <a:lstStyle/>
          <a:p>
            <a:r>
              <a:rPr lang="en-GB" altLang="en-US" dirty="0"/>
              <a:t>4 key management theories</a:t>
            </a:r>
          </a:p>
        </p:txBody>
      </p:sp>
      <p:sp>
        <p:nvSpPr>
          <p:cNvPr id="6" name="Content Placeholder 5">
            <a:extLst>
              <a:ext uri="{FF2B5EF4-FFF2-40B4-BE49-F238E27FC236}">
                <a16:creationId xmlns:a16="http://schemas.microsoft.com/office/drawing/2014/main" id="{4D6CDA9D-5B6E-2743-B80E-D04DB1D5CD19}"/>
              </a:ext>
            </a:extLst>
          </p:cNvPr>
          <p:cNvSpPr>
            <a:spLocks noGrp="1"/>
          </p:cNvSpPr>
          <p:nvPr>
            <p:ph idx="1"/>
          </p:nvPr>
        </p:nvSpPr>
        <p:spPr>
          <a:xfrm>
            <a:off x="2063750" y="1268413"/>
            <a:ext cx="8229600" cy="4525962"/>
          </a:xfrm>
        </p:spPr>
        <p:txBody>
          <a:bodyPr/>
          <a:lstStyle/>
          <a:p>
            <a:pPr>
              <a:defRPr/>
            </a:pPr>
            <a:r>
              <a:rPr lang="en-GB" dirty="0"/>
              <a:t>Classic or Scientific Theory (quantitative);</a:t>
            </a:r>
          </a:p>
          <a:p>
            <a:pPr>
              <a:defRPr/>
            </a:pPr>
            <a:r>
              <a:rPr lang="en-GB" dirty="0"/>
              <a:t>Humanistic Theory;</a:t>
            </a:r>
          </a:p>
          <a:p>
            <a:pPr>
              <a:defRPr/>
            </a:pPr>
            <a:r>
              <a:rPr lang="en-GB" dirty="0"/>
              <a:t>Systems Theory;</a:t>
            </a:r>
          </a:p>
          <a:p>
            <a:pPr>
              <a:defRPr/>
            </a:pPr>
            <a:r>
              <a:rPr lang="en-GB" dirty="0"/>
              <a:t>Contingency Theory:</a:t>
            </a:r>
          </a:p>
          <a:p>
            <a:pPr marL="0" indent="0">
              <a:buNone/>
              <a:defRPr/>
            </a:pPr>
            <a:r>
              <a:rPr lang="en-GB" dirty="0"/>
              <a:t>Lets watch a quick video on three of the above </a:t>
            </a:r>
            <a:r>
              <a:rPr lang="en-GB" dirty="0">
                <a:hlinkClick r:id="rId2"/>
              </a:rPr>
              <a:t>here</a:t>
            </a:r>
            <a:r>
              <a:rPr lang="en-GB" dirty="0"/>
              <a:t>.</a:t>
            </a:r>
          </a:p>
          <a:p>
            <a:pPr marL="0" indent="0">
              <a:buNone/>
              <a:defRPr/>
            </a:pPr>
            <a:r>
              <a:rPr lang="en-GB" dirty="0"/>
              <a:t>For Humanistic Theory – click </a:t>
            </a:r>
            <a:r>
              <a:rPr lang="en-GB" dirty="0">
                <a:hlinkClick r:id="rId3"/>
              </a:rPr>
              <a:t>here</a:t>
            </a:r>
            <a:endParaRPr lang="en-GB" dirty="0"/>
          </a:p>
          <a:p>
            <a:pPr marL="0" indent="0">
              <a:buNone/>
              <a:defRPr/>
            </a:pPr>
            <a:endParaRPr lang="en-GB" dirty="0"/>
          </a:p>
        </p:txBody>
      </p:sp>
    </p:spTree>
    <p:extLst>
      <p:ext uri="{BB962C8B-B14F-4D97-AF65-F5344CB8AC3E}">
        <p14:creationId xmlns:p14="http://schemas.microsoft.com/office/powerpoint/2010/main" val="34557792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7D9AB-4EF2-0C4B-8190-41081DD9BB18}"/>
              </a:ext>
            </a:extLst>
          </p:cNvPr>
          <p:cNvSpPr>
            <a:spLocks noGrp="1"/>
          </p:cNvSpPr>
          <p:nvPr>
            <p:ph type="title"/>
          </p:nvPr>
        </p:nvSpPr>
        <p:spPr>
          <a:xfrm>
            <a:off x="540988" y="540033"/>
            <a:ext cx="3884962" cy="1331604"/>
          </a:xfrm>
        </p:spPr>
        <p:txBody>
          <a:bodyPr anchor="b">
            <a:normAutofit/>
          </a:bodyPr>
          <a:lstStyle/>
          <a:p>
            <a:pPr algn="ctr"/>
            <a:r>
              <a:rPr lang="en-US" dirty="0"/>
              <a:t>Directed Study</a:t>
            </a:r>
            <a:endParaRPr lang="en-US"/>
          </a:p>
        </p:txBody>
      </p:sp>
      <p:cxnSp>
        <p:nvCxnSpPr>
          <p:cNvPr id="13"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A90F47-8206-2F48-8E23-B5A2F7E0DA7D}"/>
              </a:ext>
            </a:extLst>
          </p:cNvPr>
          <p:cNvSpPr>
            <a:spLocks noGrp="1"/>
          </p:cNvSpPr>
          <p:nvPr>
            <p:ph idx="1"/>
          </p:nvPr>
        </p:nvSpPr>
        <p:spPr>
          <a:xfrm>
            <a:off x="540988" y="2759076"/>
            <a:ext cx="3884962" cy="3009899"/>
          </a:xfrm>
        </p:spPr>
        <p:txBody>
          <a:bodyPr>
            <a:normAutofit/>
          </a:bodyPr>
          <a:lstStyle/>
          <a:p>
            <a:r>
              <a:rPr lang="en-US" dirty="0"/>
              <a:t>Conduct some research into each of the theories and find examples within practice. </a:t>
            </a:r>
          </a:p>
          <a:p>
            <a:r>
              <a:rPr lang="en-US" dirty="0"/>
              <a:t>Feedback to group next week</a:t>
            </a:r>
          </a:p>
        </p:txBody>
      </p:sp>
      <p:pic>
        <p:nvPicPr>
          <p:cNvPr id="5" name="Picture 4" descr="Logo, company name&#10;&#10;Description automatically generated">
            <a:extLst>
              <a:ext uri="{FF2B5EF4-FFF2-40B4-BE49-F238E27FC236}">
                <a16:creationId xmlns:a16="http://schemas.microsoft.com/office/drawing/2014/main" id="{3294EDBF-9026-1D41-A834-E1A840ED6E6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875" r="22681" b="1"/>
          <a:stretch/>
        </p:blipFill>
        <p:spPr>
          <a:xfrm>
            <a:off x="4979987" y="540033"/>
            <a:ext cx="6671025" cy="5775279"/>
          </a:xfrm>
          <a:prstGeom prst="rect">
            <a:avLst/>
          </a:prstGeom>
        </p:spPr>
      </p:pic>
      <p:sp>
        <p:nvSpPr>
          <p:cNvPr id="6" name="TextBox 5">
            <a:extLst>
              <a:ext uri="{FF2B5EF4-FFF2-40B4-BE49-F238E27FC236}">
                <a16:creationId xmlns:a16="http://schemas.microsoft.com/office/drawing/2014/main" id="{6D651DA3-AF93-344C-8F37-330C0E14B856}"/>
              </a:ext>
            </a:extLst>
          </p:cNvPr>
          <p:cNvSpPr txBox="1"/>
          <p:nvPr/>
        </p:nvSpPr>
        <p:spPr>
          <a:xfrm>
            <a:off x="9225348" y="6115257"/>
            <a:ext cx="242566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researchleap.com/theories-motivation-application-organizations-risk-analysi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3893519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6182D7B-F37A-BF4F-A381-F50B3064BF25}"/>
              </a:ext>
            </a:extLst>
          </p:cNvPr>
          <p:cNvSpPr>
            <a:spLocks noGrp="1"/>
          </p:cNvSpPr>
          <p:nvPr>
            <p:ph type="title" idx="4294967295"/>
          </p:nvPr>
        </p:nvSpPr>
        <p:spPr>
          <a:xfrm>
            <a:off x="1992314" y="0"/>
            <a:ext cx="8675687" cy="908050"/>
          </a:xfrm>
        </p:spPr>
        <p:txBody>
          <a:bodyPr rtlCol="0">
            <a:normAutofit fontScale="90000"/>
          </a:bodyPr>
          <a:lstStyle/>
          <a:p>
            <a:pPr>
              <a:defRPr/>
            </a:pPr>
            <a:br>
              <a:rPr lang="en-GB" sz="3600" dirty="0"/>
            </a:br>
            <a:r>
              <a:rPr lang="en-GB" sz="3600" dirty="0"/>
              <a:t>Objectives to be covered:</a:t>
            </a:r>
            <a:br>
              <a:rPr lang="en-GB" sz="3600" dirty="0"/>
            </a:br>
            <a:r>
              <a:rPr lang="en-GB" sz="1600" dirty="0"/>
              <a:t>At the end of the session students will have:</a:t>
            </a:r>
            <a:br>
              <a:rPr lang="en-GB" sz="1600" dirty="0"/>
            </a:br>
            <a:br>
              <a:rPr lang="en-GB" sz="1600" dirty="0"/>
            </a:br>
            <a:endParaRPr lang="en-GB" sz="1600" dirty="0"/>
          </a:p>
        </p:txBody>
      </p:sp>
      <p:sp>
        <p:nvSpPr>
          <p:cNvPr id="10243" name="Content Placeholder 2">
            <a:extLst>
              <a:ext uri="{FF2B5EF4-FFF2-40B4-BE49-F238E27FC236}">
                <a16:creationId xmlns:a16="http://schemas.microsoft.com/office/drawing/2014/main" id="{CE509486-F970-D448-8B08-AA3D0CEADE1A}"/>
              </a:ext>
            </a:extLst>
          </p:cNvPr>
          <p:cNvSpPr>
            <a:spLocks noGrp="1"/>
          </p:cNvSpPr>
          <p:nvPr>
            <p:ph idx="4294967295"/>
          </p:nvPr>
        </p:nvSpPr>
        <p:spPr>
          <a:xfrm>
            <a:off x="1992314" y="1052514"/>
            <a:ext cx="8675687" cy="5545137"/>
          </a:xfrm>
        </p:spPr>
        <p:txBody>
          <a:bodyPr rtlCol="0">
            <a:normAutofit/>
          </a:bodyPr>
          <a:lstStyle/>
          <a:p>
            <a:pPr marL="109728" indent="0">
              <a:buNone/>
              <a:defRPr/>
            </a:pPr>
            <a:endParaRPr lang="en-GB" sz="2800" dirty="0"/>
          </a:p>
          <a:p>
            <a:pPr marL="566928" indent="-457200">
              <a:defRPr/>
            </a:pPr>
            <a:r>
              <a:rPr lang="en-GB" altLang="en-US" sz="2800" dirty="0"/>
              <a:t>Critically reviewed the current context of Youth and Community Work and identified key issues for leaders and managers;</a:t>
            </a:r>
          </a:p>
          <a:p>
            <a:pPr marL="566928" indent="-457200">
              <a:defRPr/>
            </a:pPr>
            <a:r>
              <a:rPr lang="en-GB" altLang="en-US" sz="2800" dirty="0"/>
              <a:t>Reviewed the concept of YW Management and its challenges within current policy context</a:t>
            </a:r>
          </a:p>
          <a:p>
            <a:pPr marL="566928" indent="-457200">
              <a:defRPr/>
            </a:pPr>
            <a:r>
              <a:rPr lang="en-GB" altLang="en-US" sz="2800" dirty="0"/>
              <a:t>Examined and analysed management theory and relate it to contemporary Youth work Practice;</a:t>
            </a:r>
          </a:p>
          <a:p>
            <a:pPr marL="566928" indent="-457200">
              <a:defRPr/>
            </a:pPr>
            <a:endParaRPr lang="en-GB" altLang="en-US" sz="2800" dirty="0"/>
          </a:p>
          <a:p>
            <a:pPr marL="566928" indent="-457200">
              <a:defRPr/>
            </a:pPr>
            <a:endParaRPr lang="en-GB" altLang="en-US"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a:p>
            <a:pPr marL="452628">
              <a:defRPr/>
            </a:pPr>
            <a:endParaRPr lang="en-GB" sz="2800" dirty="0"/>
          </a:p>
        </p:txBody>
      </p:sp>
    </p:spTree>
    <p:extLst>
      <p:ext uri="{BB962C8B-B14F-4D97-AF65-F5344CB8AC3E}">
        <p14:creationId xmlns:p14="http://schemas.microsoft.com/office/powerpoint/2010/main" val="36553856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93773F-8E9F-4F3E-A7D2-0EBECA70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 whiteboard&#10;&#10;Description automatically generated">
            <a:extLst>
              <a:ext uri="{FF2B5EF4-FFF2-40B4-BE49-F238E27FC236}">
                <a16:creationId xmlns:a16="http://schemas.microsoft.com/office/drawing/2014/main" id="{60ED89BC-1DBD-1745-A6AE-54289D4139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407" b="20702"/>
          <a:stretch/>
        </p:blipFill>
        <p:spPr>
          <a:xfrm>
            <a:off x="539400" y="540000"/>
            <a:ext cx="11113200" cy="577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4" name="TextBox 3">
            <a:extLst>
              <a:ext uri="{FF2B5EF4-FFF2-40B4-BE49-F238E27FC236}">
                <a16:creationId xmlns:a16="http://schemas.microsoft.com/office/drawing/2014/main" id="{222B2D82-15F0-3048-8440-910863808941}"/>
              </a:ext>
            </a:extLst>
          </p:cNvPr>
          <p:cNvSpPr txBox="1"/>
          <p:nvPr/>
        </p:nvSpPr>
        <p:spPr>
          <a:xfrm>
            <a:off x="9623669" y="6657945"/>
            <a:ext cx="256833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thebluediamondgallery.com/handwriting/q/question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9374366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AA25A6-73BB-2647-8A27-897CFF52711E}"/>
              </a:ext>
            </a:extLst>
          </p:cNvPr>
          <p:cNvSpPr>
            <a:spLocks noGrp="1"/>
          </p:cNvSpPr>
          <p:nvPr>
            <p:ph type="title"/>
          </p:nvPr>
        </p:nvSpPr>
        <p:spPr/>
        <p:txBody>
          <a:bodyPr/>
          <a:lstStyle/>
          <a:p>
            <a:r>
              <a:rPr lang="en-US"/>
              <a:t>References:</a:t>
            </a:r>
          </a:p>
        </p:txBody>
      </p:sp>
      <p:sp>
        <p:nvSpPr>
          <p:cNvPr id="4" name="Content Placeholder 3">
            <a:extLst>
              <a:ext uri="{FF2B5EF4-FFF2-40B4-BE49-F238E27FC236}">
                <a16:creationId xmlns:a16="http://schemas.microsoft.com/office/drawing/2014/main" id="{2440E6F7-D56E-C24B-890F-AF69E2D3AEC9}"/>
              </a:ext>
            </a:extLst>
          </p:cNvPr>
          <p:cNvSpPr>
            <a:spLocks noGrp="1"/>
          </p:cNvSpPr>
          <p:nvPr>
            <p:ph idx="1"/>
          </p:nvPr>
        </p:nvSpPr>
        <p:spPr/>
        <p:txBody>
          <a:bodyPr>
            <a:normAutofit fontScale="92500"/>
          </a:bodyPr>
          <a:lstStyle/>
          <a:p>
            <a:r>
              <a:rPr lang="en-GB" altLang="en-US" dirty="0"/>
              <a:t>Drucker P. F, </a:t>
            </a:r>
            <a:r>
              <a:rPr lang="en-GB" altLang="en-US" i="1" dirty="0"/>
              <a:t>The Practice of Management</a:t>
            </a:r>
            <a:r>
              <a:rPr lang="en-GB" altLang="en-US" dirty="0"/>
              <a:t>: Oxford, Elsevier Ltd, 1955.</a:t>
            </a:r>
          </a:p>
          <a:p>
            <a:r>
              <a:rPr lang="en-GB" altLang="en-US" dirty="0"/>
              <a:t>Drucker P.F, </a:t>
            </a:r>
            <a:r>
              <a:rPr lang="en-GB" altLang="en-US" i="1" dirty="0"/>
              <a:t>Management Tasks, Responsibilities, Practices</a:t>
            </a:r>
            <a:r>
              <a:rPr lang="en-GB" altLang="en-US" dirty="0"/>
              <a:t>: Oxford, Reed Elsevier, 1974.</a:t>
            </a:r>
            <a:endParaRPr lang="en-US" altLang="en-US" dirty="0"/>
          </a:p>
          <a:p>
            <a:pPr>
              <a:defRPr/>
            </a:pPr>
            <a:r>
              <a:rPr lang="en-US" altLang="en-US" dirty="0"/>
              <a:t>Ford, K,. Hunter, R., Merton, B. &amp; Waller, D (2005</a:t>
            </a:r>
            <a:r>
              <a:rPr lang="en-US" altLang="en-US" i="1" dirty="0"/>
              <a:t>).  Leading and Managing Youth Work and Services for Young People</a:t>
            </a:r>
            <a:r>
              <a:rPr lang="en-US" altLang="en-US" dirty="0"/>
              <a:t>. Leicester: National Youth Agency.P.38.</a:t>
            </a:r>
          </a:p>
          <a:p>
            <a:pPr>
              <a:defRPr/>
            </a:pPr>
            <a:r>
              <a:rPr lang="en-US" altLang="en-US" dirty="0"/>
              <a:t>Handy, C. (1988) </a:t>
            </a:r>
            <a:r>
              <a:rPr lang="en-US" altLang="en-US" i="1" dirty="0"/>
              <a:t>Understanding Voluntary </a:t>
            </a:r>
            <a:r>
              <a:rPr lang="en-US" altLang="en-US" i="1" dirty="0" err="1"/>
              <a:t>Organisations</a:t>
            </a:r>
            <a:r>
              <a:rPr lang="en-US" altLang="en-US" dirty="0"/>
              <a:t>. London: Penguin.</a:t>
            </a:r>
            <a:r>
              <a:rPr lang="en-GB" altLang="en-US" dirty="0"/>
              <a:t>p.85.</a:t>
            </a:r>
          </a:p>
          <a:p>
            <a:pPr>
              <a:defRPr/>
            </a:pPr>
            <a:r>
              <a:rPr lang="en-US" altLang="en-US" dirty="0"/>
              <a:t>Tyler, M., </a:t>
            </a:r>
            <a:r>
              <a:rPr lang="en-US" altLang="en-US" dirty="0" err="1"/>
              <a:t>Hoggarth</a:t>
            </a:r>
            <a:r>
              <a:rPr lang="en-US" altLang="en-US" dirty="0"/>
              <a:t>, L., &amp; Merton, B. (2009). Managing Modern Youth Work Exeter: Learning Matters.pp.28-42</a:t>
            </a:r>
          </a:p>
          <a:p>
            <a:pPr>
              <a:defRPr/>
            </a:pPr>
            <a:r>
              <a:rPr lang="en-US" altLang="en-US" dirty="0"/>
              <a:t>Wood, J., Westwood, S., Thompson, G. (2014). Youth Work: Preparation for Practice.  Abingdon: Routledge</a:t>
            </a:r>
          </a:p>
          <a:p>
            <a:pPr>
              <a:defRPr/>
            </a:pPr>
            <a:endParaRPr lang="en-GB" altLang="en-US" dirty="0"/>
          </a:p>
          <a:p>
            <a:endParaRPr lang="en-US" dirty="0"/>
          </a:p>
        </p:txBody>
      </p:sp>
    </p:spTree>
    <p:extLst>
      <p:ext uri="{BB962C8B-B14F-4D97-AF65-F5344CB8AC3E}">
        <p14:creationId xmlns:p14="http://schemas.microsoft.com/office/powerpoint/2010/main" val="3785744069"/>
      </p:ext>
    </p:extLst>
  </p:cSld>
  <p:clrMapOvr>
    <a:masterClrMapping/>
  </p:clrMapOvr>
</p:sld>
</file>

<file path=ppt/theme/theme1.xml><?xml version="1.0" encoding="utf-8"?>
<a:theme xmlns:a="http://schemas.openxmlformats.org/drawingml/2006/main" name="LeafVTI">
  <a:themeElements>
    <a:clrScheme name="AnalogousFromLightSeedLeftStep">
      <a:dk1>
        <a:srgbClr val="000000"/>
      </a:dk1>
      <a:lt1>
        <a:srgbClr val="FFFFFF"/>
      </a:lt1>
      <a:dk2>
        <a:srgbClr val="243141"/>
      </a:dk2>
      <a:lt2>
        <a:srgbClr val="E6E8E2"/>
      </a:lt2>
      <a:accent1>
        <a:srgbClr val="A896C6"/>
      </a:accent1>
      <a:accent2>
        <a:srgbClr val="7F81BA"/>
      </a:accent2>
      <a:accent3>
        <a:srgbClr val="8EA6C2"/>
      </a:accent3>
      <a:accent4>
        <a:srgbClr val="7BADB4"/>
      </a:accent4>
      <a:accent5>
        <a:srgbClr val="83ACA0"/>
      </a:accent5>
      <a:accent6>
        <a:srgbClr val="77AF88"/>
      </a:accent6>
      <a:hlink>
        <a:srgbClr val="758A53"/>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410</TotalTime>
  <Words>2265</Words>
  <Application>Microsoft Office PowerPoint</Application>
  <PresentationFormat>Widescreen</PresentationFormat>
  <Paragraphs>209</Paragraphs>
  <Slides>32</Slides>
  <Notes>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Avenir Next LT Pro Light</vt:lpstr>
      <vt:lpstr>Calibri</vt:lpstr>
      <vt:lpstr>Rockwell Nova Light</vt:lpstr>
      <vt:lpstr>Verdana</vt:lpstr>
      <vt:lpstr>Wingdings</vt:lpstr>
      <vt:lpstr>LeafVTI</vt:lpstr>
      <vt:lpstr>         Supervision, Leadership and Management for Professionals: ECYW7003</vt:lpstr>
      <vt:lpstr> Objectives to be covered: At the end of the session students will have:  </vt:lpstr>
      <vt:lpstr>Key reading – lots more on reading list</vt:lpstr>
      <vt:lpstr>Group Task: As a Youth and Community Worker, </vt:lpstr>
      <vt:lpstr>Mullins, 2007; Watson, 2006 provide plenty of discussion and debate about ‘management’; </vt:lpstr>
      <vt:lpstr>Watson (2006, p.167)argues that</vt:lpstr>
      <vt:lpstr>Key themes: National Strategy for Youth Work in Wales (WG, 2019)</vt:lpstr>
      <vt:lpstr>  Management According to Drucker (1955)</vt:lpstr>
      <vt:lpstr>Management and Leadership  (Drucker, 1955, p. 3) </vt:lpstr>
      <vt:lpstr>Lets take a listen to this podcast</vt:lpstr>
      <vt:lpstr>Understanding Youth Work Management…</vt:lpstr>
      <vt:lpstr>Key Management roles and responsibilities</vt:lpstr>
      <vt:lpstr>Key Management roles and responsibilities</vt:lpstr>
      <vt:lpstr>Modern Day Youth Work</vt:lpstr>
      <vt:lpstr>Modern Day Youth Work – A key challenge</vt:lpstr>
      <vt:lpstr>Modern Day Youth Work</vt:lpstr>
      <vt:lpstr>The competencies and the leadership roles in the completing values framework (Quinn, 2007, p.48 in Tyler et al, 2009, p.7</vt:lpstr>
      <vt:lpstr>What is happening in the broader context? – </vt:lpstr>
      <vt:lpstr>Management – Which is the right way?</vt:lpstr>
      <vt:lpstr>A positivist approach to management…</vt:lpstr>
      <vt:lpstr>What does this mean to us?</vt:lpstr>
      <vt:lpstr>PowerPoint Presentation</vt:lpstr>
      <vt:lpstr>PowerPoint Presentation</vt:lpstr>
      <vt:lpstr>PowerPoint Presentation</vt:lpstr>
      <vt:lpstr>PowerPoint Presentation</vt:lpstr>
      <vt:lpstr>PowerPoint Presentation</vt:lpstr>
      <vt:lpstr>PowerPoint Presentation</vt:lpstr>
      <vt:lpstr>4 key management theories</vt:lpstr>
      <vt:lpstr>Directed Study</vt:lpstr>
      <vt:lpstr> Objectives to be covered: At the end of the session students will have: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Leadership and Management for Professionals: ECYW7003</dc:title>
  <dc:creator>Emma Chivers</dc:creator>
  <cp:lastModifiedBy>Darren</cp:lastModifiedBy>
  <cp:revision>5</cp:revision>
  <dcterms:created xsi:type="dcterms:W3CDTF">2020-12-01T08:08:38Z</dcterms:created>
  <dcterms:modified xsi:type="dcterms:W3CDTF">2021-11-15T13:43:26Z</dcterms:modified>
</cp:coreProperties>
</file>