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11" d="100"/>
          <a:sy n="111" d="100"/>
        </p:scale>
        <p:origin x="558" y="-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258787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12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image" Target="../media/image9.png"/><Relationship Id="rId5" Type="http://schemas.openxmlformats.org/officeDocument/2006/relationships/image" Target="../media/image3.png"/><Relationship Id="rId10" Type="http://schemas.openxmlformats.org/officeDocument/2006/relationships/image" Target="../media/image8.png"/><Relationship Id="rId4" Type="http://schemas.openxmlformats.org/officeDocument/2006/relationships/image" Target="../media/image2.jpeg"/><Relationship Id="rId9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5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21.png"/><Relationship Id="rId5" Type="http://schemas.openxmlformats.org/officeDocument/2006/relationships/image" Target="../media/image17.png"/><Relationship Id="rId10" Type="http://schemas.openxmlformats.org/officeDocument/2006/relationships/image" Target="../media/image20.png"/><Relationship Id="rId4" Type="http://schemas.openxmlformats.org/officeDocument/2006/relationships/image" Target="../media/image16.jpeg"/><Relationship Id="rId9" Type="http://schemas.openxmlformats.org/officeDocument/2006/relationships/image" Target="../media/image1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13" Type="http://schemas.openxmlformats.org/officeDocument/2006/relationships/image" Target="../media/image30.png"/><Relationship Id="rId3" Type="http://schemas.openxmlformats.org/officeDocument/2006/relationships/image" Target="../media/image22.png"/><Relationship Id="rId7" Type="http://schemas.openxmlformats.org/officeDocument/2006/relationships/image" Target="../media/image24.png"/><Relationship Id="rId12" Type="http://schemas.openxmlformats.org/officeDocument/2006/relationships/image" Target="../media/image2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11" Type="http://schemas.openxmlformats.org/officeDocument/2006/relationships/image" Target="../media/image28.png"/><Relationship Id="rId5" Type="http://schemas.openxmlformats.org/officeDocument/2006/relationships/image" Target="../media/image5.png"/><Relationship Id="rId10" Type="http://schemas.openxmlformats.org/officeDocument/2006/relationships/image" Target="../media/image27.png"/><Relationship Id="rId4" Type="http://schemas.openxmlformats.org/officeDocument/2006/relationships/image" Target="../media/image23.jpeg"/><Relationship Id="rId9" Type="http://schemas.openxmlformats.org/officeDocument/2006/relationships/image" Target="../media/image2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13" Type="http://schemas.openxmlformats.org/officeDocument/2006/relationships/image" Target="../media/image41.pn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12" Type="http://schemas.openxmlformats.org/officeDocument/2006/relationships/image" Target="../media/image40.pn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1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4.png"/><Relationship Id="rId11" Type="http://schemas.openxmlformats.org/officeDocument/2006/relationships/image" Target="../media/image39.png"/><Relationship Id="rId5" Type="http://schemas.openxmlformats.org/officeDocument/2006/relationships/image" Target="../media/image33.png"/><Relationship Id="rId15" Type="http://schemas.openxmlformats.org/officeDocument/2006/relationships/image" Target="../media/image43.png"/><Relationship Id="rId10" Type="http://schemas.openxmlformats.org/officeDocument/2006/relationships/image" Target="../media/image38.png"/><Relationship Id="rId4" Type="http://schemas.openxmlformats.org/officeDocument/2006/relationships/image" Target="../media/image32.png"/><Relationship Id="rId9" Type="http://schemas.openxmlformats.org/officeDocument/2006/relationships/image" Target="../media/image37.png"/><Relationship Id="rId14" Type="http://schemas.openxmlformats.org/officeDocument/2006/relationships/image" Target="../media/image4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13" Type="http://schemas.openxmlformats.org/officeDocument/2006/relationships/image" Target="../media/image54.png"/><Relationship Id="rId18" Type="http://schemas.openxmlformats.org/officeDocument/2006/relationships/image" Target="../media/image59.png"/><Relationship Id="rId3" Type="http://schemas.openxmlformats.org/officeDocument/2006/relationships/image" Target="../media/image44.png"/><Relationship Id="rId21" Type="http://schemas.openxmlformats.org/officeDocument/2006/relationships/image" Target="../media/image62.png"/><Relationship Id="rId7" Type="http://schemas.openxmlformats.org/officeDocument/2006/relationships/image" Target="../media/image48.png"/><Relationship Id="rId12" Type="http://schemas.openxmlformats.org/officeDocument/2006/relationships/image" Target="../media/image53.png"/><Relationship Id="rId17" Type="http://schemas.openxmlformats.org/officeDocument/2006/relationships/image" Target="../media/image58.png"/><Relationship Id="rId25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57.png"/><Relationship Id="rId20" Type="http://schemas.openxmlformats.org/officeDocument/2006/relationships/image" Target="../media/image6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7.png"/><Relationship Id="rId11" Type="http://schemas.openxmlformats.org/officeDocument/2006/relationships/image" Target="../media/image52.png"/><Relationship Id="rId24" Type="http://schemas.openxmlformats.org/officeDocument/2006/relationships/image" Target="../media/image65.png"/><Relationship Id="rId5" Type="http://schemas.openxmlformats.org/officeDocument/2006/relationships/image" Target="../media/image46.png"/><Relationship Id="rId15" Type="http://schemas.openxmlformats.org/officeDocument/2006/relationships/image" Target="../media/image56.png"/><Relationship Id="rId23" Type="http://schemas.openxmlformats.org/officeDocument/2006/relationships/image" Target="../media/image64.png"/><Relationship Id="rId10" Type="http://schemas.openxmlformats.org/officeDocument/2006/relationships/image" Target="../media/image51.png"/><Relationship Id="rId19" Type="http://schemas.openxmlformats.org/officeDocument/2006/relationships/image" Target="../media/image60.png"/><Relationship Id="rId4" Type="http://schemas.openxmlformats.org/officeDocument/2006/relationships/image" Target="../media/image45.png"/><Relationship Id="rId9" Type="http://schemas.openxmlformats.org/officeDocument/2006/relationships/image" Target="../media/image50.png"/><Relationship Id="rId14" Type="http://schemas.openxmlformats.org/officeDocument/2006/relationships/image" Target="../media/image55.png"/><Relationship Id="rId22" Type="http://schemas.openxmlformats.org/officeDocument/2006/relationships/image" Target="../media/image6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png"/><Relationship Id="rId3" Type="http://schemas.openxmlformats.org/officeDocument/2006/relationships/image" Target="../media/image66.png"/><Relationship Id="rId7" Type="http://schemas.openxmlformats.org/officeDocument/2006/relationships/image" Target="../media/image6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5" Type="http://schemas.openxmlformats.org/officeDocument/2006/relationships/image" Target="../media/image5.png"/><Relationship Id="rId10" Type="http://schemas.openxmlformats.org/officeDocument/2006/relationships/image" Target="../media/image71.png"/><Relationship Id="rId4" Type="http://schemas.openxmlformats.org/officeDocument/2006/relationships/image" Target="../media/image67.jpeg"/><Relationship Id="rId9" Type="http://schemas.openxmlformats.org/officeDocument/2006/relationships/image" Target="../media/image7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5.png"/><Relationship Id="rId3" Type="http://schemas.openxmlformats.org/officeDocument/2006/relationships/image" Target="../media/image72.png"/><Relationship Id="rId7" Type="http://schemas.openxmlformats.org/officeDocument/2006/relationships/image" Target="../media/image7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11" Type="http://schemas.openxmlformats.org/officeDocument/2006/relationships/image" Target="../media/image78.png"/><Relationship Id="rId5" Type="http://schemas.openxmlformats.org/officeDocument/2006/relationships/image" Target="../media/image5.png"/><Relationship Id="rId10" Type="http://schemas.openxmlformats.org/officeDocument/2006/relationships/image" Target="../media/image77.png"/><Relationship Id="rId4" Type="http://schemas.openxmlformats.org/officeDocument/2006/relationships/image" Target="../media/image73.jpeg"/><Relationship Id="rId9" Type="http://schemas.openxmlformats.org/officeDocument/2006/relationships/image" Target="../media/image76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3.png"/><Relationship Id="rId13" Type="http://schemas.openxmlformats.org/officeDocument/2006/relationships/image" Target="../media/image88.png"/><Relationship Id="rId18" Type="http://schemas.openxmlformats.org/officeDocument/2006/relationships/image" Target="../media/image93.png"/><Relationship Id="rId3" Type="http://schemas.openxmlformats.org/officeDocument/2006/relationships/image" Target="../media/image79.png"/><Relationship Id="rId7" Type="http://schemas.openxmlformats.org/officeDocument/2006/relationships/image" Target="../media/image82.png"/><Relationship Id="rId12" Type="http://schemas.openxmlformats.org/officeDocument/2006/relationships/image" Target="../media/image87.png"/><Relationship Id="rId17" Type="http://schemas.openxmlformats.org/officeDocument/2006/relationships/image" Target="../media/image92.png"/><Relationship Id="rId2" Type="http://schemas.openxmlformats.org/officeDocument/2006/relationships/notesSlide" Target="../notesSlides/notesSlide9.xml"/><Relationship Id="rId16" Type="http://schemas.openxmlformats.org/officeDocument/2006/relationships/image" Target="../media/image91.png"/><Relationship Id="rId20" Type="http://schemas.openxmlformats.org/officeDocument/2006/relationships/image" Target="../media/image9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1.png"/><Relationship Id="rId11" Type="http://schemas.openxmlformats.org/officeDocument/2006/relationships/image" Target="../media/image86.png"/><Relationship Id="rId5" Type="http://schemas.openxmlformats.org/officeDocument/2006/relationships/image" Target="../media/image80.png"/><Relationship Id="rId15" Type="http://schemas.openxmlformats.org/officeDocument/2006/relationships/image" Target="../media/image90.png"/><Relationship Id="rId10" Type="http://schemas.openxmlformats.org/officeDocument/2006/relationships/image" Target="../media/image85.png"/><Relationship Id="rId19" Type="http://schemas.openxmlformats.org/officeDocument/2006/relationships/image" Target="../media/image94.png"/><Relationship Id="rId4" Type="http://schemas.openxmlformats.org/officeDocument/2006/relationships/image" Target="../media/image12.png"/><Relationship Id="rId9" Type="http://schemas.openxmlformats.org/officeDocument/2006/relationships/image" Target="../media/image84.png"/><Relationship Id="rId14" Type="http://schemas.openxmlformats.org/officeDocument/2006/relationships/image" Target="../media/image89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1.png"/><Relationship Id="rId3" Type="http://schemas.openxmlformats.org/officeDocument/2006/relationships/image" Target="../media/image96.png"/><Relationship Id="rId7" Type="http://schemas.openxmlformats.org/officeDocument/2006/relationships/image" Target="../media/image100.png"/><Relationship Id="rId12" Type="http://schemas.openxmlformats.org/officeDocument/2006/relationships/image" Target="../media/image10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9.png"/><Relationship Id="rId11" Type="http://schemas.openxmlformats.org/officeDocument/2006/relationships/image" Target="../media/image12.png"/><Relationship Id="rId5" Type="http://schemas.openxmlformats.org/officeDocument/2006/relationships/image" Target="../media/image98.png"/><Relationship Id="rId10" Type="http://schemas.openxmlformats.org/officeDocument/2006/relationships/image" Target="../media/image103.png"/><Relationship Id="rId4" Type="http://schemas.openxmlformats.org/officeDocument/2006/relationships/image" Target="../media/image97.png"/><Relationship Id="rId9" Type="http://schemas.openxmlformats.org/officeDocument/2006/relationships/image" Target="../media/image102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0.png"/><Relationship Id="rId13" Type="http://schemas.openxmlformats.org/officeDocument/2006/relationships/image" Target="../media/image115.png"/><Relationship Id="rId18" Type="http://schemas.openxmlformats.org/officeDocument/2006/relationships/image" Target="../media/image12.png"/><Relationship Id="rId3" Type="http://schemas.openxmlformats.org/officeDocument/2006/relationships/image" Target="../media/image105.png"/><Relationship Id="rId7" Type="http://schemas.openxmlformats.org/officeDocument/2006/relationships/image" Target="../media/image109.png"/><Relationship Id="rId12" Type="http://schemas.openxmlformats.org/officeDocument/2006/relationships/image" Target="../media/image114.png"/><Relationship Id="rId17" Type="http://schemas.openxmlformats.org/officeDocument/2006/relationships/image" Target="../media/image119.png"/><Relationship Id="rId2" Type="http://schemas.openxmlformats.org/officeDocument/2006/relationships/notesSlide" Target="../notesSlides/notesSlide11.xml"/><Relationship Id="rId16" Type="http://schemas.openxmlformats.org/officeDocument/2006/relationships/image" Target="../media/image11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8.png"/><Relationship Id="rId11" Type="http://schemas.openxmlformats.org/officeDocument/2006/relationships/image" Target="../media/image113.png"/><Relationship Id="rId5" Type="http://schemas.openxmlformats.org/officeDocument/2006/relationships/image" Target="../media/image107.png"/><Relationship Id="rId15" Type="http://schemas.openxmlformats.org/officeDocument/2006/relationships/image" Target="../media/image117.png"/><Relationship Id="rId10" Type="http://schemas.openxmlformats.org/officeDocument/2006/relationships/image" Target="../media/image112.png"/><Relationship Id="rId19" Type="http://schemas.openxmlformats.org/officeDocument/2006/relationships/image" Target="../media/image120.png"/><Relationship Id="rId4" Type="http://schemas.openxmlformats.org/officeDocument/2006/relationships/image" Target="../media/image106.png"/><Relationship Id="rId9" Type="http://schemas.openxmlformats.org/officeDocument/2006/relationships/image" Target="../media/image111.png"/><Relationship Id="rId14" Type="http://schemas.openxmlformats.org/officeDocument/2006/relationships/image" Target="../media/image116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6.png"/><Relationship Id="rId13" Type="http://schemas.openxmlformats.org/officeDocument/2006/relationships/image" Target="../media/image131.png"/><Relationship Id="rId18" Type="http://schemas.openxmlformats.org/officeDocument/2006/relationships/image" Target="../media/image136.png"/><Relationship Id="rId3" Type="http://schemas.openxmlformats.org/officeDocument/2006/relationships/image" Target="../media/image121.png"/><Relationship Id="rId7" Type="http://schemas.openxmlformats.org/officeDocument/2006/relationships/image" Target="../media/image125.png"/><Relationship Id="rId12" Type="http://schemas.openxmlformats.org/officeDocument/2006/relationships/image" Target="../media/image130.png"/><Relationship Id="rId17" Type="http://schemas.openxmlformats.org/officeDocument/2006/relationships/image" Target="../media/image135.png"/><Relationship Id="rId2" Type="http://schemas.openxmlformats.org/officeDocument/2006/relationships/notesSlide" Target="../notesSlides/notesSlide12.xml"/><Relationship Id="rId16" Type="http://schemas.openxmlformats.org/officeDocument/2006/relationships/image" Target="../media/image13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4.png"/><Relationship Id="rId11" Type="http://schemas.openxmlformats.org/officeDocument/2006/relationships/image" Target="../media/image129.png"/><Relationship Id="rId5" Type="http://schemas.openxmlformats.org/officeDocument/2006/relationships/image" Target="../media/image123.png"/><Relationship Id="rId15" Type="http://schemas.openxmlformats.org/officeDocument/2006/relationships/image" Target="../media/image133.png"/><Relationship Id="rId10" Type="http://schemas.openxmlformats.org/officeDocument/2006/relationships/image" Target="../media/image128.png"/><Relationship Id="rId19" Type="http://schemas.openxmlformats.org/officeDocument/2006/relationships/image" Target="../media/image137.png"/><Relationship Id="rId4" Type="http://schemas.openxmlformats.org/officeDocument/2006/relationships/image" Target="../media/image122.png"/><Relationship Id="rId9" Type="http://schemas.openxmlformats.org/officeDocument/2006/relationships/image" Target="../media/image127.png"/><Relationship Id="rId14" Type="http://schemas.openxmlformats.org/officeDocument/2006/relationships/image" Target="../media/image132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3.png"/><Relationship Id="rId13" Type="http://schemas.openxmlformats.org/officeDocument/2006/relationships/image" Target="../media/image131.png"/><Relationship Id="rId18" Type="http://schemas.openxmlformats.org/officeDocument/2006/relationships/image" Target="../media/image136.png"/><Relationship Id="rId3" Type="http://schemas.openxmlformats.org/officeDocument/2006/relationships/image" Target="../media/image138.png"/><Relationship Id="rId7" Type="http://schemas.openxmlformats.org/officeDocument/2006/relationships/image" Target="../media/image142.png"/><Relationship Id="rId12" Type="http://schemas.openxmlformats.org/officeDocument/2006/relationships/image" Target="../media/image130.png"/><Relationship Id="rId17" Type="http://schemas.openxmlformats.org/officeDocument/2006/relationships/image" Target="../media/image149.png"/><Relationship Id="rId2" Type="http://schemas.openxmlformats.org/officeDocument/2006/relationships/notesSlide" Target="../notesSlides/notesSlide13.xml"/><Relationship Id="rId16" Type="http://schemas.openxmlformats.org/officeDocument/2006/relationships/image" Target="../media/image14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1.png"/><Relationship Id="rId11" Type="http://schemas.openxmlformats.org/officeDocument/2006/relationships/image" Target="../media/image145.png"/><Relationship Id="rId5" Type="http://schemas.openxmlformats.org/officeDocument/2006/relationships/image" Target="../media/image140.png"/><Relationship Id="rId15" Type="http://schemas.openxmlformats.org/officeDocument/2006/relationships/image" Target="../media/image147.png"/><Relationship Id="rId10" Type="http://schemas.openxmlformats.org/officeDocument/2006/relationships/image" Target="../media/image128.png"/><Relationship Id="rId19" Type="http://schemas.openxmlformats.org/officeDocument/2006/relationships/image" Target="../media/image150.png"/><Relationship Id="rId4" Type="http://schemas.openxmlformats.org/officeDocument/2006/relationships/image" Target="../media/image139.png"/><Relationship Id="rId9" Type="http://schemas.openxmlformats.org/officeDocument/2006/relationships/image" Target="../media/image144.png"/><Relationship Id="rId14" Type="http://schemas.openxmlformats.org/officeDocument/2006/relationships/image" Target="../media/image146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4.png"/><Relationship Id="rId13" Type="http://schemas.openxmlformats.org/officeDocument/2006/relationships/image" Target="../media/image157.png"/><Relationship Id="rId3" Type="http://schemas.openxmlformats.org/officeDocument/2006/relationships/image" Target="../media/image151.png"/><Relationship Id="rId7" Type="http://schemas.openxmlformats.org/officeDocument/2006/relationships/image" Target="../media/image94.png"/><Relationship Id="rId12" Type="http://schemas.openxmlformats.org/officeDocument/2006/relationships/image" Target="../media/image15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11" Type="http://schemas.openxmlformats.org/officeDocument/2006/relationships/image" Target="../media/image155.png"/><Relationship Id="rId5" Type="http://schemas.openxmlformats.org/officeDocument/2006/relationships/image" Target="../media/image153.png"/><Relationship Id="rId10" Type="http://schemas.openxmlformats.org/officeDocument/2006/relationships/image" Target="../media/image27.png"/><Relationship Id="rId4" Type="http://schemas.openxmlformats.org/officeDocument/2006/relationships/image" Target="../media/image152.jpeg"/><Relationship Id="rId9" Type="http://schemas.openxmlformats.org/officeDocument/2006/relationships/image" Target="../media/image30.png"/><Relationship Id="rId14" Type="http://schemas.openxmlformats.org/officeDocument/2006/relationships/image" Target="../media/image5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3.png"/><Relationship Id="rId13" Type="http://schemas.openxmlformats.org/officeDocument/2006/relationships/image" Target="../media/image168.png"/><Relationship Id="rId3" Type="http://schemas.openxmlformats.org/officeDocument/2006/relationships/image" Target="../media/image158.png"/><Relationship Id="rId7" Type="http://schemas.openxmlformats.org/officeDocument/2006/relationships/image" Target="../media/image162.png"/><Relationship Id="rId12" Type="http://schemas.openxmlformats.org/officeDocument/2006/relationships/image" Target="../media/image16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1.png"/><Relationship Id="rId11" Type="http://schemas.openxmlformats.org/officeDocument/2006/relationships/image" Target="../media/image166.png"/><Relationship Id="rId5" Type="http://schemas.openxmlformats.org/officeDocument/2006/relationships/image" Target="../media/image160.png"/><Relationship Id="rId10" Type="http://schemas.openxmlformats.org/officeDocument/2006/relationships/image" Target="../media/image165.png"/><Relationship Id="rId4" Type="http://schemas.openxmlformats.org/officeDocument/2006/relationships/image" Target="../media/image159.png"/><Relationship Id="rId9" Type="http://schemas.openxmlformats.org/officeDocument/2006/relationships/image" Target="../media/image164.png"/><Relationship Id="rId1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8848649"/>
          </a:xfrm>
          <a:prstGeom prst="rect">
            <a:avLst/>
          </a:prstGeom>
          <a:solidFill>
            <a:srgbClr val="F3F4F6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rcRect t="-1" b="-1"/>
          <a:stretch/>
        </p:blipFill>
        <p:spPr>
          <a:xfrm>
            <a:off x="0" y="0"/>
            <a:ext cx="12191695" cy="8848649"/>
          </a:xfrm>
          <a:prstGeom prst="rect">
            <a:avLst/>
          </a:prstGeom>
        </p:spPr>
      </p:pic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rcRect l="38" r="38"/>
          <a:stretch/>
        </p:blipFill>
        <p:spPr>
          <a:xfrm>
            <a:off x="4763110" y="0"/>
            <a:ext cx="7429500" cy="4943246"/>
          </a:xfrm>
          <a:prstGeom prst="rect">
            <a:avLst/>
          </a:prstGeom>
        </p:spPr>
      </p:pic>
      <p:sp>
        <p:nvSpPr>
          <p:cNvPr id="5" name="Shape 1"/>
          <p:cNvSpPr/>
          <p:nvPr/>
        </p:nvSpPr>
        <p:spPr>
          <a:xfrm>
            <a:off x="4763110" y="0"/>
            <a:ext cx="7429500" cy="4943246"/>
          </a:xfrm>
          <a:prstGeom prst="rect">
            <a:avLst/>
          </a:prstGeom>
          <a:solidFill>
            <a:srgbClr val="1E3A8A">
              <a:alpha val="10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6" name="Image 2" descr="preencoded.png"/>
          <p:cNvPicPr>
            <a:picLocks noChangeAspect="1"/>
          </p:cNvPicPr>
          <p:nvPr/>
        </p:nvPicPr>
        <p:blipFill>
          <a:blip r:embed="rId5">
            <a:alphaModFix amt="20000"/>
          </a:blip>
          <a:srcRect l="-403" r="-403"/>
          <a:stretch/>
        </p:blipFill>
        <p:spPr>
          <a:xfrm>
            <a:off x="4763110" y="0"/>
            <a:ext cx="38405" cy="4938674"/>
          </a:xfrm>
          <a:prstGeom prst="rect">
            <a:avLst/>
          </a:prstGeom>
        </p:spPr>
      </p:pic>
      <p:pic>
        <p:nvPicPr>
          <p:cNvPr id="7" name="Image 3" descr="preencoded.png"/>
          <p:cNvPicPr>
            <a:picLocks noChangeAspect="1"/>
          </p:cNvPicPr>
          <p:nvPr/>
        </p:nvPicPr>
        <p:blipFill>
          <a:blip r:embed="rId6"/>
          <a:srcRect t="-400" b="-400"/>
          <a:stretch/>
        </p:blipFill>
        <p:spPr>
          <a:xfrm>
            <a:off x="11277295" y="4443984"/>
            <a:ext cx="914400" cy="38405"/>
          </a:xfrm>
          <a:prstGeom prst="rect">
            <a:avLst/>
          </a:prstGeom>
        </p:spPr>
      </p:pic>
      <p:pic>
        <p:nvPicPr>
          <p:cNvPr id="8" name="Image 4" descr="preencoded.png"/>
          <p:cNvPicPr>
            <a:picLocks noChangeAspect="1"/>
          </p:cNvPicPr>
          <p:nvPr/>
        </p:nvPicPr>
        <p:blipFill>
          <a:blip r:embed="rId7"/>
          <a:srcRect t="-375" b="-375"/>
          <a:stretch/>
        </p:blipFill>
        <p:spPr>
          <a:xfrm>
            <a:off x="11582705" y="4595774"/>
            <a:ext cx="609905" cy="38405"/>
          </a:xfrm>
          <a:prstGeom prst="rect">
            <a:avLst/>
          </a:prstGeom>
        </p:spPr>
      </p:pic>
      <p:sp>
        <p:nvSpPr>
          <p:cNvPr id="10" name="Text 3"/>
          <p:cNvSpPr txBox="1"/>
          <p:nvPr/>
        </p:nvSpPr>
        <p:spPr>
          <a:xfrm>
            <a:off x="609905" y="914400"/>
            <a:ext cx="3695090" cy="22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600" b="1" kern="0" spc="-90" dirty="0">
                <a:solidFill>
                  <a:srgbClr val="000000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Recruitment and </a:t>
            </a:r>
            <a:endParaRPr lang="en-US" sz="3600" dirty="0"/>
          </a:p>
          <a:p>
            <a:pPr marL="0" indent="0" algn="l">
              <a:buNone/>
            </a:pPr>
            <a:r>
              <a:rPr lang="en-US" sz="3600" b="1" kern="0" spc="-90" dirty="0">
                <a:solidFill>
                  <a:srgbClr val="1D4ED8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Learning &amp; Development</a:t>
            </a:r>
            <a:endParaRPr lang="en-US" sz="3600" dirty="0"/>
          </a:p>
        </p:txBody>
      </p:sp>
      <p:sp>
        <p:nvSpPr>
          <p:cNvPr id="11" name="Text 4"/>
          <p:cNvSpPr txBox="1"/>
          <p:nvPr/>
        </p:nvSpPr>
        <p:spPr>
          <a:xfrm>
            <a:off x="609905" y="3314700"/>
            <a:ext cx="3639312" cy="6099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800" dirty="0">
                <a:solidFill>
                  <a:srgbClr val="000000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for Organisational Effectiveness</a:t>
            </a:r>
            <a:endParaRPr lang="en-US" sz="1800" dirty="0"/>
          </a:p>
        </p:txBody>
      </p:sp>
      <p:pic>
        <p:nvPicPr>
          <p:cNvPr id="12" name="Image 5" descr="preencoded.png"/>
          <p:cNvPicPr>
            <a:picLocks noChangeAspect="1"/>
          </p:cNvPicPr>
          <p:nvPr/>
        </p:nvPicPr>
        <p:blipFill>
          <a:blip r:embed="rId8"/>
          <a:srcRect l="-14" r="-14"/>
          <a:stretch/>
        </p:blipFill>
        <p:spPr>
          <a:xfrm>
            <a:off x="609905" y="4304995"/>
            <a:ext cx="3544214" cy="1561795"/>
          </a:xfrm>
          <a:prstGeom prst="rect">
            <a:avLst/>
          </a:prstGeom>
        </p:spPr>
      </p:pic>
      <p:pic>
        <p:nvPicPr>
          <p:cNvPr id="13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4400" y="4533595"/>
            <a:ext cx="1104595" cy="267005"/>
          </a:xfrm>
          <a:prstGeom prst="rect">
            <a:avLst/>
          </a:prstGeom>
        </p:spPr>
      </p:pic>
      <p:sp>
        <p:nvSpPr>
          <p:cNvPr id="14" name="Text 5"/>
          <p:cNvSpPr/>
          <p:nvPr/>
        </p:nvSpPr>
        <p:spPr>
          <a:xfrm>
            <a:off x="914400" y="4533595"/>
            <a:ext cx="1105510" cy="267005"/>
          </a:xfrm>
          <a:prstGeom prst="rect">
            <a:avLst/>
          </a:prstGeom>
          <a:solidFill>
            <a:srgbClr val="FFFFFF">
              <a:alpha val="0"/>
            </a:srgbClr>
          </a:solidFill>
          <a:ln>
            <a:solidFill>
              <a:srgbClr val="FFFFFF">
                <a:alpha val="0"/>
              </a:srgbClr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kern="0" spc="30" dirty="0">
                <a:solidFill>
                  <a:srgbClr val="1E40A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Case Study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914400" y="4876495"/>
            <a:ext cx="3134563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b="1" kern="0" spc="45" dirty="0">
                <a:solidFill>
                  <a:srgbClr val="00000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Role Focus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914400" y="5067605"/>
            <a:ext cx="3134563" cy="305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800" b="1" dirty="0">
                <a:solidFill>
                  <a:srgbClr val="00000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Contract Manager</a:t>
            </a:r>
            <a:endParaRPr lang="en-US" sz="1800" dirty="0"/>
          </a:p>
        </p:txBody>
      </p:sp>
      <p:sp>
        <p:nvSpPr>
          <p:cNvPr id="17" name="Text 8"/>
          <p:cNvSpPr txBox="1"/>
          <p:nvPr/>
        </p:nvSpPr>
        <p:spPr>
          <a:xfrm>
            <a:off x="914400" y="5372100"/>
            <a:ext cx="3134563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dirty="0">
                <a:solidFill>
                  <a:srgbClr val="00000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Equans UK &amp; Ireland</a:t>
            </a:r>
            <a:endParaRPr lang="en-US" sz="1300" dirty="0"/>
          </a:p>
        </p:txBody>
      </p:sp>
      <p:sp>
        <p:nvSpPr>
          <p:cNvPr id="18" name="Shape 9"/>
          <p:cNvSpPr/>
          <p:nvPr/>
        </p:nvSpPr>
        <p:spPr>
          <a:xfrm>
            <a:off x="609905" y="6248095"/>
            <a:ext cx="3552444" cy="9144"/>
          </a:xfrm>
          <a:prstGeom prst="rect">
            <a:avLst/>
          </a:prstGeom>
          <a:solidFill>
            <a:srgbClr val="E5E7EB"/>
          </a:solidFill>
          <a:ln w="12700">
            <a:solidFill>
              <a:srgbClr val="E5E7EB">
                <a:alpha val="0"/>
              </a:srgbClr>
            </a:solidFill>
            <a:prstDash val="solid"/>
          </a:ln>
        </p:spPr>
      </p:sp>
      <p:sp>
        <p:nvSpPr>
          <p:cNvPr id="19" name="Text 10"/>
          <p:cNvSpPr txBox="1"/>
          <p:nvPr/>
        </p:nvSpPr>
        <p:spPr>
          <a:xfrm>
            <a:off x="609905" y="6486754"/>
            <a:ext cx="170535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kern="0" spc="60" dirty="0">
                <a:solidFill>
                  <a:srgbClr val="00000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Student Name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609905" y="6743471"/>
            <a:ext cx="1705356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00000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DIMITAR DIMITROV</a:t>
            </a:r>
            <a:endParaRPr lang="en-US" sz="1300" dirty="0"/>
          </a:p>
        </p:txBody>
      </p:sp>
      <p:sp>
        <p:nvSpPr>
          <p:cNvPr id="21" name="Text 12"/>
          <p:cNvSpPr txBox="1"/>
          <p:nvPr/>
        </p:nvSpPr>
        <p:spPr>
          <a:xfrm>
            <a:off x="2533802" y="6486754"/>
            <a:ext cx="170535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kern="0" spc="60" dirty="0">
                <a:solidFill>
                  <a:srgbClr val="00000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Student Number</a:t>
            </a:r>
            <a:endParaRPr lang="en-US" sz="1200" dirty="0"/>
          </a:p>
        </p:txBody>
      </p:sp>
      <p:sp>
        <p:nvSpPr>
          <p:cNvPr id="22" name="Text 13"/>
          <p:cNvSpPr txBox="1"/>
          <p:nvPr/>
        </p:nvSpPr>
        <p:spPr>
          <a:xfrm>
            <a:off x="2533802" y="6752844"/>
            <a:ext cx="1766621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00000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2229211</a:t>
            </a:r>
            <a:endParaRPr lang="en-US" sz="1300" dirty="0"/>
          </a:p>
        </p:txBody>
      </p:sp>
      <p:sp>
        <p:nvSpPr>
          <p:cNvPr id="23" name="Text 14"/>
          <p:cNvSpPr txBox="1"/>
          <p:nvPr/>
        </p:nvSpPr>
        <p:spPr>
          <a:xfrm>
            <a:off x="609905" y="7210044"/>
            <a:ext cx="170535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kern="0" spc="60" dirty="0">
                <a:solidFill>
                  <a:srgbClr val="00000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Module</a:t>
            </a:r>
            <a:endParaRPr lang="en-US" sz="1200" dirty="0"/>
          </a:p>
        </p:txBody>
      </p:sp>
      <p:sp>
        <p:nvSpPr>
          <p:cNvPr id="24" name="Text 15"/>
          <p:cNvSpPr txBox="1"/>
          <p:nvPr/>
        </p:nvSpPr>
        <p:spPr>
          <a:xfrm>
            <a:off x="609905" y="7419899"/>
            <a:ext cx="1745590" cy="3719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00000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Developing and Managing</a:t>
            </a:r>
          </a:p>
          <a:p>
            <a:pPr marL="0" indent="0" algn="l">
              <a:buNone/>
            </a:pPr>
            <a:r>
              <a:rPr lang="en-US" sz="1000" dirty="0">
                <a:solidFill>
                  <a:srgbClr val="00000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Individuals and teams</a:t>
            </a:r>
            <a:endParaRPr lang="en-US" sz="1000" dirty="0"/>
          </a:p>
        </p:txBody>
      </p:sp>
      <p:sp>
        <p:nvSpPr>
          <p:cNvPr id="25" name="Text 16"/>
          <p:cNvSpPr txBox="1"/>
          <p:nvPr/>
        </p:nvSpPr>
        <p:spPr>
          <a:xfrm>
            <a:off x="2533802" y="7210044"/>
            <a:ext cx="170535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kern="0" spc="60" dirty="0">
                <a:solidFill>
                  <a:srgbClr val="00000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Lecturer</a:t>
            </a:r>
            <a:endParaRPr lang="en-US" sz="1200" dirty="0"/>
          </a:p>
        </p:txBody>
      </p:sp>
      <p:sp>
        <p:nvSpPr>
          <p:cNvPr id="26" name="Text 17"/>
          <p:cNvSpPr txBox="1"/>
          <p:nvPr/>
        </p:nvSpPr>
        <p:spPr>
          <a:xfrm>
            <a:off x="2533802" y="7495629"/>
            <a:ext cx="1705356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00000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MUDASSAR HASAN</a:t>
            </a:r>
            <a:endParaRPr lang="en-US" sz="1000" dirty="0"/>
          </a:p>
        </p:txBody>
      </p:sp>
      <p:sp>
        <p:nvSpPr>
          <p:cNvPr id="27" name="Text 18"/>
          <p:cNvSpPr txBox="1"/>
          <p:nvPr/>
        </p:nvSpPr>
        <p:spPr>
          <a:xfrm>
            <a:off x="609905" y="7934249"/>
            <a:ext cx="1688897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kern="0" spc="60" dirty="0">
                <a:solidFill>
                  <a:srgbClr val="00000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Assignment Title</a:t>
            </a:r>
            <a:endParaRPr lang="en-US" sz="1200" dirty="0"/>
          </a:p>
        </p:txBody>
      </p:sp>
      <p:sp>
        <p:nvSpPr>
          <p:cNvPr id="28" name="Text 19"/>
          <p:cNvSpPr txBox="1"/>
          <p:nvPr/>
        </p:nvSpPr>
        <p:spPr>
          <a:xfrm>
            <a:off x="609905" y="8201254"/>
            <a:ext cx="1638605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00000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Individual Presentation</a:t>
            </a:r>
            <a:endParaRPr lang="en-US" sz="1000" dirty="0"/>
          </a:p>
        </p:txBody>
      </p:sp>
      <p:sp>
        <p:nvSpPr>
          <p:cNvPr id="29" name="Text 20"/>
          <p:cNvSpPr txBox="1"/>
          <p:nvPr/>
        </p:nvSpPr>
        <p:spPr>
          <a:xfrm>
            <a:off x="3654857" y="7934249"/>
            <a:ext cx="505663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endParaRPr lang="en-US" sz="1200" dirty="0"/>
          </a:p>
        </p:txBody>
      </p:sp>
      <p:pic>
        <p:nvPicPr>
          <p:cNvPr id="31" name="Image 7" descr="preencoded.png"/>
          <p:cNvPicPr>
            <a:picLocks noChangeAspect="1"/>
          </p:cNvPicPr>
          <p:nvPr/>
        </p:nvPicPr>
        <p:blipFill>
          <a:blip r:embed="rId10"/>
          <a:srcRect l="-201" r="-201"/>
          <a:stretch/>
        </p:blipFill>
        <p:spPr>
          <a:xfrm>
            <a:off x="0" y="0"/>
            <a:ext cx="4763110" cy="75895"/>
          </a:xfrm>
          <a:prstGeom prst="rect">
            <a:avLst/>
          </a:prstGeom>
        </p:spPr>
      </p:pic>
      <p:sp>
        <p:nvSpPr>
          <p:cNvPr id="32" name="Text 22"/>
          <p:cNvSpPr txBox="1"/>
          <p:nvPr/>
        </p:nvSpPr>
        <p:spPr>
          <a:xfrm>
            <a:off x="838505" y="457200"/>
            <a:ext cx="3439058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b="1" kern="0" spc="90" dirty="0">
                <a:solidFill>
                  <a:srgbClr val="1E3A8A">
                    <a:alpha val="60000"/>
                  </a:srgb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Academic Presentation </a:t>
            </a:r>
            <a:endParaRPr lang="en-US" sz="900" dirty="0"/>
          </a:p>
        </p:txBody>
      </p:sp>
      <p:pic>
        <p:nvPicPr>
          <p:cNvPr id="33" name="Image 8" descr="preencoded.png"/>
          <p:cNvPicPr>
            <a:picLocks noChangeAspect="1"/>
          </p:cNvPicPr>
          <p:nvPr/>
        </p:nvPicPr>
        <p:blipFill>
          <a:blip r:embed="rId11">
            <a:alphaModFix amt="60000"/>
          </a:blip>
          <a:srcRect l="-3440" r="-3440"/>
          <a:stretch/>
        </p:blipFill>
        <p:spPr>
          <a:xfrm>
            <a:off x="609905" y="476402"/>
            <a:ext cx="152705" cy="114300"/>
          </a:xfrm>
          <a:prstGeom prst="rect">
            <a:avLst/>
          </a:prstGeom>
        </p:spPr>
      </p:pic>
      <p:pic>
        <p:nvPicPr>
          <p:cNvPr id="37" name="Picture 36" descr="A logo with black text&#10;&#10;AI-generated content may be incorrect.">
            <a:extLst>
              <a:ext uri="{FF2B5EF4-FFF2-40B4-BE49-F238E27FC236}">
                <a16:creationId xmlns:a16="http://schemas.microsoft.com/office/drawing/2014/main" id="{6FE4E829-131D-979B-F94B-98A9981FECA9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876995" y="7417922"/>
            <a:ext cx="3314700" cy="138112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96405"/>
          </a:xfrm>
          <a:prstGeom prst="rect">
            <a:avLst/>
          </a:prstGeom>
          <a:solidFill>
            <a:srgbClr val="F3F4F6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rcRect t="-2" b="-2"/>
          <a:stretch/>
        </p:blipFill>
        <p:spPr>
          <a:xfrm>
            <a:off x="1874520" y="0"/>
            <a:ext cx="8443570" cy="6896405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1874520" y="0"/>
            <a:ext cx="8449056" cy="914400"/>
          </a:xfrm>
          <a:prstGeom prst="rect">
            <a:avLst/>
          </a:prstGeom>
          <a:solidFill>
            <a:srgbClr val="1E3A8A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1874520" y="0"/>
            <a:ext cx="114300" cy="914400"/>
          </a:xfrm>
          <a:prstGeom prst="rect">
            <a:avLst/>
          </a:prstGeom>
        </p:spPr>
      </p:pic>
      <p:sp>
        <p:nvSpPr>
          <p:cNvPr id="6" name="Text 2"/>
          <p:cNvSpPr txBox="1"/>
          <p:nvPr/>
        </p:nvSpPr>
        <p:spPr>
          <a:xfrm>
            <a:off x="2483510" y="267005"/>
            <a:ext cx="3867912" cy="3813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700" b="1" kern="0" spc="-67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Table of Contents</a:t>
            </a:r>
            <a:endParaRPr lang="en-US" sz="2700" dirty="0"/>
          </a:p>
        </p:txBody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 r:embed="rId5">
            <a:alphaModFix amt="20000"/>
          </a:blip>
          <a:srcRect/>
          <a:stretch/>
        </p:blipFill>
        <p:spPr>
          <a:xfrm>
            <a:off x="9136685" y="171907"/>
            <a:ext cx="571500" cy="571500"/>
          </a:xfrm>
          <a:prstGeom prst="rect">
            <a:avLst/>
          </a:prstGeom>
        </p:spPr>
      </p:pic>
      <p:sp>
        <p:nvSpPr>
          <p:cNvPr id="8" name="Shape 3"/>
          <p:cNvSpPr/>
          <p:nvPr/>
        </p:nvSpPr>
        <p:spPr>
          <a:xfrm>
            <a:off x="1874520" y="6439205"/>
            <a:ext cx="8449056" cy="457200"/>
          </a:xfrm>
          <a:prstGeom prst="rect">
            <a:avLst/>
          </a:prstGeom>
          <a:solidFill>
            <a:srgbClr val="F9FAFB"/>
          </a:solidFill>
          <a:ln/>
        </p:spPr>
      </p:sp>
      <p:sp>
        <p:nvSpPr>
          <p:cNvPr id="9" name="Shape 4"/>
          <p:cNvSpPr/>
          <p:nvPr/>
        </p:nvSpPr>
        <p:spPr>
          <a:xfrm>
            <a:off x="1874520" y="6439205"/>
            <a:ext cx="8449056" cy="9144"/>
          </a:xfrm>
          <a:prstGeom prst="rect">
            <a:avLst/>
          </a:prstGeom>
          <a:solidFill>
            <a:srgbClr val="E5E7EB"/>
          </a:solidFill>
          <a:ln w="12700">
            <a:solidFill>
              <a:srgbClr val="E5E7EB">
                <a:alpha val="0"/>
              </a:srgbClr>
            </a:solidFill>
            <a:prstDash val="solid"/>
          </a:ln>
        </p:spPr>
      </p:sp>
      <p:sp>
        <p:nvSpPr>
          <p:cNvPr id="10" name="Text 5"/>
          <p:cNvSpPr txBox="1"/>
          <p:nvPr/>
        </p:nvSpPr>
        <p:spPr>
          <a:xfrm>
            <a:off x="2483510" y="6577279"/>
            <a:ext cx="3959352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Recruitment and L&amp;D for Organisational Effectiveness</a:t>
            </a:r>
            <a:endParaRPr lang="en-US" sz="1000" dirty="0"/>
          </a:p>
        </p:txBody>
      </p:sp>
      <p:sp>
        <p:nvSpPr>
          <p:cNvPr id="11" name="Text 6"/>
          <p:cNvSpPr txBox="1"/>
          <p:nvPr/>
        </p:nvSpPr>
        <p:spPr>
          <a:xfrm>
            <a:off x="9295790" y="6577279"/>
            <a:ext cx="497434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Page 2</a:t>
            </a:r>
            <a:endParaRPr lang="en-US" sz="1000" dirty="0"/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 r:embed="rId6"/>
          <a:srcRect t="-26" b="-26"/>
          <a:stretch/>
        </p:blipFill>
        <p:spPr>
          <a:xfrm>
            <a:off x="2483510" y="1371600"/>
            <a:ext cx="3231490" cy="495605"/>
          </a:xfrm>
          <a:prstGeom prst="rect">
            <a:avLst/>
          </a:prstGeom>
        </p:spPr>
      </p:pic>
      <p:sp>
        <p:nvSpPr>
          <p:cNvPr id="13" name="Shape 7"/>
          <p:cNvSpPr/>
          <p:nvPr/>
        </p:nvSpPr>
        <p:spPr>
          <a:xfrm>
            <a:off x="2483510" y="1371600"/>
            <a:ext cx="228600" cy="228600"/>
          </a:xfrm>
          <a:prstGeom prst="ellipse">
            <a:avLst/>
          </a:prstGeom>
          <a:solidFill>
            <a:srgbClr val="1E40A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14" name="Text 8"/>
          <p:cNvSpPr txBox="1"/>
          <p:nvPr/>
        </p:nvSpPr>
        <p:spPr>
          <a:xfrm>
            <a:off x="2979115" y="1485900"/>
            <a:ext cx="1236269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Introduction</a:t>
            </a:r>
            <a:endParaRPr lang="en-US" sz="1300" dirty="0"/>
          </a:p>
        </p:txBody>
      </p:sp>
      <p:pic>
        <p:nvPicPr>
          <p:cNvPr id="15" name="Image 4" descr="preencoded.png"/>
          <p:cNvPicPr>
            <a:picLocks noChangeAspect="1"/>
          </p:cNvPicPr>
          <p:nvPr/>
        </p:nvPicPr>
        <p:blipFill>
          <a:blip r:embed="rId6"/>
          <a:srcRect t="-26" b="-26"/>
          <a:stretch/>
        </p:blipFill>
        <p:spPr>
          <a:xfrm>
            <a:off x="2483510" y="2057400"/>
            <a:ext cx="3231490" cy="495605"/>
          </a:xfrm>
          <a:prstGeom prst="rect">
            <a:avLst/>
          </a:prstGeom>
        </p:spPr>
      </p:pic>
      <p:sp>
        <p:nvSpPr>
          <p:cNvPr id="16" name="Shape 9"/>
          <p:cNvSpPr/>
          <p:nvPr/>
        </p:nvSpPr>
        <p:spPr>
          <a:xfrm>
            <a:off x="2483510" y="2057400"/>
            <a:ext cx="228600" cy="228600"/>
          </a:xfrm>
          <a:prstGeom prst="ellipse">
            <a:avLst/>
          </a:prstGeom>
          <a:solidFill>
            <a:srgbClr val="1E40A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17" name="Text 10"/>
          <p:cNvSpPr txBox="1"/>
          <p:nvPr/>
        </p:nvSpPr>
        <p:spPr>
          <a:xfrm>
            <a:off x="2979115" y="2171700"/>
            <a:ext cx="1765706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Company Overview</a:t>
            </a:r>
            <a:endParaRPr lang="en-US" sz="1300" dirty="0"/>
          </a:p>
        </p:txBody>
      </p:sp>
      <p:pic>
        <p:nvPicPr>
          <p:cNvPr id="18" name="Image 5" descr="preencoded.png"/>
          <p:cNvPicPr>
            <a:picLocks noChangeAspect="1"/>
          </p:cNvPicPr>
          <p:nvPr/>
        </p:nvPicPr>
        <p:blipFill>
          <a:blip r:embed="rId6"/>
          <a:srcRect t="-26" b="-26"/>
          <a:stretch/>
        </p:blipFill>
        <p:spPr>
          <a:xfrm>
            <a:off x="2483510" y="2743200"/>
            <a:ext cx="3231490" cy="495605"/>
          </a:xfrm>
          <a:prstGeom prst="rect">
            <a:avLst/>
          </a:prstGeom>
        </p:spPr>
      </p:pic>
      <p:sp>
        <p:nvSpPr>
          <p:cNvPr id="19" name="Shape 11"/>
          <p:cNvSpPr/>
          <p:nvPr/>
        </p:nvSpPr>
        <p:spPr>
          <a:xfrm>
            <a:off x="2483510" y="2743200"/>
            <a:ext cx="228600" cy="228600"/>
          </a:xfrm>
          <a:prstGeom prst="ellipse">
            <a:avLst/>
          </a:prstGeom>
          <a:solidFill>
            <a:srgbClr val="1E40A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20" name="Text 12"/>
          <p:cNvSpPr txBox="1"/>
          <p:nvPr/>
        </p:nvSpPr>
        <p:spPr>
          <a:xfrm>
            <a:off x="2979115" y="2857500"/>
            <a:ext cx="1417320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Role Overview</a:t>
            </a:r>
            <a:endParaRPr lang="en-US" sz="1300" dirty="0"/>
          </a:p>
        </p:txBody>
      </p:sp>
      <p:pic>
        <p:nvPicPr>
          <p:cNvPr id="21" name="Image 6" descr="preencoded.png"/>
          <p:cNvPicPr>
            <a:picLocks noChangeAspect="1"/>
          </p:cNvPicPr>
          <p:nvPr/>
        </p:nvPicPr>
        <p:blipFill>
          <a:blip r:embed="rId6"/>
          <a:srcRect t="-26" b="-26"/>
          <a:stretch/>
        </p:blipFill>
        <p:spPr>
          <a:xfrm>
            <a:off x="2483510" y="3429000"/>
            <a:ext cx="3231490" cy="495605"/>
          </a:xfrm>
          <a:prstGeom prst="rect">
            <a:avLst/>
          </a:prstGeom>
        </p:spPr>
      </p:pic>
      <p:sp>
        <p:nvSpPr>
          <p:cNvPr id="22" name="Shape 13"/>
          <p:cNvSpPr/>
          <p:nvPr/>
        </p:nvSpPr>
        <p:spPr>
          <a:xfrm>
            <a:off x="2483510" y="3429000"/>
            <a:ext cx="228600" cy="228600"/>
          </a:xfrm>
          <a:prstGeom prst="ellipse">
            <a:avLst/>
          </a:prstGeom>
          <a:solidFill>
            <a:srgbClr val="1E40A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23" name="Text 14"/>
          <p:cNvSpPr txBox="1"/>
          <p:nvPr/>
        </p:nvSpPr>
        <p:spPr>
          <a:xfrm>
            <a:off x="2979115" y="3543300"/>
            <a:ext cx="2040941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Recruitment Process</a:t>
            </a:r>
            <a:endParaRPr lang="en-US" sz="1300" dirty="0"/>
          </a:p>
        </p:txBody>
      </p:sp>
      <p:pic>
        <p:nvPicPr>
          <p:cNvPr id="24" name="Image 7" descr="preencoded.png"/>
          <p:cNvPicPr>
            <a:picLocks noChangeAspect="1"/>
          </p:cNvPicPr>
          <p:nvPr/>
        </p:nvPicPr>
        <p:blipFill>
          <a:blip r:embed="rId6"/>
          <a:srcRect t="-26" b="-26"/>
          <a:stretch/>
        </p:blipFill>
        <p:spPr>
          <a:xfrm>
            <a:off x="2483510" y="4114800"/>
            <a:ext cx="3231490" cy="495605"/>
          </a:xfrm>
          <a:prstGeom prst="rect">
            <a:avLst/>
          </a:prstGeom>
        </p:spPr>
      </p:pic>
      <p:sp>
        <p:nvSpPr>
          <p:cNvPr id="25" name="Shape 15"/>
          <p:cNvSpPr/>
          <p:nvPr/>
        </p:nvSpPr>
        <p:spPr>
          <a:xfrm>
            <a:off x="2483510" y="4114800"/>
            <a:ext cx="228600" cy="228600"/>
          </a:xfrm>
          <a:prstGeom prst="ellipse">
            <a:avLst/>
          </a:prstGeom>
          <a:solidFill>
            <a:srgbClr val="1E40A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26" name="Text 16"/>
          <p:cNvSpPr txBox="1"/>
          <p:nvPr/>
        </p:nvSpPr>
        <p:spPr>
          <a:xfrm>
            <a:off x="2979115" y="4229100"/>
            <a:ext cx="1179576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Job Analysis</a:t>
            </a:r>
            <a:endParaRPr lang="en-US" sz="1300" dirty="0"/>
          </a:p>
        </p:txBody>
      </p:sp>
      <p:pic>
        <p:nvPicPr>
          <p:cNvPr id="27" name="Image 8" descr="preencoded.png"/>
          <p:cNvPicPr>
            <a:picLocks noChangeAspect="1"/>
          </p:cNvPicPr>
          <p:nvPr/>
        </p:nvPicPr>
        <p:blipFill>
          <a:blip r:embed="rId6"/>
          <a:srcRect t="-26" b="-26"/>
          <a:stretch/>
        </p:blipFill>
        <p:spPr>
          <a:xfrm>
            <a:off x="2483510" y="4800600"/>
            <a:ext cx="3231490" cy="495605"/>
          </a:xfrm>
          <a:prstGeom prst="rect">
            <a:avLst/>
          </a:prstGeom>
        </p:spPr>
      </p:pic>
      <p:sp>
        <p:nvSpPr>
          <p:cNvPr id="28" name="Shape 17"/>
          <p:cNvSpPr/>
          <p:nvPr/>
        </p:nvSpPr>
        <p:spPr>
          <a:xfrm>
            <a:off x="2483510" y="4800600"/>
            <a:ext cx="228600" cy="228600"/>
          </a:xfrm>
          <a:prstGeom prst="ellipse">
            <a:avLst/>
          </a:prstGeom>
          <a:solidFill>
            <a:srgbClr val="1E40A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29" name="Text 18"/>
          <p:cNvSpPr txBox="1"/>
          <p:nvPr/>
        </p:nvSpPr>
        <p:spPr>
          <a:xfrm>
            <a:off x="2979115" y="4914900"/>
            <a:ext cx="1507846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Job Description</a:t>
            </a:r>
            <a:endParaRPr lang="en-US" sz="1300" dirty="0"/>
          </a:p>
        </p:txBody>
      </p:sp>
      <p:pic>
        <p:nvPicPr>
          <p:cNvPr id="30" name="Image 9" descr="preencoded.png"/>
          <p:cNvPicPr>
            <a:picLocks noChangeAspect="1"/>
          </p:cNvPicPr>
          <p:nvPr/>
        </p:nvPicPr>
        <p:blipFill>
          <a:blip r:embed="rId6"/>
          <a:srcRect t="-26" b="-26"/>
          <a:stretch/>
        </p:blipFill>
        <p:spPr>
          <a:xfrm>
            <a:off x="2483510" y="5486400"/>
            <a:ext cx="3231490" cy="495605"/>
          </a:xfrm>
          <a:prstGeom prst="rect">
            <a:avLst/>
          </a:prstGeom>
        </p:spPr>
      </p:pic>
      <p:sp>
        <p:nvSpPr>
          <p:cNvPr id="31" name="Shape 19"/>
          <p:cNvSpPr/>
          <p:nvPr/>
        </p:nvSpPr>
        <p:spPr>
          <a:xfrm>
            <a:off x="2483510" y="5486400"/>
            <a:ext cx="228600" cy="228600"/>
          </a:xfrm>
          <a:prstGeom prst="ellipse">
            <a:avLst/>
          </a:prstGeom>
          <a:solidFill>
            <a:srgbClr val="1E40A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32" name="Text 20"/>
          <p:cNvSpPr txBox="1"/>
          <p:nvPr/>
        </p:nvSpPr>
        <p:spPr>
          <a:xfrm>
            <a:off x="2979115" y="5600700"/>
            <a:ext cx="1995221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Person Specification</a:t>
            </a:r>
            <a:endParaRPr lang="en-US" sz="1300" dirty="0"/>
          </a:p>
        </p:txBody>
      </p:sp>
      <p:pic>
        <p:nvPicPr>
          <p:cNvPr id="33" name="Image 10" descr="preencoded.png"/>
          <p:cNvPicPr>
            <a:picLocks noChangeAspect="1"/>
          </p:cNvPicPr>
          <p:nvPr/>
        </p:nvPicPr>
        <p:blipFill>
          <a:blip r:embed="rId6"/>
          <a:srcRect t="-26" b="-26"/>
          <a:stretch/>
        </p:blipFill>
        <p:spPr>
          <a:xfrm>
            <a:off x="6476695" y="1371600"/>
            <a:ext cx="3231490" cy="495605"/>
          </a:xfrm>
          <a:prstGeom prst="rect">
            <a:avLst/>
          </a:prstGeom>
        </p:spPr>
      </p:pic>
      <p:sp>
        <p:nvSpPr>
          <p:cNvPr id="34" name="Shape 21"/>
          <p:cNvSpPr/>
          <p:nvPr/>
        </p:nvSpPr>
        <p:spPr>
          <a:xfrm>
            <a:off x="6476695" y="1371600"/>
            <a:ext cx="228600" cy="228600"/>
          </a:xfrm>
          <a:prstGeom prst="ellipse">
            <a:avLst/>
          </a:prstGeom>
          <a:solidFill>
            <a:srgbClr val="1E40A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35" name="Text 22"/>
          <p:cNvSpPr txBox="1"/>
          <p:nvPr/>
        </p:nvSpPr>
        <p:spPr>
          <a:xfrm>
            <a:off x="6972300" y="1485900"/>
            <a:ext cx="3082442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Learning &amp; Development Needs</a:t>
            </a:r>
            <a:endParaRPr lang="en-US" sz="1300" dirty="0"/>
          </a:p>
        </p:txBody>
      </p:sp>
      <p:pic>
        <p:nvPicPr>
          <p:cNvPr id="36" name="Image 11" descr="preencoded.png"/>
          <p:cNvPicPr>
            <a:picLocks noChangeAspect="1"/>
          </p:cNvPicPr>
          <p:nvPr/>
        </p:nvPicPr>
        <p:blipFill>
          <a:blip r:embed="rId6"/>
          <a:srcRect t="-26" b="-26"/>
          <a:stretch/>
        </p:blipFill>
        <p:spPr>
          <a:xfrm>
            <a:off x="6476695" y="2057400"/>
            <a:ext cx="3231490" cy="495605"/>
          </a:xfrm>
          <a:prstGeom prst="rect">
            <a:avLst/>
          </a:prstGeom>
        </p:spPr>
      </p:pic>
      <p:sp>
        <p:nvSpPr>
          <p:cNvPr id="37" name="Shape 23"/>
          <p:cNvSpPr/>
          <p:nvPr/>
        </p:nvSpPr>
        <p:spPr>
          <a:xfrm>
            <a:off x="6476695" y="2057400"/>
            <a:ext cx="228600" cy="228600"/>
          </a:xfrm>
          <a:prstGeom prst="ellipse">
            <a:avLst/>
          </a:prstGeom>
          <a:solidFill>
            <a:srgbClr val="1E40A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38" name="Text 24"/>
          <p:cNvSpPr txBox="1"/>
          <p:nvPr/>
        </p:nvSpPr>
        <p:spPr>
          <a:xfrm>
            <a:off x="6972300" y="2171700"/>
            <a:ext cx="1984248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Behaviourist Theory</a:t>
            </a:r>
            <a:endParaRPr lang="en-US" sz="1300" dirty="0"/>
          </a:p>
        </p:txBody>
      </p:sp>
      <p:pic>
        <p:nvPicPr>
          <p:cNvPr id="39" name="Image 12" descr="preencoded.png"/>
          <p:cNvPicPr>
            <a:picLocks noChangeAspect="1"/>
          </p:cNvPicPr>
          <p:nvPr/>
        </p:nvPicPr>
        <p:blipFill>
          <a:blip r:embed="rId6"/>
          <a:srcRect t="-26" b="-26"/>
          <a:stretch/>
        </p:blipFill>
        <p:spPr>
          <a:xfrm>
            <a:off x="6476695" y="2743200"/>
            <a:ext cx="3231490" cy="495605"/>
          </a:xfrm>
          <a:prstGeom prst="rect">
            <a:avLst/>
          </a:prstGeom>
        </p:spPr>
      </p:pic>
      <p:sp>
        <p:nvSpPr>
          <p:cNvPr id="40" name="Shape 25"/>
          <p:cNvSpPr/>
          <p:nvPr/>
        </p:nvSpPr>
        <p:spPr>
          <a:xfrm>
            <a:off x="6476695" y="2743200"/>
            <a:ext cx="228600" cy="228600"/>
          </a:xfrm>
          <a:prstGeom prst="ellipse">
            <a:avLst/>
          </a:prstGeom>
          <a:solidFill>
            <a:srgbClr val="1E40A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41" name="Text 26"/>
          <p:cNvSpPr txBox="1"/>
          <p:nvPr/>
        </p:nvSpPr>
        <p:spPr>
          <a:xfrm>
            <a:off x="6972300" y="2857500"/>
            <a:ext cx="1780337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Cognitivist Theory</a:t>
            </a:r>
            <a:endParaRPr lang="en-US" sz="1300" dirty="0"/>
          </a:p>
        </p:txBody>
      </p:sp>
      <p:pic>
        <p:nvPicPr>
          <p:cNvPr id="42" name="Image 13" descr="preencoded.png"/>
          <p:cNvPicPr>
            <a:picLocks noChangeAspect="1"/>
          </p:cNvPicPr>
          <p:nvPr/>
        </p:nvPicPr>
        <p:blipFill>
          <a:blip r:embed="rId6"/>
          <a:srcRect t="-26" b="-26"/>
          <a:stretch/>
        </p:blipFill>
        <p:spPr>
          <a:xfrm>
            <a:off x="6476695" y="3429000"/>
            <a:ext cx="3231490" cy="495605"/>
          </a:xfrm>
          <a:prstGeom prst="rect">
            <a:avLst/>
          </a:prstGeom>
        </p:spPr>
      </p:pic>
      <p:sp>
        <p:nvSpPr>
          <p:cNvPr id="43" name="Shape 27"/>
          <p:cNvSpPr/>
          <p:nvPr/>
        </p:nvSpPr>
        <p:spPr>
          <a:xfrm>
            <a:off x="6476695" y="3429000"/>
            <a:ext cx="228600" cy="228600"/>
          </a:xfrm>
          <a:prstGeom prst="ellipse">
            <a:avLst/>
          </a:prstGeom>
          <a:solidFill>
            <a:srgbClr val="1E40A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44" name="Text 28"/>
          <p:cNvSpPr txBox="1"/>
          <p:nvPr/>
        </p:nvSpPr>
        <p:spPr>
          <a:xfrm>
            <a:off x="6972300" y="3543300"/>
            <a:ext cx="2833726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Experiential Learning Theory</a:t>
            </a:r>
            <a:endParaRPr lang="en-US" sz="1300" dirty="0"/>
          </a:p>
        </p:txBody>
      </p:sp>
      <p:pic>
        <p:nvPicPr>
          <p:cNvPr id="45" name="Image 14" descr="preencoded.png"/>
          <p:cNvPicPr>
            <a:picLocks noChangeAspect="1"/>
          </p:cNvPicPr>
          <p:nvPr/>
        </p:nvPicPr>
        <p:blipFill>
          <a:blip r:embed="rId6"/>
          <a:srcRect t="-26" b="-26"/>
          <a:stretch/>
        </p:blipFill>
        <p:spPr>
          <a:xfrm>
            <a:off x="6476695" y="4114800"/>
            <a:ext cx="3231490" cy="495605"/>
          </a:xfrm>
          <a:prstGeom prst="rect">
            <a:avLst/>
          </a:prstGeom>
        </p:spPr>
      </p:pic>
      <p:sp>
        <p:nvSpPr>
          <p:cNvPr id="46" name="Shape 29"/>
          <p:cNvSpPr/>
          <p:nvPr/>
        </p:nvSpPr>
        <p:spPr>
          <a:xfrm>
            <a:off x="6476695" y="4114800"/>
            <a:ext cx="228600" cy="228600"/>
          </a:xfrm>
          <a:prstGeom prst="ellipse">
            <a:avLst/>
          </a:prstGeom>
          <a:solidFill>
            <a:srgbClr val="1E40A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47" name="Text 30"/>
          <p:cNvSpPr txBox="1"/>
          <p:nvPr/>
        </p:nvSpPr>
        <p:spPr>
          <a:xfrm>
            <a:off x="6972300" y="4229100"/>
            <a:ext cx="2642616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Training Recommendations</a:t>
            </a:r>
            <a:endParaRPr lang="en-US" sz="1300" dirty="0"/>
          </a:p>
        </p:txBody>
      </p:sp>
      <p:pic>
        <p:nvPicPr>
          <p:cNvPr id="48" name="Image 15" descr="preencoded.png"/>
          <p:cNvPicPr>
            <a:picLocks noChangeAspect="1"/>
          </p:cNvPicPr>
          <p:nvPr/>
        </p:nvPicPr>
        <p:blipFill>
          <a:blip r:embed="rId6"/>
          <a:srcRect t="-26" b="-26"/>
          <a:stretch/>
        </p:blipFill>
        <p:spPr>
          <a:xfrm>
            <a:off x="6476695" y="4800600"/>
            <a:ext cx="3231490" cy="495605"/>
          </a:xfrm>
          <a:prstGeom prst="rect">
            <a:avLst/>
          </a:prstGeom>
        </p:spPr>
      </p:pic>
      <p:sp>
        <p:nvSpPr>
          <p:cNvPr id="49" name="Shape 31"/>
          <p:cNvSpPr/>
          <p:nvPr/>
        </p:nvSpPr>
        <p:spPr>
          <a:xfrm>
            <a:off x="6476695" y="4800600"/>
            <a:ext cx="228600" cy="228600"/>
          </a:xfrm>
          <a:prstGeom prst="ellipse">
            <a:avLst/>
          </a:prstGeom>
          <a:solidFill>
            <a:srgbClr val="1E40A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50" name="Text 32"/>
          <p:cNvSpPr txBox="1"/>
          <p:nvPr/>
        </p:nvSpPr>
        <p:spPr>
          <a:xfrm>
            <a:off x="6972300" y="4914900"/>
            <a:ext cx="1088136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Conclusion</a:t>
            </a:r>
            <a:endParaRPr lang="en-US" sz="1300" dirty="0"/>
          </a:p>
        </p:txBody>
      </p:sp>
      <p:pic>
        <p:nvPicPr>
          <p:cNvPr id="51" name="Image 16" descr="preencoded.png"/>
          <p:cNvPicPr>
            <a:picLocks noChangeAspect="1"/>
          </p:cNvPicPr>
          <p:nvPr/>
        </p:nvPicPr>
        <p:blipFill>
          <a:blip r:embed="rId6"/>
          <a:srcRect t="-26" b="-26"/>
          <a:stretch/>
        </p:blipFill>
        <p:spPr>
          <a:xfrm>
            <a:off x="6476695" y="5486400"/>
            <a:ext cx="3231490" cy="495605"/>
          </a:xfrm>
          <a:prstGeom prst="rect">
            <a:avLst/>
          </a:prstGeom>
        </p:spPr>
      </p:pic>
      <p:sp>
        <p:nvSpPr>
          <p:cNvPr id="52" name="Shape 33"/>
          <p:cNvSpPr/>
          <p:nvPr/>
        </p:nvSpPr>
        <p:spPr>
          <a:xfrm>
            <a:off x="6476695" y="5486400"/>
            <a:ext cx="228600" cy="228600"/>
          </a:xfrm>
          <a:prstGeom prst="ellipse">
            <a:avLst/>
          </a:prstGeom>
          <a:solidFill>
            <a:srgbClr val="1E40A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53" name="Text 34"/>
          <p:cNvSpPr txBox="1"/>
          <p:nvPr/>
        </p:nvSpPr>
        <p:spPr>
          <a:xfrm>
            <a:off x="6972300" y="5600700"/>
            <a:ext cx="1100023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References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3F4F6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rcRect l="-2" r="-2"/>
          <a:stretch/>
        </p:blipFill>
        <p:spPr>
          <a:xfrm>
            <a:off x="0" y="109728"/>
            <a:ext cx="12191695" cy="6638544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7112203" y="1024128"/>
            <a:ext cx="5086807" cy="5343754"/>
          </a:xfrm>
          <a:prstGeom prst="rect">
            <a:avLst/>
          </a:prstGeom>
          <a:solidFill>
            <a:srgbClr val="E5E7EB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rcRect l="18230" r="18230"/>
          <a:stretch/>
        </p:blipFill>
        <p:spPr>
          <a:xfrm>
            <a:off x="7112203" y="1024128"/>
            <a:ext cx="5086807" cy="5343754"/>
          </a:xfrm>
          <a:prstGeom prst="rect">
            <a:avLst/>
          </a:prstGeom>
        </p:spPr>
      </p:pic>
      <p:sp>
        <p:nvSpPr>
          <p:cNvPr id="6" name="Shape 2"/>
          <p:cNvSpPr/>
          <p:nvPr/>
        </p:nvSpPr>
        <p:spPr>
          <a:xfrm>
            <a:off x="7112203" y="1024128"/>
            <a:ext cx="5086807" cy="5343754"/>
          </a:xfrm>
          <a:prstGeom prst="rect">
            <a:avLst/>
          </a:prstGeom>
          <a:solidFill>
            <a:srgbClr val="1E3A8A">
              <a:alpha val="20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 r:embed="rId5">
            <a:alphaModFix amt="60000"/>
          </a:blip>
          <a:srcRect l="-4" r="-4"/>
          <a:stretch/>
        </p:blipFill>
        <p:spPr>
          <a:xfrm>
            <a:off x="7112203" y="5453482"/>
            <a:ext cx="5080406" cy="914400"/>
          </a:xfrm>
          <a:prstGeom prst="rect">
            <a:avLst/>
          </a:prstGeom>
        </p:spPr>
      </p:pic>
      <p:pic>
        <p:nvPicPr>
          <p:cNvPr id="8" name="Image 3" descr="preencoded.png"/>
          <p:cNvPicPr>
            <a:picLocks noChangeAspect="1"/>
          </p:cNvPicPr>
          <p:nvPr/>
        </p:nvPicPr>
        <p:blipFill>
          <a:blip r:embed="rId6"/>
          <a:srcRect t="-375" b="-375"/>
          <a:stretch/>
        </p:blipFill>
        <p:spPr>
          <a:xfrm>
            <a:off x="7416698" y="5490972"/>
            <a:ext cx="609905" cy="38405"/>
          </a:xfrm>
          <a:prstGeom prst="rect">
            <a:avLst/>
          </a:prstGeom>
        </p:spPr>
      </p:pic>
      <p:sp>
        <p:nvSpPr>
          <p:cNvPr id="9" name="Text 3"/>
          <p:cNvSpPr txBox="1"/>
          <p:nvPr/>
        </p:nvSpPr>
        <p:spPr>
          <a:xfrm>
            <a:off x="7416698" y="5682082"/>
            <a:ext cx="4553712" cy="3813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i="1" dirty="0">
                <a:solidFill>
                  <a:srgbClr val="FFFFF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"The strength of the team is each individual member. The strength of each member is the team."</a:t>
            </a:r>
            <a:endParaRPr lang="en-US" sz="1000" dirty="0"/>
          </a:p>
        </p:txBody>
      </p:sp>
      <p:sp>
        <p:nvSpPr>
          <p:cNvPr id="10" name="Shape 4"/>
          <p:cNvSpPr/>
          <p:nvPr/>
        </p:nvSpPr>
        <p:spPr>
          <a:xfrm>
            <a:off x="0" y="109728"/>
            <a:ext cx="12191695" cy="914400"/>
          </a:xfrm>
          <a:prstGeom prst="rect">
            <a:avLst/>
          </a:prstGeom>
          <a:solidFill>
            <a:srgbClr val="1E3A8A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11" name="Text 5"/>
          <p:cNvSpPr txBox="1"/>
          <p:nvPr/>
        </p:nvSpPr>
        <p:spPr>
          <a:xfrm>
            <a:off x="609905" y="375818"/>
            <a:ext cx="2924251" cy="3813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700" b="1" kern="0" spc="-67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Introduction</a:t>
            </a:r>
            <a:endParaRPr lang="en-US" sz="2700" dirty="0"/>
          </a:p>
        </p:txBody>
      </p:sp>
      <p:pic>
        <p:nvPicPr>
          <p:cNvPr id="12" name="Image 4" descr="preencoded.png"/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0" y="109728"/>
            <a:ext cx="114300" cy="914400"/>
          </a:xfrm>
          <a:prstGeom prst="rect">
            <a:avLst/>
          </a:prstGeom>
        </p:spPr>
      </p:pic>
      <p:sp>
        <p:nvSpPr>
          <p:cNvPr id="14" name="Shape 7"/>
          <p:cNvSpPr/>
          <p:nvPr/>
        </p:nvSpPr>
        <p:spPr>
          <a:xfrm>
            <a:off x="0" y="1024128"/>
            <a:ext cx="7114946" cy="5343754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15" name="Shape 8"/>
          <p:cNvSpPr/>
          <p:nvPr/>
        </p:nvSpPr>
        <p:spPr>
          <a:xfrm>
            <a:off x="457200" y="1481328"/>
            <a:ext cx="38405" cy="619049"/>
          </a:xfrm>
          <a:prstGeom prst="rect">
            <a:avLst/>
          </a:prstGeom>
          <a:solidFill>
            <a:srgbClr val="3B82F6"/>
          </a:solidFill>
          <a:ln w="12700">
            <a:solidFill>
              <a:srgbClr val="3B82F6">
                <a:alpha val="0"/>
              </a:srgbClr>
            </a:solidFill>
            <a:prstDash val="solid"/>
          </a:ln>
        </p:spPr>
      </p:sp>
      <p:sp>
        <p:nvSpPr>
          <p:cNvPr id="16" name="Text 9"/>
          <p:cNvSpPr txBox="1"/>
          <p:nvPr/>
        </p:nvSpPr>
        <p:spPr>
          <a:xfrm>
            <a:off x="647395" y="1481328"/>
            <a:ext cx="6087161" cy="6199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Organisational effectiveness relies on a strategic balance between collective effort and individual responsibility.</a:t>
            </a:r>
            <a:endParaRPr lang="en-US" sz="1500" dirty="0"/>
          </a:p>
        </p:txBody>
      </p:sp>
      <p:sp>
        <p:nvSpPr>
          <p:cNvPr id="17" name="Shape 10"/>
          <p:cNvSpPr/>
          <p:nvPr/>
        </p:nvSpPr>
        <p:spPr>
          <a:xfrm>
            <a:off x="457200" y="2367382"/>
            <a:ext cx="457200" cy="457200"/>
          </a:xfrm>
          <a:prstGeom prst="ellipse">
            <a:avLst/>
          </a:prstGeom>
          <a:solidFill>
            <a:srgbClr val="EFF6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18" name="Image 5" descr="preencoded.png"/>
          <p:cNvPicPr>
            <a:picLocks noChangeAspect="1"/>
          </p:cNvPicPr>
          <p:nvPr/>
        </p:nvPicPr>
        <p:blipFill>
          <a:blip r:embed="rId8"/>
          <a:srcRect l="-1064" r="-1064"/>
          <a:stretch/>
        </p:blipFill>
        <p:spPr>
          <a:xfrm>
            <a:off x="576072" y="2510028"/>
            <a:ext cx="219456" cy="171907"/>
          </a:xfrm>
          <a:prstGeom prst="rect">
            <a:avLst/>
          </a:prstGeom>
        </p:spPr>
      </p:pic>
      <p:sp>
        <p:nvSpPr>
          <p:cNvPr id="19" name="Text 11"/>
          <p:cNvSpPr txBox="1"/>
          <p:nvPr/>
        </p:nvSpPr>
        <p:spPr>
          <a:xfrm>
            <a:off x="1104595" y="2328977"/>
            <a:ext cx="5667451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Teamwork &amp; Innovation</a:t>
            </a:r>
            <a:endParaRPr lang="en-US" sz="1300" dirty="0"/>
          </a:p>
        </p:txBody>
      </p:sp>
      <p:sp>
        <p:nvSpPr>
          <p:cNvPr id="20" name="Text 12"/>
          <p:cNvSpPr txBox="1"/>
          <p:nvPr/>
        </p:nvSpPr>
        <p:spPr>
          <a:xfrm>
            <a:off x="1104595" y="2633472"/>
            <a:ext cx="5629961" cy="41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2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Teamwork improves innovation and problem-solving through diverse perspectives and shared knowledge.</a:t>
            </a:r>
            <a:endParaRPr lang="en-US" sz="1200" dirty="0"/>
          </a:p>
        </p:txBody>
      </p:sp>
      <p:sp>
        <p:nvSpPr>
          <p:cNvPr id="21" name="Shape 13"/>
          <p:cNvSpPr/>
          <p:nvPr/>
        </p:nvSpPr>
        <p:spPr>
          <a:xfrm>
            <a:off x="457200" y="3319272"/>
            <a:ext cx="457200" cy="457200"/>
          </a:xfrm>
          <a:prstGeom prst="ellipse">
            <a:avLst/>
          </a:prstGeom>
          <a:solidFill>
            <a:srgbClr val="EFF6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22" name="Image 6" descr="preencoded.png"/>
          <p:cNvPicPr>
            <a:picLocks noChangeAspect="1"/>
          </p:cNvPicPr>
          <p:nvPr/>
        </p:nvPicPr>
        <p:blipFill>
          <a:blip r:embed="rId9"/>
          <a:srcRect l="-1064" r="-1064"/>
          <a:stretch/>
        </p:blipFill>
        <p:spPr>
          <a:xfrm>
            <a:off x="576072" y="3461918"/>
            <a:ext cx="219456" cy="171907"/>
          </a:xfrm>
          <a:prstGeom prst="rect">
            <a:avLst/>
          </a:prstGeom>
        </p:spPr>
      </p:pic>
      <p:sp>
        <p:nvSpPr>
          <p:cNvPr id="23" name="Text 14"/>
          <p:cNvSpPr txBox="1"/>
          <p:nvPr/>
        </p:nvSpPr>
        <p:spPr>
          <a:xfrm>
            <a:off x="1104595" y="3281782"/>
            <a:ext cx="5667451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Individual Accountability</a:t>
            </a:r>
            <a:endParaRPr lang="en-US" sz="1300" dirty="0"/>
          </a:p>
        </p:txBody>
      </p:sp>
      <p:sp>
        <p:nvSpPr>
          <p:cNvPr id="24" name="Text 15"/>
          <p:cNvSpPr txBox="1"/>
          <p:nvPr/>
        </p:nvSpPr>
        <p:spPr>
          <a:xfrm>
            <a:off x="1104595" y="3586277"/>
            <a:ext cx="5629961" cy="41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2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Individual accountability ensures focused performance, ownership of tasks, and personal responsibility.</a:t>
            </a:r>
            <a:endParaRPr lang="en-US" sz="1200" dirty="0"/>
          </a:p>
        </p:txBody>
      </p:sp>
      <p:sp>
        <p:nvSpPr>
          <p:cNvPr id="25" name="Shape 16"/>
          <p:cNvSpPr/>
          <p:nvPr/>
        </p:nvSpPr>
        <p:spPr>
          <a:xfrm>
            <a:off x="457200" y="4272077"/>
            <a:ext cx="457200" cy="457200"/>
          </a:xfrm>
          <a:prstGeom prst="ellipse">
            <a:avLst/>
          </a:prstGeom>
          <a:solidFill>
            <a:srgbClr val="EFF6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26" name="Image 7" descr="preencoded.png"/>
          <p:cNvPicPr>
            <a:picLocks noChangeAspect="1"/>
          </p:cNvPicPr>
          <p:nvPr/>
        </p:nvPicPr>
        <p:blipFill>
          <a:blip r:embed="rId10"/>
          <a:srcRect/>
          <a:stretch/>
        </p:blipFill>
        <p:spPr>
          <a:xfrm>
            <a:off x="599846" y="4414723"/>
            <a:ext cx="171907" cy="171907"/>
          </a:xfrm>
          <a:prstGeom prst="rect">
            <a:avLst/>
          </a:prstGeom>
        </p:spPr>
      </p:pic>
      <p:sp>
        <p:nvSpPr>
          <p:cNvPr id="27" name="Text 17"/>
          <p:cNvSpPr txBox="1"/>
          <p:nvPr/>
        </p:nvSpPr>
        <p:spPr>
          <a:xfrm>
            <a:off x="1104595" y="4233672"/>
            <a:ext cx="5667451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Sustainable Growth</a:t>
            </a:r>
            <a:endParaRPr lang="en-US" sz="1300" dirty="0"/>
          </a:p>
        </p:txBody>
      </p:sp>
      <p:sp>
        <p:nvSpPr>
          <p:cNvPr id="28" name="Text 18"/>
          <p:cNvSpPr txBox="1"/>
          <p:nvPr/>
        </p:nvSpPr>
        <p:spPr>
          <a:xfrm>
            <a:off x="1104595" y="4539082"/>
            <a:ext cx="5629961" cy="41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2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Organisations need both collaborative and individual approaches to achieve sustainable long-term growth.</a:t>
            </a:r>
            <a:endParaRPr lang="en-US" sz="1200" dirty="0"/>
          </a:p>
        </p:txBody>
      </p:sp>
      <p:sp>
        <p:nvSpPr>
          <p:cNvPr id="29" name="Shape 19"/>
          <p:cNvSpPr/>
          <p:nvPr/>
        </p:nvSpPr>
        <p:spPr>
          <a:xfrm>
            <a:off x="457200" y="5224882"/>
            <a:ext cx="457200" cy="457200"/>
          </a:xfrm>
          <a:prstGeom prst="ellipse">
            <a:avLst/>
          </a:prstGeom>
          <a:solidFill>
            <a:srgbClr val="EFF6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0" name="Image 8" descr="preencoded.png"/>
          <p:cNvPicPr>
            <a:picLocks noChangeAspect="1"/>
          </p:cNvPicPr>
          <p:nvPr/>
        </p:nvPicPr>
        <p:blipFill>
          <a:blip r:embed="rId11"/>
          <a:srcRect l="-1064" r="-1064"/>
          <a:stretch/>
        </p:blipFill>
        <p:spPr>
          <a:xfrm>
            <a:off x="576072" y="5367528"/>
            <a:ext cx="219456" cy="171907"/>
          </a:xfrm>
          <a:prstGeom prst="rect">
            <a:avLst/>
          </a:prstGeom>
        </p:spPr>
      </p:pic>
      <p:sp>
        <p:nvSpPr>
          <p:cNvPr id="31" name="Text 20"/>
          <p:cNvSpPr txBox="1"/>
          <p:nvPr/>
        </p:nvSpPr>
        <p:spPr>
          <a:xfrm>
            <a:off x="1104595" y="5186477"/>
            <a:ext cx="5667451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HR Strategic Role</a:t>
            </a:r>
            <a:endParaRPr lang="en-US" sz="1300" dirty="0"/>
          </a:p>
        </p:txBody>
      </p:sp>
      <p:sp>
        <p:nvSpPr>
          <p:cNvPr id="32" name="Text 21"/>
          <p:cNvSpPr txBox="1"/>
          <p:nvPr/>
        </p:nvSpPr>
        <p:spPr>
          <a:xfrm>
            <a:off x="1104595" y="5490972"/>
            <a:ext cx="5629961" cy="41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2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HR practices such as recruitment and development are essential for organisational success (Armstrong, 2020).</a:t>
            </a:r>
            <a:endParaRPr lang="en-US" sz="1200" dirty="0"/>
          </a:p>
        </p:txBody>
      </p:sp>
      <p:sp>
        <p:nvSpPr>
          <p:cNvPr id="33" name="Shape 22"/>
          <p:cNvSpPr/>
          <p:nvPr/>
        </p:nvSpPr>
        <p:spPr>
          <a:xfrm>
            <a:off x="0" y="6367882"/>
            <a:ext cx="12191695" cy="381305"/>
          </a:xfrm>
          <a:prstGeom prst="rect">
            <a:avLst/>
          </a:prstGeom>
          <a:solidFill>
            <a:srgbClr val="F9FAFB"/>
          </a:solidFill>
          <a:ln/>
        </p:spPr>
      </p:sp>
      <p:sp>
        <p:nvSpPr>
          <p:cNvPr id="34" name="Shape 23"/>
          <p:cNvSpPr/>
          <p:nvPr/>
        </p:nvSpPr>
        <p:spPr>
          <a:xfrm>
            <a:off x="0" y="6367882"/>
            <a:ext cx="12191695" cy="9144"/>
          </a:xfrm>
          <a:prstGeom prst="rect">
            <a:avLst/>
          </a:prstGeom>
          <a:solidFill>
            <a:srgbClr val="E5E7EB"/>
          </a:solidFill>
          <a:ln w="12700">
            <a:solidFill>
              <a:srgbClr val="E5E7EB">
                <a:alpha val="0"/>
              </a:srgbClr>
            </a:solidFill>
            <a:prstDash val="solid"/>
          </a:ln>
        </p:spPr>
      </p:sp>
      <p:sp>
        <p:nvSpPr>
          <p:cNvPr id="35" name="Text 24"/>
          <p:cNvSpPr txBox="1"/>
          <p:nvPr/>
        </p:nvSpPr>
        <p:spPr>
          <a:xfrm>
            <a:off x="609905" y="6486754"/>
            <a:ext cx="3411626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Recruitment and L&amp;D for Organisational Effectiveness</a:t>
            </a:r>
            <a:endParaRPr lang="en-US" sz="900" dirty="0"/>
          </a:p>
        </p:txBody>
      </p:sp>
      <p:sp>
        <p:nvSpPr>
          <p:cNvPr id="36" name="Text 25"/>
          <p:cNvSpPr txBox="1"/>
          <p:nvPr/>
        </p:nvSpPr>
        <p:spPr>
          <a:xfrm>
            <a:off x="11228832" y="6486754"/>
            <a:ext cx="438912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Page 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3F4F6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rcRect l="-2" r="-2"/>
          <a:stretch/>
        </p:blipFill>
        <p:spPr>
          <a:xfrm>
            <a:off x="0" y="452628"/>
            <a:ext cx="12191695" cy="5952744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7112203" y="1367028"/>
            <a:ext cx="5086807" cy="4657954"/>
          </a:xfrm>
          <a:prstGeom prst="rect">
            <a:avLst/>
          </a:prstGeom>
          <a:solidFill>
            <a:srgbClr val="E5E7EB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rcRect l="13612" r="13612"/>
          <a:stretch/>
        </p:blipFill>
        <p:spPr>
          <a:xfrm>
            <a:off x="7112203" y="1367028"/>
            <a:ext cx="5086807" cy="4657954"/>
          </a:xfrm>
          <a:prstGeom prst="rect">
            <a:avLst/>
          </a:prstGeom>
        </p:spPr>
      </p:pic>
      <p:sp>
        <p:nvSpPr>
          <p:cNvPr id="6" name="Shape 2"/>
          <p:cNvSpPr/>
          <p:nvPr/>
        </p:nvSpPr>
        <p:spPr>
          <a:xfrm>
            <a:off x="7112203" y="1367028"/>
            <a:ext cx="5086807" cy="4657954"/>
          </a:xfrm>
          <a:prstGeom prst="rect">
            <a:avLst/>
          </a:prstGeom>
          <a:solidFill>
            <a:srgbClr val="1E3A8A">
              <a:alpha val="20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7" name="Shape 3"/>
          <p:cNvSpPr/>
          <p:nvPr/>
        </p:nvSpPr>
        <p:spPr>
          <a:xfrm>
            <a:off x="7112203" y="5110582"/>
            <a:ext cx="5086807" cy="914400"/>
          </a:xfrm>
          <a:prstGeom prst="rect">
            <a:avLst/>
          </a:prstGeom>
          <a:solidFill>
            <a:srgbClr val="1E3A8A">
              <a:alpha val="60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8" name="Image 2" descr="preencoded.png"/>
          <p:cNvPicPr>
            <a:picLocks noChangeAspect="1"/>
          </p:cNvPicPr>
          <p:nvPr/>
        </p:nvPicPr>
        <p:blipFill>
          <a:blip r:embed="rId5"/>
          <a:srcRect t="-375" b="-375"/>
          <a:stretch/>
        </p:blipFill>
        <p:spPr>
          <a:xfrm>
            <a:off x="7416698" y="5339182"/>
            <a:ext cx="609905" cy="38405"/>
          </a:xfrm>
          <a:prstGeom prst="rect">
            <a:avLst/>
          </a:prstGeom>
        </p:spPr>
      </p:pic>
      <p:sp>
        <p:nvSpPr>
          <p:cNvPr id="9" name="Text 4"/>
          <p:cNvSpPr txBox="1"/>
          <p:nvPr/>
        </p:nvSpPr>
        <p:spPr>
          <a:xfrm>
            <a:off x="7416698" y="5529377"/>
            <a:ext cx="4914900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i="1" dirty="0">
                <a:solidFill>
                  <a:srgbClr val="FFFFF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"Empowering transitions for a connected, sustainable world."</a:t>
            </a:r>
            <a:endParaRPr lang="en-US" sz="1000" dirty="0"/>
          </a:p>
        </p:txBody>
      </p:sp>
      <p:sp>
        <p:nvSpPr>
          <p:cNvPr id="10" name="Shape 5"/>
          <p:cNvSpPr/>
          <p:nvPr/>
        </p:nvSpPr>
        <p:spPr>
          <a:xfrm>
            <a:off x="0" y="452628"/>
            <a:ext cx="12191695" cy="914400"/>
          </a:xfrm>
          <a:prstGeom prst="rect">
            <a:avLst/>
          </a:prstGeom>
          <a:solidFill>
            <a:srgbClr val="1E3A8A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11" name="Text 6"/>
          <p:cNvSpPr txBox="1"/>
          <p:nvPr/>
        </p:nvSpPr>
        <p:spPr>
          <a:xfrm>
            <a:off x="609905" y="718718"/>
            <a:ext cx="4019702" cy="3813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700" b="1" kern="0" spc="-67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Company Overview</a:t>
            </a:r>
            <a:endParaRPr lang="en-US" sz="2700" dirty="0"/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0" y="452628"/>
            <a:ext cx="114300" cy="914400"/>
          </a:xfrm>
          <a:prstGeom prst="rect">
            <a:avLst/>
          </a:prstGeom>
        </p:spPr>
      </p:pic>
      <p:sp>
        <p:nvSpPr>
          <p:cNvPr id="14" name="Shape 8"/>
          <p:cNvSpPr/>
          <p:nvPr/>
        </p:nvSpPr>
        <p:spPr>
          <a:xfrm>
            <a:off x="0" y="1367028"/>
            <a:ext cx="7114946" cy="4657954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15" name="Shape 9"/>
          <p:cNvSpPr/>
          <p:nvPr/>
        </p:nvSpPr>
        <p:spPr>
          <a:xfrm>
            <a:off x="381305" y="1747418"/>
            <a:ext cx="38405" cy="619049"/>
          </a:xfrm>
          <a:prstGeom prst="rect">
            <a:avLst/>
          </a:prstGeom>
          <a:solidFill>
            <a:srgbClr val="3B82F6"/>
          </a:solidFill>
          <a:ln w="12700">
            <a:solidFill>
              <a:srgbClr val="3B82F6">
                <a:alpha val="0"/>
              </a:srgbClr>
            </a:solidFill>
            <a:prstDash val="solid"/>
          </a:ln>
        </p:spPr>
      </p:sp>
      <p:sp>
        <p:nvSpPr>
          <p:cNvPr id="16" name="Text 10"/>
          <p:cNvSpPr txBox="1"/>
          <p:nvPr/>
        </p:nvSpPr>
        <p:spPr>
          <a:xfrm>
            <a:off x="571500" y="1747418"/>
            <a:ext cx="6238951" cy="6199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Equans UK &amp; Ireland: Delivering technical services, facilities management, and energy solutions for a sustainable future.</a:t>
            </a:r>
            <a:endParaRPr lang="en-US" sz="1500" dirty="0"/>
          </a:p>
        </p:txBody>
      </p:sp>
      <p:sp>
        <p:nvSpPr>
          <p:cNvPr id="17" name="Shape 11"/>
          <p:cNvSpPr/>
          <p:nvPr/>
        </p:nvSpPr>
        <p:spPr>
          <a:xfrm>
            <a:off x="381305" y="2595982"/>
            <a:ext cx="304495" cy="304495"/>
          </a:xfrm>
          <a:prstGeom prst="ellipse">
            <a:avLst/>
          </a:prstGeom>
          <a:solidFill>
            <a:srgbClr val="EFF6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18" name="Image 4" descr="preencoded.png"/>
          <p:cNvPicPr>
            <a:picLocks noChangeAspect="1"/>
          </p:cNvPicPr>
          <p:nvPr/>
        </p:nvPicPr>
        <p:blipFill>
          <a:blip r:embed="rId7"/>
          <a:srcRect l="-2512" r="-2512"/>
          <a:stretch/>
        </p:blipFill>
        <p:spPr>
          <a:xfrm>
            <a:off x="480974" y="2681021"/>
            <a:ext cx="105156" cy="133502"/>
          </a:xfrm>
          <a:prstGeom prst="rect">
            <a:avLst/>
          </a:prstGeom>
        </p:spPr>
      </p:pic>
      <p:sp>
        <p:nvSpPr>
          <p:cNvPr id="19" name="Text 12"/>
          <p:cNvSpPr txBox="1"/>
          <p:nvPr/>
        </p:nvSpPr>
        <p:spPr>
          <a:xfrm>
            <a:off x="838505" y="2557577"/>
            <a:ext cx="5839358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Leading Provider:</a:t>
            </a:r>
            <a:r>
              <a:rPr lang="en-US" sz="1000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Technical services, facilities management, and energy solutions. </a:t>
            </a:r>
            <a:endParaRPr lang="en-US" sz="1000" dirty="0"/>
          </a:p>
        </p:txBody>
      </p:sp>
      <p:sp>
        <p:nvSpPr>
          <p:cNvPr id="20" name="Shape 13"/>
          <p:cNvSpPr/>
          <p:nvPr/>
        </p:nvSpPr>
        <p:spPr>
          <a:xfrm>
            <a:off x="381305" y="3053182"/>
            <a:ext cx="304495" cy="304495"/>
          </a:xfrm>
          <a:prstGeom prst="ellipse">
            <a:avLst/>
          </a:prstGeom>
          <a:solidFill>
            <a:srgbClr val="EFF6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21" name="Image 5" descr="preencoded.png"/>
          <p:cNvPicPr>
            <a:picLocks noChangeAspect="1"/>
          </p:cNvPicPr>
          <p:nvPr/>
        </p:nvPicPr>
        <p:blipFill>
          <a:blip r:embed="rId8"/>
          <a:srcRect l="-1507" r="-1507"/>
          <a:stretch/>
        </p:blipFill>
        <p:spPr>
          <a:xfrm>
            <a:off x="448056" y="3138221"/>
            <a:ext cx="171907" cy="133502"/>
          </a:xfrm>
          <a:prstGeom prst="rect">
            <a:avLst/>
          </a:prstGeom>
        </p:spPr>
      </p:pic>
      <p:sp>
        <p:nvSpPr>
          <p:cNvPr id="22" name="Text 14"/>
          <p:cNvSpPr txBox="1"/>
          <p:nvPr/>
        </p:nvSpPr>
        <p:spPr>
          <a:xfrm>
            <a:off x="838505" y="3014777"/>
            <a:ext cx="5962802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Global Group:</a:t>
            </a:r>
            <a:r>
              <a:rPr lang="en-US" sz="1000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Part of Bouygues Group, operating in construction and infrastructure. </a:t>
            </a:r>
            <a:endParaRPr lang="en-US" sz="1000" dirty="0"/>
          </a:p>
        </p:txBody>
      </p:sp>
      <p:sp>
        <p:nvSpPr>
          <p:cNvPr id="23" name="Shape 15"/>
          <p:cNvSpPr/>
          <p:nvPr/>
        </p:nvSpPr>
        <p:spPr>
          <a:xfrm>
            <a:off x="381305" y="3510382"/>
            <a:ext cx="304495" cy="304495"/>
          </a:xfrm>
          <a:prstGeom prst="ellipse">
            <a:avLst/>
          </a:prstGeom>
          <a:solidFill>
            <a:srgbClr val="EFF6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24" name="Image 6" descr="preencoded.png"/>
          <p:cNvPicPr>
            <a:picLocks noChangeAspect="1"/>
          </p:cNvPicPr>
          <p:nvPr/>
        </p:nvPicPr>
        <p:blipFill>
          <a:blip r:embed="rId9"/>
          <a:srcRect l="-1507" r="-1507"/>
          <a:stretch/>
        </p:blipFill>
        <p:spPr>
          <a:xfrm>
            <a:off x="448056" y="3595421"/>
            <a:ext cx="171907" cy="133502"/>
          </a:xfrm>
          <a:prstGeom prst="rect">
            <a:avLst/>
          </a:prstGeom>
        </p:spPr>
      </p:pic>
      <p:sp>
        <p:nvSpPr>
          <p:cNvPr id="25" name="Text 16"/>
          <p:cNvSpPr txBox="1"/>
          <p:nvPr/>
        </p:nvSpPr>
        <p:spPr>
          <a:xfrm>
            <a:off x="838505" y="3471977"/>
            <a:ext cx="5125212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Large Workforce:</a:t>
            </a:r>
            <a:r>
              <a:rPr lang="en-US" sz="1000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Employs over 13,000 staff across the UK and Ireland. </a:t>
            </a:r>
            <a:endParaRPr lang="en-US" sz="1000" dirty="0"/>
          </a:p>
        </p:txBody>
      </p:sp>
      <p:sp>
        <p:nvSpPr>
          <p:cNvPr id="26" name="Shape 17"/>
          <p:cNvSpPr/>
          <p:nvPr/>
        </p:nvSpPr>
        <p:spPr>
          <a:xfrm>
            <a:off x="381305" y="3967582"/>
            <a:ext cx="304495" cy="304495"/>
          </a:xfrm>
          <a:prstGeom prst="ellipse">
            <a:avLst/>
          </a:prstGeom>
          <a:solidFill>
            <a:srgbClr val="EFF6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27" name="Image 7" descr="preencoded.png"/>
          <p:cNvPicPr>
            <a:picLocks noChangeAspect="1"/>
          </p:cNvPicPr>
          <p:nvPr/>
        </p:nvPicPr>
        <p:blipFill>
          <a:blip r:embed="rId10"/>
          <a:srcRect l="-1507" r="-1507"/>
          <a:stretch/>
        </p:blipFill>
        <p:spPr>
          <a:xfrm>
            <a:off x="448056" y="4052621"/>
            <a:ext cx="171907" cy="133502"/>
          </a:xfrm>
          <a:prstGeom prst="rect">
            <a:avLst/>
          </a:prstGeom>
        </p:spPr>
      </p:pic>
      <p:sp>
        <p:nvSpPr>
          <p:cNvPr id="28" name="Text 18"/>
          <p:cNvSpPr txBox="1"/>
          <p:nvPr/>
        </p:nvSpPr>
        <p:spPr>
          <a:xfrm>
            <a:off x="838505" y="3929177"/>
            <a:ext cx="6296558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Diverse Clients:</a:t>
            </a:r>
            <a:r>
              <a:rPr lang="en-US" sz="1000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Local authorities, NHS trusts, schools, transport, and commercial sectors. </a:t>
            </a:r>
            <a:endParaRPr lang="en-US" sz="1000" dirty="0"/>
          </a:p>
        </p:txBody>
      </p:sp>
      <p:sp>
        <p:nvSpPr>
          <p:cNvPr id="29" name="Shape 19"/>
          <p:cNvSpPr/>
          <p:nvPr/>
        </p:nvSpPr>
        <p:spPr>
          <a:xfrm>
            <a:off x="381305" y="4424782"/>
            <a:ext cx="304495" cy="304495"/>
          </a:xfrm>
          <a:prstGeom prst="ellipse">
            <a:avLst/>
          </a:prstGeom>
          <a:solidFill>
            <a:srgbClr val="EFF6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0" name="Image 8" descr="preencoded.png"/>
          <p:cNvPicPr>
            <a:picLocks noChangeAspect="1"/>
          </p:cNvPicPr>
          <p:nvPr/>
        </p:nvPicPr>
        <p:blipFill>
          <a:blip r:embed="rId11"/>
          <a:srcRect l="-1507" r="-1507"/>
          <a:stretch/>
        </p:blipFill>
        <p:spPr>
          <a:xfrm>
            <a:off x="448056" y="4509821"/>
            <a:ext cx="171907" cy="133502"/>
          </a:xfrm>
          <a:prstGeom prst="rect">
            <a:avLst/>
          </a:prstGeom>
        </p:spPr>
      </p:pic>
      <p:sp>
        <p:nvSpPr>
          <p:cNvPr id="31" name="Text 20"/>
          <p:cNvSpPr txBox="1"/>
          <p:nvPr/>
        </p:nvSpPr>
        <p:spPr>
          <a:xfrm>
            <a:off x="838505" y="4386377"/>
            <a:ext cx="6525158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Specialisations:</a:t>
            </a:r>
            <a:r>
              <a:rPr lang="en-US" sz="1000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Smart buildings, infrastructure maintenance, energy efficiency, regeneration. </a:t>
            </a:r>
            <a:endParaRPr lang="en-US" sz="1000" dirty="0"/>
          </a:p>
        </p:txBody>
      </p:sp>
      <p:sp>
        <p:nvSpPr>
          <p:cNvPr id="32" name="Shape 21"/>
          <p:cNvSpPr/>
          <p:nvPr/>
        </p:nvSpPr>
        <p:spPr>
          <a:xfrm>
            <a:off x="381305" y="4881982"/>
            <a:ext cx="304495" cy="304495"/>
          </a:xfrm>
          <a:prstGeom prst="ellipse">
            <a:avLst/>
          </a:prstGeom>
          <a:solidFill>
            <a:srgbClr val="EFF6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3" name="Image 9" descr="preencoded.png"/>
          <p:cNvPicPr>
            <a:picLocks noChangeAspect="1"/>
          </p:cNvPicPr>
          <p:nvPr/>
        </p:nvPicPr>
        <p:blipFill>
          <a:blip r:embed="rId12"/>
          <a:srcRect/>
          <a:stretch/>
        </p:blipFill>
        <p:spPr>
          <a:xfrm>
            <a:off x="466344" y="4967021"/>
            <a:ext cx="133502" cy="133502"/>
          </a:xfrm>
          <a:prstGeom prst="rect">
            <a:avLst/>
          </a:prstGeom>
        </p:spPr>
      </p:pic>
      <p:sp>
        <p:nvSpPr>
          <p:cNvPr id="34" name="Text 22"/>
          <p:cNvSpPr txBox="1"/>
          <p:nvPr/>
        </p:nvSpPr>
        <p:spPr>
          <a:xfrm>
            <a:off x="838505" y="4843577"/>
            <a:ext cx="6143854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Sustainability Focus:</a:t>
            </a:r>
            <a:r>
              <a:rPr lang="en-US" sz="1000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Strong commitment to innovation and achieving net-zero targets. </a:t>
            </a:r>
            <a:endParaRPr lang="en-US" sz="1000" dirty="0"/>
          </a:p>
        </p:txBody>
      </p:sp>
      <p:sp>
        <p:nvSpPr>
          <p:cNvPr id="35" name="Shape 23"/>
          <p:cNvSpPr/>
          <p:nvPr/>
        </p:nvSpPr>
        <p:spPr>
          <a:xfrm>
            <a:off x="381305" y="5339182"/>
            <a:ext cx="304495" cy="304495"/>
          </a:xfrm>
          <a:prstGeom prst="ellipse">
            <a:avLst/>
          </a:prstGeom>
          <a:solidFill>
            <a:srgbClr val="EFF6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6" name="Image 10" descr="preencoded.png"/>
          <p:cNvPicPr>
            <a:picLocks noChangeAspect="1"/>
          </p:cNvPicPr>
          <p:nvPr/>
        </p:nvPicPr>
        <p:blipFill>
          <a:blip r:embed="rId13"/>
          <a:srcRect l="-2512" r="-2512"/>
          <a:stretch/>
        </p:blipFill>
        <p:spPr>
          <a:xfrm>
            <a:off x="480974" y="5424221"/>
            <a:ext cx="105156" cy="133502"/>
          </a:xfrm>
          <a:prstGeom prst="rect">
            <a:avLst/>
          </a:prstGeom>
        </p:spPr>
      </p:pic>
      <p:sp>
        <p:nvSpPr>
          <p:cNvPr id="37" name="Text 24"/>
          <p:cNvSpPr txBox="1"/>
          <p:nvPr/>
        </p:nvSpPr>
        <p:spPr>
          <a:xfrm>
            <a:off x="838505" y="5300777"/>
            <a:ext cx="6220663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Contract Management:</a:t>
            </a:r>
            <a:r>
              <a:rPr lang="en-US" sz="1000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Ensures compliance, service quality, and high client satisfaction. </a:t>
            </a:r>
            <a:endParaRPr lang="en-US" sz="1000" dirty="0"/>
          </a:p>
        </p:txBody>
      </p:sp>
      <p:sp>
        <p:nvSpPr>
          <p:cNvPr id="38" name="Shape 25"/>
          <p:cNvSpPr/>
          <p:nvPr/>
        </p:nvSpPr>
        <p:spPr>
          <a:xfrm>
            <a:off x="0" y="6024982"/>
            <a:ext cx="12191695" cy="381305"/>
          </a:xfrm>
          <a:prstGeom prst="rect">
            <a:avLst/>
          </a:prstGeom>
          <a:solidFill>
            <a:srgbClr val="F9FAFB"/>
          </a:solidFill>
          <a:ln/>
        </p:spPr>
      </p:sp>
      <p:sp>
        <p:nvSpPr>
          <p:cNvPr id="39" name="Shape 26"/>
          <p:cNvSpPr/>
          <p:nvPr/>
        </p:nvSpPr>
        <p:spPr>
          <a:xfrm>
            <a:off x="0" y="6024982"/>
            <a:ext cx="12191695" cy="9144"/>
          </a:xfrm>
          <a:prstGeom prst="rect">
            <a:avLst/>
          </a:prstGeom>
          <a:solidFill>
            <a:srgbClr val="E5E7EB"/>
          </a:solidFill>
          <a:ln w="12700">
            <a:solidFill>
              <a:srgbClr val="E5E7EB">
                <a:alpha val="0"/>
              </a:srgbClr>
            </a:solidFill>
            <a:prstDash val="solid"/>
          </a:ln>
        </p:spPr>
      </p:sp>
      <p:sp>
        <p:nvSpPr>
          <p:cNvPr id="40" name="Text 27"/>
          <p:cNvSpPr txBox="1"/>
          <p:nvPr/>
        </p:nvSpPr>
        <p:spPr>
          <a:xfrm>
            <a:off x="609905" y="6143854"/>
            <a:ext cx="3411626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Recruitment and L&amp;D for Organisational Effectiveness</a:t>
            </a:r>
            <a:endParaRPr lang="en-US" sz="900" dirty="0"/>
          </a:p>
        </p:txBody>
      </p:sp>
      <p:sp>
        <p:nvSpPr>
          <p:cNvPr id="41" name="Text 28"/>
          <p:cNvSpPr txBox="1"/>
          <p:nvPr/>
        </p:nvSpPr>
        <p:spPr>
          <a:xfrm>
            <a:off x="11228832" y="6143854"/>
            <a:ext cx="438912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Page 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3F4F6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rcRect t="-1" b="-1"/>
          <a:stretch/>
        </p:blipFill>
        <p:spPr>
          <a:xfrm>
            <a:off x="0" y="204826"/>
            <a:ext cx="12191695" cy="6448349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0" y="1119226"/>
            <a:ext cx="12191695" cy="5152644"/>
          </a:xfrm>
          <a:prstGeom prst="rect">
            <a:avLst/>
          </a:prstGeom>
          <a:solidFill>
            <a:srgbClr val="F9FAFB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5" name="Text 2"/>
          <p:cNvSpPr txBox="1"/>
          <p:nvPr/>
        </p:nvSpPr>
        <p:spPr>
          <a:xfrm>
            <a:off x="609905" y="1500530"/>
            <a:ext cx="11658600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The Contract Manager is pivotal in bridging operational delivery with strategic client objectives, ensuring both efficiency and compliance.</a:t>
            </a:r>
            <a:endParaRPr lang="en-US" sz="1300" dirty="0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rcRect l="-7" r="-7"/>
          <a:stretch/>
        </p:blipFill>
        <p:spPr>
          <a:xfrm>
            <a:off x="457200" y="1995221"/>
            <a:ext cx="3556102" cy="3895344"/>
          </a:xfrm>
          <a:prstGeom prst="rect">
            <a:avLst/>
          </a:prstGeom>
        </p:spPr>
      </p:pic>
      <p:sp>
        <p:nvSpPr>
          <p:cNvPr id="7" name="Shape 3"/>
          <p:cNvSpPr/>
          <p:nvPr/>
        </p:nvSpPr>
        <p:spPr>
          <a:xfrm>
            <a:off x="685800" y="2300630"/>
            <a:ext cx="457200" cy="457200"/>
          </a:xfrm>
          <a:prstGeom prst="ellipse">
            <a:avLst/>
          </a:prstGeom>
          <a:solidFill>
            <a:srgbClr val="EFF6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8" name="Image 2" descr="preencoded.png"/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819302" y="2433218"/>
            <a:ext cx="190195" cy="190195"/>
          </a:xfrm>
          <a:prstGeom prst="rect">
            <a:avLst/>
          </a:prstGeom>
        </p:spPr>
      </p:pic>
      <p:sp>
        <p:nvSpPr>
          <p:cNvPr id="9" name="Text 4"/>
          <p:cNvSpPr txBox="1"/>
          <p:nvPr/>
        </p:nvSpPr>
        <p:spPr>
          <a:xfrm>
            <a:off x="1295705" y="2395728"/>
            <a:ext cx="1095451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b="1" kern="0" spc="38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Purpose</a:t>
            </a:r>
            <a:endParaRPr lang="en-US" sz="1500" dirty="0"/>
          </a:p>
        </p:txBody>
      </p:sp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6"/>
          <a:srcRect t="-1100" b="-1100"/>
          <a:stretch/>
        </p:blipFill>
        <p:spPr>
          <a:xfrm>
            <a:off x="685800" y="3023921"/>
            <a:ext cx="114300" cy="133502"/>
          </a:xfrm>
          <a:prstGeom prst="rect">
            <a:avLst/>
          </a:prstGeom>
        </p:spPr>
      </p:pic>
      <p:sp>
        <p:nvSpPr>
          <p:cNvPr id="11" name="Text 5"/>
          <p:cNvSpPr txBox="1"/>
          <p:nvPr/>
        </p:nvSpPr>
        <p:spPr>
          <a:xfrm>
            <a:off x="914400" y="2986430"/>
            <a:ext cx="2953512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To ensure contracted services are delivered efficiently, safely and to agreed standards.</a:t>
            </a:r>
            <a:endParaRPr lang="en-US" sz="1000" dirty="0"/>
          </a:p>
        </p:txBody>
      </p:sp>
      <p:pic>
        <p:nvPicPr>
          <p:cNvPr id="12" name="Image 4" descr="preencoded.png"/>
          <p:cNvPicPr>
            <a:picLocks noChangeAspect="1"/>
          </p:cNvPicPr>
          <p:nvPr/>
        </p:nvPicPr>
        <p:blipFill>
          <a:blip r:embed="rId6"/>
          <a:srcRect t="-1100" b="-1100"/>
          <a:stretch/>
        </p:blipFill>
        <p:spPr>
          <a:xfrm>
            <a:off x="685800" y="3610051"/>
            <a:ext cx="114300" cy="133502"/>
          </a:xfrm>
          <a:prstGeom prst="rect">
            <a:avLst/>
          </a:prstGeom>
        </p:spPr>
      </p:pic>
      <p:sp>
        <p:nvSpPr>
          <p:cNvPr id="13" name="Text 6"/>
          <p:cNvSpPr txBox="1"/>
          <p:nvPr/>
        </p:nvSpPr>
        <p:spPr>
          <a:xfrm>
            <a:off x="914400" y="3571646"/>
            <a:ext cx="2953512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To act as the vital link between operational teams, senior management and clients.</a:t>
            </a:r>
            <a:endParaRPr lang="en-US" sz="1000" dirty="0"/>
          </a:p>
        </p:txBody>
      </p:sp>
      <p:sp>
        <p:nvSpPr>
          <p:cNvPr id="14" name="Shape 7"/>
          <p:cNvSpPr/>
          <p:nvPr/>
        </p:nvSpPr>
        <p:spPr>
          <a:xfrm>
            <a:off x="457200" y="5424221"/>
            <a:ext cx="3562502" cy="466344"/>
          </a:xfrm>
          <a:prstGeom prst="roundRect">
            <a:avLst>
              <a:gd name="adj" fmla="val 48019"/>
            </a:avLst>
          </a:prstGeom>
          <a:solidFill>
            <a:srgbClr val="EFF6FF"/>
          </a:solidFill>
          <a:ln/>
        </p:spPr>
      </p:sp>
      <p:sp>
        <p:nvSpPr>
          <p:cNvPr id="15" name="Shape 8"/>
          <p:cNvSpPr/>
          <p:nvPr/>
        </p:nvSpPr>
        <p:spPr>
          <a:xfrm>
            <a:off x="457200" y="5424221"/>
            <a:ext cx="3562502" cy="9144"/>
          </a:xfrm>
          <a:prstGeom prst="roundRect">
            <a:avLst>
              <a:gd name="adj" fmla="val 2448980"/>
            </a:avLst>
          </a:prstGeom>
          <a:solidFill>
            <a:srgbClr val="DBEAFE"/>
          </a:solidFill>
          <a:ln w="12700">
            <a:solidFill>
              <a:srgbClr val="DBEAFE">
                <a:alpha val="0"/>
              </a:srgbClr>
            </a:solidFill>
            <a:prstDash val="solid"/>
          </a:ln>
        </p:spPr>
      </p:sp>
      <p:sp>
        <p:nvSpPr>
          <p:cNvPr id="16" name="Text 9"/>
          <p:cNvSpPr txBox="1"/>
          <p:nvPr/>
        </p:nvSpPr>
        <p:spPr>
          <a:xfrm>
            <a:off x="552298" y="5586070"/>
            <a:ext cx="3372307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kern="0" spc="45" dirty="0">
                <a:solidFill>
                  <a:srgbClr val="1E40A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Operational Alignment</a:t>
            </a:r>
            <a:endParaRPr lang="en-US" sz="900" dirty="0"/>
          </a:p>
        </p:txBody>
      </p:sp>
      <p:pic>
        <p:nvPicPr>
          <p:cNvPr id="17" name="Image 5" descr="preencoded.png"/>
          <p:cNvPicPr>
            <a:picLocks noChangeAspect="1"/>
          </p:cNvPicPr>
          <p:nvPr/>
        </p:nvPicPr>
        <p:blipFill>
          <a:blip r:embed="rId7"/>
          <a:srcRect l="-7" r="-7"/>
          <a:stretch/>
        </p:blipFill>
        <p:spPr>
          <a:xfrm>
            <a:off x="4317797" y="1995221"/>
            <a:ext cx="3556102" cy="3895344"/>
          </a:xfrm>
          <a:prstGeom prst="rect">
            <a:avLst/>
          </a:prstGeom>
        </p:spPr>
      </p:pic>
      <p:sp>
        <p:nvSpPr>
          <p:cNvPr id="18" name="Shape 10"/>
          <p:cNvSpPr/>
          <p:nvPr/>
        </p:nvSpPr>
        <p:spPr>
          <a:xfrm>
            <a:off x="4546397" y="2300630"/>
            <a:ext cx="457200" cy="457200"/>
          </a:xfrm>
          <a:prstGeom prst="ellipse">
            <a:avLst/>
          </a:prstGeom>
          <a:solidFill>
            <a:srgbClr val="EFF6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19" name="Image 6" descr="preencoded.png"/>
          <p:cNvPicPr>
            <a:picLocks noChangeAspect="1"/>
          </p:cNvPicPr>
          <p:nvPr/>
        </p:nvPicPr>
        <p:blipFill>
          <a:blip r:embed="rId8"/>
          <a:srcRect/>
          <a:stretch/>
        </p:blipFill>
        <p:spPr>
          <a:xfrm>
            <a:off x="4679899" y="2433218"/>
            <a:ext cx="190195" cy="190195"/>
          </a:xfrm>
          <a:prstGeom prst="rect">
            <a:avLst/>
          </a:prstGeom>
        </p:spPr>
      </p:pic>
      <p:sp>
        <p:nvSpPr>
          <p:cNvPr id="20" name="Text 11"/>
          <p:cNvSpPr txBox="1"/>
          <p:nvPr/>
        </p:nvSpPr>
        <p:spPr>
          <a:xfrm>
            <a:off x="5156302" y="2395728"/>
            <a:ext cx="2038198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b="1" kern="0" spc="38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Responsibilities</a:t>
            </a:r>
            <a:endParaRPr lang="en-US" sz="1500" dirty="0"/>
          </a:p>
        </p:txBody>
      </p:sp>
      <p:sp>
        <p:nvSpPr>
          <p:cNvPr id="21" name="Text 12"/>
          <p:cNvSpPr txBox="1"/>
          <p:nvPr/>
        </p:nvSpPr>
        <p:spPr>
          <a:xfrm>
            <a:off x="4832604" y="2986430"/>
            <a:ext cx="31089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Managing service teams and subcontractors</a:t>
            </a:r>
            <a:endParaRPr lang="en-US" sz="1000" dirty="0"/>
          </a:p>
        </p:txBody>
      </p:sp>
      <p:sp>
        <p:nvSpPr>
          <p:cNvPr id="22" name="Text 13"/>
          <p:cNvSpPr txBox="1"/>
          <p:nvPr/>
        </p:nvSpPr>
        <p:spPr>
          <a:xfrm>
            <a:off x="4813402" y="3329330"/>
            <a:ext cx="2915107" cy="3813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Monitoring KPIs, budgets and performance targets</a:t>
            </a:r>
            <a:endParaRPr lang="en-US" sz="1000" dirty="0"/>
          </a:p>
        </p:txBody>
      </p:sp>
      <p:sp>
        <p:nvSpPr>
          <p:cNvPr id="23" name="Text 14"/>
          <p:cNvSpPr txBox="1"/>
          <p:nvPr/>
        </p:nvSpPr>
        <p:spPr>
          <a:xfrm>
            <a:off x="4832604" y="3824021"/>
            <a:ext cx="2895905" cy="3813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Maintaining client relationships and resolving issues</a:t>
            </a:r>
            <a:endParaRPr lang="en-US" sz="1000" dirty="0"/>
          </a:p>
        </p:txBody>
      </p:sp>
      <p:sp>
        <p:nvSpPr>
          <p:cNvPr id="24" name="Text 15"/>
          <p:cNvSpPr txBox="1"/>
          <p:nvPr/>
        </p:nvSpPr>
        <p:spPr>
          <a:xfrm>
            <a:off x="4813402" y="4319626"/>
            <a:ext cx="2915107" cy="3813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Ensuring health, safety and contractual compliance</a:t>
            </a:r>
            <a:endParaRPr lang="en-US" sz="1000" dirty="0"/>
          </a:p>
        </p:txBody>
      </p:sp>
      <p:sp>
        <p:nvSpPr>
          <p:cNvPr id="25" name="Text 16"/>
          <p:cNvSpPr txBox="1"/>
          <p:nvPr/>
        </p:nvSpPr>
        <p:spPr>
          <a:xfrm>
            <a:off x="4765853" y="4815230"/>
            <a:ext cx="2962656" cy="3813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Producing reports and driving continuous improvement</a:t>
            </a:r>
            <a:endParaRPr lang="en-US" sz="1000" dirty="0"/>
          </a:p>
        </p:txBody>
      </p:sp>
      <p:sp>
        <p:nvSpPr>
          <p:cNvPr id="26" name="Shape 17"/>
          <p:cNvSpPr/>
          <p:nvPr/>
        </p:nvSpPr>
        <p:spPr>
          <a:xfrm>
            <a:off x="4317797" y="5424221"/>
            <a:ext cx="3562502" cy="466344"/>
          </a:xfrm>
          <a:prstGeom prst="roundRect">
            <a:avLst>
              <a:gd name="adj" fmla="val 48019"/>
            </a:avLst>
          </a:prstGeom>
          <a:solidFill>
            <a:srgbClr val="DBEAFE"/>
          </a:solidFill>
          <a:ln/>
        </p:spPr>
      </p:sp>
      <p:sp>
        <p:nvSpPr>
          <p:cNvPr id="27" name="Shape 18"/>
          <p:cNvSpPr/>
          <p:nvPr/>
        </p:nvSpPr>
        <p:spPr>
          <a:xfrm>
            <a:off x="4317797" y="5424221"/>
            <a:ext cx="3562502" cy="9144"/>
          </a:xfrm>
          <a:prstGeom prst="roundRect">
            <a:avLst>
              <a:gd name="adj" fmla="val 2448980"/>
            </a:avLst>
          </a:prstGeom>
          <a:solidFill>
            <a:srgbClr val="BFDBFE"/>
          </a:solidFill>
          <a:ln w="12700">
            <a:solidFill>
              <a:srgbClr val="BFDBFE">
                <a:alpha val="0"/>
              </a:srgbClr>
            </a:solidFill>
            <a:prstDash val="solid"/>
          </a:ln>
        </p:spPr>
      </p:sp>
      <p:sp>
        <p:nvSpPr>
          <p:cNvPr id="28" name="Text 19"/>
          <p:cNvSpPr txBox="1"/>
          <p:nvPr/>
        </p:nvSpPr>
        <p:spPr>
          <a:xfrm>
            <a:off x="4412894" y="5586070"/>
            <a:ext cx="3372307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kern="0" spc="45" dirty="0">
                <a:solidFill>
                  <a:srgbClr val="1E3A8A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Execution &amp; Compliance</a:t>
            </a:r>
            <a:endParaRPr lang="en-US" sz="900" dirty="0"/>
          </a:p>
        </p:txBody>
      </p:sp>
      <p:pic>
        <p:nvPicPr>
          <p:cNvPr id="29" name="Image 7" descr="preencoded.png"/>
          <p:cNvPicPr>
            <a:picLocks noChangeAspect="1"/>
          </p:cNvPicPr>
          <p:nvPr/>
        </p:nvPicPr>
        <p:blipFill>
          <a:blip r:embed="rId9"/>
          <a:srcRect l="-1507" r="-1507"/>
          <a:stretch/>
        </p:blipFill>
        <p:spPr>
          <a:xfrm>
            <a:off x="4546397" y="3050438"/>
            <a:ext cx="171907" cy="133502"/>
          </a:xfrm>
          <a:prstGeom prst="rect">
            <a:avLst/>
          </a:prstGeom>
        </p:spPr>
      </p:pic>
      <p:pic>
        <p:nvPicPr>
          <p:cNvPr id="30" name="Image 8" descr="preencoded.png"/>
          <p:cNvPicPr>
            <a:picLocks noChangeAspect="1"/>
          </p:cNvPicPr>
          <p:nvPr/>
        </p:nvPicPr>
        <p:blipFill>
          <a:blip r:embed="rId10"/>
          <a:srcRect l="-837" r="-837"/>
          <a:stretch/>
        </p:blipFill>
        <p:spPr>
          <a:xfrm>
            <a:off x="4546397" y="3393338"/>
            <a:ext cx="152705" cy="133502"/>
          </a:xfrm>
          <a:prstGeom prst="rect">
            <a:avLst/>
          </a:prstGeom>
        </p:spPr>
      </p:pic>
      <p:pic>
        <p:nvPicPr>
          <p:cNvPr id="31" name="Image 9" descr="preencoded.png"/>
          <p:cNvPicPr>
            <a:picLocks noChangeAspect="1"/>
          </p:cNvPicPr>
          <p:nvPr/>
        </p:nvPicPr>
        <p:blipFill>
          <a:blip r:embed="rId11"/>
          <a:srcRect l="-1507" r="-1507"/>
          <a:stretch/>
        </p:blipFill>
        <p:spPr>
          <a:xfrm>
            <a:off x="4546397" y="3888943"/>
            <a:ext cx="171907" cy="133502"/>
          </a:xfrm>
          <a:prstGeom prst="rect">
            <a:avLst/>
          </a:prstGeom>
        </p:spPr>
      </p:pic>
      <p:pic>
        <p:nvPicPr>
          <p:cNvPr id="32" name="Image 10" descr="preencoded.png"/>
          <p:cNvPicPr>
            <a:picLocks noChangeAspect="1"/>
          </p:cNvPicPr>
          <p:nvPr/>
        </p:nvPicPr>
        <p:blipFill>
          <a:blip r:embed="rId12"/>
          <a:srcRect l="-837" r="-837"/>
          <a:stretch/>
        </p:blipFill>
        <p:spPr>
          <a:xfrm>
            <a:off x="4546397" y="4383634"/>
            <a:ext cx="152705" cy="133502"/>
          </a:xfrm>
          <a:prstGeom prst="rect">
            <a:avLst/>
          </a:prstGeom>
        </p:spPr>
      </p:pic>
      <p:pic>
        <p:nvPicPr>
          <p:cNvPr id="33" name="Image 11" descr="preencoded.png"/>
          <p:cNvPicPr>
            <a:picLocks noChangeAspect="1"/>
          </p:cNvPicPr>
          <p:nvPr/>
        </p:nvPicPr>
        <p:blipFill>
          <a:blip r:embed="rId13"/>
          <a:srcRect l="-2512" r="-2512"/>
          <a:stretch/>
        </p:blipFill>
        <p:spPr>
          <a:xfrm>
            <a:off x="4546397" y="4879238"/>
            <a:ext cx="105156" cy="133502"/>
          </a:xfrm>
          <a:prstGeom prst="rect">
            <a:avLst/>
          </a:prstGeom>
        </p:spPr>
      </p:pic>
      <p:pic>
        <p:nvPicPr>
          <p:cNvPr id="34" name="Image 12" descr="preencoded.png"/>
          <p:cNvPicPr>
            <a:picLocks noChangeAspect="1"/>
          </p:cNvPicPr>
          <p:nvPr/>
        </p:nvPicPr>
        <p:blipFill>
          <a:blip r:embed="rId14"/>
          <a:srcRect l="-5" r="-5"/>
          <a:stretch/>
        </p:blipFill>
        <p:spPr>
          <a:xfrm>
            <a:off x="8178394" y="1995221"/>
            <a:ext cx="3556102" cy="3895344"/>
          </a:xfrm>
          <a:prstGeom prst="rect">
            <a:avLst/>
          </a:prstGeom>
        </p:spPr>
      </p:pic>
      <p:sp>
        <p:nvSpPr>
          <p:cNvPr id="35" name="Shape 20"/>
          <p:cNvSpPr/>
          <p:nvPr/>
        </p:nvSpPr>
        <p:spPr>
          <a:xfrm>
            <a:off x="8406994" y="2300630"/>
            <a:ext cx="457200" cy="457200"/>
          </a:xfrm>
          <a:prstGeom prst="ellipse">
            <a:avLst/>
          </a:prstGeom>
          <a:solidFill>
            <a:srgbClr val="EFF6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6" name="Image 13" descr="preencoded.png"/>
          <p:cNvPicPr>
            <a:picLocks noChangeAspect="1"/>
          </p:cNvPicPr>
          <p:nvPr/>
        </p:nvPicPr>
        <p:blipFill>
          <a:blip r:embed="rId15"/>
          <a:srcRect/>
          <a:stretch/>
        </p:blipFill>
        <p:spPr>
          <a:xfrm>
            <a:off x="8540496" y="2433218"/>
            <a:ext cx="190195" cy="190195"/>
          </a:xfrm>
          <a:prstGeom prst="rect">
            <a:avLst/>
          </a:prstGeom>
        </p:spPr>
      </p:pic>
      <p:sp>
        <p:nvSpPr>
          <p:cNvPr id="37" name="Text 21"/>
          <p:cNvSpPr txBox="1"/>
          <p:nvPr/>
        </p:nvSpPr>
        <p:spPr>
          <a:xfrm>
            <a:off x="9016898" y="2395728"/>
            <a:ext cx="2100377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b="1" kern="0" spc="38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Strategic Impact</a:t>
            </a:r>
            <a:endParaRPr lang="en-US" sz="1500" dirty="0"/>
          </a:p>
        </p:txBody>
      </p:sp>
      <p:sp>
        <p:nvSpPr>
          <p:cNvPr id="38" name="Shape 22"/>
          <p:cNvSpPr/>
          <p:nvPr/>
        </p:nvSpPr>
        <p:spPr>
          <a:xfrm>
            <a:off x="8406994" y="2986430"/>
            <a:ext cx="3105302" cy="771754"/>
          </a:xfrm>
          <a:prstGeom prst="roundRect">
            <a:avLst>
              <a:gd name="adj" fmla="val 11702"/>
            </a:avLst>
          </a:prstGeom>
          <a:solidFill>
            <a:srgbClr val="EFF6FF"/>
          </a:solidFill>
          <a:ln/>
        </p:spPr>
      </p:sp>
      <p:sp>
        <p:nvSpPr>
          <p:cNvPr id="39" name="Shape 23"/>
          <p:cNvSpPr/>
          <p:nvPr/>
        </p:nvSpPr>
        <p:spPr>
          <a:xfrm>
            <a:off x="8406994" y="2986430"/>
            <a:ext cx="38405" cy="771754"/>
          </a:xfrm>
          <a:prstGeom prst="roundRect">
            <a:avLst>
              <a:gd name="adj" fmla="val 235155"/>
            </a:avLst>
          </a:prstGeom>
          <a:solidFill>
            <a:srgbClr val="1E40AF"/>
          </a:solidFill>
          <a:ln w="12700">
            <a:solidFill>
              <a:srgbClr val="1E40AF">
                <a:alpha val="0"/>
              </a:srgbClr>
            </a:solidFill>
            <a:prstDash val="solid"/>
          </a:ln>
        </p:spPr>
      </p:sp>
      <p:sp>
        <p:nvSpPr>
          <p:cNvPr id="40" name="Text 24"/>
          <p:cNvSpPr txBox="1"/>
          <p:nvPr/>
        </p:nvSpPr>
        <p:spPr>
          <a:xfrm>
            <a:off x="8559698" y="3100730"/>
            <a:ext cx="2952598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Service Quality</a:t>
            </a:r>
            <a:endParaRPr lang="en-US" sz="1000" dirty="0"/>
          </a:p>
        </p:txBody>
      </p:sp>
      <p:sp>
        <p:nvSpPr>
          <p:cNvPr id="41" name="Text 25"/>
          <p:cNvSpPr txBox="1"/>
          <p:nvPr/>
        </p:nvSpPr>
        <p:spPr>
          <a:xfrm>
            <a:off x="8559698" y="3329330"/>
            <a:ext cx="2915107" cy="314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9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Direct impact on organisational reputation through consistent delivery and excellence.</a:t>
            </a:r>
            <a:endParaRPr lang="en-US" sz="900" dirty="0"/>
          </a:p>
        </p:txBody>
      </p:sp>
      <p:sp>
        <p:nvSpPr>
          <p:cNvPr id="42" name="Shape 26"/>
          <p:cNvSpPr/>
          <p:nvPr/>
        </p:nvSpPr>
        <p:spPr>
          <a:xfrm>
            <a:off x="8406994" y="3909974"/>
            <a:ext cx="3105302" cy="771754"/>
          </a:xfrm>
          <a:prstGeom prst="roundRect">
            <a:avLst>
              <a:gd name="adj" fmla="val 11702"/>
            </a:avLst>
          </a:prstGeom>
          <a:solidFill>
            <a:srgbClr val="EFF6FF"/>
          </a:solidFill>
          <a:ln/>
        </p:spPr>
      </p:sp>
      <p:sp>
        <p:nvSpPr>
          <p:cNvPr id="43" name="Shape 27"/>
          <p:cNvSpPr/>
          <p:nvPr/>
        </p:nvSpPr>
        <p:spPr>
          <a:xfrm>
            <a:off x="8406994" y="3909974"/>
            <a:ext cx="38405" cy="771754"/>
          </a:xfrm>
          <a:prstGeom prst="roundRect">
            <a:avLst>
              <a:gd name="adj" fmla="val 235155"/>
            </a:avLst>
          </a:prstGeom>
          <a:solidFill>
            <a:srgbClr val="1E40AF"/>
          </a:solidFill>
          <a:ln w="12700">
            <a:solidFill>
              <a:srgbClr val="1E40AF">
                <a:alpha val="0"/>
              </a:srgbClr>
            </a:solidFill>
            <a:prstDash val="solid"/>
          </a:ln>
        </p:spPr>
      </p:sp>
      <p:sp>
        <p:nvSpPr>
          <p:cNvPr id="44" name="Text 28"/>
          <p:cNvSpPr txBox="1"/>
          <p:nvPr/>
        </p:nvSpPr>
        <p:spPr>
          <a:xfrm>
            <a:off x="8559698" y="4024274"/>
            <a:ext cx="2952598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Growth &amp; Retention</a:t>
            </a:r>
            <a:endParaRPr lang="en-US" sz="1000" dirty="0"/>
          </a:p>
        </p:txBody>
      </p:sp>
      <p:sp>
        <p:nvSpPr>
          <p:cNvPr id="45" name="Text 29"/>
          <p:cNvSpPr txBox="1"/>
          <p:nvPr/>
        </p:nvSpPr>
        <p:spPr>
          <a:xfrm>
            <a:off x="8559698" y="4252874"/>
            <a:ext cx="2915107" cy="314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9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Supports contract retention and drives operational efficiency for long-term success.</a:t>
            </a:r>
            <a:endParaRPr lang="en-US" sz="900" dirty="0"/>
          </a:p>
        </p:txBody>
      </p:sp>
      <p:sp>
        <p:nvSpPr>
          <p:cNvPr id="46" name="Shape 30"/>
          <p:cNvSpPr/>
          <p:nvPr/>
        </p:nvSpPr>
        <p:spPr>
          <a:xfrm>
            <a:off x="8178394" y="5424221"/>
            <a:ext cx="3562502" cy="466344"/>
          </a:xfrm>
          <a:prstGeom prst="roundRect">
            <a:avLst>
              <a:gd name="adj" fmla="val 48019"/>
            </a:avLst>
          </a:prstGeom>
          <a:solidFill>
            <a:srgbClr val="BFDBFE"/>
          </a:solidFill>
          <a:ln/>
        </p:spPr>
      </p:sp>
      <p:sp>
        <p:nvSpPr>
          <p:cNvPr id="47" name="Shape 31"/>
          <p:cNvSpPr/>
          <p:nvPr/>
        </p:nvSpPr>
        <p:spPr>
          <a:xfrm>
            <a:off x="8178394" y="5424221"/>
            <a:ext cx="3562502" cy="9144"/>
          </a:xfrm>
          <a:prstGeom prst="roundRect">
            <a:avLst>
              <a:gd name="adj" fmla="val 2448980"/>
            </a:avLst>
          </a:prstGeom>
          <a:solidFill>
            <a:srgbClr val="93C5FD"/>
          </a:solidFill>
          <a:ln w="12700">
            <a:solidFill>
              <a:srgbClr val="93C5FD">
                <a:alpha val="0"/>
              </a:srgbClr>
            </a:solidFill>
            <a:prstDash val="solid"/>
          </a:ln>
        </p:spPr>
      </p:sp>
      <p:sp>
        <p:nvSpPr>
          <p:cNvPr id="48" name="Text 32"/>
          <p:cNvSpPr txBox="1"/>
          <p:nvPr/>
        </p:nvSpPr>
        <p:spPr>
          <a:xfrm>
            <a:off x="8274406" y="5586070"/>
            <a:ext cx="3372307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kern="0" spc="45" dirty="0">
                <a:solidFill>
                  <a:srgbClr val="1E3A8A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Value Creation</a:t>
            </a:r>
            <a:endParaRPr lang="en-US" sz="900" dirty="0"/>
          </a:p>
        </p:txBody>
      </p:sp>
      <p:sp>
        <p:nvSpPr>
          <p:cNvPr id="49" name="Shape 33"/>
          <p:cNvSpPr/>
          <p:nvPr/>
        </p:nvSpPr>
        <p:spPr>
          <a:xfrm>
            <a:off x="0" y="204826"/>
            <a:ext cx="12191695" cy="914400"/>
          </a:xfrm>
          <a:prstGeom prst="rect">
            <a:avLst/>
          </a:prstGeom>
          <a:solidFill>
            <a:srgbClr val="1E3A8A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50" name="Text 34"/>
          <p:cNvSpPr txBox="1"/>
          <p:nvPr/>
        </p:nvSpPr>
        <p:spPr>
          <a:xfrm>
            <a:off x="609905" y="471830"/>
            <a:ext cx="7135063" cy="3813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700" b="1" kern="0" spc="-67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Role Overview: Contract Manager</a:t>
            </a:r>
            <a:endParaRPr lang="en-US" sz="2700" dirty="0"/>
          </a:p>
        </p:txBody>
      </p:sp>
      <p:pic>
        <p:nvPicPr>
          <p:cNvPr id="51" name="Image 14" descr="preencoded.png"/>
          <p:cNvPicPr>
            <a:picLocks noChangeAspect="1"/>
          </p:cNvPicPr>
          <p:nvPr/>
        </p:nvPicPr>
        <p:blipFill>
          <a:blip r:embed="rId16"/>
          <a:srcRect/>
          <a:stretch/>
        </p:blipFill>
        <p:spPr>
          <a:xfrm>
            <a:off x="0" y="204826"/>
            <a:ext cx="114300" cy="914400"/>
          </a:xfrm>
          <a:prstGeom prst="rect">
            <a:avLst/>
          </a:prstGeom>
        </p:spPr>
      </p:pic>
      <p:sp>
        <p:nvSpPr>
          <p:cNvPr id="52" name="Shape 35"/>
          <p:cNvSpPr/>
          <p:nvPr/>
        </p:nvSpPr>
        <p:spPr>
          <a:xfrm>
            <a:off x="10744200" y="204826"/>
            <a:ext cx="1828800" cy="914400"/>
          </a:xfrm>
          <a:prstGeom prst="rect">
            <a:avLst/>
          </a:prstGeom>
          <a:solidFill>
            <a:srgbClr val="1E40AF">
              <a:alpha val="50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53" name="Shape 36"/>
          <p:cNvSpPr/>
          <p:nvPr/>
        </p:nvSpPr>
        <p:spPr>
          <a:xfrm>
            <a:off x="0" y="6271870"/>
            <a:ext cx="12191695" cy="381305"/>
          </a:xfrm>
          <a:prstGeom prst="rect">
            <a:avLst/>
          </a:prstGeom>
          <a:solidFill>
            <a:srgbClr val="FFFFFF"/>
          </a:solidFill>
          <a:ln/>
        </p:spPr>
      </p:sp>
      <p:sp>
        <p:nvSpPr>
          <p:cNvPr id="54" name="Shape 37"/>
          <p:cNvSpPr/>
          <p:nvPr/>
        </p:nvSpPr>
        <p:spPr>
          <a:xfrm>
            <a:off x="0" y="6271870"/>
            <a:ext cx="12191695" cy="9144"/>
          </a:xfrm>
          <a:prstGeom prst="rect">
            <a:avLst/>
          </a:prstGeom>
          <a:solidFill>
            <a:srgbClr val="E5E7EB"/>
          </a:solidFill>
          <a:ln w="12700">
            <a:solidFill>
              <a:srgbClr val="E5E7EB">
                <a:alpha val="0"/>
              </a:srgbClr>
            </a:solidFill>
            <a:prstDash val="solid"/>
          </a:ln>
        </p:spPr>
      </p:sp>
      <p:sp>
        <p:nvSpPr>
          <p:cNvPr id="55" name="Text 38"/>
          <p:cNvSpPr txBox="1"/>
          <p:nvPr/>
        </p:nvSpPr>
        <p:spPr>
          <a:xfrm>
            <a:off x="609905" y="6391656"/>
            <a:ext cx="3411626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Recruitment and L&amp;D for Organisational Effectiveness</a:t>
            </a:r>
            <a:endParaRPr lang="en-US" sz="900" dirty="0"/>
          </a:p>
        </p:txBody>
      </p:sp>
      <p:sp>
        <p:nvSpPr>
          <p:cNvPr id="56" name="Text 39"/>
          <p:cNvSpPr txBox="1"/>
          <p:nvPr/>
        </p:nvSpPr>
        <p:spPr>
          <a:xfrm>
            <a:off x="9936785" y="6391656"/>
            <a:ext cx="1360627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i="1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Source: Equans, 2025</a:t>
            </a:r>
            <a:endParaRPr lang="en-US" sz="900" dirty="0"/>
          </a:p>
        </p:txBody>
      </p:sp>
      <p:sp>
        <p:nvSpPr>
          <p:cNvPr id="57" name="Text 40"/>
          <p:cNvSpPr txBox="1"/>
          <p:nvPr/>
        </p:nvSpPr>
        <p:spPr>
          <a:xfrm>
            <a:off x="11228832" y="6391656"/>
            <a:ext cx="438912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Page 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3F4F6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rcRect l="-1" r="-1"/>
          <a:stretch/>
        </p:blipFill>
        <p:spPr>
          <a:xfrm>
            <a:off x="0" y="362102"/>
            <a:ext cx="12191695" cy="6133795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0" y="1276502"/>
            <a:ext cx="12191695" cy="4839005"/>
          </a:xfrm>
          <a:prstGeom prst="rect">
            <a:avLst/>
          </a:prstGeom>
          <a:solidFill>
            <a:srgbClr val="F9FAFB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5" name="Text 2"/>
          <p:cNvSpPr txBox="1"/>
          <p:nvPr/>
        </p:nvSpPr>
        <p:spPr>
          <a:xfrm>
            <a:off x="609905" y="1657807"/>
            <a:ext cx="11087100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Steps in recruiting the right team member:</a:t>
            </a:r>
            <a:endParaRPr lang="en-US" sz="1500" dirty="0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rcRect t="-420" b="-420"/>
          <a:stretch/>
        </p:blipFill>
        <p:spPr>
          <a:xfrm>
            <a:off x="609905" y="2000707"/>
            <a:ext cx="761695" cy="38405"/>
          </a:xfrm>
          <a:prstGeom prst="rect">
            <a:avLst/>
          </a:prstGeom>
        </p:spPr>
      </p:pic>
      <p:pic>
        <p:nvPicPr>
          <p:cNvPr id="7" name="Image 2" descr="preencoded.png"/>
          <p:cNvPicPr>
            <a:picLocks noChangeAspect="1"/>
          </p:cNvPicPr>
          <p:nvPr/>
        </p:nvPicPr>
        <p:blipFill>
          <a:blip r:embed="rId5"/>
          <a:srcRect l="-17" r="-17"/>
          <a:stretch/>
        </p:blipFill>
        <p:spPr>
          <a:xfrm>
            <a:off x="609905" y="4858207"/>
            <a:ext cx="10972800" cy="875995"/>
          </a:xfrm>
          <a:prstGeom prst="rect">
            <a:avLst/>
          </a:prstGeom>
        </p:spPr>
      </p:pic>
      <p:sp>
        <p:nvSpPr>
          <p:cNvPr id="8" name="Shape 3"/>
          <p:cNvSpPr/>
          <p:nvPr/>
        </p:nvSpPr>
        <p:spPr>
          <a:xfrm>
            <a:off x="875995" y="5105095"/>
            <a:ext cx="381305" cy="381305"/>
          </a:xfrm>
          <a:prstGeom prst="ellipse">
            <a:avLst/>
          </a:prstGeom>
          <a:solidFill>
            <a:srgbClr val="BFDBFE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9" name="Image 3" descr="preencoded.png"/>
          <p:cNvPicPr>
            <a:picLocks noChangeAspect="1"/>
          </p:cNvPicPr>
          <p:nvPr/>
        </p:nvPicPr>
        <p:blipFill>
          <a:blip r:embed="rId6"/>
          <a:srcRect t="-43" b="-43"/>
          <a:stretch/>
        </p:blipFill>
        <p:spPr>
          <a:xfrm>
            <a:off x="1000354" y="5219395"/>
            <a:ext cx="133502" cy="152705"/>
          </a:xfrm>
          <a:prstGeom prst="rect">
            <a:avLst/>
          </a:prstGeom>
        </p:spPr>
      </p:pic>
      <p:sp>
        <p:nvSpPr>
          <p:cNvPr id="10" name="Text 4"/>
          <p:cNvSpPr txBox="1"/>
          <p:nvPr/>
        </p:nvSpPr>
        <p:spPr>
          <a:xfrm>
            <a:off x="1410005" y="5048402"/>
            <a:ext cx="6544361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i="1" dirty="0">
                <a:solidFill>
                  <a:srgbClr val="1E3A8A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"A systematic process improves hiring accuracy and organisational fit."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1410005" y="5352898"/>
            <a:ext cx="5972861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1D4ED8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— CIPD, 2023</a:t>
            </a:r>
            <a:endParaRPr lang="en-US" sz="1000" dirty="0"/>
          </a:p>
        </p:txBody>
      </p:sp>
      <p:pic>
        <p:nvPicPr>
          <p:cNvPr id="12" name="Image 4" descr="preencoded.png"/>
          <p:cNvPicPr>
            <a:picLocks noChangeAspect="1"/>
          </p:cNvPicPr>
          <p:nvPr/>
        </p:nvPicPr>
        <p:blipFill>
          <a:blip r:embed="rId7"/>
          <a:srcRect l="-201" r="-201"/>
          <a:stretch/>
        </p:blipFill>
        <p:spPr>
          <a:xfrm>
            <a:off x="1067105" y="3409798"/>
            <a:ext cx="10058400" cy="75895"/>
          </a:xfrm>
          <a:prstGeom prst="rect">
            <a:avLst/>
          </a:prstGeom>
        </p:spPr>
      </p:pic>
      <p:pic>
        <p:nvPicPr>
          <p:cNvPr id="13" name="Image 5" descr="preencoded.png"/>
          <p:cNvPicPr>
            <a:picLocks noChangeAspect="1"/>
          </p:cNvPicPr>
          <p:nvPr/>
        </p:nvPicPr>
        <p:blipFill>
          <a:blip r:embed="rId8"/>
          <a:srcRect t="-1" b="-1"/>
          <a:stretch/>
        </p:blipFill>
        <p:spPr>
          <a:xfrm>
            <a:off x="609905" y="3181198"/>
            <a:ext cx="2072945" cy="1524305"/>
          </a:xfrm>
          <a:prstGeom prst="rect">
            <a:avLst/>
          </a:prstGeom>
        </p:spPr>
      </p:pic>
      <p:sp>
        <p:nvSpPr>
          <p:cNvPr id="14" name="Text 6"/>
          <p:cNvSpPr txBox="1"/>
          <p:nvPr/>
        </p:nvSpPr>
        <p:spPr>
          <a:xfrm>
            <a:off x="1058875" y="3409798"/>
            <a:ext cx="117409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Job Analysis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766267" y="3715207"/>
            <a:ext cx="176387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Identifying tasks, responsibilities, and competency requirements.</a:t>
            </a:r>
            <a:endParaRPr lang="en-US" sz="900" dirty="0"/>
          </a:p>
        </p:txBody>
      </p:sp>
      <p:pic>
        <p:nvPicPr>
          <p:cNvPr id="16" name="Image 6" descr="preencoded.png"/>
          <p:cNvPicPr>
            <a:picLocks noChangeAspect="1"/>
          </p:cNvPicPr>
          <p:nvPr/>
        </p:nvPicPr>
        <p:blipFill>
          <a:blip r:embed="rId9"/>
          <a:srcRect t="-1" b="-1"/>
          <a:stretch/>
        </p:blipFill>
        <p:spPr>
          <a:xfrm>
            <a:off x="2834640" y="3181198"/>
            <a:ext cx="2072945" cy="1524305"/>
          </a:xfrm>
          <a:prstGeom prst="rect">
            <a:avLst/>
          </a:prstGeom>
        </p:spPr>
      </p:pic>
      <p:sp>
        <p:nvSpPr>
          <p:cNvPr id="17" name="Text 8"/>
          <p:cNvSpPr txBox="1"/>
          <p:nvPr/>
        </p:nvSpPr>
        <p:spPr>
          <a:xfrm>
            <a:off x="3089758" y="3409798"/>
            <a:ext cx="156819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JD &amp; Person Spec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991002" y="3715207"/>
            <a:ext cx="1763878" cy="305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Defining the role profile and essential candidate criteria.</a:t>
            </a:r>
            <a:endParaRPr lang="en-US" sz="900" dirty="0"/>
          </a:p>
        </p:txBody>
      </p:sp>
      <p:pic>
        <p:nvPicPr>
          <p:cNvPr id="19" name="Image 7" descr="preencoded.png"/>
          <p:cNvPicPr>
            <a:picLocks noChangeAspect="1"/>
          </p:cNvPicPr>
          <p:nvPr/>
        </p:nvPicPr>
        <p:blipFill>
          <a:blip r:embed="rId10"/>
          <a:srcRect t="-5" b="-5"/>
          <a:stretch/>
        </p:blipFill>
        <p:spPr>
          <a:xfrm>
            <a:off x="5059375" y="3181198"/>
            <a:ext cx="2072945" cy="1524305"/>
          </a:xfrm>
          <a:prstGeom prst="rect">
            <a:avLst/>
          </a:prstGeom>
        </p:spPr>
      </p:pic>
      <p:sp>
        <p:nvSpPr>
          <p:cNvPr id="20" name="Text 10"/>
          <p:cNvSpPr txBox="1"/>
          <p:nvPr/>
        </p:nvSpPr>
        <p:spPr>
          <a:xfrm>
            <a:off x="5119726" y="3409798"/>
            <a:ext cx="1955902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Advertising Strategy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5215738" y="3715207"/>
            <a:ext cx="1763878" cy="305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Attracting the right talent through targeted channels.</a:t>
            </a:r>
            <a:endParaRPr lang="en-US" sz="900" dirty="0"/>
          </a:p>
        </p:txBody>
      </p:sp>
      <p:pic>
        <p:nvPicPr>
          <p:cNvPr id="22" name="Image 8" descr="preencoded.png"/>
          <p:cNvPicPr>
            <a:picLocks noChangeAspect="1"/>
          </p:cNvPicPr>
          <p:nvPr/>
        </p:nvPicPr>
        <p:blipFill>
          <a:blip r:embed="rId11"/>
          <a:srcRect t="-1" b="-1"/>
          <a:stretch/>
        </p:blipFill>
        <p:spPr>
          <a:xfrm>
            <a:off x="7285025" y="3181198"/>
            <a:ext cx="2072945" cy="1524305"/>
          </a:xfrm>
          <a:prstGeom prst="rect">
            <a:avLst/>
          </a:prstGeom>
        </p:spPr>
      </p:pic>
      <p:sp>
        <p:nvSpPr>
          <p:cNvPr id="23" name="Text 12"/>
          <p:cNvSpPr txBox="1"/>
          <p:nvPr/>
        </p:nvSpPr>
        <p:spPr>
          <a:xfrm>
            <a:off x="7441387" y="3409798"/>
            <a:ext cx="176387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Shortlisting &amp; Interviews</a:t>
            </a:r>
            <a:endParaRPr lang="en-US" sz="1200" dirty="0"/>
          </a:p>
        </p:txBody>
      </p:sp>
      <p:sp>
        <p:nvSpPr>
          <p:cNvPr id="24" name="Text 13"/>
          <p:cNvSpPr txBox="1"/>
          <p:nvPr/>
        </p:nvSpPr>
        <p:spPr>
          <a:xfrm>
            <a:off x="7441387" y="3943807"/>
            <a:ext cx="1763878" cy="305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Structured assessment of candidates against criteria.</a:t>
            </a:r>
            <a:endParaRPr lang="en-US" sz="900" dirty="0"/>
          </a:p>
        </p:txBody>
      </p:sp>
      <p:pic>
        <p:nvPicPr>
          <p:cNvPr id="25" name="Image 9" descr="preencoded.png"/>
          <p:cNvPicPr>
            <a:picLocks noChangeAspect="1"/>
          </p:cNvPicPr>
          <p:nvPr/>
        </p:nvPicPr>
        <p:blipFill>
          <a:blip r:embed="rId12"/>
          <a:srcRect t="-5" b="-5"/>
          <a:stretch/>
        </p:blipFill>
        <p:spPr>
          <a:xfrm>
            <a:off x="9509760" y="3181198"/>
            <a:ext cx="2072945" cy="1524305"/>
          </a:xfrm>
          <a:prstGeom prst="rect">
            <a:avLst/>
          </a:prstGeom>
        </p:spPr>
      </p:pic>
      <p:sp>
        <p:nvSpPr>
          <p:cNvPr id="26" name="Text 14"/>
          <p:cNvSpPr txBox="1"/>
          <p:nvPr/>
        </p:nvSpPr>
        <p:spPr>
          <a:xfrm>
            <a:off x="9666122" y="3409798"/>
            <a:ext cx="176387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Selection &amp; Onboarding</a:t>
            </a:r>
            <a:endParaRPr lang="en-US" sz="1200" dirty="0"/>
          </a:p>
        </p:txBody>
      </p:sp>
      <p:sp>
        <p:nvSpPr>
          <p:cNvPr id="27" name="Text 15"/>
          <p:cNvSpPr txBox="1"/>
          <p:nvPr/>
        </p:nvSpPr>
        <p:spPr>
          <a:xfrm>
            <a:off x="9666122" y="3943807"/>
            <a:ext cx="1763878" cy="305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Final offer, contract signing and integration into the team.</a:t>
            </a:r>
            <a:endParaRPr lang="en-US" sz="900" dirty="0"/>
          </a:p>
        </p:txBody>
      </p:sp>
      <p:pic>
        <p:nvPicPr>
          <p:cNvPr id="28" name="Image 10" descr="preencoded.png"/>
          <p:cNvPicPr>
            <a:picLocks noChangeAspect="1"/>
          </p:cNvPicPr>
          <p:nvPr/>
        </p:nvPicPr>
        <p:blipFill>
          <a:blip r:embed="rId13"/>
          <a:srcRect/>
          <a:stretch/>
        </p:blipFill>
        <p:spPr>
          <a:xfrm>
            <a:off x="1264615" y="2190902"/>
            <a:ext cx="761695" cy="761695"/>
          </a:xfrm>
          <a:prstGeom prst="rect">
            <a:avLst/>
          </a:prstGeom>
        </p:spPr>
      </p:pic>
      <p:pic>
        <p:nvPicPr>
          <p:cNvPr id="29" name="Image 11" descr="preencoded.png"/>
          <p:cNvPicPr>
            <a:picLocks noChangeAspect="1"/>
          </p:cNvPicPr>
          <p:nvPr/>
        </p:nvPicPr>
        <p:blipFill>
          <a:blip r:embed="rId14"/>
          <a:srcRect/>
          <a:stretch/>
        </p:blipFill>
        <p:spPr>
          <a:xfrm>
            <a:off x="1531620" y="2457907"/>
            <a:ext cx="228600" cy="228600"/>
          </a:xfrm>
          <a:prstGeom prst="rect">
            <a:avLst/>
          </a:prstGeom>
        </p:spPr>
      </p:pic>
      <p:pic>
        <p:nvPicPr>
          <p:cNvPr id="30" name="Image 12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760220" y="2152498"/>
            <a:ext cx="304495" cy="304495"/>
          </a:xfrm>
          <a:prstGeom prst="rect">
            <a:avLst/>
          </a:prstGeom>
        </p:spPr>
      </p:pic>
      <p:sp>
        <p:nvSpPr>
          <p:cNvPr id="31" name="Text 16"/>
          <p:cNvSpPr/>
          <p:nvPr/>
        </p:nvSpPr>
        <p:spPr>
          <a:xfrm>
            <a:off x="1760220" y="2152498"/>
            <a:ext cx="305410" cy="305410"/>
          </a:xfrm>
          <a:prstGeom prst="rect">
            <a:avLst/>
          </a:prstGeom>
          <a:solidFill>
            <a:srgbClr val="FFFFFF">
              <a:alpha val="0"/>
            </a:srgbClr>
          </a:solidFill>
          <a:ln w="25400">
            <a:solidFill>
              <a:srgbClr val="FFFFFF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01</a:t>
            </a:r>
            <a:endParaRPr lang="en-US" sz="900" dirty="0"/>
          </a:p>
        </p:txBody>
      </p:sp>
      <p:pic>
        <p:nvPicPr>
          <p:cNvPr id="32" name="Image 13" descr="preencoded.png"/>
          <p:cNvPicPr>
            <a:picLocks noChangeAspect="1"/>
          </p:cNvPicPr>
          <p:nvPr/>
        </p:nvPicPr>
        <p:blipFill>
          <a:blip r:embed="rId16"/>
          <a:srcRect/>
          <a:stretch/>
        </p:blipFill>
        <p:spPr>
          <a:xfrm>
            <a:off x="3490265" y="2190902"/>
            <a:ext cx="761695" cy="761695"/>
          </a:xfrm>
          <a:prstGeom prst="rect">
            <a:avLst/>
          </a:prstGeom>
        </p:spPr>
      </p:pic>
      <p:pic>
        <p:nvPicPr>
          <p:cNvPr id="33" name="Image 14" descr="preencoded.png"/>
          <p:cNvPicPr>
            <a:picLocks noChangeAspect="1"/>
          </p:cNvPicPr>
          <p:nvPr/>
        </p:nvPicPr>
        <p:blipFill>
          <a:blip r:embed="rId17"/>
          <a:srcRect t="-45" b="-45"/>
          <a:stretch/>
        </p:blipFill>
        <p:spPr>
          <a:xfrm>
            <a:off x="3742639" y="2457907"/>
            <a:ext cx="256946" cy="228600"/>
          </a:xfrm>
          <a:prstGeom prst="rect">
            <a:avLst/>
          </a:prstGeom>
        </p:spPr>
      </p:pic>
      <p:pic>
        <p:nvPicPr>
          <p:cNvPr id="34" name="Image 15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3984955" y="2152498"/>
            <a:ext cx="304495" cy="304495"/>
          </a:xfrm>
          <a:prstGeom prst="rect">
            <a:avLst/>
          </a:prstGeom>
        </p:spPr>
      </p:pic>
      <p:sp>
        <p:nvSpPr>
          <p:cNvPr id="35" name="Text 17"/>
          <p:cNvSpPr/>
          <p:nvPr/>
        </p:nvSpPr>
        <p:spPr>
          <a:xfrm>
            <a:off x="3984955" y="2152498"/>
            <a:ext cx="305410" cy="305410"/>
          </a:xfrm>
          <a:prstGeom prst="rect">
            <a:avLst/>
          </a:prstGeom>
          <a:solidFill>
            <a:srgbClr val="FFFFFF">
              <a:alpha val="0"/>
            </a:srgbClr>
          </a:solidFill>
          <a:ln w="25400">
            <a:solidFill>
              <a:srgbClr val="FFFFFF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02</a:t>
            </a:r>
            <a:endParaRPr lang="en-US" sz="900" dirty="0"/>
          </a:p>
        </p:txBody>
      </p:sp>
      <p:pic>
        <p:nvPicPr>
          <p:cNvPr id="36" name="Image 16" descr="preencoded.png"/>
          <p:cNvPicPr>
            <a:picLocks noChangeAspect="1"/>
          </p:cNvPicPr>
          <p:nvPr/>
        </p:nvPicPr>
        <p:blipFill>
          <a:blip r:embed="rId18"/>
          <a:srcRect/>
          <a:stretch/>
        </p:blipFill>
        <p:spPr>
          <a:xfrm>
            <a:off x="5715000" y="2190902"/>
            <a:ext cx="761695" cy="761695"/>
          </a:xfrm>
          <a:prstGeom prst="rect">
            <a:avLst/>
          </a:prstGeom>
        </p:spPr>
      </p:pic>
      <p:pic>
        <p:nvPicPr>
          <p:cNvPr id="37" name="Image 17" descr="preencoded.png"/>
          <p:cNvPicPr>
            <a:picLocks noChangeAspect="1"/>
          </p:cNvPicPr>
          <p:nvPr/>
        </p:nvPicPr>
        <p:blipFill>
          <a:blip r:embed="rId19"/>
          <a:srcRect/>
          <a:stretch/>
        </p:blipFill>
        <p:spPr>
          <a:xfrm>
            <a:off x="5982005" y="2457907"/>
            <a:ext cx="228600" cy="228600"/>
          </a:xfrm>
          <a:prstGeom prst="rect">
            <a:avLst/>
          </a:prstGeom>
        </p:spPr>
      </p:pic>
      <p:pic>
        <p:nvPicPr>
          <p:cNvPr id="38" name="Image 18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210605" y="2152498"/>
            <a:ext cx="304495" cy="304495"/>
          </a:xfrm>
          <a:prstGeom prst="rect">
            <a:avLst/>
          </a:prstGeom>
        </p:spPr>
      </p:pic>
      <p:sp>
        <p:nvSpPr>
          <p:cNvPr id="39" name="Text 18"/>
          <p:cNvSpPr/>
          <p:nvPr/>
        </p:nvSpPr>
        <p:spPr>
          <a:xfrm>
            <a:off x="6210605" y="2152498"/>
            <a:ext cx="305410" cy="305410"/>
          </a:xfrm>
          <a:prstGeom prst="rect">
            <a:avLst/>
          </a:prstGeom>
          <a:solidFill>
            <a:srgbClr val="FFFFFF">
              <a:alpha val="0"/>
            </a:srgbClr>
          </a:solidFill>
          <a:ln w="25400">
            <a:solidFill>
              <a:srgbClr val="FFFFFF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03</a:t>
            </a:r>
            <a:endParaRPr lang="en-US" sz="900" dirty="0"/>
          </a:p>
        </p:txBody>
      </p:sp>
      <p:pic>
        <p:nvPicPr>
          <p:cNvPr id="40" name="Image 19" descr="preencoded.png"/>
          <p:cNvPicPr>
            <a:picLocks noChangeAspect="1"/>
          </p:cNvPicPr>
          <p:nvPr/>
        </p:nvPicPr>
        <p:blipFill>
          <a:blip r:embed="rId20"/>
          <a:srcRect/>
          <a:stretch/>
        </p:blipFill>
        <p:spPr>
          <a:xfrm>
            <a:off x="7939735" y="2190902"/>
            <a:ext cx="761695" cy="761695"/>
          </a:xfrm>
          <a:prstGeom prst="rect">
            <a:avLst/>
          </a:prstGeom>
        </p:spPr>
      </p:pic>
      <p:pic>
        <p:nvPicPr>
          <p:cNvPr id="41" name="Image 20" descr="preencoded.png"/>
          <p:cNvPicPr>
            <a:picLocks noChangeAspect="1"/>
          </p:cNvPicPr>
          <p:nvPr/>
        </p:nvPicPr>
        <p:blipFill>
          <a:blip r:embed="rId21"/>
          <a:srcRect l="-80" r="-80"/>
          <a:stretch/>
        </p:blipFill>
        <p:spPr>
          <a:xfrm>
            <a:off x="8178394" y="2457907"/>
            <a:ext cx="286207" cy="228600"/>
          </a:xfrm>
          <a:prstGeom prst="rect">
            <a:avLst/>
          </a:prstGeom>
        </p:spPr>
      </p:pic>
      <p:pic>
        <p:nvPicPr>
          <p:cNvPr id="42" name="Image 21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8435340" y="2152498"/>
            <a:ext cx="304495" cy="304495"/>
          </a:xfrm>
          <a:prstGeom prst="rect">
            <a:avLst/>
          </a:prstGeom>
        </p:spPr>
      </p:pic>
      <p:sp>
        <p:nvSpPr>
          <p:cNvPr id="43" name="Text 19"/>
          <p:cNvSpPr/>
          <p:nvPr/>
        </p:nvSpPr>
        <p:spPr>
          <a:xfrm>
            <a:off x="8435340" y="2152498"/>
            <a:ext cx="305410" cy="305410"/>
          </a:xfrm>
          <a:prstGeom prst="rect">
            <a:avLst/>
          </a:prstGeom>
          <a:solidFill>
            <a:srgbClr val="FFFFFF">
              <a:alpha val="0"/>
            </a:srgbClr>
          </a:solidFill>
          <a:ln w="25400">
            <a:solidFill>
              <a:srgbClr val="FFFFFF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04</a:t>
            </a:r>
            <a:endParaRPr lang="en-US" sz="900" dirty="0"/>
          </a:p>
        </p:txBody>
      </p:sp>
      <p:pic>
        <p:nvPicPr>
          <p:cNvPr id="44" name="Image 22" descr="preencoded.png"/>
          <p:cNvPicPr>
            <a:picLocks noChangeAspect="1"/>
          </p:cNvPicPr>
          <p:nvPr/>
        </p:nvPicPr>
        <p:blipFill>
          <a:blip r:embed="rId22"/>
          <a:srcRect/>
          <a:stretch/>
        </p:blipFill>
        <p:spPr>
          <a:xfrm>
            <a:off x="10165385" y="2190902"/>
            <a:ext cx="761695" cy="761695"/>
          </a:xfrm>
          <a:prstGeom prst="rect">
            <a:avLst/>
          </a:prstGeom>
        </p:spPr>
      </p:pic>
      <p:pic>
        <p:nvPicPr>
          <p:cNvPr id="45" name="Image 23" descr="preencoded.png"/>
          <p:cNvPicPr>
            <a:picLocks noChangeAspect="1"/>
          </p:cNvPicPr>
          <p:nvPr/>
        </p:nvPicPr>
        <p:blipFill>
          <a:blip r:embed="rId23"/>
          <a:srcRect l="-80" r="-80"/>
          <a:stretch/>
        </p:blipFill>
        <p:spPr>
          <a:xfrm>
            <a:off x="10403129" y="2457907"/>
            <a:ext cx="286207" cy="228600"/>
          </a:xfrm>
          <a:prstGeom prst="rect">
            <a:avLst/>
          </a:prstGeom>
        </p:spPr>
      </p:pic>
      <p:pic>
        <p:nvPicPr>
          <p:cNvPr id="46" name="Image 24" descr="preencoded.png"/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10660075" y="2152498"/>
            <a:ext cx="304495" cy="304495"/>
          </a:xfrm>
          <a:prstGeom prst="rect">
            <a:avLst/>
          </a:prstGeom>
        </p:spPr>
      </p:pic>
      <p:sp>
        <p:nvSpPr>
          <p:cNvPr id="47" name="Text 20"/>
          <p:cNvSpPr/>
          <p:nvPr/>
        </p:nvSpPr>
        <p:spPr>
          <a:xfrm>
            <a:off x="10660075" y="2152498"/>
            <a:ext cx="305410" cy="305410"/>
          </a:xfrm>
          <a:prstGeom prst="rect">
            <a:avLst/>
          </a:prstGeom>
          <a:solidFill>
            <a:srgbClr val="FFFFFF">
              <a:alpha val="0"/>
            </a:srgbClr>
          </a:solidFill>
          <a:ln w="25400">
            <a:solidFill>
              <a:srgbClr val="FFFFFF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05</a:t>
            </a:r>
            <a:endParaRPr lang="en-US" sz="900" dirty="0"/>
          </a:p>
        </p:txBody>
      </p:sp>
      <p:sp>
        <p:nvSpPr>
          <p:cNvPr id="48" name="Shape 21"/>
          <p:cNvSpPr/>
          <p:nvPr/>
        </p:nvSpPr>
        <p:spPr>
          <a:xfrm>
            <a:off x="0" y="362102"/>
            <a:ext cx="12191695" cy="914400"/>
          </a:xfrm>
          <a:prstGeom prst="rect">
            <a:avLst/>
          </a:prstGeom>
          <a:solidFill>
            <a:srgbClr val="1E3A8A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49" name="Text 22"/>
          <p:cNvSpPr txBox="1"/>
          <p:nvPr/>
        </p:nvSpPr>
        <p:spPr>
          <a:xfrm>
            <a:off x="609905" y="629107"/>
            <a:ext cx="4457700" cy="3813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700" b="1" kern="0" spc="-67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Recruitment Process</a:t>
            </a:r>
            <a:endParaRPr lang="en-US" sz="2700" dirty="0"/>
          </a:p>
        </p:txBody>
      </p:sp>
      <p:pic>
        <p:nvPicPr>
          <p:cNvPr id="50" name="Image 25" descr="preencoded.png"/>
          <p:cNvPicPr>
            <a:picLocks noChangeAspect="1"/>
          </p:cNvPicPr>
          <p:nvPr/>
        </p:nvPicPr>
        <p:blipFill>
          <a:blip r:embed="rId25"/>
          <a:srcRect/>
          <a:stretch/>
        </p:blipFill>
        <p:spPr>
          <a:xfrm>
            <a:off x="0" y="362102"/>
            <a:ext cx="114300" cy="914400"/>
          </a:xfrm>
          <a:prstGeom prst="rect">
            <a:avLst/>
          </a:prstGeom>
        </p:spPr>
      </p:pic>
      <p:sp>
        <p:nvSpPr>
          <p:cNvPr id="52" name="Shape 24"/>
          <p:cNvSpPr/>
          <p:nvPr/>
        </p:nvSpPr>
        <p:spPr>
          <a:xfrm>
            <a:off x="0" y="6115507"/>
            <a:ext cx="12191695" cy="381305"/>
          </a:xfrm>
          <a:prstGeom prst="rect">
            <a:avLst/>
          </a:prstGeom>
          <a:solidFill>
            <a:srgbClr val="FFFFFF"/>
          </a:solidFill>
          <a:ln/>
        </p:spPr>
      </p:sp>
      <p:sp>
        <p:nvSpPr>
          <p:cNvPr id="53" name="Shape 25"/>
          <p:cNvSpPr/>
          <p:nvPr/>
        </p:nvSpPr>
        <p:spPr>
          <a:xfrm>
            <a:off x="0" y="6115507"/>
            <a:ext cx="12191695" cy="9144"/>
          </a:xfrm>
          <a:prstGeom prst="rect">
            <a:avLst/>
          </a:prstGeom>
          <a:solidFill>
            <a:srgbClr val="E5E7EB"/>
          </a:solidFill>
          <a:ln w="12700">
            <a:solidFill>
              <a:srgbClr val="E5E7EB">
                <a:alpha val="0"/>
              </a:srgbClr>
            </a:solidFill>
            <a:prstDash val="solid"/>
          </a:ln>
        </p:spPr>
      </p:sp>
      <p:sp>
        <p:nvSpPr>
          <p:cNvPr id="54" name="Text 26"/>
          <p:cNvSpPr txBox="1"/>
          <p:nvPr/>
        </p:nvSpPr>
        <p:spPr>
          <a:xfrm>
            <a:off x="609905" y="6234379"/>
            <a:ext cx="3411626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Recruitment and L&amp;D for Organisational Effectiveness</a:t>
            </a:r>
            <a:endParaRPr lang="en-US" sz="900" dirty="0"/>
          </a:p>
        </p:txBody>
      </p:sp>
      <p:sp>
        <p:nvSpPr>
          <p:cNvPr id="55" name="Text 27"/>
          <p:cNvSpPr txBox="1"/>
          <p:nvPr/>
        </p:nvSpPr>
        <p:spPr>
          <a:xfrm>
            <a:off x="11228832" y="6234379"/>
            <a:ext cx="438912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Page 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3F4F6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rcRect t="-3" b="-3"/>
          <a:stretch/>
        </p:blipFill>
        <p:spPr>
          <a:xfrm>
            <a:off x="0" y="117043"/>
            <a:ext cx="12191695" cy="6624828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7112203" y="1031443"/>
            <a:ext cx="5086807" cy="5333695"/>
          </a:xfrm>
          <a:prstGeom prst="rect">
            <a:avLst/>
          </a:prstGeom>
          <a:solidFill>
            <a:srgbClr val="E5E7EB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rcRect l="18222" r="18222"/>
          <a:stretch/>
        </p:blipFill>
        <p:spPr>
          <a:xfrm>
            <a:off x="7112203" y="1031443"/>
            <a:ext cx="5086807" cy="5333695"/>
          </a:xfrm>
          <a:prstGeom prst="rect">
            <a:avLst/>
          </a:prstGeom>
        </p:spPr>
      </p:pic>
      <p:sp>
        <p:nvSpPr>
          <p:cNvPr id="6" name="Shape 2"/>
          <p:cNvSpPr/>
          <p:nvPr/>
        </p:nvSpPr>
        <p:spPr>
          <a:xfrm>
            <a:off x="7112203" y="1031443"/>
            <a:ext cx="5086807" cy="5333695"/>
          </a:xfrm>
          <a:prstGeom prst="rect">
            <a:avLst/>
          </a:prstGeom>
          <a:solidFill>
            <a:srgbClr val="1E3A8A">
              <a:alpha val="30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7" name="Shape 3"/>
          <p:cNvSpPr/>
          <p:nvPr/>
        </p:nvSpPr>
        <p:spPr>
          <a:xfrm>
            <a:off x="7112203" y="5140757"/>
            <a:ext cx="5086807" cy="1218895"/>
          </a:xfrm>
          <a:prstGeom prst="rect">
            <a:avLst/>
          </a:prstGeom>
          <a:solidFill>
            <a:srgbClr val="000000">
              <a:alpha val="60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8" name="Image 2" descr="preencoded.png"/>
          <p:cNvPicPr>
            <a:picLocks noChangeAspect="1"/>
          </p:cNvPicPr>
          <p:nvPr/>
        </p:nvPicPr>
        <p:blipFill>
          <a:blip r:embed="rId5"/>
          <a:srcRect t="-375" b="-375"/>
          <a:stretch/>
        </p:blipFill>
        <p:spPr>
          <a:xfrm>
            <a:off x="7416698" y="5407762"/>
            <a:ext cx="609905" cy="38405"/>
          </a:xfrm>
          <a:prstGeom prst="rect">
            <a:avLst/>
          </a:prstGeom>
        </p:spPr>
      </p:pic>
      <p:sp>
        <p:nvSpPr>
          <p:cNvPr id="9" name="Text 4"/>
          <p:cNvSpPr txBox="1"/>
          <p:nvPr/>
        </p:nvSpPr>
        <p:spPr>
          <a:xfrm>
            <a:off x="7416698" y="5597957"/>
            <a:ext cx="4553712" cy="3813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i="1" dirty="0">
                <a:solidFill>
                  <a:srgbClr val="FFFFF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"A thorough job analysis is the cornerstone of effective recruitment, ensuring the right person is selected for the right reasons."</a:t>
            </a:r>
            <a:endParaRPr lang="en-US" sz="1000" dirty="0"/>
          </a:p>
        </p:txBody>
      </p:sp>
      <p:sp>
        <p:nvSpPr>
          <p:cNvPr id="10" name="Shape 5"/>
          <p:cNvSpPr/>
          <p:nvPr/>
        </p:nvSpPr>
        <p:spPr>
          <a:xfrm>
            <a:off x="0" y="117043"/>
            <a:ext cx="12191695" cy="914400"/>
          </a:xfrm>
          <a:prstGeom prst="rect">
            <a:avLst/>
          </a:prstGeom>
          <a:solidFill>
            <a:srgbClr val="1E3A8A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11" name="Text 6"/>
          <p:cNvSpPr txBox="1"/>
          <p:nvPr/>
        </p:nvSpPr>
        <p:spPr>
          <a:xfrm>
            <a:off x="609905" y="383134"/>
            <a:ext cx="2686507" cy="3813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700" b="1" kern="0" spc="-67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Job Analysis</a:t>
            </a:r>
            <a:endParaRPr lang="en-US" sz="2700" dirty="0"/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0" y="117043"/>
            <a:ext cx="114300" cy="914400"/>
          </a:xfrm>
          <a:prstGeom prst="rect">
            <a:avLst/>
          </a:prstGeom>
        </p:spPr>
      </p:pic>
      <p:sp>
        <p:nvSpPr>
          <p:cNvPr id="13" name="Shape 7"/>
          <p:cNvSpPr/>
          <p:nvPr/>
        </p:nvSpPr>
        <p:spPr>
          <a:xfrm>
            <a:off x="10744200" y="117043"/>
            <a:ext cx="1828800" cy="914400"/>
          </a:xfrm>
          <a:prstGeom prst="rect">
            <a:avLst/>
          </a:prstGeom>
          <a:solidFill>
            <a:srgbClr val="1E40AF">
              <a:alpha val="50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14" name="Shape 8"/>
          <p:cNvSpPr/>
          <p:nvPr/>
        </p:nvSpPr>
        <p:spPr>
          <a:xfrm>
            <a:off x="0" y="1031443"/>
            <a:ext cx="7114946" cy="5333695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15" name="Shape 9"/>
          <p:cNvSpPr/>
          <p:nvPr/>
        </p:nvSpPr>
        <p:spPr>
          <a:xfrm>
            <a:off x="457200" y="1488643"/>
            <a:ext cx="38405" cy="933602"/>
          </a:xfrm>
          <a:prstGeom prst="rect">
            <a:avLst/>
          </a:prstGeom>
          <a:solidFill>
            <a:srgbClr val="3B82F6"/>
          </a:solidFill>
          <a:ln w="12700">
            <a:solidFill>
              <a:srgbClr val="3B82F6">
                <a:alpha val="0"/>
              </a:srgbClr>
            </a:solidFill>
            <a:prstDash val="solid"/>
          </a:ln>
        </p:spPr>
      </p:sp>
      <p:sp>
        <p:nvSpPr>
          <p:cNvPr id="16" name="Text 10"/>
          <p:cNvSpPr txBox="1"/>
          <p:nvPr/>
        </p:nvSpPr>
        <p:spPr>
          <a:xfrm>
            <a:off x="647395" y="1488643"/>
            <a:ext cx="6087161" cy="9336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Job analysis is the systematic process of gathering information to determine the duties of a job. It ensures the role aligns with organisational objectives (Bratton &amp; Gold, 2017).</a:t>
            </a:r>
            <a:endParaRPr lang="en-US" sz="1500" dirty="0"/>
          </a:p>
        </p:txBody>
      </p:sp>
      <p:sp>
        <p:nvSpPr>
          <p:cNvPr id="17" name="Shape 11"/>
          <p:cNvSpPr/>
          <p:nvPr/>
        </p:nvSpPr>
        <p:spPr>
          <a:xfrm>
            <a:off x="457200" y="2683764"/>
            <a:ext cx="457200" cy="457200"/>
          </a:xfrm>
          <a:prstGeom prst="ellipse">
            <a:avLst/>
          </a:prstGeom>
          <a:solidFill>
            <a:srgbClr val="EFF6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18" name="Image 4" descr="preencoded.png"/>
          <p:cNvPicPr>
            <a:picLocks noChangeAspect="1"/>
          </p:cNvPicPr>
          <p:nvPr/>
        </p:nvPicPr>
        <p:blipFill>
          <a:blip r:embed="rId7"/>
          <a:srcRect l="-1773" r="-1773"/>
          <a:stretch/>
        </p:blipFill>
        <p:spPr>
          <a:xfrm>
            <a:off x="619049" y="2826410"/>
            <a:ext cx="133502" cy="171907"/>
          </a:xfrm>
          <a:prstGeom prst="rect">
            <a:avLst/>
          </a:prstGeom>
        </p:spPr>
      </p:pic>
      <p:sp>
        <p:nvSpPr>
          <p:cNvPr id="19" name="Text 12"/>
          <p:cNvSpPr txBox="1"/>
          <p:nvPr/>
        </p:nvSpPr>
        <p:spPr>
          <a:xfrm>
            <a:off x="1104595" y="2645359"/>
            <a:ext cx="5667451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Tasks &amp; Responsibilities</a:t>
            </a:r>
            <a:endParaRPr lang="en-US" sz="1300" dirty="0"/>
          </a:p>
        </p:txBody>
      </p:sp>
      <p:sp>
        <p:nvSpPr>
          <p:cNvPr id="20" name="Text 13"/>
          <p:cNvSpPr txBox="1"/>
          <p:nvPr/>
        </p:nvSpPr>
        <p:spPr>
          <a:xfrm>
            <a:off x="1104595" y="2950769"/>
            <a:ext cx="5629961" cy="3721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Identifies the specific activities, duties, and operational requirements that constitute the daily workflow of the role.</a:t>
            </a:r>
            <a:endParaRPr lang="en-US" sz="1000" dirty="0"/>
          </a:p>
        </p:txBody>
      </p:sp>
      <p:sp>
        <p:nvSpPr>
          <p:cNvPr id="21" name="Shape 14"/>
          <p:cNvSpPr/>
          <p:nvPr/>
        </p:nvSpPr>
        <p:spPr>
          <a:xfrm>
            <a:off x="457200" y="3546043"/>
            <a:ext cx="457200" cy="457200"/>
          </a:xfrm>
          <a:prstGeom prst="ellipse">
            <a:avLst/>
          </a:prstGeom>
          <a:solidFill>
            <a:srgbClr val="EFF6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22" name="Image 5" descr="preencoded.png"/>
          <p:cNvPicPr>
            <a:picLocks noChangeAspect="1"/>
          </p:cNvPicPr>
          <p:nvPr/>
        </p:nvPicPr>
        <p:blipFill>
          <a:blip r:embed="rId8"/>
          <a:srcRect l="-760" r="-760"/>
          <a:stretch/>
        </p:blipFill>
        <p:spPr>
          <a:xfrm>
            <a:off x="609905" y="3688690"/>
            <a:ext cx="152705" cy="171907"/>
          </a:xfrm>
          <a:prstGeom prst="rect">
            <a:avLst/>
          </a:prstGeom>
        </p:spPr>
      </p:pic>
      <p:sp>
        <p:nvSpPr>
          <p:cNvPr id="23" name="Text 15"/>
          <p:cNvSpPr txBox="1"/>
          <p:nvPr/>
        </p:nvSpPr>
        <p:spPr>
          <a:xfrm>
            <a:off x="1104595" y="3507638"/>
            <a:ext cx="5667451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Competencies &amp; Qualifications</a:t>
            </a:r>
            <a:endParaRPr lang="en-US" sz="1300" dirty="0"/>
          </a:p>
        </p:txBody>
      </p:sp>
      <p:sp>
        <p:nvSpPr>
          <p:cNvPr id="24" name="Text 16"/>
          <p:cNvSpPr txBox="1"/>
          <p:nvPr/>
        </p:nvSpPr>
        <p:spPr>
          <a:xfrm>
            <a:off x="1104595" y="3812134"/>
            <a:ext cx="5629961" cy="3721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Defines the essential skills, knowledge, educational background, and experience required to perform effectively.</a:t>
            </a:r>
            <a:endParaRPr lang="en-US" sz="1000" dirty="0"/>
          </a:p>
        </p:txBody>
      </p:sp>
      <p:sp>
        <p:nvSpPr>
          <p:cNvPr id="25" name="Shape 17"/>
          <p:cNvSpPr/>
          <p:nvPr/>
        </p:nvSpPr>
        <p:spPr>
          <a:xfrm>
            <a:off x="457200" y="4407408"/>
            <a:ext cx="457200" cy="457200"/>
          </a:xfrm>
          <a:prstGeom prst="ellipse">
            <a:avLst/>
          </a:prstGeom>
          <a:solidFill>
            <a:srgbClr val="EFF6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26" name="Image 6" descr="preencoded.png"/>
          <p:cNvPicPr>
            <a:picLocks noChangeAspect="1"/>
          </p:cNvPicPr>
          <p:nvPr/>
        </p:nvPicPr>
        <p:blipFill>
          <a:blip r:embed="rId9"/>
          <a:srcRect t="-842" b="-842"/>
          <a:stretch/>
        </p:blipFill>
        <p:spPr>
          <a:xfrm>
            <a:off x="590702" y="4550969"/>
            <a:ext cx="190195" cy="171907"/>
          </a:xfrm>
          <a:prstGeom prst="rect">
            <a:avLst/>
          </a:prstGeom>
        </p:spPr>
      </p:pic>
      <p:sp>
        <p:nvSpPr>
          <p:cNvPr id="27" name="Text 18"/>
          <p:cNvSpPr txBox="1"/>
          <p:nvPr/>
        </p:nvSpPr>
        <p:spPr>
          <a:xfrm>
            <a:off x="1104595" y="4369918"/>
            <a:ext cx="5667451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Reporting Relationships</a:t>
            </a:r>
            <a:endParaRPr lang="en-US" sz="1300" dirty="0"/>
          </a:p>
        </p:txBody>
      </p:sp>
      <p:sp>
        <p:nvSpPr>
          <p:cNvPr id="28" name="Text 19"/>
          <p:cNvSpPr txBox="1"/>
          <p:nvPr/>
        </p:nvSpPr>
        <p:spPr>
          <a:xfrm>
            <a:off x="1104595" y="4674413"/>
            <a:ext cx="5629961" cy="3721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Clarifies the position's place within the organisational structure, including supervision given to others and received.</a:t>
            </a:r>
            <a:endParaRPr lang="en-US" sz="1000" dirty="0"/>
          </a:p>
        </p:txBody>
      </p:sp>
      <p:sp>
        <p:nvSpPr>
          <p:cNvPr id="29" name="Shape 20"/>
          <p:cNvSpPr/>
          <p:nvPr/>
        </p:nvSpPr>
        <p:spPr>
          <a:xfrm>
            <a:off x="457200" y="5269687"/>
            <a:ext cx="457200" cy="457200"/>
          </a:xfrm>
          <a:prstGeom prst="ellipse">
            <a:avLst/>
          </a:prstGeom>
          <a:solidFill>
            <a:srgbClr val="EFF6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0" name="Image 7" descr="preencoded.png"/>
          <p:cNvPicPr>
            <a:picLocks noChangeAspect="1"/>
          </p:cNvPicPr>
          <p:nvPr/>
        </p:nvPicPr>
        <p:blipFill>
          <a:blip r:embed="rId10"/>
          <a:srcRect/>
          <a:stretch/>
        </p:blipFill>
        <p:spPr>
          <a:xfrm>
            <a:off x="599846" y="5412334"/>
            <a:ext cx="171907" cy="171907"/>
          </a:xfrm>
          <a:prstGeom prst="rect">
            <a:avLst/>
          </a:prstGeom>
        </p:spPr>
      </p:pic>
      <p:sp>
        <p:nvSpPr>
          <p:cNvPr id="31" name="Text 21"/>
          <p:cNvSpPr txBox="1"/>
          <p:nvPr/>
        </p:nvSpPr>
        <p:spPr>
          <a:xfrm>
            <a:off x="1104595" y="5231282"/>
            <a:ext cx="5667451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Performance Expectations</a:t>
            </a:r>
            <a:endParaRPr lang="en-US" sz="1300" dirty="0"/>
          </a:p>
        </p:txBody>
      </p:sp>
      <p:sp>
        <p:nvSpPr>
          <p:cNvPr id="32" name="Text 22"/>
          <p:cNvSpPr txBox="1"/>
          <p:nvPr/>
        </p:nvSpPr>
        <p:spPr>
          <a:xfrm>
            <a:off x="1104595" y="5536692"/>
            <a:ext cx="5629961" cy="3721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Establishes clear standards and criteria for measuring success, output quality, and efficiency in the role.</a:t>
            </a:r>
            <a:endParaRPr lang="en-US" sz="1000" dirty="0"/>
          </a:p>
        </p:txBody>
      </p:sp>
      <p:sp>
        <p:nvSpPr>
          <p:cNvPr id="33" name="Shape 23"/>
          <p:cNvSpPr/>
          <p:nvPr/>
        </p:nvSpPr>
        <p:spPr>
          <a:xfrm>
            <a:off x="0" y="6360566"/>
            <a:ext cx="12191695" cy="381305"/>
          </a:xfrm>
          <a:prstGeom prst="rect">
            <a:avLst/>
          </a:prstGeom>
          <a:solidFill>
            <a:srgbClr val="F9FAFB"/>
          </a:solidFill>
          <a:ln/>
        </p:spPr>
      </p:sp>
      <p:sp>
        <p:nvSpPr>
          <p:cNvPr id="34" name="Shape 24"/>
          <p:cNvSpPr/>
          <p:nvPr/>
        </p:nvSpPr>
        <p:spPr>
          <a:xfrm>
            <a:off x="0" y="6360566"/>
            <a:ext cx="12191695" cy="9144"/>
          </a:xfrm>
          <a:prstGeom prst="rect">
            <a:avLst/>
          </a:prstGeom>
          <a:solidFill>
            <a:srgbClr val="E5E7EB"/>
          </a:solidFill>
          <a:ln w="12700">
            <a:solidFill>
              <a:srgbClr val="E5E7EB">
                <a:alpha val="0"/>
              </a:srgbClr>
            </a:solidFill>
            <a:prstDash val="solid"/>
          </a:ln>
        </p:spPr>
      </p:sp>
      <p:sp>
        <p:nvSpPr>
          <p:cNvPr id="35" name="Text 25"/>
          <p:cNvSpPr txBox="1"/>
          <p:nvPr/>
        </p:nvSpPr>
        <p:spPr>
          <a:xfrm>
            <a:off x="609905" y="6479438"/>
            <a:ext cx="3411626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Recruitment and L&amp;D for Organisational Effectiveness</a:t>
            </a:r>
            <a:endParaRPr lang="en-US" sz="900" dirty="0"/>
          </a:p>
        </p:txBody>
      </p:sp>
      <p:sp>
        <p:nvSpPr>
          <p:cNvPr id="36" name="Text 26"/>
          <p:cNvSpPr txBox="1"/>
          <p:nvPr/>
        </p:nvSpPr>
        <p:spPr>
          <a:xfrm>
            <a:off x="11228832" y="6479438"/>
            <a:ext cx="438912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Page 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3F4F6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rcRect l="-1" r="-1"/>
          <a:stretch/>
        </p:blipFill>
        <p:spPr>
          <a:xfrm>
            <a:off x="0" y="470002"/>
            <a:ext cx="12191695" cy="5917082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7112203" y="1384402"/>
            <a:ext cx="5086807" cy="4629607"/>
          </a:xfrm>
          <a:prstGeom prst="rect">
            <a:avLst/>
          </a:prstGeom>
          <a:solidFill>
            <a:srgbClr val="E5E7EB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rcRect l="13384" r="13384"/>
          <a:stretch/>
        </p:blipFill>
        <p:spPr>
          <a:xfrm>
            <a:off x="7112203" y="1384402"/>
            <a:ext cx="5086807" cy="4629607"/>
          </a:xfrm>
          <a:prstGeom prst="rect">
            <a:avLst/>
          </a:prstGeom>
        </p:spPr>
      </p:pic>
      <p:sp>
        <p:nvSpPr>
          <p:cNvPr id="6" name="Shape 2"/>
          <p:cNvSpPr/>
          <p:nvPr/>
        </p:nvSpPr>
        <p:spPr>
          <a:xfrm>
            <a:off x="7112203" y="1384402"/>
            <a:ext cx="5086807" cy="4629607"/>
          </a:xfrm>
          <a:prstGeom prst="rect">
            <a:avLst/>
          </a:prstGeom>
          <a:solidFill>
            <a:srgbClr val="1E3A8A">
              <a:alpha val="30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7" name="Shape 3"/>
          <p:cNvSpPr/>
          <p:nvPr/>
        </p:nvSpPr>
        <p:spPr>
          <a:xfrm>
            <a:off x="7112203" y="4787798"/>
            <a:ext cx="5086807" cy="1218895"/>
          </a:xfrm>
          <a:prstGeom prst="rect">
            <a:avLst/>
          </a:prstGeom>
          <a:solidFill>
            <a:srgbClr val="000000">
              <a:alpha val="40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8" name="Image 2" descr="preencoded.png"/>
          <p:cNvPicPr>
            <a:picLocks noChangeAspect="1"/>
          </p:cNvPicPr>
          <p:nvPr/>
        </p:nvPicPr>
        <p:blipFill>
          <a:blip r:embed="rId5"/>
          <a:srcRect t="-375" b="-375"/>
          <a:stretch/>
        </p:blipFill>
        <p:spPr>
          <a:xfrm>
            <a:off x="7416698" y="5320894"/>
            <a:ext cx="609905" cy="38405"/>
          </a:xfrm>
          <a:prstGeom prst="rect">
            <a:avLst/>
          </a:prstGeom>
        </p:spPr>
      </p:pic>
      <p:sp>
        <p:nvSpPr>
          <p:cNvPr id="9" name="Text 4"/>
          <p:cNvSpPr txBox="1"/>
          <p:nvPr/>
        </p:nvSpPr>
        <p:spPr>
          <a:xfrm>
            <a:off x="7416698" y="5511089"/>
            <a:ext cx="4591202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i="1" dirty="0">
                <a:solidFill>
                  <a:srgbClr val="FFFFF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(Equans, 2025)</a:t>
            </a:r>
            <a:endParaRPr lang="en-US" sz="1000" dirty="0"/>
          </a:p>
        </p:txBody>
      </p:sp>
      <p:sp>
        <p:nvSpPr>
          <p:cNvPr id="10" name="Shape 5"/>
          <p:cNvSpPr/>
          <p:nvPr/>
        </p:nvSpPr>
        <p:spPr>
          <a:xfrm>
            <a:off x="0" y="470002"/>
            <a:ext cx="12191695" cy="914400"/>
          </a:xfrm>
          <a:prstGeom prst="rect">
            <a:avLst/>
          </a:prstGeom>
          <a:solidFill>
            <a:srgbClr val="1E3A8A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11" name="Text 6"/>
          <p:cNvSpPr txBox="1"/>
          <p:nvPr/>
        </p:nvSpPr>
        <p:spPr>
          <a:xfrm>
            <a:off x="609905" y="737006"/>
            <a:ext cx="3372307" cy="3813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700" b="1" kern="0" spc="-67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Job Description</a:t>
            </a:r>
            <a:endParaRPr lang="en-US" sz="2700" dirty="0"/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0" y="470002"/>
            <a:ext cx="114300" cy="914400"/>
          </a:xfrm>
          <a:prstGeom prst="rect">
            <a:avLst/>
          </a:prstGeom>
        </p:spPr>
      </p:pic>
      <p:sp>
        <p:nvSpPr>
          <p:cNvPr id="14" name="Shape 8"/>
          <p:cNvSpPr/>
          <p:nvPr/>
        </p:nvSpPr>
        <p:spPr>
          <a:xfrm>
            <a:off x="0" y="1384402"/>
            <a:ext cx="7114946" cy="4629607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15" name="Shape 9"/>
          <p:cNvSpPr/>
          <p:nvPr/>
        </p:nvSpPr>
        <p:spPr>
          <a:xfrm>
            <a:off x="457200" y="1765706"/>
            <a:ext cx="38405" cy="543154"/>
          </a:xfrm>
          <a:prstGeom prst="rect">
            <a:avLst/>
          </a:prstGeom>
          <a:solidFill>
            <a:srgbClr val="3B82F6"/>
          </a:solidFill>
          <a:ln w="12700">
            <a:solidFill>
              <a:srgbClr val="3B82F6">
                <a:alpha val="0"/>
              </a:srgbClr>
            </a:solidFill>
            <a:prstDash val="solid"/>
          </a:ln>
        </p:spPr>
      </p:sp>
      <p:sp>
        <p:nvSpPr>
          <p:cNvPr id="16" name="Text 10"/>
          <p:cNvSpPr txBox="1"/>
          <p:nvPr/>
        </p:nvSpPr>
        <p:spPr>
          <a:xfrm>
            <a:off x="647395" y="1765706"/>
            <a:ext cx="6201461" cy="3145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1E3A8A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Contract Manager – Equans</a:t>
            </a:r>
            <a:endParaRPr lang="en-US" sz="1500" dirty="0"/>
          </a:p>
        </p:txBody>
      </p:sp>
      <p:sp>
        <p:nvSpPr>
          <p:cNvPr id="17" name="Text 11"/>
          <p:cNvSpPr txBox="1"/>
          <p:nvPr/>
        </p:nvSpPr>
        <p:spPr>
          <a:xfrm>
            <a:off x="647395" y="2113178"/>
            <a:ext cx="6201461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Key responsibilities and duties for the role.</a:t>
            </a:r>
            <a:endParaRPr lang="en-US" sz="1000" dirty="0"/>
          </a:p>
        </p:txBody>
      </p:sp>
      <p:sp>
        <p:nvSpPr>
          <p:cNvPr id="18" name="Shape 12"/>
          <p:cNvSpPr/>
          <p:nvPr/>
        </p:nvSpPr>
        <p:spPr>
          <a:xfrm>
            <a:off x="471881" y="2715767"/>
            <a:ext cx="381305" cy="381305"/>
          </a:xfrm>
          <a:prstGeom prst="ellipse">
            <a:avLst/>
          </a:prstGeom>
          <a:solidFill>
            <a:srgbClr val="EFF6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19" name="Image 4" descr="preencoded.png"/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586180" y="2839212"/>
            <a:ext cx="152705" cy="152705"/>
          </a:xfrm>
          <a:prstGeom prst="rect">
            <a:avLst/>
          </a:prstGeom>
        </p:spPr>
      </p:pic>
      <p:sp>
        <p:nvSpPr>
          <p:cNvPr id="20" name="Text 13"/>
          <p:cNvSpPr txBox="1"/>
          <p:nvPr/>
        </p:nvSpPr>
        <p:spPr>
          <a:xfrm>
            <a:off x="987552" y="2694754"/>
            <a:ext cx="5858561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Operational Delivery</a:t>
            </a:r>
            <a:endParaRPr lang="en-US" sz="1200" dirty="0"/>
          </a:p>
        </p:txBody>
      </p:sp>
      <p:sp>
        <p:nvSpPr>
          <p:cNvPr id="21" name="Text 14"/>
          <p:cNvSpPr txBox="1"/>
          <p:nvPr/>
        </p:nvSpPr>
        <p:spPr>
          <a:xfrm>
            <a:off x="990295" y="2934310"/>
            <a:ext cx="5820156" cy="3721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Oversee operational service delivery ensuring efficiency and safety across all assigned contracts.</a:t>
            </a:r>
            <a:endParaRPr lang="en-US" sz="1000" dirty="0"/>
          </a:p>
        </p:txBody>
      </p:sp>
      <p:sp>
        <p:nvSpPr>
          <p:cNvPr id="22" name="Shape 15"/>
          <p:cNvSpPr/>
          <p:nvPr/>
        </p:nvSpPr>
        <p:spPr>
          <a:xfrm>
            <a:off x="457200" y="3299155"/>
            <a:ext cx="381305" cy="381305"/>
          </a:xfrm>
          <a:prstGeom prst="ellipse">
            <a:avLst/>
          </a:prstGeom>
          <a:solidFill>
            <a:srgbClr val="EFF6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23" name="Image 5" descr="preencoded.png"/>
          <p:cNvPicPr>
            <a:picLocks noChangeAspect="1"/>
          </p:cNvPicPr>
          <p:nvPr/>
        </p:nvPicPr>
        <p:blipFill>
          <a:blip r:embed="rId8"/>
          <a:srcRect t="-100" b="-100"/>
          <a:stretch/>
        </p:blipFill>
        <p:spPr>
          <a:xfrm>
            <a:off x="590702" y="3413455"/>
            <a:ext cx="114300" cy="152705"/>
          </a:xfrm>
          <a:prstGeom prst="rect">
            <a:avLst/>
          </a:prstGeom>
        </p:spPr>
      </p:pic>
      <p:sp>
        <p:nvSpPr>
          <p:cNvPr id="24" name="Text 16"/>
          <p:cNvSpPr txBox="1"/>
          <p:nvPr/>
        </p:nvSpPr>
        <p:spPr>
          <a:xfrm>
            <a:off x="990295" y="3260750"/>
            <a:ext cx="552480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Audits &amp; Reviews</a:t>
            </a:r>
            <a:endParaRPr lang="en-US" sz="1200" dirty="0"/>
          </a:p>
        </p:txBody>
      </p:sp>
      <p:sp>
        <p:nvSpPr>
          <p:cNvPr id="25" name="Text 17"/>
          <p:cNvSpPr txBox="1"/>
          <p:nvPr/>
        </p:nvSpPr>
        <p:spPr>
          <a:xfrm>
            <a:off x="990295" y="3508553"/>
            <a:ext cx="6096305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Conduct regular audits and performance reviews to maintain high standards of service.</a:t>
            </a:r>
            <a:endParaRPr lang="en-US" sz="1000" dirty="0"/>
          </a:p>
        </p:txBody>
      </p:sp>
      <p:sp>
        <p:nvSpPr>
          <p:cNvPr id="26" name="Shape 18"/>
          <p:cNvSpPr/>
          <p:nvPr/>
        </p:nvSpPr>
        <p:spPr>
          <a:xfrm>
            <a:off x="457200" y="3882542"/>
            <a:ext cx="381305" cy="381305"/>
          </a:xfrm>
          <a:prstGeom prst="ellipse">
            <a:avLst/>
          </a:prstGeom>
          <a:solidFill>
            <a:srgbClr val="EFF6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27" name="Image 6" descr="preencoded.png"/>
          <p:cNvPicPr>
            <a:picLocks noChangeAspect="1"/>
          </p:cNvPicPr>
          <p:nvPr/>
        </p:nvPicPr>
        <p:blipFill>
          <a:blip r:embed="rId9"/>
          <a:srcRect t="-100" b="-100"/>
          <a:stretch/>
        </p:blipFill>
        <p:spPr>
          <a:xfrm>
            <a:off x="590702" y="3996842"/>
            <a:ext cx="114300" cy="152705"/>
          </a:xfrm>
          <a:prstGeom prst="rect">
            <a:avLst/>
          </a:prstGeom>
        </p:spPr>
      </p:pic>
      <p:sp>
        <p:nvSpPr>
          <p:cNvPr id="28" name="Text 19"/>
          <p:cNvSpPr txBox="1"/>
          <p:nvPr/>
        </p:nvSpPr>
        <p:spPr>
          <a:xfrm>
            <a:off x="990295" y="3844138"/>
            <a:ext cx="567751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Contractual Compliance</a:t>
            </a:r>
            <a:endParaRPr lang="en-US" sz="1200" dirty="0"/>
          </a:p>
        </p:txBody>
      </p:sp>
      <p:sp>
        <p:nvSpPr>
          <p:cNvPr id="29" name="Text 20"/>
          <p:cNvSpPr txBox="1"/>
          <p:nvPr/>
        </p:nvSpPr>
        <p:spPr>
          <a:xfrm>
            <a:off x="990295" y="4091940"/>
            <a:ext cx="6249010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Ensure strict compliance with all contractual requirements, health, and safety regulations.</a:t>
            </a:r>
            <a:endParaRPr lang="en-US" sz="1000" dirty="0"/>
          </a:p>
        </p:txBody>
      </p:sp>
      <p:sp>
        <p:nvSpPr>
          <p:cNvPr id="30" name="Shape 21"/>
          <p:cNvSpPr/>
          <p:nvPr/>
        </p:nvSpPr>
        <p:spPr>
          <a:xfrm>
            <a:off x="457200" y="4465930"/>
            <a:ext cx="381305" cy="381305"/>
          </a:xfrm>
          <a:prstGeom prst="ellipse">
            <a:avLst/>
          </a:prstGeom>
          <a:solidFill>
            <a:srgbClr val="EFF6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1" name="Image 7" descr="preencoded.png"/>
          <p:cNvPicPr>
            <a:picLocks noChangeAspect="1"/>
          </p:cNvPicPr>
          <p:nvPr/>
        </p:nvPicPr>
        <p:blipFill>
          <a:blip r:embed="rId10"/>
          <a:srcRect t="-180" b="-180"/>
          <a:stretch/>
        </p:blipFill>
        <p:spPr>
          <a:xfrm>
            <a:off x="552298" y="4580230"/>
            <a:ext cx="190195" cy="152705"/>
          </a:xfrm>
          <a:prstGeom prst="rect">
            <a:avLst/>
          </a:prstGeom>
        </p:spPr>
      </p:pic>
      <p:sp>
        <p:nvSpPr>
          <p:cNvPr id="32" name="Text 22"/>
          <p:cNvSpPr txBox="1"/>
          <p:nvPr/>
        </p:nvSpPr>
        <p:spPr>
          <a:xfrm>
            <a:off x="990295" y="4427525"/>
            <a:ext cx="5858561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Stakeholder Communication</a:t>
            </a:r>
            <a:endParaRPr lang="en-US" sz="1200" dirty="0"/>
          </a:p>
        </p:txBody>
      </p:sp>
      <p:sp>
        <p:nvSpPr>
          <p:cNvPr id="33" name="Text 23"/>
          <p:cNvSpPr txBox="1"/>
          <p:nvPr/>
        </p:nvSpPr>
        <p:spPr>
          <a:xfrm>
            <a:off x="990295" y="4675327"/>
            <a:ext cx="5820156" cy="3721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Maintain consistent and effective communication with clients, subcontractors, and internal stakeholders.</a:t>
            </a:r>
            <a:endParaRPr lang="en-US" sz="1000" dirty="0"/>
          </a:p>
        </p:txBody>
      </p:sp>
      <p:sp>
        <p:nvSpPr>
          <p:cNvPr id="34" name="Shape 24"/>
          <p:cNvSpPr/>
          <p:nvPr/>
        </p:nvSpPr>
        <p:spPr>
          <a:xfrm>
            <a:off x="457200" y="5233111"/>
            <a:ext cx="381305" cy="381305"/>
          </a:xfrm>
          <a:prstGeom prst="ellipse">
            <a:avLst/>
          </a:prstGeom>
          <a:solidFill>
            <a:srgbClr val="EFF6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5" name="Image 8" descr="preencoded.png"/>
          <p:cNvPicPr>
            <a:picLocks noChangeAspect="1"/>
          </p:cNvPicPr>
          <p:nvPr/>
        </p:nvPicPr>
        <p:blipFill>
          <a:blip r:embed="rId11"/>
          <a:srcRect/>
          <a:stretch/>
        </p:blipFill>
        <p:spPr>
          <a:xfrm>
            <a:off x="571500" y="5347411"/>
            <a:ext cx="152705" cy="152705"/>
          </a:xfrm>
          <a:prstGeom prst="rect">
            <a:avLst/>
          </a:prstGeom>
        </p:spPr>
      </p:pic>
      <p:sp>
        <p:nvSpPr>
          <p:cNvPr id="36" name="Text 25"/>
          <p:cNvSpPr txBox="1"/>
          <p:nvPr/>
        </p:nvSpPr>
        <p:spPr>
          <a:xfrm>
            <a:off x="990295" y="5194706"/>
            <a:ext cx="510601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Quality Monitoring</a:t>
            </a:r>
            <a:endParaRPr lang="en-US" sz="1200" dirty="0"/>
          </a:p>
        </p:txBody>
      </p:sp>
      <p:sp>
        <p:nvSpPr>
          <p:cNvPr id="37" name="Text 26"/>
          <p:cNvSpPr txBox="1"/>
          <p:nvPr/>
        </p:nvSpPr>
        <p:spPr>
          <a:xfrm>
            <a:off x="990295" y="5442509"/>
            <a:ext cx="5677510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Monitor service quality and performance KPIs to drive continuous improvement.</a:t>
            </a:r>
            <a:endParaRPr lang="en-US" sz="1000" dirty="0"/>
          </a:p>
        </p:txBody>
      </p:sp>
      <p:sp>
        <p:nvSpPr>
          <p:cNvPr id="38" name="Shape 27"/>
          <p:cNvSpPr/>
          <p:nvPr/>
        </p:nvSpPr>
        <p:spPr>
          <a:xfrm>
            <a:off x="0" y="6006694"/>
            <a:ext cx="12191695" cy="381305"/>
          </a:xfrm>
          <a:prstGeom prst="rect">
            <a:avLst/>
          </a:prstGeom>
          <a:solidFill>
            <a:srgbClr val="F9FAFB"/>
          </a:solidFill>
          <a:ln/>
        </p:spPr>
      </p:sp>
      <p:sp>
        <p:nvSpPr>
          <p:cNvPr id="39" name="Shape 28"/>
          <p:cNvSpPr/>
          <p:nvPr/>
        </p:nvSpPr>
        <p:spPr>
          <a:xfrm>
            <a:off x="0" y="6006694"/>
            <a:ext cx="12191695" cy="9144"/>
          </a:xfrm>
          <a:prstGeom prst="rect">
            <a:avLst/>
          </a:prstGeom>
          <a:solidFill>
            <a:srgbClr val="E5E7EB"/>
          </a:solidFill>
          <a:ln w="12700">
            <a:solidFill>
              <a:srgbClr val="E5E7EB">
                <a:alpha val="0"/>
              </a:srgbClr>
            </a:solidFill>
            <a:prstDash val="solid"/>
          </a:ln>
        </p:spPr>
      </p:sp>
      <p:sp>
        <p:nvSpPr>
          <p:cNvPr id="40" name="Text 29"/>
          <p:cNvSpPr txBox="1"/>
          <p:nvPr/>
        </p:nvSpPr>
        <p:spPr>
          <a:xfrm>
            <a:off x="609905" y="6125566"/>
            <a:ext cx="3411626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Recruitment and L&amp;D for Organisational Effectiveness</a:t>
            </a:r>
            <a:endParaRPr lang="en-US" sz="900" dirty="0"/>
          </a:p>
        </p:txBody>
      </p:sp>
      <p:sp>
        <p:nvSpPr>
          <p:cNvPr id="41" name="Text 30"/>
          <p:cNvSpPr txBox="1"/>
          <p:nvPr/>
        </p:nvSpPr>
        <p:spPr>
          <a:xfrm>
            <a:off x="11228832" y="6125566"/>
            <a:ext cx="438912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Page 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3F4F6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rcRect l="-2" r="-2"/>
          <a:stretch/>
        </p:blipFill>
        <p:spPr>
          <a:xfrm>
            <a:off x="0" y="611734"/>
            <a:ext cx="12191695" cy="5633618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0" y="1526134"/>
            <a:ext cx="12191695" cy="4724705"/>
          </a:xfrm>
          <a:prstGeom prst="rect">
            <a:avLst/>
          </a:prstGeom>
          <a:solidFill>
            <a:srgbClr val="F9FAFB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5" name="Shape 2"/>
          <p:cNvSpPr/>
          <p:nvPr/>
        </p:nvSpPr>
        <p:spPr>
          <a:xfrm>
            <a:off x="0" y="611734"/>
            <a:ext cx="12191695" cy="914400"/>
          </a:xfrm>
          <a:prstGeom prst="rect">
            <a:avLst/>
          </a:prstGeom>
          <a:solidFill>
            <a:srgbClr val="1E3A8A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6" name="Text 3"/>
          <p:cNvSpPr txBox="1"/>
          <p:nvPr/>
        </p:nvSpPr>
        <p:spPr>
          <a:xfrm>
            <a:off x="609905" y="878738"/>
            <a:ext cx="4439412" cy="3813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700" b="1" kern="0" spc="-67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Onboarding Journey</a:t>
            </a:r>
            <a:endParaRPr lang="en-US" sz="2700" dirty="0"/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0" y="611734"/>
            <a:ext cx="114300" cy="914400"/>
          </a:xfrm>
          <a:prstGeom prst="rect">
            <a:avLst/>
          </a:prstGeom>
        </p:spPr>
      </p:pic>
      <p:sp>
        <p:nvSpPr>
          <p:cNvPr id="9" name="Text 5"/>
          <p:cNvSpPr txBox="1"/>
          <p:nvPr/>
        </p:nvSpPr>
        <p:spPr>
          <a:xfrm>
            <a:off x="10263226" y="935431"/>
            <a:ext cx="1576426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dirty="0">
                <a:solidFill>
                  <a:srgbClr val="FFFFFF">
                    <a:alpha val="80000"/>
                  </a:srgb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4-Week Timeline</a:t>
            </a:r>
            <a:endParaRPr lang="en-US" sz="1300" dirty="0"/>
          </a:p>
        </p:txBody>
      </p:sp>
      <p:sp>
        <p:nvSpPr>
          <p:cNvPr id="10" name="Text 6"/>
          <p:cNvSpPr txBox="1"/>
          <p:nvPr/>
        </p:nvSpPr>
        <p:spPr>
          <a:xfrm>
            <a:off x="457200" y="1831543"/>
            <a:ext cx="5658307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Structured integration plan for new Contract Managers</a:t>
            </a:r>
            <a:endParaRPr lang="en-US" sz="1500" dirty="0"/>
          </a:p>
        </p:txBody>
      </p:sp>
      <p:pic>
        <p:nvPicPr>
          <p:cNvPr id="11" name="Image 2" descr="preencoded.png"/>
          <p:cNvPicPr>
            <a:picLocks noChangeAspect="1"/>
          </p:cNvPicPr>
          <p:nvPr/>
        </p:nvPicPr>
        <p:blipFill>
          <a:blip r:embed="rId5"/>
          <a:srcRect t="-400" b="-400"/>
          <a:stretch/>
        </p:blipFill>
        <p:spPr>
          <a:xfrm>
            <a:off x="457200" y="2174443"/>
            <a:ext cx="914400" cy="38405"/>
          </a:xfrm>
          <a:prstGeom prst="rect">
            <a:avLst/>
          </a:prstGeom>
        </p:spPr>
      </p:pic>
      <p:pic>
        <p:nvPicPr>
          <p:cNvPr id="12" name="Image 3" descr="preencoded.png"/>
          <p:cNvPicPr>
            <a:picLocks noChangeAspect="1"/>
          </p:cNvPicPr>
          <p:nvPr/>
        </p:nvPicPr>
        <p:blipFill>
          <a:blip r:embed="rId6"/>
          <a:srcRect t="-22" b="-22"/>
          <a:stretch/>
        </p:blipFill>
        <p:spPr>
          <a:xfrm>
            <a:off x="7070141" y="1840687"/>
            <a:ext cx="4664354" cy="362102"/>
          </a:xfrm>
          <a:prstGeom prst="rect">
            <a:avLst/>
          </a:prstGeom>
        </p:spPr>
      </p:pic>
      <p:pic>
        <p:nvPicPr>
          <p:cNvPr id="13" name="Image 4" descr="preencoded.png"/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7231990" y="1945843"/>
            <a:ext cx="152705" cy="152705"/>
          </a:xfrm>
          <a:prstGeom prst="rect">
            <a:avLst/>
          </a:prstGeom>
        </p:spPr>
      </p:pic>
      <p:sp>
        <p:nvSpPr>
          <p:cNvPr id="14" name="Text 7"/>
          <p:cNvSpPr txBox="1"/>
          <p:nvPr/>
        </p:nvSpPr>
        <p:spPr>
          <a:xfrm>
            <a:off x="7460590" y="1840687"/>
            <a:ext cx="4191610" cy="36210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Timeline progresses from orientation to full operational capability.</a:t>
            </a:r>
            <a:endParaRPr lang="en-US" sz="1000" dirty="0"/>
          </a:p>
        </p:txBody>
      </p:sp>
      <p:pic>
        <p:nvPicPr>
          <p:cNvPr id="15" name="Image 5" descr="preencoded.png"/>
          <p:cNvPicPr>
            <a:picLocks noChangeAspect="1"/>
          </p:cNvPicPr>
          <p:nvPr/>
        </p:nvPicPr>
        <p:blipFill>
          <a:blip r:embed="rId8"/>
          <a:srcRect/>
          <a:stretch/>
        </p:blipFill>
        <p:spPr>
          <a:xfrm>
            <a:off x="457200" y="2440534"/>
            <a:ext cx="2648102" cy="2967228"/>
          </a:xfrm>
          <a:prstGeom prst="rect">
            <a:avLst/>
          </a:prstGeom>
        </p:spPr>
      </p:pic>
      <p:sp>
        <p:nvSpPr>
          <p:cNvPr id="16" name="Shape 8"/>
          <p:cNvSpPr/>
          <p:nvPr/>
        </p:nvSpPr>
        <p:spPr>
          <a:xfrm>
            <a:off x="466344" y="2450592"/>
            <a:ext cx="2628900" cy="981151"/>
          </a:xfrm>
          <a:prstGeom prst="roundRect">
            <a:avLst>
              <a:gd name="adj" fmla="val 10858"/>
            </a:avLst>
          </a:prstGeom>
          <a:solidFill>
            <a:srgbClr val="1E3A8A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17" name="Shape 9"/>
          <p:cNvSpPr/>
          <p:nvPr/>
        </p:nvSpPr>
        <p:spPr>
          <a:xfrm>
            <a:off x="657454" y="2712110"/>
            <a:ext cx="381305" cy="457200"/>
          </a:xfrm>
          <a:prstGeom prst="roundRect">
            <a:avLst>
              <a:gd name="adj" fmla="val 239808"/>
            </a:avLst>
          </a:prstGeom>
          <a:noFill/>
          <a:ln w="12700">
            <a:solidFill>
              <a:srgbClr val="E5E7EB"/>
            </a:solidFill>
            <a:prstDash val="solid"/>
          </a:ln>
        </p:spPr>
      </p:sp>
      <p:pic>
        <p:nvPicPr>
          <p:cNvPr id="18" name="Image 6" descr="preencoded.png"/>
          <p:cNvPicPr>
            <a:picLocks noChangeAspect="1"/>
          </p:cNvPicPr>
          <p:nvPr/>
        </p:nvPicPr>
        <p:blipFill>
          <a:blip r:embed="rId9"/>
          <a:srcRect/>
          <a:stretch/>
        </p:blipFill>
        <p:spPr>
          <a:xfrm>
            <a:off x="748894" y="2845613"/>
            <a:ext cx="190195" cy="190195"/>
          </a:xfrm>
          <a:prstGeom prst="rect">
            <a:avLst/>
          </a:prstGeom>
        </p:spPr>
      </p:pic>
      <p:sp>
        <p:nvSpPr>
          <p:cNvPr id="19" name="Text 10"/>
          <p:cNvSpPr txBox="1"/>
          <p:nvPr/>
        </p:nvSpPr>
        <p:spPr>
          <a:xfrm>
            <a:off x="1184148" y="2640787"/>
            <a:ext cx="1800454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b="1" kern="0" spc="45" dirty="0">
                <a:solidFill>
                  <a:srgbClr val="BFDBFE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Week 1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184148" y="2812694"/>
            <a:ext cx="1793138" cy="428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Orientation &amp; Induction</a:t>
            </a:r>
            <a:endParaRPr lang="en-US" sz="1300" dirty="0"/>
          </a:p>
        </p:txBody>
      </p:sp>
      <p:sp>
        <p:nvSpPr>
          <p:cNvPr id="21" name="Shape 12"/>
          <p:cNvSpPr/>
          <p:nvPr/>
        </p:nvSpPr>
        <p:spPr>
          <a:xfrm>
            <a:off x="466344" y="3431743"/>
            <a:ext cx="2628900" cy="1914754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22" name="Text 13"/>
          <p:cNvSpPr txBox="1"/>
          <p:nvPr/>
        </p:nvSpPr>
        <p:spPr>
          <a:xfrm>
            <a:off x="905256" y="3660343"/>
            <a:ext cx="2039112" cy="3721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Company vision &amp; values overview</a:t>
            </a:r>
            <a:endParaRPr lang="en-US" sz="1000" dirty="0"/>
          </a:p>
        </p:txBody>
      </p:sp>
      <p:sp>
        <p:nvSpPr>
          <p:cNvPr id="23" name="Text 14"/>
          <p:cNvSpPr txBox="1"/>
          <p:nvPr/>
        </p:nvSpPr>
        <p:spPr>
          <a:xfrm>
            <a:off x="905256" y="4178808"/>
            <a:ext cx="2199132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Health &amp; Safety (H&amp;S) policies</a:t>
            </a:r>
            <a:endParaRPr lang="en-US" sz="1000" dirty="0"/>
          </a:p>
        </p:txBody>
      </p:sp>
      <p:sp>
        <p:nvSpPr>
          <p:cNvPr id="24" name="Text 15"/>
          <p:cNvSpPr txBox="1"/>
          <p:nvPr/>
        </p:nvSpPr>
        <p:spPr>
          <a:xfrm>
            <a:off x="905256" y="4540910"/>
            <a:ext cx="1837030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IT setup &amp; system access</a:t>
            </a:r>
            <a:endParaRPr lang="en-US" sz="1000" dirty="0"/>
          </a:p>
        </p:txBody>
      </p:sp>
      <p:sp>
        <p:nvSpPr>
          <p:cNvPr id="25" name="Text 16"/>
          <p:cNvSpPr txBox="1"/>
          <p:nvPr/>
        </p:nvSpPr>
        <p:spPr>
          <a:xfrm>
            <a:off x="905256" y="4903013"/>
            <a:ext cx="1741932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Meet HR &amp; Admin teams</a:t>
            </a:r>
            <a:endParaRPr lang="en-US" sz="1000" dirty="0"/>
          </a:p>
        </p:txBody>
      </p:sp>
      <p:pic>
        <p:nvPicPr>
          <p:cNvPr id="26" name="Image 7" descr="preencoded.png"/>
          <p:cNvPicPr>
            <a:picLocks noChangeAspect="1"/>
          </p:cNvPicPr>
          <p:nvPr/>
        </p:nvPicPr>
        <p:blipFill>
          <a:blip r:embed="rId10"/>
          <a:srcRect t="-400" b="-400"/>
          <a:stretch/>
        </p:blipFill>
        <p:spPr>
          <a:xfrm>
            <a:off x="466344" y="5341010"/>
            <a:ext cx="2628900" cy="57607"/>
          </a:xfrm>
          <a:prstGeom prst="rect">
            <a:avLst/>
          </a:prstGeom>
        </p:spPr>
      </p:pic>
      <p:pic>
        <p:nvPicPr>
          <p:cNvPr id="27" name="Image 8" descr="preencoded.png"/>
          <p:cNvPicPr>
            <a:picLocks noChangeAspect="1"/>
          </p:cNvPicPr>
          <p:nvPr/>
        </p:nvPicPr>
        <p:blipFill>
          <a:blip r:embed="rId8"/>
          <a:srcRect/>
          <a:stretch/>
        </p:blipFill>
        <p:spPr>
          <a:xfrm>
            <a:off x="3333902" y="2440534"/>
            <a:ext cx="2648102" cy="2967228"/>
          </a:xfrm>
          <a:prstGeom prst="rect">
            <a:avLst/>
          </a:prstGeom>
        </p:spPr>
      </p:pic>
      <p:sp>
        <p:nvSpPr>
          <p:cNvPr id="28" name="Shape 17"/>
          <p:cNvSpPr/>
          <p:nvPr/>
        </p:nvSpPr>
        <p:spPr>
          <a:xfrm>
            <a:off x="3343046" y="2450592"/>
            <a:ext cx="2628900" cy="838505"/>
          </a:xfrm>
          <a:prstGeom prst="roundRect">
            <a:avLst>
              <a:gd name="adj" fmla="val 14871"/>
            </a:avLst>
          </a:prstGeom>
          <a:solidFill>
            <a:srgbClr val="1E40A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29" name="Shape 18"/>
          <p:cNvSpPr/>
          <p:nvPr/>
        </p:nvSpPr>
        <p:spPr>
          <a:xfrm>
            <a:off x="3534156" y="2640787"/>
            <a:ext cx="457200" cy="457200"/>
          </a:xfrm>
          <a:prstGeom prst="ellipse">
            <a:avLst/>
          </a:prstGeom>
          <a:noFill/>
          <a:ln w="12700">
            <a:solidFill>
              <a:srgbClr val="E5E7EB"/>
            </a:solidFill>
            <a:prstDash val="solid"/>
          </a:ln>
        </p:spPr>
      </p:sp>
      <p:pic>
        <p:nvPicPr>
          <p:cNvPr id="30" name="Image 9" descr="preencoded.png"/>
          <p:cNvPicPr>
            <a:picLocks noChangeAspect="1"/>
          </p:cNvPicPr>
          <p:nvPr/>
        </p:nvPicPr>
        <p:blipFill>
          <a:blip r:embed="rId11"/>
          <a:srcRect/>
          <a:stretch/>
        </p:blipFill>
        <p:spPr>
          <a:xfrm>
            <a:off x="3642970" y="2774290"/>
            <a:ext cx="237744" cy="190195"/>
          </a:xfrm>
          <a:prstGeom prst="rect">
            <a:avLst/>
          </a:prstGeom>
        </p:spPr>
      </p:pic>
      <p:sp>
        <p:nvSpPr>
          <p:cNvPr id="31" name="Text 19"/>
          <p:cNvSpPr txBox="1"/>
          <p:nvPr/>
        </p:nvSpPr>
        <p:spPr>
          <a:xfrm>
            <a:off x="4143146" y="2676449"/>
            <a:ext cx="1534363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b="1" kern="0" spc="45" dirty="0">
                <a:solidFill>
                  <a:srgbClr val="BFDBFE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Week 2</a:t>
            </a:r>
            <a:endParaRPr lang="en-US" sz="900" dirty="0"/>
          </a:p>
        </p:txBody>
      </p:sp>
      <p:sp>
        <p:nvSpPr>
          <p:cNvPr id="32" name="Text 20"/>
          <p:cNvSpPr txBox="1"/>
          <p:nvPr/>
        </p:nvSpPr>
        <p:spPr>
          <a:xfrm>
            <a:off x="4143146" y="2848356"/>
            <a:ext cx="1734617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Role Integration</a:t>
            </a:r>
            <a:endParaRPr lang="en-US" sz="1300" dirty="0"/>
          </a:p>
        </p:txBody>
      </p:sp>
      <p:sp>
        <p:nvSpPr>
          <p:cNvPr id="33" name="Shape 21"/>
          <p:cNvSpPr/>
          <p:nvPr/>
        </p:nvSpPr>
        <p:spPr>
          <a:xfrm>
            <a:off x="3343046" y="3288182"/>
            <a:ext cx="2628900" cy="205740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34" name="Text 22"/>
          <p:cNvSpPr txBox="1"/>
          <p:nvPr/>
        </p:nvSpPr>
        <p:spPr>
          <a:xfrm>
            <a:off x="3781044" y="3516782"/>
            <a:ext cx="2071116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Shadowing senior managers</a:t>
            </a:r>
            <a:endParaRPr lang="en-US" sz="1000" dirty="0"/>
          </a:p>
        </p:txBody>
      </p:sp>
      <p:sp>
        <p:nvSpPr>
          <p:cNvPr id="35" name="Text 23"/>
          <p:cNvSpPr txBox="1"/>
          <p:nvPr/>
        </p:nvSpPr>
        <p:spPr>
          <a:xfrm>
            <a:off x="3781044" y="3878885"/>
            <a:ext cx="2039112" cy="3721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Contract management systems training</a:t>
            </a:r>
            <a:endParaRPr lang="en-US" sz="1000" dirty="0"/>
          </a:p>
        </p:txBody>
      </p:sp>
      <p:sp>
        <p:nvSpPr>
          <p:cNvPr id="36" name="Text 24"/>
          <p:cNvSpPr txBox="1"/>
          <p:nvPr/>
        </p:nvSpPr>
        <p:spPr>
          <a:xfrm>
            <a:off x="3781044" y="4398264"/>
            <a:ext cx="1927555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Introduction to key clients</a:t>
            </a:r>
            <a:endParaRPr lang="en-US" sz="1000" dirty="0"/>
          </a:p>
        </p:txBody>
      </p:sp>
      <p:sp>
        <p:nvSpPr>
          <p:cNvPr id="37" name="Text 25"/>
          <p:cNvSpPr txBox="1"/>
          <p:nvPr/>
        </p:nvSpPr>
        <p:spPr>
          <a:xfrm>
            <a:off x="3781044" y="4760366"/>
            <a:ext cx="2154326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Subcontractor familiarisation</a:t>
            </a:r>
            <a:endParaRPr lang="en-US" sz="1000" dirty="0"/>
          </a:p>
        </p:txBody>
      </p:sp>
      <p:pic>
        <p:nvPicPr>
          <p:cNvPr id="38" name="Image 10" descr="preencoded.png"/>
          <p:cNvPicPr>
            <a:picLocks noChangeAspect="1"/>
          </p:cNvPicPr>
          <p:nvPr/>
        </p:nvPicPr>
        <p:blipFill>
          <a:blip r:embed="rId12"/>
          <a:srcRect t="-400" b="-400"/>
          <a:stretch/>
        </p:blipFill>
        <p:spPr>
          <a:xfrm>
            <a:off x="3343046" y="5341010"/>
            <a:ext cx="2628900" cy="57607"/>
          </a:xfrm>
          <a:prstGeom prst="rect">
            <a:avLst/>
          </a:prstGeom>
        </p:spPr>
      </p:pic>
      <p:pic>
        <p:nvPicPr>
          <p:cNvPr id="39" name="Image 11" descr="preencoded.png"/>
          <p:cNvPicPr>
            <a:picLocks noChangeAspect="1"/>
          </p:cNvPicPr>
          <p:nvPr/>
        </p:nvPicPr>
        <p:blipFill>
          <a:blip r:embed="rId8"/>
          <a:srcRect/>
          <a:stretch/>
        </p:blipFill>
        <p:spPr>
          <a:xfrm>
            <a:off x="6210605" y="2440534"/>
            <a:ext cx="2648102" cy="2967228"/>
          </a:xfrm>
          <a:prstGeom prst="rect">
            <a:avLst/>
          </a:prstGeom>
        </p:spPr>
      </p:pic>
      <p:sp>
        <p:nvSpPr>
          <p:cNvPr id="40" name="Shape 26"/>
          <p:cNvSpPr/>
          <p:nvPr/>
        </p:nvSpPr>
        <p:spPr>
          <a:xfrm>
            <a:off x="6219749" y="2450592"/>
            <a:ext cx="2628900" cy="981151"/>
          </a:xfrm>
          <a:prstGeom prst="roundRect">
            <a:avLst>
              <a:gd name="adj" fmla="val 10858"/>
            </a:avLst>
          </a:prstGeom>
          <a:solidFill>
            <a:srgbClr val="1D4ED8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41" name="Shape 27"/>
          <p:cNvSpPr/>
          <p:nvPr/>
        </p:nvSpPr>
        <p:spPr>
          <a:xfrm>
            <a:off x="6409944" y="2712110"/>
            <a:ext cx="381305" cy="457200"/>
          </a:xfrm>
          <a:prstGeom prst="roundRect">
            <a:avLst>
              <a:gd name="adj" fmla="val 239808"/>
            </a:avLst>
          </a:prstGeom>
          <a:noFill/>
          <a:ln w="12700">
            <a:solidFill>
              <a:srgbClr val="E5E7EB"/>
            </a:solidFill>
            <a:prstDash val="solid"/>
          </a:ln>
        </p:spPr>
      </p:sp>
      <p:pic>
        <p:nvPicPr>
          <p:cNvPr id="42" name="Image 12" descr="preencoded.png"/>
          <p:cNvPicPr>
            <a:picLocks noChangeAspect="1"/>
          </p:cNvPicPr>
          <p:nvPr/>
        </p:nvPicPr>
        <p:blipFill>
          <a:blip r:embed="rId13"/>
          <a:srcRect/>
          <a:stretch/>
        </p:blipFill>
        <p:spPr>
          <a:xfrm>
            <a:off x="6505042" y="2845613"/>
            <a:ext cx="190195" cy="190195"/>
          </a:xfrm>
          <a:prstGeom prst="rect">
            <a:avLst/>
          </a:prstGeom>
        </p:spPr>
      </p:pic>
      <p:sp>
        <p:nvSpPr>
          <p:cNvPr id="43" name="Text 28"/>
          <p:cNvSpPr txBox="1"/>
          <p:nvPr/>
        </p:nvSpPr>
        <p:spPr>
          <a:xfrm>
            <a:off x="6943039" y="2640787"/>
            <a:ext cx="1800454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b="1" kern="0" spc="45" dirty="0">
                <a:solidFill>
                  <a:srgbClr val="DBEAFE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Week 3</a:t>
            </a:r>
            <a:endParaRPr lang="en-US" sz="900" dirty="0"/>
          </a:p>
        </p:txBody>
      </p:sp>
      <p:sp>
        <p:nvSpPr>
          <p:cNvPr id="44" name="Text 29"/>
          <p:cNvSpPr txBox="1"/>
          <p:nvPr/>
        </p:nvSpPr>
        <p:spPr>
          <a:xfrm>
            <a:off x="6943039" y="2812694"/>
            <a:ext cx="1793138" cy="428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Operational Immersion</a:t>
            </a:r>
            <a:endParaRPr lang="en-US" sz="1300" dirty="0"/>
          </a:p>
        </p:txBody>
      </p:sp>
      <p:sp>
        <p:nvSpPr>
          <p:cNvPr id="45" name="Shape 30"/>
          <p:cNvSpPr/>
          <p:nvPr/>
        </p:nvSpPr>
        <p:spPr>
          <a:xfrm>
            <a:off x="6219749" y="3431743"/>
            <a:ext cx="2628900" cy="1914754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46" name="Text 31"/>
          <p:cNvSpPr txBox="1"/>
          <p:nvPr/>
        </p:nvSpPr>
        <p:spPr>
          <a:xfrm>
            <a:off x="6657746" y="3660343"/>
            <a:ext cx="1734617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Leading team meetings</a:t>
            </a:r>
            <a:endParaRPr lang="en-US" sz="1000" dirty="0"/>
          </a:p>
        </p:txBody>
      </p:sp>
      <p:sp>
        <p:nvSpPr>
          <p:cNvPr id="47" name="Text 32"/>
          <p:cNvSpPr txBox="1"/>
          <p:nvPr/>
        </p:nvSpPr>
        <p:spPr>
          <a:xfrm>
            <a:off x="6657746" y="4021531"/>
            <a:ext cx="1655064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Live contract site visits</a:t>
            </a:r>
            <a:endParaRPr lang="en-US" sz="1000" dirty="0"/>
          </a:p>
        </p:txBody>
      </p:sp>
      <p:sp>
        <p:nvSpPr>
          <p:cNvPr id="48" name="Text 33"/>
          <p:cNvSpPr txBox="1"/>
          <p:nvPr/>
        </p:nvSpPr>
        <p:spPr>
          <a:xfrm>
            <a:off x="6657746" y="4383634"/>
            <a:ext cx="1938528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Reviewing KPI dashboards</a:t>
            </a:r>
            <a:endParaRPr lang="en-US" sz="1000" dirty="0"/>
          </a:p>
        </p:txBody>
      </p:sp>
      <p:sp>
        <p:nvSpPr>
          <p:cNvPr id="49" name="Text 34"/>
          <p:cNvSpPr txBox="1"/>
          <p:nvPr/>
        </p:nvSpPr>
        <p:spPr>
          <a:xfrm>
            <a:off x="6657746" y="4745736"/>
            <a:ext cx="2199132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Handling minor service issues</a:t>
            </a:r>
            <a:endParaRPr lang="en-US" sz="1000" dirty="0"/>
          </a:p>
        </p:txBody>
      </p:sp>
      <p:pic>
        <p:nvPicPr>
          <p:cNvPr id="50" name="Image 13" descr="preencoded.png"/>
          <p:cNvPicPr>
            <a:picLocks noChangeAspect="1"/>
          </p:cNvPicPr>
          <p:nvPr/>
        </p:nvPicPr>
        <p:blipFill>
          <a:blip r:embed="rId14"/>
          <a:srcRect t="-400" b="-400"/>
          <a:stretch/>
        </p:blipFill>
        <p:spPr>
          <a:xfrm>
            <a:off x="6219749" y="5341010"/>
            <a:ext cx="2628900" cy="57607"/>
          </a:xfrm>
          <a:prstGeom prst="rect">
            <a:avLst/>
          </a:prstGeom>
        </p:spPr>
      </p:pic>
      <p:pic>
        <p:nvPicPr>
          <p:cNvPr id="51" name="Image 14" descr="preencoded.png"/>
          <p:cNvPicPr>
            <a:picLocks noChangeAspect="1"/>
          </p:cNvPicPr>
          <p:nvPr/>
        </p:nvPicPr>
        <p:blipFill>
          <a:blip r:embed="rId8"/>
          <a:srcRect/>
          <a:stretch/>
        </p:blipFill>
        <p:spPr>
          <a:xfrm>
            <a:off x="9087307" y="2440534"/>
            <a:ext cx="2648102" cy="2967228"/>
          </a:xfrm>
          <a:prstGeom prst="rect">
            <a:avLst/>
          </a:prstGeom>
        </p:spPr>
      </p:pic>
      <p:sp>
        <p:nvSpPr>
          <p:cNvPr id="52" name="Shape 35"/>
          <p:cNvSpPr/>
          <p:nvPr/>
        </p:nvSpPr>
        <p:spPr>
          <a:xfrm>
            <a:off x="9096451" y="2450592"/>
            <a:ext cx="2628900" cy="981151"/>
          </a:xfrm>
          <a:prstGeom prst="roundRect">
            <a:avLst>
              <a:gd name="adj" fmla="val 10858"/>
            </a:avLst>
          </a:prstGeom>
          <a:solidFill>
            <a:srgbClr val="2563EB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53" name="Shape 36"/>
          <p:cNvSpPr/>
          <p:nvPr/>
        </p:nvSpPr>
        <p:spPr>
          <a:xfrm>
            <a:off x="9286646" y="2712110"/>
            <a:ext cx="448056" cy="457200"/>
          </a:xfrm>
          <a:prstGeom prst="roundRect">
            <a:avLst>
              <a:gd name="adj" fmla="val 204082"/>
            </a:avLst>
          </a:prstGeom>
          <a:noFill/>
          <a:ln w="12700">
            <a:solidFill>
              <a:srgbClr val="E5E7EB"/>
            </a:solidFill>
            <a:prstDash val="solid"/>
          </a:ln>
        </p:spPr>
      </p:sp>
      <p:pic>
        <p:nvPicPr>
          <p:cNvPr id="54" name="Image 15" descr="preencoded.png"/>
          <p:cNvPicPr>
            <a:picLocks noChangeAspect="1"/>
          </p:cNvPicPr>
          <p:nvPr/>
        </p:nvPicPr>
        <p:blipFill>
          <a:blip r:embed="rId15"/>
          <a:srcRect l="-1648" r="-1648"/>
          <a:stretch/>
        </p:blipFill>
        <p:spPr>
          <a:xfrm>
            <a:off x="9424721" y="2845613"/>
            <a:ext cx="171907" cy="190195"/>
          </a:xfrm>
          <a:prstGeom prst="rect">
            <a:avLst/>
          </a:prstGeom>
        </p:spPr>
      </p:pic>
      <p:sp>
        <p:nvSpPr>
          <p:cNvPr id="55" name="Text 37"/>
          <p:cNvSpPr txBox="1"/>
          <p:nvPr/>
        </p:nvSpPr>
        <p:spPr>
          <a:xfrm>
            <a:off x="9886493" y="2640787"/>
            <a:ext cx="1733702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b="1" kern="0" spc="45" dirty="0">
                <a:solidFill>
                  <a:srgbClr val="DBEAFE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Week 4</a:t>
            </a:r>
            <a:endParaRPr lang="en-US" sz="900" dirty="0"/>
          </a:p>
        </p:txBody>
      </p:sp>
      <p:sp>
        <p:nvSpPr>
          <p:cNvPr id="56" name="Text 38"/>
          <p:cNvSpPr txBox="1"/>
          <p:nvPr/>
        </p:nvSpPr>
        <p:spPr>
          <a:xfrm>
            <a:off x="9886493" y="2812694"/>
            <a:ext cx="1723644" cy="428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Review &amp; Planning</a:t>
            </a:r>
            <a:endParaRPr lang="en-US" sz="1300" dirty="0"/>
          </a:p>
        </p:txBody>
      </p:sp>
      <p:sp>
        <p:nvSpPr>
          <p:cNvPr id="57" name="Shape 39"/>
          <p:cNvSpPr/>
          <p:nvPr/>
        </p:nvSpPr>
        <p:spPr>
          <a:xfrm>
            <a:off x="9096451" y="3431743"/>
            <a:ext cx="2628900" cy="1914754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58" name="Text 40"/>
          <p:cNvSpPr txBox="1"/>
          <p:nvPr/>
        </p:nvSpPr>
        <p:spPr>
          <a:xfrm>
            <a:off x="9534449" y="3660343"/>
            <a:ext cx="2029054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30-day performance review</a:t>
            </a:r>
            <a:endParaRPr lang="en-US" sz="1000" dirty="0"/>
          </a:p>
        </p:txBody>
      </p:sp>
      <p:sp>
        <p:nvSpPr>
          <p:cNvPr id="59" name="Text 41"/>
          <p:cNvSpPr txBox="1"/>
          <p:nvPr/>
        </p:nvSpPr>
        <p:spPr>
          <a:xfrm>
            <a:off x="9534449" y="4021531"/>
            <a:ext cx="2108606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Goal setting for next quarter</a:t>
            </a:r>
            <a:endParaRPr lang="en-US" sz="1000" dirty="0"/>
          </a:p>
        </p:txBody>
      </p:sp>
      <p:sp>
        <p:nvSpPr>
          <p:cNvPr id="60" name="Text 42"/>
          <p:cNvSpPr txBox="1"/>
          <p:nvPr/>
        </p:nvSpPr>
        <p:spPr>
          <a:xfrm>
            <a:off x="9534449" y="4383634"/>
            <a:ext cx="1972361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Identify further L&amp;D needs</a:t>
            </a:r>
            <a:endParaRPr lang="en-US" sz="1000" dirty="0"/>
          </a:p>
        </p:txBody>
      </p:sp>
      <p:sp>
        <p:nvSpPr>
          <p:cNvPr id="61" name="Text 43"/>
          <p:cNvSpPr txBox="1"/>
          <p:nvPr/>
        </p:nvSpPr>
        <p:spPr>
          <a:xfrm>
            <a:off x="9534449" y="4745736"/>
            <a:ext cx="1893722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Full handover completion</a:t>
            </a:r>
            <a:endParaRPr lang="en-US" sz="1000" dirty="0"/>
          </a:p>
        </p:txBody>
      </p:sp>
      <p:pic>
        <p:nvPicPr>
          <p:cNvPr id="62" name="Image 16" descr="preencoded.png"/>
          <p:cNvPicPr>
            <a:picLocks noChangeAspect="1"/>
          </p:cNvPicPr>
          <p:nvPr/>
        </p:nvPicPr>
        <p:blipFill>
          <a:blip r:embed="rId16"/>
          <a:srcRect t="-400" b="-400"/>
          <a:stretch/>
        </p:blipFill>
        <p:spPr>
          <a:xfrm>
            <a:off x="9096451" y="5341010"/>
            <a:ext cx="2628900" cy="57607"/>
          </a:xfrm>
          <a:prstGeom prst="rect">
            <a:avLst/>
          </a:prstGeom>
        </p:spPr>
      </p:pic>
      <p:pic>
        <p:nvPicPr>
          <p:cNvPr id="63" name="Image 17" descr="preencoded.png"/>
          <p:cNvPicPr>
            <a:picLocks noChangeAspect="1"/>
          </p:cNvPicPr>
          <p:nvPr/>
        </p:nvPicPr>
        <p:blipFill>
          <a:blip r:embed="rId17"/>
          <a:srcRect/>
          <a:stretch/>
        </p:blipFill>
        <p:spPr>
          <a:xfrm>
            <a:off x="694944" y="3705149"/>
            <a:ext cx="133502" cy="133502"/>
          </a:xfrm>
          <a:prstGeom prst="rect">
            <a:avLst/>
          </a:prstGeom>
        </p:spPr>
      </p:pic>
      <p:pic>
        <p:nvPicPr>
          <p:cNvPr id="64" name="Image 18" descr="preencoded.png"/>
          <p:cNvPicPr>
            <a:picLocks noChangeAspect="1"/>
          </p:cNvPicPr>
          <p:nvPr/>
        </p:nvPicPr>
        <p:blipFill>
          <a:blip r:embed="rId17"/>
          <a:srcRect/>
          <a:stretch/>
        </p:blipFill>
        <p:spPr>
          <a:xfrm>
            <a:off x="694944" y="4224528"/>
            <a:ext cx="133502" cy="133502"/>
          </a:xfrm>
          <a:prstGeom prst="rect">
            <a:avLst/>
          </a:prstGeom>
        </p:spPr>
      </p:pic>
      <p:pic>
        <p:nvPicPr>
          <p:cNvPr id="65" name="Image 19" descr="preencoded.png"/>
          <p:cNvPicPr>
            <a:picLocks noChangeAspect="1"/>
          </p:cNvPicPr>
          <p:nvPr/>
        </p:nvPicPr>
        <p:blipFill>
          <a:blip r:embed="rId17"/>
          <a:srcRect/>
          <a:stretch/>
        </p:blipFill>
        <p:spPr>
          <a:xfrm>
            <a:off x="694944" y="4586630"/>
            <a:ext cx="133502" cy="133502"/>
          </a:xfrm>
          <a:prstGeom prst="rect">
            <a:avLst/>
          </a:prstGeom>
        </p:spPr>
      </p:pic>
      <p:pic>
        <p:nvPicPr>
          <p:cNvPr id="66" name="Image 20" descr="preencoded.png"/>
          <p:cNvPicPr>
            <a:picLocks noChangeAspect="1"/>
          </p:cNvPicPr>
          <p:nvPr/>
        </p:nvPicPr>
        <p:blipFill>
          <a:blip r:embed="rId17"/>
          <a:srcRect/>
          <a:stretch/>
        </p:blipFill>
        <p:spPr>
          <a:xfrm>
            <a:off x="694944" y="4947818"/>
            <a:ext cx="133502" cy="133502"/>
          </a:xfrm>
          <a:prstGeom prst="rect">
            <a:avLst/>
          </a:prstGeom>
        </p:spPr>
      </p:pic>
      <p:pic>
        <p:nvPicPr>
          <p:cNvPr id="67" name="Image 21" descr="preencoded.png"/>
          <p:cNvPicPr>
            <a:picLocks noChangeAspect="1"/>
          </p:cNvPicPr>
          <p:nvPr/>
        </p:nvPicPr>
        <p:blipFill>
          <a:blip r:embed="rId18"/>
          <a:srcRect/>
          <a:stretch/>
        </p:blipFill>
        <p:spPr>
          <a:xfrm>
            <a:off x="3571646" y="3562502"/>
            <a:ext cx="133502" cy="133502"/>
          </a:xfrm>
          <a:prstGeom prst="rect">
            <a:avLst/>
          </a:prstGeom>
        </p:spPr>
      </p:pic>
      <p:pic>
        <p:nvPicPr>
          <p:cNvPr id="68" name="Image 22" descr="preencoded.png"/>
          <p:cNvPicPr>
            <a:picLocks noChangeAspect="1"/>
          </p:cNvPicPr>
          <p:nvPr/>
        </p:nvPicPr>
        <p:blipFill>
          <a:blip r:embed="rId18"/>
          <a:srcRect/>
          <a:stretch/>
        </p:blipFill>
        <p:spPr>
          <a:xfrm>
            <a:off x="3571646" y="3924605"/>
            <a:ext cx="133502" cy="133502"/>
          </a:xfrm>
          <a:prstGeom prst="rect">
            <a:avLst/>
          </a:prstGeom>
        </p:spPr>
      </p:pic>
      <p:pic>
        <p:nvPicPr>
          <p:cNvPr id="69" name="Image 23" descr="preencoded.png"/>
          <p:cNvPicPr>
            <a:picLocks noChangeAspect="1"/>
          </p:cNvPicPr>
          <p:nvPr/>
        </p:nvPicPr>
        <p:blipFill>
          <a:blip r:embed="rId18"/>
          <a:srcRect/>
          <a:stretch/>
        </p:blipFill>
        <p:spPr>
          <a:xfrm>
            <a:off x="3571646" y="4443070"/>
            <a:ext cx="133502" cy="133502"/>
          </a:xfrm>
          <a:prstGeom prst="rect">
            <a:avLst/>
          </a:prstGeom>
        </p:spPr>
      </p:pic>
      <p:pic>
        <p:nvPicPr>
          <p:cNvPr id="70" name="Image 24" descr="preencoded.png"/>
          <p:cNvPicPr>
            <a:picLocks noChangeAspect="1"/>
          </p:cNvPicPr>
          <p:nvPr/>
        </p:nvPicPr>
        <p:blipFill>
          <a:blip r:embed="rId18"/>
          <a:srcRect/>
          <a:stretch/>
        </p:blipFill>
        <p:spPr>
          <a:xfrm>
            <a:off x="3571646" y="4805172"/>
            <a:ext cx="133502" cy="133502"/>
          </a:xfrm>
          <a:prstGeom prst="rect">
            <a:avLst/>
          </a:prstGeom>
        </p:spPr>
      </p:pic>
      <p:pic>
        <p:nvPicPr>
          <p:cNvPr id="71" name="Image 25" descr="preencoded.png"/>
          <p:cNvPicPr>
            <a:picLocks noChangeAspect="1"/>
          </p:cNvPicPr>
          <p:nvPr/>
        </p:nvPicPr>
        <p:blipFill>
          <a:blip r:embed="rId19"/>
          <a:srcRect/>
          <a:stretch/>
        </p:blipFill>
        <p:spPr>
          <a:xfrm>
            <a:off x="6448349" y="3705149"/>
            <a:ext cx="133502" cy="133502"/>
          </a:xfrm>
          <a:prstGeom prst="rect">
            <a:avLst/>
          </a:prstGeom>
        </p:spPr>
      </p:pic>
      <p:pic>
        <p:nvPicPr>
          <p:cNvPr id="72" name="Image 26" descr="preencoded.png"/>
          <p:cNvPicPr>
            <a:picLocks noChangeAspect="1"/>
          </p:cNvPicPr>
          <p:nvPr/>
        </p:nvPicPr>
        <p:blipFill>
          <a:blip r:embed="rId19"/>
          <a:srcRect/>
          <a:stretch/>
        </p:blipFill>
        <p:spPr>
          <a:xfrm>
            <a:off x="6448349" y="4067251"/>
            <a:ext cx="133502" cy="133502"/>
          </a:xfrm>
          <a:prstGeom prst="rect">
            <a:avLst/>
          </a:prstGeom>
        </p:spPr>
      </p:pic>
      <p:pic>
        <p:nvPicPr>
          <p:cNvPr id="73" name="Image 27" descr="preencoded.png"/>
          <p:cNvPicPr>
            <a:picLocks noChangeAspect="1"/>
          </p:cNvPicPr>
          <p:nvPr/>
        </p:nvPicPr>
        <p:blipFill>
          <a:blip r:embed="rId19"/>
          <a:srcRect/>
          <a:stretch/>
        </p:blipFill>
        <p:spPr>
          <a:xfrm>
            <a:off x="6448349" y="4429354"/>
            <a:ext cx="133502" cy="133502"/>
          </a:xfrm>
          <a:prstGeom prst="rect">
            <a:avLst/>
          </a:prstGeom>
        </p:spPr>
      </p:pic>
      <p:pic>
        <p:nvPicPr>
          <p:cNvPr id="74" name="Image 28" descr="preencoded.png"/>
          <p:cNvPicPr>
            <a:picLocks noChangeAspect="1"/>
          </p:cNvPicPr>
          <p:nvPr/>
        </p:nvPicPr>
        <p:blipFill>
          <a:blip r:embed="rId19"/>
          <a:srcRect/>
          <a:stretch/>
        </p:blipFill>
        <p:spPr>
          <a:xfrm>
            <a:off x="6448349" y="4791456"/>
            <a:ext cx="133502" cy="133502"/>
          </a:xfrm>
          <a:prstGeom prst="rect">
            <a:avLst/>
          </a:prstGeom>
        </p:spPr>
      </p:pic>
      <p:pic>
        <p:nvPicPr>
          <p:cNvPr id="75" name="Image 29" descr="preencoded.png"/>
          <p:cNvPicPr>
            <a:picLocks noChangeAspect="1"/>
          </p:cNvPicPr>
          <p:nvPr/>
        </p:nvPicPr>
        <p:blipFill>
          <a:blip r:embed="rId20"/>
          <a:srcRect/>
          <a:stretch/>
        </p:blipFill>
        <p:spPr>
          <a:xfrm>
            <a:off x="9325051" y="3705149"/>
            <a:ext cx="133502" cy="133502"/>
          </a:xfrm>
          <a:prstGeom prst="rect">
            <a:avLst/>
          </a:prstGeom>
        </p:spPr>
      </p:pic>
      <p:pic>
        <p:nvPicPr>
          <p:cNvPr id="76" name="Image 30" descr="preencoded.png"/>
          <p:cNvPicPr>
            <a:picLocks noChangeAspect="1"/>
          </p:cNvPicPr>
          <p:nvPr/>
        </p:nvPicPr>
        <p:blipFill>
          <a:blip r:embed="rId20"/>
          <a:srcRect/>
          <a:stretch/>
        </p:blipFill>
        <p:spPr>
          <a:xfrm>
            <a:off x="9325051" y="4067251"/>
            <a:ext cx="133502" cy="133502"/>
          </a:xfrm>
          <a:prstGeom prst="rect">
            <a:avLst/>
          </a:prstGeom>
        </p:spPr>
      </p:pic>
      <p:pic>
        <p:nvPicPr>
          <p:cNvPr id="77" name="Image 31" descr="preencoded.png"/>
          <p:cNvPicPr>
            <a:picLocks noChangeAspect="1"/>
          </p:cNvPicPr>
          <p:nvPr/>
        </p:nvPicPr>
        <p:blipFill>
          <a:blip r:embed="rId20"/>
          <a:srcRect/>
          <a:stretch/>
        </p:blipFill>
        <p:spPr>
          <a:xfrm>
            <a:off x="9325051" y="4429354"/>
            <a:ext cx="133502" cy="133502"/>
          </a:xfrm>
          <a:prstGeom prst="rect">
            <a:avLst/>
          </a:prstGeom>
        </p:spPr>
      </p:pic>
      <p:pic>
        <p:nvPicPr>
          <p:cNvPr id="78" name="Image 32" descr="preencoded.png"/>
          <p:cNvPicPr>
            <a:picLocks noChangeAspect="1"/>
          </p:cNvPicPr>
          <p:nvPr/>
        </p:nvPicPr>
        <p:blipFill>
          <a:blip r:embed="rId20"/>
          <a:srcRect/>
          <a:stretch/>
        </p:blipFill>
        <p:spPr>
          <a:xfrm>
            <a:off x="9325051" y="4791456"/>
            <a:ext cx="133502" cy="133502"/>
          </a:xfrm>
          <a:prstGeom prst="rect">
            <a:avLst/>
          </a:prstGeom>
        </p:spPr>
      </p:pic>
      <p:sp>
        <p:nvSpPr>
          <p:cNvPr id="79" name="Shape 44"/>
          <p:cNvSpPr/>
          <p:nvPr/>
        </p:nvSpPr>
        <p:spPr>
          <a:xfrm>
            <a:off x="457200" y="5560466"/>
            <a:ext cx="11277295" cy="9144"/>
          </a:xfrm>
          <a:prstGeom prst="rect">
            <a:avLst/>
          </a:prstGeom>
          <a:solidFill>
            <a:srgbClr val="E5E7EB"/>
          </a:solidFill>
          <a:ln w="12700">
            <a:solidFill>
              <a:srgbClr val="E5E7EB">
                <a:alpha val="0"/>
              </a:srgbClr>
            </a:solidFill>
            <a:prstDash val="solid"/>
          </a:ln>
        </p:spPr>
      </p:sp>
      <p:sp>
        <p:nvSpPr>
          <p:cNvPr id="80" name="Text 45"/>
          <p:cNvSpPr txBox="1"/>
          <p:nvPr/>
        </p:nvSpPr>
        <p:spPr>
          <a:xfrm>
            <a:off x="609905" y="5679338"/>
            <a:ext cx="3411626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Recruitment and L&amp;D for Organisational Effectiveness</a:t>
            </a:r>
            <a:endParaRPr lang="en-US" sz="900" dirty="0"/>
          </a:p>
        </p:txBody>
      </p:sp>
      <p:sp>
        <p:nvSpPr>
          <p:cNvPr id="81" name="Text 46"/>
          <p:cNvSpPr txBox="1"/>
          <p:nvPr/>
        </p:nvSpPr>
        <p:spPr>
          <a:xfrm>
            <a:off x="11228832" y="5679338"/>
            <a:ext cx="438912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Page 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3F4F6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rcRect t="-1" b="-1"/>
          <a:stretch/>
        </p:blipFill>
        <p:spPr>
          <a:xfrm>
            <a:off x="0" y="604418"/>
            <a:ext cx="12191695" cy="5648249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609905" y="2167128"/>
            <a:ext cx="4410151" cy="19202"/>
          </a:xfrm>
          <a:prstGeom prst="rect">
            <a:avLst/>
          </a:prstGeom>
          <a:solidFill>
            <a:srgbClr val="E5E7EB"/>
          </a:solidFill>
          <a:ln w="12700">
            <a:solidFill>
              <a:srgbClr val="E5E7EB">
                <a:alpha val="0"/>
              </a:srgbClr>
            </a:solidFill>
            <a:prstDash val="solid"/>
          </a:ln>
        </p:spPr>
      </p:sp>
      <p:sp>
        <p:nvSpPr>
          <p:cNvPr id="5" name="Text 2"/>
          <p:cNvSpPr txBox="1"/>
          <p:nvPr/>
        </p:nvSpPr>
        <p:spPr>
          <a:xfrm>
            <a:off x="609905" y="1824228"/>
            <a:ext cx="4486961" cy="267005"/>
          </a:xfrm>
          <a:prstGeom prst="rect">
            <a:avLst/>
          </a:prstGeom>
          <a:solidFill>
            <a:srgbClr val="FFFFFF">
              <a:alpha val="0"/>
            </a:srgbClr>
          </a:solidFill>
          <a:ln>
            <a:solidFill>
              <a:srgbClr val="FFFFFF">
                <a:alpha val="0"/>
              </a:srgbClr>
            </a:solidFill>
          </a:ln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Core Development Areas for Contract Managers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609905" y="2262226"/>
            <a:ext cx="7392010" cy="3813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To ensure organizational effectiveness and role success, the following four strategic pillars form the basis of the recommended training curriculum.</a:t>
            </a:r>
            <a:endParaRPr lang="en-US" sz="1000" dirty="0"/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4"/>
          <a:srcRect t="-2" b="-2"/>
          <a:stretch/>
        </p:blipFill>
        <p:spPr>
          <a:xfrm>
            <a:off x="609905" y="2795321"/>
            <a:ext cx="5372100" cy="1233526"/>
          </a:xfrm>
          <a:prstGeom prst="rect">
            <a:avLst/>
          </a:prstGeom>
        </p:spPr>
      </p:pic>
      <p:sp>
        <p:nvSpPr>
          <p:cNvPr id="8" name="Shape 4"/>
          <p:cNvSpPr/>
          <p:nvPr/>
        </p:nvSpPr>
        <p:spPr>
          <a:xfrm>
            <a:off x="914400" y="3023921"/>
            <a:ext cx="437998" cy="761695"/>
          </a:xfrm>
          <a:prstGeom prst="roundRect">
            <a:avLst>
              <a:gd name="adj" fmla="val 208768"/>
            </a:avLst>
          </a:prstGeom>
          <a:solidFill>
            <a:srgbClr val="EFF6FF"/>
          </a:solidFill>
          <a:ln w="12700">
            <a:solidFill>
              <a:srgbClr val="DBEAFE"/>
            </a:solidFill>
            <a:prstDash val="solid"/>
          </a:ln>
        </p:spPr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5"/>
          <a:srcRect l="-607" r="-607"/>
          <a:stretch/>
        </p:blipFill>
        <p:spPr>
          <a:xfrm>
            <a:off x="950062" y="3262579"/>
            <a:ext cx="362102" cy="286207"/>
          </a:xfrm>
          <a:prstGeom prst="rect">
            <a:avLst/>
          </a:prstGeom>
        </p:spPr>
      </p:pic>
      <p:sp>
        <p:nvSpPr>
          <p:cNvPr id="10" name="Text 5"/>
          <p:cNvSpPr txBox="1"/>
          <p:nvPr/>
        </p:nvSpPr>
        <p:spPr>
          <a:xfrm>
            <a:off x="1575511" y="3023921"/>
            <a:ext cx="4295851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b="1" kern="0" spc="38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Leadership &amp; People</a:t>
            </a:r>
            <a:endParaRPr lang="en-US" sz="1500" dirty="0"/>
          </a:p>
        </p:txBody>
      </p:sp>
      <p:sp>
        <p:nvSpPr>
          <p:cNvPr id="11" name="Text 6"/>
          <p:cNvSpPr txBox="1"/>
          <p:nvPr/>
        </p:nvSpPr>
        <p:spPr>
          <a:xfrm>
            <a:off x="1575511" y="3366821"/>
            <a:ext cx="4258361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Focused on coaching teams, managing diverse performance levels, and fostering a collaborative, innovative work culture.</a:t>
            </a:r>
            <a:endParaRPr lang="en-US" sz="1000" dirty="0"/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 r:embed="rId6"/>
          <a:srcRect t="-2" b="-2"/>
          <a:stretch/>
        </p:blipFill>
        <p:spPr>
          <a:xfrm>
            <a:off x="6210605" y="2795321"/>
            <a:ext cx="5372100" cy="1233526"/>
          </a:xfrm>
          <a:prstGeom prst="rect">
            <a:avLst/>
          </a:prstGeom>
        </p:spPr>
      </p:pic>
      <p:sp>
        <p:nvSpPr>
          <p:cNvPr id="13" name="Shape 7"/>
          <p:cNvSpPr/>
          <p:nvPr/>
        </p:nvSpPr>
        <p:spPr>
          <a:xfrm>
            <a:off x="6515100" y="3023921"/>
            <a:ext cx="409651" cy="761695"/>
          </a:xfrm>
          <a:prstGeom prst="roundRect">
            <a:avLst>
              <a:gd name="adj" fmla="val 223214"/>
            </a:avLst>
          </a:prstGeom>
          <a:noFill/>
          <a:ln w="12700">
            <a:solidFill>
              <a:srgbClr val="E5E7EB"/>
            </a:solidFill>
            <a:prstDash val="solid"/>
          </a:ln>
        </p:spPr>
      </p:sp>
      <p:pic>
        <p:nvPicPr>
          <p:cNvPr id="14" name="Image 4" descr="preencoded.png"/>
          <p:cNvPicPr>
            <a:picLocks noChangeAspect="1"/>
          </p:cNvPicPr>
          <p:nvPr/>
        </p:nvPicPr>
        <p:blipFill>
          <a:blip r:embed="rId7"/>
          <a:srcRect l="-266" r="-266"/>
          <a:stretch/>
        </p:blipFill>
        <p:spPr>
          <a:xfrm>
            <a:off x="6558077" y="3262579"/>
            <a:ext cx="323698" cy="286207"/>
          </a:xfrm>
          <a:prstGeom prst="rect">
            <a:avLst/>
          </a:prstGeom>
        </p:spPr>
      </p:pic>
      <p:sp>
        <p:nvSpPr>
          <p:cNvPr id="15" name="Text 8"/>
          <p:cNvSpPr txBox="1"/>
          <p:nvPr/>
        </p:nvSpPr>
        <p:spPr>
          <a:xfrm>
            <a:off x="7152437" y="3023921"/>
            <a:ext cx="4325112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b="1" kern="0" spc="38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Health &amp; Safety</a:t>
            </a:r>
            <a:endParaRPr lang="en-US" sz="1500" dirty="0"/>
          </a:p>
        </p:txBody>
      </p:sp>
      <p:sp>
        <p:nvSpPr>
          <p:cNvPr id="16" name="Text 9"/>
          <p:cNvSpPr txBox="1"/>
          <p:nvPr/>
        </p:nvSpPr>
        <p:spPr>
          <a:xfrm>
            <a:off x="7152437" y="3366821"/>
            <a:ext cx="4286707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Mastery of statutory regulations, risk assessments, and internal safety protocols to ensure a zero-harm operational environment.</a:t>
            </a:r>
            <a:endParaRPr lang="en-US" sz="1000" dirty="0"/>
          </a:p>
        </p:txBody>
      </p:sp>
      <p:pic>
        <p:nvPicPr>
          <p:cNvPr id="17" name="Image 5" descr="preencoded.png"/>
          <p:cNvPicPr>
            <a:picLocks noChangeAspect="1"/>
          </p:cNvPicPr>
          <p:nvPr/>
        </p:nvPicPr>
        <p:blipFill>
          <a:blip r:embed="rId6"/>
          <a:srcRect t="-2" b="-2"/>
          <a:stretch/>
        </p:blipFill>
        <p:spPr>
          <a:xfrm>
            <a:off x="609905" y="4257446"/>
            <a:ext cx="5372100" cy="1233526"/>
          </a:xfrm>
          <a:prstGeom prst="rect">
            <a:avLst/>
          </a:prstGeom>
        </p:spPr>
      </p:pic>
      <p:sp>
        <p:nvSpPr>
          <p:cNvPr id="18" name="Shape 10"/>
          <p:cNvSpPr/>
          <p:nvPr/>
        </p:nvSpPr>
        <p:spPr>
          <a:xfrm>
            <a:off x="914400" y="4486046"/>
            <a:ext cx="418795" cy="761695"/>
          </a:xfrm>
          <a:prstGeom prst="roundRect">
            <a:avLst>
              <a:gd name="adj" fmla="val 218341"/>
            </a:avLst>
          </a:prstGeom>
          <a:noFill/>
          <a:ln w="12700">
            <a:solidFill>
              <a:srgbClr val="E5E7EB"/>
            </a:solidFill>
            <a:prstDash val="solid"/>
          </a:ln>
        </p:spPr>
      </p:sp>
      <p:pic>
        <p:nvPicPr>
          <p:cNvPr id="19" name="Image 6" descr="preencoded.png"/>
          <p:cNvPicPr>
            <a:picLocks noChangeAspect="1"/>
          </p:cNvPicPr>
          <p:nvPr/>
        </p:nvPicPr>
        <p:blipFill>
          <a:blip r:embed="rId8"/>
          <a:srcRect/>
          <a:stretch/>
        </p:blipFill>
        <p:spPr>
          <a:xfrm>
            <a:off x="978408" y="4724705"/>
            <a:ext cx="286207" cy="286207"/>
          </a:xfrm>
          <a:prstGeom prst="rect">
            <a:avLst/>
          </a:prstGeom>
        </p:spPr>
      </p:pic>
      <p:sp>
        <p:nvSpPr>
          <p:cNvPr id="20" name="Text 11"/>
          <p:cNvSpPr txBox="1"/>
          <p:nvPr/>
        </p:nvSpPr>
        <p:spPr>
          <a:xfrm>
            <a:off x="1558138" y="4486046"/>
            <a:ext cx="4315054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b="1" kern="0" spc="38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Performance Monitoring</a:t>
            </a:r>
            <a:endParaRPr lang="en-US" sz="1500" dirty="0"/>
          </a:p>
        </p:txBody>
      </p:sp>
      <p:sp>
        <p:nvSpPr>
          <p:cNvPr id="21" name="Text 12"/>
          <p:cNvSpPr txBox="1"/>
          <p:nvPr/>
        </p:nvSpPr>
        <p:spPr>
          <a:xfrm>
            <a:off x="1558138" y="4828946"/>
            <a:ext cx="4277563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Advanced skills in data analysis, KPI dashboard management, and producing accurate, actionable reports for senior leadership.</a:t>
            </a:r>
            <a:endParaRPr lang="en-US" sz="1000" dirty="0"/>
          </a:p>
        </p:txBody>
      </p:sp>
      <p:pic>
        <p:nvPicPr>
          <p:cNvPr id="22" name="Image 7" descr="preencoded.png"/>
          <p:cNvPicPr>
            <a:picLocks noChangeAspect="1"/>
          </p:cNvPicPr>
          <p:nvPr/>
        </p:nvPicPr>
        <p:blipFill>
          <a:blip r:embed="rId9"/>
          <a:srcRect t="-2" b="-2"/>
          <a:stretch/>
        </p:blipFill>
        <p:spPr>
          <a:xfrm>
            <a:off x="6210605" y="4257446"/>
            <a:ext cx="5372100" cy="1233526"/>
          </a:xfrm>
          <a:prstGeom prst="rect">
            <a:avLst/>
          </a:prstGeom>
        </p:spPr>
      </p:pic>
      <p:sp>
        <p:nvSpPr>
          <p:cNvPr id="23" name="Shape 13"/>
          <p:cNvSpPr/>
          <p:nvPr/>
        </p:nvSpPr>
        <p:spPr>
          <a:xfrm>
            <a:off x="6515100" y="4486046"/>
            <a:ext cx="448056" cy="761695"/>
          </a:xfrm>
          <a:prstGeom prst="roundRect">
            <a:avLst>
              <a:gd name="adj" fmla="val 204082"/>
            </a:avLst>
          </a:prstGeom>
          <a:solidFill>
            <a:srgbClr val="F5F3FF"/>
          </a:solidFill>
          <a:ln w="12700">
            <a:solidFill>
              <a:srgbClr val="EDE9FE"/>
            </a:solidFill>
            <a:prstDash val="solid"/>
          </a:ln>
        </p:spPr>
      </p:sp>
      <p:pic>
        <p:nvPicPr>
          <p:cNvPr id="24" name="Image 8" descr="preencoded.png"/>
          <p:cNvPicPr>
            <a:picLocks noChangeAspect="1"/>
          </p:cNvPicPr>
          <p:nvPr/>
        </p:nvPicPr>
        <p:blipFill>
          <a:blip r:embed="rId10"/>
          <a:srcRect l="-607" r="-607"/>
          <a:stretch/>
        </p:blipFill>
        <p:spPr>
          <a:xfrm>
            <a:off x="6555334" y="4724705"/>
            <a:ext cx="362102" cy="286207"/>
          </a:xfrm>
          <a:prstGeom prst="rect">
            <a:avLst/>
          </a:prstGeom>
        </p:spPr>
      </p:pic>
      <p:sp>
        <p:nvSpPr>
          <p:cNvPr id="25" name="Text 14"/>
          <p:cNvSpPr txBox="1"/>
          <p:nvPr/>
        </p:nvSpPr>
        <p:spPr>
          <a:xfrm>
            <a:off x="7186270" y="4486046"/>
            <a:ext cx="4286707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b="1" kern="0" spc="38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Stakeholder Management</a:t>
            </a:r>
            <a:endParaRPr lang="en-US" sz="1500" dirty="0"/>
          </a:p>
        </p:txBody>
      </p:sp>
      <p:sp>
        <p:nvSpPr>
          <p:cNvPr id="26" name="Text 15"/>
          <p:cNvSpPr txBox="1"/>
          <p:nvPr/>
        </p:nvSpPr>
        <p:spPr>
          <a:xfrm>
            <a:off x="7186270" y="4828946"/>
            <a:ext cx="4248302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Enhancing capabilities in client relationship building, conflict resolution, commercial negotiation, and service recovery.</a:t>
            </a:r>
            <a:endParaRPr lang="en-US" sz="1000" dirty="0"/>
          </a:p>
        </p:txBody>
      </p:sp>
      <p:sp>
        <p:nvSpPr>
          <p:cNvPr id="27" name="Shape 16"/>
          <p:cNvSpPr/>
          <p:nvPr/>
        </p:nvSpPr>
        <p:spPr>
          <a:xfrm>
            <a:off x="0" y="604418"/>
            <a:ext cx="12191695" cy="914400"/>
          </a:xfrm>
          <a:prstGeom prst="rect">
            <a:avLst/>
          </a:prstGeom>
          <a:solidFill>
            <a:srgbClr val="1E3A8A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28" name="Text 17"/>
          <p:cNvSpPr txBox="1"/>
          <p:nvPr/>
        </p:nvSpPr>
        <p:spPr>
          <a:xfrm>
            <a:off x="609905" y="871423"/>
            <a:ext cx="6391656" cy="3813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700" b="1" kern="0" spc="-67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Learning &amp; Development Needs</a:t>
            </a:r>
            <a:endParaRPr lang="en-US" sz="2700" dirty="0"/>
          </a:p>
        </p:txBody>
      </p:sp>
      <p:pic>
        <p:nvPicPr>
          <p:cNvPr id="29" name="Image 9" descr="preencoded.png"/>
          <p:cNvPicPr>
            <a:picLocks noChangeAspect="1"/>
          </p:cNvPicPr>
          <p:nvPr/>
        </p:nvPicPr>
        <p:blipFill>
          <a:blip r:embed="rId11"/>
          <a:srcRect/>
          <a:stretch/>
        </p:blipFill>
        <p:spPr>
          <a:xfrm>
            <a:off x="0" y="604418"/>
            <a:ext cx="114300" cy="914400"/>
          </a:xfrm>
          <a:prstGeom prst="rect">
            <a:avLst/>
          </a:prstGeom>
        </p:spPr>
      </p:pic>
      <p:sp>
        <p:nvSpPr>
          <p:cNvPr id="31" name="Text 19"/>
          <p:cNvSpPr txBox="1"/>
          <p:nvPr/>
        </p:nvSpPr>
        <p:spPr>
          <a:xfrm>
            <a:off x="9704527" y="929030"/>
            <a:ext cx="2244852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dirty="0">
                <a:solidFill>
                  <a:srgbClr val="FFFFFF">
                    <a:alpha val="80000"/>
                  </a:srgb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Strategic Competencies</a:t>
            </a:r>
            <a:endParaRPr lang="en-US" sz="1300" dirty="0"/>
          </a:p>
        </p:txBody>
      </p:sp>
      <p:sp>
        <p:nvSpPr>
          <p:cNvPr id="32" name="Shape 20"/>
          <p:cNvSpPr/>
          <p:nvPr/>
        </p:nvSpPr>
        <p:spPr>
          <a:xfrm>
            <a:off x="0" y="5796382"/>
            <a:ext cx="12191695" cy="457200"/>
          </a:xfrm>
          <a:prstGeom prst="rect">
            <a:avLst/>
          </a:prstGeom>
          <a:solidFill>
            <a:srgbClr val="FFFFFF"/>
          </a:solidFill>
          <a:ln/>
        </p:spPr>
      </p:sp>
      <p:sp>
        <p:nvSpPr>
          <p:cNvPr id="33" name="Shape 21"/>
          <p:cNvSpPr/>
          <p:nvPr/>
        </p:nvSpPr>
        <p:spPr>
          <a:xfrm>
            <a:off x="0" y="5796382"/>
            <a:ext cx="12191695" cy="9144"/>
          </a:xfrm>
          <a:prstGeom prst="rect">
            <a:avLst/>
          </a:prstGeom>
          <a:solidFill>
            <a:srgbClr val="E5E7EB"/>
          </a:solidFill>
          <a:ln w="12700">
            <a:solidFill>
              <a:srgbClr val="E5E7EB">
                <a:alpha val="0"/>
              </a:srgbClr>
            </a:solidFill>
            <a:prstDash val="solid"/>
          </a:ln>
        </p:spPr>
      </p:sp>
      <p:sp>
        <p:nvSpPr>
          <p:cNvPr id="34" name="Text 22"/>
          <p:cNvSpPr txBox="1"/>
          <p:nvPr/>
        </p:nvSpPr>
        <p:spPr>
          <a:xfrm>
            <a:off x="609905" y="5952744"/>
            <a:ext cx="3411626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Recruitment and L&amp;D for Organisational Effectiveness</a:t>
            </a:r>
            <a:endParaRPr lang="en-US" sz="900" dirty="0"/>
          </a:p>
        </p:txBody>
      </p:sp>
      <p:pic>
        <p:nvPicPr>
          <p:cNvPr id="35" name="Image 10" descr="preencoded.png"/>
          <p:cNvPicPr>
            <a:picLocks noChangeAspect="1"/>
          </p:cNvPicPr>
          <p:nvPr/>
        </p:nvPicPr>
        <p:blipFill>
          <a:blip r:embed="rId12"/>
          <a:srcRect l="-1911" r="-1911"/>
          <a:stretch/>
        </p:blipFill>
        <p:spPr>
          <a:xfrm>
            <a:off x="6451092" y="5971946"/>
            <a:ext cx="133502" cy="114300"/>
          </a:xfrm>
          <a:prstGeom prst="rect">
            <a:avLst/>
          </a:prstGeom>
        </p:spPr>
      </p:pic>
      <p:sp>
        <p:nvSpPr>
          <p:cNvPr id="36" name="Text 23"/>
          <p:cNvSpPr txBox="1"/>
          <p:nvPr/>
        </p:nvSpPr>
        <p:spPr>
          <a:xfrm>
            <a:off x="6660490" y="5952744"/>
            <a:ext cx="1814170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i="1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Reference: Armstrong (2020)</a:t>
            </a:r>
            <a:endParaRPr lang="en-US" sz="900" dirty="0"/>
          </a:p>
        </p:txBody>
      </p:sp>
      <p:sp>
        <p:nvSpPr>
          <p:cNvPr id="37" name="Text 24"/>
          <p:cNvSpPr txBox="1"/>
          <p:nvPr/>
        </p:nvSpPr>
        <p:spPr>
          <a:xfrm>
            <a:off x="11162995" y="5952744"/>
            <a:ext cx="497434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Page 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7420356"/>
          </a:xfrm>
          <a:prstGeom prst="rect">
            <a:avLst/>
          </a:prstGeom>
          <a:solidFill>
            <a:srgbClr val="F3F4F6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rcRect l="-1" r="-1"/>
          <a:stretch/>
        </p:blipFill>
        <p:spPr>
          <a:xfrm>
            <a:off x="0" y="0"/>
            <a:ext cx="12191695" cy="7414870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0" y="914400"/>
            <a:ext cx="12191695" cy="6200546"/>
          </a:xfrm>
          <a:prstGeom prst="rect">
            <a:avLst/>
          </a:prstGeom>
          <a:solidFill>
            <a:srgbClr val="F9FAFB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5" name="Text 2"/>
          <p:cNvSpPr txBox="1"/>
          <p:nvPr/>
        </p:nvSpPr>
        <p:spPr>
          <a:xfrm>
            <a:off x="800100" y="3519526"/>
            <a:ext cx="2572207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374151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Workplace Application</a:t>
            </a:r>
            <a:endParaRPr lang="en-US" sz="1500" dirty="0"/>
          </a:p>
        </p:txBody>
      </p:sp>
      <p:sp>
        <p:nvSpPr>
          <p:cNvPr id="6" name="Shape 3"/>
          <p:cNvSpPr/>
          <p:nvPr/>
        </p:nvSpPr>
        <p:spPr>
          <a:xfrm>
            <a:off x="609905" y="3500323"/>
            <a:ext cx="75895" cy="304495"/>
          </a:xfrm>
          <a:prstGeom prst="roundRect">
            <a:avLst>
              <a:gd name="adj" fmla="val 301206"/>
            </a:avLst>
          </a:prstGeom>
          <a:solidFill>
            <a:srgbClr val="2563EB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4"/>
          <a:srcRect l="-10" r="-10"/>
          <a:stretch/>
        </p:blipFill>
        <p:spPr>
          <a:xfrm>
            <a:off x="609905" y="4033418"/>
            <a:ext cx="3454603" cy="1971446"/>
          </a:xfrm>
          <a:prstGeom prst="rect">
            <a:avLst/>
          </a:prstGeom>
        </p:spPr>
      </p:pic>
      <p:sp>
        <p:nvSpPr>
          <p:cNvPr id="8" name="Shape 4"/>
          <p:cNvSpPr/>
          <p:nvPr/>
        </p:nvSpPr>
        <p:spPr>
          <a:xfrm>
            <a:off x="838505" y="4300423"/>
            <a:ext cx="457200" cy="457200"/>
          </a:xfrm>
          <a:prstGeom prst="roundRect">
            <a:avLst>
              <a:gd name="adj" fmla="val 33333"/>
            </a:avLst>
          </a:prstGeom>
          <a:solidFill>
            <a:srgbClr val="EFF6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972007" y="4433926"/>
            <a:ext cx="190195" cy="190195"/>
          </a:xfrm>
          <a:prstGeom prst="rect">
            <a:avLst/>
          </a:prstGeom>
        </p:spPr>
      </p:pic>
      <p:sp>
        <p:nvSpPr>
          <p:cNvPr id="10" name="Text 5"/>
          <p:cNvSpPr txBox="1"/>
          <p:nvPr/>
        </p:nvSpPr>
        <p:spPr>
          <a:xfrm>
            <a:off x="1447495" y="4422038"/>
            <a:ext cx="1858975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Repetition &amp; Drills</a:t>
            </a:r>
            <a:endParaRPr lang="en-US" sz="1300" dirty="0"/>
          </a:p>
        </p:txBody>
      </p:sp>
      <p:sp>
        <p:nvSpPr>
          <p:cNvPr id="11" name="Text 6"/>
          <p:cNvSpPr txBox="1"/>
          <p:nvPr/>
        </p:nvSpPr>
        <p:spPr>
          <a:xfrm>
            <a:off x="838505" y="4910328"/>
            <a:ext cx="3076956" cy="8668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Effective for compliance training where specific procedures must be followed exactly. Regular repetition ensures retention and habit formation.</a:t>
            </a:r>
            <a:endParaRPr lang="en-US" sz="1000" dirty="0"/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 r:embed="rId6"/>
          <a:srcRect l="-8" r="-8"/>
          <a:stretch/>
        </p:blipFill>
        <p:spPr>
          <a:xfrm>
            <a:off x="4369003" y="4033418"/>
            <a:ext cx="3454603" cy="1971446"/>
          </a:xfrm>
          <a:prstGeom prst="rect">
            <a:avLst/>
          </a:prstGeom>
        </p:spPr>
      </p:pic>
      <p:sp>
        <p:nvSpPr>
          <p:cNvPr id="13" name="Shape 7"/>
          <p:cNvSpPr/>
          <p:nvPr/>
        </p:nvSpPr>
        <p:spPr>
          <a:xfrm>
            <a:off x="4597603" y="4300423"/>
            <a:ext cx="457200" cy="457200"/>
          </a:xfrm>
          <a:prstGeom prst="roundRect">
            <a:avLst>
              <a:gd name="adj" fmla="val 33333"/>
            </a:avLst>
          </a:prstGeom>
          <a:solidFill>
            <a:srgbClr val="EFF6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14" name="Image 4" descr="preencoded.png"/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4731106" y="4433926"/>
            <a:ext cx="190195" cy="190195"/>
          </a:xfrm>
          <a:prstGeom prst="rect">
            <a:avLst/>
          </a:prstGeom>
        </p:spPr>
      </p:pic>
      <p:sp>
        <p:nvSpPr>
          <p:cNvPr id="15" name="Text 8"/>
          <p:cNvSpPr txBox="1"/>
          <p:nvPr/>
        </p:nvSpPr>
        <p:spPr>
          <a:xfrm>
            <a:off x="5206594" y="4422038"/>
            <a:ext cx="2205533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Performance Feedback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597603" y="4910328"/>
            <a:ext cx="3076956" cy="8668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Immediate, data-driven feedback linked directly to outcomes allows employees to correct behaviours and reinforce successful actions.</a:t>
            </a:r>
            <a:endParaRPr lang="en-US" sz="1000" dirty="0"/>
          </a:p>
        </p:txBody>
      </p:sp>
      <p:pic>
        <p:nvPicPr>
          <p:cNvPr id="17" name="Image 5" descr="preencoded.png"/>
          <p:cNvPicPr>
            <a:picLocks noChangeAspect="1"/>
          </p:cNvPicPr>
          <p:nvPr/>
        </p:nvPicPr>
        <p:blipFill>
          <a:blip r:embed="rId8"/>
          <a:srcRect l="-10" r="-10"/>
          <a:stretch/>
        </p:blipFill>
        <p:spPr>
          <a:xfrm>
            <a:off x="8128102" y="4033418"/>
            <a:ext cx="3454603" cy="1971446"/>
          </a:xfrm>
          <a:prstGeom prst="rect">
            <a:avLst/>
          </a:prstGeom>
        </p:spPr>
      </p:pic>
      <p:sp>
        <p:nvSpPr>
          <p:cNvPr id="18" name="Shape 10"/>
          <p:cNvSpPr/>
          <p:nvPr/>
        </p:nvSpPr>
        <p:spPr>
          <a:xfrm>
            <a:off x="8356702" y="4300423"/>
            <a:ext cx="457200" cy="457200"/>
          </a:xfrm>
          <a:prstGeom prst="roundRect">
            <a:avLst>
              <a:gd name="adj" fmla="val 33333"/>
            </a:avLst>
          </a:prstGeom>
          <a:solidFill>
            <a:srgbClr val="EFF6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19" name="Image 6" descr="preencoded.png"/>
          <p:cNvPicPr>
            <a:picLocks noChangeAspect="1"/>
          </p:cNvPicPr>
          <p:nvPr/>
        </p:nvPicPr>
        <p:blipFill>
          <a:blip r:embed="rId9"/>
          <a:srcRect/>
          <a:stretch/>
        </p:blipFill>
        <p:spPr>
          <a:xfrm>
            <a:off x="8490204" y="4433926"/>
            <a:ext cx="190195" cy="190195"/>
          </a:xfrm>
          <a:prstGeom prst="rect">
            <a:avLst/>
          </a:prstGeom>
        </p:spPr>
      </p:pic>
      <p:sp>
        <p:nvSpPr>
          <p:cNvPr id="20" name="Text 11"/>
          <p:cNvSpPr txBox="1"/>
          <p:nvPr/>
        </p:nvSpPr>
        <p:spPr>
          <a:xfrm>
            <a:off x="8966606" y="4422038"/>
            <a:ext cx="1545336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Reward Systems</a:t>
            </a:r>
            <a:endParaRPr lang="en-US" sz="1300" dirty="0"/>
          </a:p>
        </p:txBody>
      </p:sp>
      <p:sp>
        <p:nvSpPr>
          <p:cNvPr id="21" name="Text 12"/>
          <p:cNvSpPr txBox="1"/>
          <p:nvPr/>
        </p:nvSpPr>
        <p:spPr>
          <a:xfrm>
            <a:off x="8356702" y="4910328"/>
            <a:ext cx="3076956" cy="8668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Tying tangible rewards (bonuses, recognition) to Key Performance Indicators (KPIs) strengthens the association between effort and result.</a:t>
            </a:r>
            <a:endParaRPr lang="en-US" sz="1000" dirty="0"/>
          </a:p>
        </p:txBody>
      </p:sp>
      <p:sp>
        <p:nvSpPr>
          <p:cNvPr id="22" name="Shape 13"/>
          <p:cNvSpPr/>
          <p:nvPr/>
        </p:nvSpPr>
        <p:spPr>
          <a:xfrm>
            <a:off x="0" y="6614770"/>
            <a:ext cx="12191695" cy="495605"/>
          </a:xfrm>
          <a:prstGeom prst="rect">
            <a:avLst/>
          </a:prstGeom>
          <a:solidFill>
            <a:srgbClr val="1E40A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23" name="Image 7" descr="preencoded.png"/>
          <p:cNvPicPr>
            <a:picLocks noChangeAspect="1"/>
          </p:cNvPicPr>
          <p:nvPr/>
        </p:nvPicPr>
        <p:blipFill>
          <a:blip r:embed="rId10"/>
          <a:srcRect/>
          <a:stretch/>
        </p:blipFill>
        <p:spPr>
          <a:xfrm>
            <a:off x="609905" y="6786677"/>
            <a:ext cx="152705" cy="152705"/>
          </a:xfrm>
          <a:prstGeom prst="rect">
            <a:avLst/>
          </a:prstGeom>
        </p:spPr>
      </p:pic>
      <p:sp>
        <p:nvSpPr>
          <p:cNvPr id="24" name="Text 14"/>
          <p:cNvSpPr txBox="1"/>
          <p:nvPr/>
        </p:nvSpPr>
        <p:spPr>
          <a:xfrm>
            <a:off x="875995" y="6767474"/>
            <a:ext cx="7563002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 kern="0" spc="26" dirty="0">
                <a:solidFill>
                  <a:srgbClr val="BFDBFE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Impact:</a:t>
            </a:r>
            <a:r>
              <a:rPr lang="en-US" sz="1000" kern="0" spc="26" dirty="0">
                <a:solidFill>
                  <a:srgbClr val="FFFFF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This approach supports operational consistency and standardisation across the organisation. </a:t>
            </a:r>
            <a:endParaRPr lang="en-US" sz="1000" dirty="0"/>
          </a:p>
        </p:txBody>
      </p:sp>
      <p:pic>
        <p:nvPicPr>
          <p:cNvPr id="25" name="Image 8" descr="preencoded.png"/>
          <p:cNvPicPr>
            <a:picLocks noChangeAspect="1"/>
          </p:cNvPicPr>
          <p:nvPr/>
        </p:nvPicPr>
        <p:blipFill>
          <a:blip r:embed="rId11"/>
          <a:srcRect t="-5" b="-5"/>
          <a:stretch/>
        </p:blipFill>
        <p:spPr>
          <a:xfrm>
            <a:off x="0" y="914400"/>
            <a:ext cx="12191695" cy="2281428"/>
          </a:xfrm>
          <a:prstGeom prst="rect">
            <a:avLst/>
          </a:prstGeom>
        </p:spPr>
      </p:pic>
      <p:sp>
        <p:nvSpPr>
          <p:cNvPr id="26" name="Text 15"/>
          <p:cNvSpPr txBox="1"/>
          <p:nvPr/>
        </p:nvSpPr>
        <p:spPr>
          <a:xfrm>
            <a:off x="609905" y="1295705"/>
            <a:ext cx="7049110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 kern="0" spc="52" dirty="0">
                <a:solidFill>
                  <a:srgbClr val="2563EB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Theoretical Foundation</a:t>
            </a:r>
            <a:endParaRPr lang="en-US" sz="1000" dirty="0"/>
          </a:p>
        </p:txBody>
      </p:sp>
      <p:pic>
        <p:nvPicPr>
          <p:cNvPr id="27" name="Image 9" descr="preencoded.png"/>
          <p:cNvPicPr>
            <a:picLocks noChangeAspect="1"/>
          </p:cNvPicPr>
          <p:nvPr/>
        </p:nvPicPr>
        <p:blipFill>
          <a:blip r:embed="rId12"/>
          <a:srcRect l="-57" r="-57"/>
          <a:stretch/>
        </p:blipFill>
        <p:spPr>
          <a:xfrm>
            <a:off x="209398" y="1500073"/>
            <a:ext cx="400507" cy="457200"/>
          </a:xfrm>
          <a:prstGeom prst="rect">
            <a:avLst/>
          </a:prstGeom>
        </p:spPr>
      </p:pic>
      <p:sp>
        <p:nvSpPr>
          <p:cNvPr id="28" name="Text 16"/>
          <p:cNvSpPr txBox="1"/>
          <p:nvPr/>
        </p:nvSpPr>
        <p:spPr>
          <a:xfrm>
            <a:off x="609905" y="1561795"/>
            <a:ext cx="7041794" cy="7909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2200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Behaviourism states that learning occurs primarily through </a:t>
            </a:r>
            <a:r>
              <a:rPr lang="en-US" sz="2200" b="1" dirty="0">
                <a:solidFill>
                  <a:srgbClr val="1E3A8A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reinforcement</a:t>
            </a:r>
            <a:r>
              <a:rPr lang="en-US" sz="2200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and </a:t>
            </a:r>
            <a:r>
              <a:rPr lang="en-US" sz="2200" b="1" dirty="0">
                <a:solidFill>
                  <a:srgbClr val="1E3A8A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practice</a:t>
            </a:r>
            <a:r>
              <a:rPr lang="en-US" sz="2200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. </a:t>
            </a:r>
            <a:endParaRPr lang="en-US" sz="2200" dirty="0"/>
          </a:p>
        </p:txBody>
      </p:sp>
      <p:pic>
        <p:nvPicPr>
          <p:cNvPr id="29" name="Image 10" descr="preencoded.png"/>
          <p:cNvPicPr>
            <a:picLocks noChangeAspect="1"/>
          </p:cNvPicPr>
          <p:nvPr/>
        </p:nvPicPr>
        <p:blipFill>
          <a:blip r:embed="rId13"/>
          <a:srcRect l="-2083" r="-2083"/>
          <a:stretch/>
        </p:blipFill>
        <p:spPr>
          <a:xfrm>
            <a:off x="609905" y="2686507"/>
            <a:ext cx="457200" cy="9144"/>
          </a:xfrm>
          <a:prstGeom prst="rect">
            <a:avLst/>
          </a:prstGeom>
        </p:spPr>
      </p:pic>
      <p:sp>
        <p:nvSpPr>
          <p:cNvPr id="30" name="Text 17"/>
          <p:cNvSpPr txBox="1"/>
          <p:nvPr/>
        </p:nvSpPr>
        <p:spPr>
          <a:xfrm>
            <a:off x="1218895" y="2576779"/>
            <a:ext cx="1541678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i="1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B.F. Skinner, 1953</a:t>
            </a:r>
            <a:endParaRPr lang="en-US" sz="1200" dirty="0"/>
          </a:p>
        </p:txBody>
      </p:sp>
      <p:sp>
        <p:nvSpPr>
          <p:cNvPr id="31" name="Shape 18"/>
          <p:cNvSpPr/>
          <p:nvPr/>
        </p:nvSpPr>
        <p:spPr>
          <a:xfrm>
            <a:off x="8515807" y="1295705"/>
            <a:ext cx="609905" cy="609905"/>
          </a:xfrm>
          <a:prstGeom prst="ellipse">
            <a:avLst/>
          </a:prstGeom>
          <a:solidFill>
            <a:srgbClr val="F3F4F6">
              <a:alpha val="90000"/>
            </a:srgbClr>
          </a:solidFill>
          <a:ln w="50800">
            <a:solidFill>
              <a:srgbClr val="D1D5DB"/>
            </a:solidFill>
            <a:prstDash val="solid"/>
          </a:ln>
        </p:spPr>
      </p:sp>
      <p:pic>
        <p:nvPicPr>
          <p:cNvPr id="32" name="Image 11" descr="preencoded.png"/>
          <p:cNvPicPr>
            <a:picLocks noChangeAspect="1"/>
          </p:cNvPicPr>
          <p:nvPr/>
        </p:nvPicPr>
        <p:blipFill>
          <a:blip r:embed="rId14">
            <a:alphaModFix amt="90000"/>
          </a:blip>
          <a:srcRect l="-57" r="-57"/>
          <a:stretch/>
        </p:blipFill>
        <p:spPr>
          <a:xfrm>
            <a:off x="8719718" y="1485900"/>
            <a:ext cx="200254" cy="228600"/>
          </a:xfrm>
          <a:prstGeom prst="rect">
            <a:avLst/>
          </a:prstGeom>
        </p:spPr>
      </p:pic>
      <p:sp>
        <p:nvSpPr>
          <p:cNvPr id="33" name="Text 19"/>
          <p:cNvSpPr txBox="1"/>
          <p:nvPr/>
        </p:nvSpPr>
        <p:spPr>
          <a:xfrm>
            <a:off x="8532266" y="1981505"/>
            <a:ext cx="657454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b="1" dirty="0">
                <a:solidFill>
                  <a:srgbClr val="9CA3AF">
                    <a:alpha val="90000"/>
                  </a:srgb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Stimulus</a:t>
            </a:r>
            <a:endParaRPr lang="en-US" sz="900" dirty="0"/>
          </a:p>
        </p:txBody>
      </p:sp>
      <p:sp>
        <p:nvSpPr>
          <p:cNvPr id="34" name="Shape 20"/>
          <p:cNvSpPr/>
          <p:nvPr/>
        </p:nvSpPr>
        <p:spPr>
          <a:xfrm>
            <a:off x="9448495" y="1295705"/>
            <a:ext cx="609905" cy="609905"/>
          </a:xfrm>
          <a:prstGeom prst="ellipse">
            <a:avLst/>
          </a:prstGeom>
          <a:solidFill>
            <a:srgbClr val="EFF6FF">
              <a:alpha val="90000"/>
            </a:srgbClr>
          </a:solidFill>
          <a:ln w="50800">
            <a:solidFill>
              <a:srgbClr val="BFDBFE"/>
            </a:solidFill>
            <a:prstDash val="solid"/>
          </a:ln>
        </p:spPr>
      </p:sp>
      <p:pic>
        <p:nvPicPr>
          <p:cNvPr id="35" name="Image 12" descr="preencoded.png"/>
          <p:cNvPicPr>
            <a:picLocks noChangeAspect="1"/>
          </p:cNvPicPr>
          <p:nvPr/>
        </p:nvPicPr>
        <p:blipFill>
          <a:blip r:embed="rId15">
            <a:alphaModFix amt="90000"/>
          </a:blip>
          <a:srcRect l="-57" r="-57"/>
          <a:stretch/>
        </p:blipFill>
        <p:spPr>
          <a:xfrm>
            <a:off x="9653321" y="1485900"/>
            <a:ext cx="200254" cy="228600"/>
          </a:xfrm>
          <a:prstGeom prst="rect">
            <a:avLst/>
          </a:prstGeom>
        </p:spPr>
      </p:pic>
      <p:sp>
        <p:nvSpPr>
          <p:cNvPr id="36" name="Text 21"/>
          <p:cNvSpPr txBox="1"/>
          <p:nvPr/>
        </p:nvSpPr>
        <p:spPr>
          <a:xfrm>
            <a:off x="9461297" y="1981505"/>
            <a:ext cx="667512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b="1" dirty="0">
                <a:solidFill>
                  <a:srgbClr val="3B82F6">
                    <a:alpha val="90000"/>
                  </a:srgb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Response</a:t>
            </a:r>
            <a:endParaRPr lang="en-US" sz="900" dirty="0"/>
          </a:p>
        </p:txBody>
      </p:sp>
      <p:sp>
        <p:nvSpPr>
          <p:cNvPr id="37" name="Shape 22"/>
          <p:cNvSpPr/>
          <p:nvPr/>
        </p:nvSpPr>
        <p:spPr>
          <a:xfrm>
            <a:off x="10382098" y="1295705"/>
            <a:ext cx="609905" cy="609905"/>
          </a:xfrm>
          <a:prstGeom prst="ellipse">
            <a:avLst/>
          </a:prstGeom>
          <a:solidFill>
            <a:srgbClr val="ECFDF5">
              <a:alpha val="90000"/>
            </a:srgbClr>
          </a:solidFill>
          <a:ln w="50800">
            <a:solidFill>
              <a:srgbClr val="A7F3D0"/>
            </a:solidFill>
            <a:prstDash val="solid"/>
          </a:ln>
        </p:spPr>
      </p:sp>
      <p:pic>
        <p:nvPicPr>
          <p:cNvPr id="38" name="Image 13" descr="preencoded.png"/>
          <p:cNvPicPr>
            <a:picLocks noChangeAspect="1"/>
          </p:cNvPicPr>
          <p:nvPr/>
        </p:nvPicPr>
        <p:blipFill>
          <a:blip r:embed="rId16">
            <a:alphaModFix amt="90000"/>
          </a:blip>
          <a:srcRect/>
          <a:stretch/>
        </p:blipFill>
        <p:spPr>
          <a:xfrm>
            <a:off x="10573207" y="1485900"/>
            <a:ext cx="228600" cy="228600"/>
          </a:xfrm>
          <a:prstGeom prst="rect">
            <a:avLst/>
          </a:prstGeom>
        </p:spPr>
      </p:pic>
      <p:sp>
        <p:nvSpPr>
          <p:cNvPr id="39" name="Text 23"/>
          <p:cNvSpPr txBox="1"/>
          <p:nvPr/>
        </p:nvSpPr>
        <p:spPr>
          <a:xfrm>
            <a:off x="10442448" y="1981505"/>
            <a:ext cx="571500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b="1" dirty="0">
                <a:solidFill>
                  <a:srgbClr val="10B981">
                    <a:alpha val="90000"/>
                  </a:srgb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Reward</a:t>
            </a:r>
            <a:endParaRPr lang="en-US" sz="900" dirty="0"/>
          </a:p>
        </p:txBody>
      </p:sp>
      <p:pic>
        <p:nvPicPr>
          <p:cNvPr id="40" name="Image 14" descr="preencoded.png"/>
          <p:cNvPicPr>
            <a:picLocks noChangeAspect="1"/>
          </p:cNvPicPr>
          <p:nvPr/>
        </p:nvPicPr>
        <p:blipFill>
          <a:blip r:embed="rId17">
            <a:alphaModFix amt="90000"/>
          </a:blip>
          <a:srcRect l="-1648" r="-1648"/>
          <a:stretch/>
        </p:blipFill>
        <p:spPr>
          <a:xfrm>
            <a:off x="9201607" y="1614830"/>
            <a:ext cx="171907" cy="190195"/>
          </a:xfrm>
          <a:prstGeom prst="rect">
            <a:avLst/>
          </a:prstGeom>
        </p:spPr>
      </p:pic>
      <p:pic>
        <p:nvPicPr>
          <p:cNvPr id="41" name="Image 15" descr="preencoded.png"/>
          <p:cNvPicPr>
            <a:picLocks noChangeAspect="1"/>
          </p:cNvPicPr>
          <p:nvPr/>
        </p:nvPicPr>
        <p:blipFill>
          <a:blip r:embed="rId17">
            <a:alphaModFix amt="90000"/>
          </a:blip>
          <a:srcRect l="-1648" r="-1648"/>
          <a:stretch/>
        </p:blipFill>
        <p:spPr>
          <a:xfrm>
            <a:off x="10134295" y="1614830"/>
            <a:ext cx="171907" cy="190195"/>
          </a:xfrm>
          <a:prstGeom prst="rect">
            <a:avLst/>
          </a:prstGeom>
        </p:spPr>
      </p:pic>
      <p:sp>
        <p:nvSpPr>
          <p:cNvPr id="42" name="Shape 24"/>
          <p:cNvSpPr/>
          <p:nvPr/>
        </p:nvSpPr>
        <p:spPr>
          <a:xfrm>
            <a:off x="0" y="7110374"/>
            <a:ext cx="12191695" cy="304495"/>
          </a:xfrm>
          <a:prstGeom prst="rect">
            <a:avLst/>
          </a:prstGeom>
          <a:solidFill>
            <a:srgbClr val="F9FAFB"/>
          </a:solidFill>
          <a:ln/>
        </p:spPr>
      </p:sp>
      <p:sp>
        <p:nvSpPr>
          <p:cNvPr id="43" name="Shape 25"/>
          <p:cNvSpPr/>
          <p:nvPr/>
        </p:nvSpPr>
        <p:spPr>
          <a:xfrm>
            <a:off x="0" y="7110374"/>
            <a:ext cx="12191695" cy="9144"/>
          </a:xfrm>
          <a:prstGeom prst="rect">
            <a:avLst/>
          </a:prstGeom>
          <a:solidFill>
            <a:srgbClr val="E5E7EB"/>
          </a:solidFill>
          <a:ln w="12700">
            <a:solidFill>
              <a:srgbClr val="E5E7EB">
                <a:alpha val="0"/>
              </a:srgbClr>
            </a:solidFill>
            <a:prstDash val="solid"/>
          </a:ln>
        </p:spPr>
      </p:sp>
      <p:sp>
        <p:nvSpPr>
          <p:cNvPr id="44" name="Text 26"/>
          <p:cNvSpPr txBox="1"/>
          <p:nvPr/>
        </p:nvSpPr>
        <p:spPr>
          <a:xfrm>
            <a:off x="609905" y="7191756"/>
            <a:ext cx="3411626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9CA3A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Recruitment and L&amp;D for Organisational Effectiveness</a:t>
            </a:r>
            <a:endParaRPr lang="en-US" sz="900" dirty="0"/>
          </a:p>
        </p:txBody>
      </p:sp>
      <p:sp>
        <p:nvSpPr>
          <p:cNvPr id="45" name="Text 27"/>
          <p:cNvSpPr txBox="1"/>
          <p:nvPr/>
        </p:nvSpPr>
        <p:spPr>
          <a:xfrm>
            <a:off x="11162995" y="7191756"/>
            <a:ext cx="497434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9CA3A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Page 11</a:t>
            </a:r>
            <a:endParaRPr lang="en-US" sz="900" dirty="0"/>
          </a:p>
        </p:txBody>
      </p:sp>
      <p:sp>
        <p:nvSpPr>
          <p:cNvPr id="46" name="Shape 28"/>
          <p:cNvSpPr/>
          <p:nvPr/>
        </p:nvSpPr>
        <p:spPr>
          <a:xfrm>
            <a:off x="0" y="0"/>
            <a:ext cx="12191695" cy="914400"/>
          </a:xfrm>
          <a:prstGeom prst="rect">
            <a:avLst/>
          </a:prstGeom>
          <a:solidFill>
            <a:srgbClr val="1E3A8A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47" name="Text 29"/>
          <p:cNvSpPr txBox="1"/>
          <p:nvPr/>
        </p:nvSpPr>
        <p:spPr>
          <a:xfrm>
            <a:off x="609905" y="267005"/>
            <a:ext cx="6258154" cy="3813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700" b="1" kern="0" spc="-67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Behaviourist Learning Theory</a:t>
            </a:r>
            <a:endParaRPr lang="en-US" sz="2700" dirty="0"/>
          </a:p>
        </p:txBody>
      </p:sp>
      <p:pic>
        <p:nvPicPr>
          <p:cNvPr id="48" name="Image 16" descr="preencoded.png"/>
          <p:cNvPicPr>
            <a:picLocks noChangeAspect="1"/>
          </p:cNvPicPr>
          <p:nvPr/>
        </p:nvPicPr>
        <p:blipFill>
          <a:blip r:embed="rId18"/>
          <a:srcRect/>
          <a:stretch/>
        </p:blipFill>
        <p:spPr>
          <a:xfrm>
            <a:off x="0" y="0"/>
            <a:ext cx="114300" cy="914400"/>
          </a:xfrm>
          <a:prstGeom prst="rect">
            <a:avLst/>
          </a:prstGeom>
        </p:spPr>
      </p:pic>
      <p:pic>
        <p:nvPicPr>
          <p:cNvPr id="50" name="Image 17" descr="preencoded.png"/>
          <p:cNvPicPr>
            <a:picLocks noChangeAspect="1"/>
          </p:cNvPicPr>
          <p:nvPr/>
        </p:nvPicPr>
        <p:blipFill>
          <a:blip r:embed="rId19">
            <a:alphaModFix amt="20000"/>
          </a:blip>
          <a:srcRect/>
          <a:stretch/>
        </p:blipFill>
        <p:spPr>
          <a:xfrm>
            <a:off x="11125505" y="228600"/>
            <a:ext cx="457200" cy="4572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7810805"/>
          </a:xfrm>
          <a:prstGeom prst="rect">
            <a:avLst/>
          </a:prstGeom>
          <a:solidFill>
            <a:srgbClr val="F3F4F6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rcRect t="-1" b="-1"/>
          <a:stretch/>
        </p:blipFill>
        <p:spPr>
          <a:xfrm>
            <a:off x="0" y="0"/>
            <a:ext cx="12191695" cy="7808062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0" y="914400"/>
            <a:ext cx="12191695" cy="6896405"/>
          </a:xfrm>
          <a:prstGeom prst="rect">
            <a:avLst/>
          </a:prstGeom>
          <a:solidFill>
            <a:srgbClr val="F9FAFB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5" name="Text 2"/>
          <p:cNvSpPr txBox="1"/>
          <p:nvPr/>
        </p:nvSpPr>
        <p:spPr>
          <a:xfrm>
            <a:off x="800100" y="3912718"/>
            <a:ext cx="2572207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374151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Workplace Application</a:t>
            </a:r>
            <a:endParaRPr lang="en-US" sz="1500" dirty="0"/>
          </a:p>
        </p:txBody>
      </p:sp>
      <p:sp>
        <p:nvSpPr>
          <p:cNvPr id="6" name="Shape 3"/>
          <p:cNvSpPr/>
          <p:nvPr/>
        </p:nvSpPr>
        <p:spPr>
          <a:xfrm>
            <a:off x="609905" y="3893515"/>
            <a:ext cx="75895" cy="304495"/>
          </a:xfrm>
          <a:prstGeom prst="roundRect">
            <a:avLst>
              <a:gd name="adj" fmla="val 301206"/>
            </a:avLst>
          </a:prstGeom>
          <a:solidFill>
            <a:srgbClr val="4F46E5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4"/>
          <a:srcRect l="-10" r="-10"/>
          <a:stretch/>
        </p:blipFill>
        <p:spPr>
          <a:xfrm>
            <a:off x="609905" y="4426610"/>
            <a:ext cx="3454603" cy="1971446"/>
          </a:xfrm>
          <a:prstGeom prst="rect">
            <a:avLst/>
          </a:prstGeom>
        </p:spPr>
      </p:pic>
      <p:sp>
        <p:nvSpPr>
          <p:cNvPr id="8" name="Shape 4"/>
          <p:cNvSpPr/>
          <p:nvPr/>
        </p:nvSpPr>
        <p:spPr>
          <a:xfrm>
            <a:off x="838505" y="4693615"/>
            <a:ext cx="457200" cy="457200"/>
          </a:xfrm>
          <a:prstGeom prst="roundRect">
            <a:avLst>
              <a:gd name="adj" fmla="val 33333"/>
            </a:avLst>
          </a:prstGeom>
          <a:solidFill>
            <a:srgbClr val="EEF2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972007" y="4827118"/>
            <a:ext cx="190195" cy="190195"/>
          </a:xfrm>
          <a:prstGeom prst="rect">
            <a:avLst/>
          </a:prstGeom>
        </p:spPr>
      </p:pic>
      <p:sp>
        <p:nvSpPr>
          <p:cNvPr id="10" name="Text 5"/>
          <p:cNvSpPr txBox="1"/>
          <p:nvPr/>
        </p:nvSpPr>
        <p:spPr>
          <a:xfrm>
            <a:off x="1447495" y="4815230"/>
            <a:ext cx="1651406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Decision-Making</a:t>
            </a:r>
            <a:endParaRPr lang="en-US" sz="1300" dirty="0"/>
          </a:p>
        </p:txBody>
      </p:sp>
      <p:sp>
        <p:nvSpPr>
          <p:cNvPr id="11" name="Text 6"/>
          <p:cNvSpPr txBox="1"/>
          <p:nvPr/>
        </p:nvSpPr>
        <p:spPr>
          <a:xfrm>
            <a:off x="838505" y="5302606"/>
            <a:ext cx="3076956" cy="8668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Workshops that require analyzing complex scenarios and selecting the best course of action based on data, logic, and predicted outcomes.</a:t>
            </a:r>
            <a:endParaRPr lang="en-US" sz="1000" dirty="0"/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 r:embed="rId6"/>
          <a:srcRect l="-8" r="-8"/>
          <a:stretch/>
        </p:blipFill>
        <p:spPr>
          <a:xfrm>
            <a:off x="4369003" y="4426610"/>
            <a:ext cx="3454603" cy="1971446"/>
          </a:xfrm>
          <a:prstGeom prst="rect">
            <a:avLst/>
          </a:prstGeom>
        </p:spPr>
      </p:pic>
      <p:sp>
        <p:nvSpPr>
          <p:cNvPr id="13" name="Shape 7"/>
          <p:cNvSpPr/>
          <p:nvPr/>
        </p:nvSpPr>
        <p:spPr>
          <a:xfrm>
            <a:off x="4597603" y="4693615"/>
            <a:ext cx="457200" cy="457200"/>
          </a:xfrm>
          <a:prstGeom prst="roundRect">
            <a:avLst>
              <a:gd name="adj" fmla="val 33333"/>
            </a:avLst>
          </a:prstGeom>
          <a:solidFill>
            <a:srgbClr val="EEF2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14" name="Image 4" descr="preencoded.png"/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4731106" y="4827118"/>
            <a:ext cx="190195" cy="190195"/>
          </a:xfrm>
          <a:prstGeom prst="rect">
            <a:avLst/>
          </a:prstGeom>
        </p:spPr>
      </p:pic>
      <p:sp>
        <p:nvSpPr>
          <p:cNvPr id="15" name="Text 8"/>
          <p:cNvSpPr txBox="1"/>
          <p:nvPr/>
        </p:nvSpPr>
        <p:spPr>
          <a:xfrm>
            <a:off x="5206594" y="4815230"/>
            <a:ext cx="1656893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Risk Management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597603" y="5302606"/>
            <a:ext cx="3076956" cy="8668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Training designed to help managers identify potential threats, mentally simulate consequences, and formulate effective mitigation strategies.</a:t>
            </a:r>
            <a:endParaRPr lang="en-US" sz="1000" dirty="0"/>
          </a:p>
        </p:txBody>
      </p:sp>
      <p:pic>
        <p:nvPicPr>
          <p:cNvPr id="17" name="Image 5" descr="preencoded.png"/>
          <p:cNvPicPr>
            <a:picLocks noChangeAspect="1"/>
          </p:cNvPicPr>
          <p:nvPr/>
        </p:nvPicPr>
        <p:blipFill>
          <a:blip r:embed="rId8"/>
          <a:srcRect l="-10" r="-10"/>
          <a:stretch/>
        </p:blipFill>
        <p:spPr>
          <a:xfrm>
            <a:off x="8128102" y="4426610"/>
            <a:ext cx="3454603" cy="1971446"/>
          </a:xfrm>
          <a:prstGeom prst="rect">
            <a:avLst/>
          </a:prstGeom>
        </p:spPr>
      </p:pic>
      <p:sp>
        <p:nvSpPr>
          <p:cNvPr id="18" name="Shape 10"/>
          <p:cNvSpPr/>
          <p:nvPr/>
        </p:nvSpPr>
        <p:spPr>
          <a:xfrm>
            <a:off x="8356702" y="4693615"/>
            <a:ext cx="457200" cy="457200"/>
          </a:xfrm>
          <a:prstGeom prst="roundRect">
            <a:avLst>
              <a:gd name="adj" fmla="val 33333"/>
            </a:avLst>
          </a:prstGeom>
          <a:solidFill>
            <a:srgbClr val="EEF2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19" name="Image 6" descr="preencoded.png"/>
          <p:cNvPicPr>
            <a:picLocks noChangeAspect="1"/>
          </p:cNvPicPr>
          <p:nvPr/>
        </p:nvPicPr>
        <p:blipFill>
          <a:blip r:embed="rId9"/>
          <a:srcRect l="-1648" r="-1648"/>
          <a:stretch/>
        </p:blipFill>
        <p:spPr>
          <a:xfrm>
            <a:off x="8499348" y="4827118"/>
            <a:ext cx="171907" cy="190195"/>
          </a:xfrm>
          <a:prstGeom prst="rect">
            <a:avLst/>
          </a:prstGeom>
        </p:spPr>
      </p:pic>
      <p:sp>
        <p:nvSpPr>
          <p:cNvPr id="20" name="Text 11"/>
          <p:cNvSpPr txBox="1"/>
          <p:nvPr/>
        </p:nvSpPr>
        <p:spPr>
          <a:xfrm>
            <a:off x="8966606" y="4815230"/>
            <a:ext cx="1858975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Strategic Planning</a:t>
            </a:r>
            <a:endParaRPr lang="en-US" sz="1300" dirty="0"/>
          </a:p>
        </p:txBody>
      </p:sp>
      <p:sp>
        <p:nvSpPr>
          <p:cNvPr id="21" name="Text 12"/>
          <p:cNvSpPr txBox="1"/>
          <p:nvPr/>
        </p:nvSpPr>
        <p:spPr>
          <a:xfrm>
            <a:off x="8356702" y="5302606"/>
            <a:ext cx="3076956" cy="8668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Exercises that develop the ability to see the "big picture," connect distinct variables, and plan for long-term organizational goals.</a:t>
            </a:r>
            <a:endParaRPr lang="en-US" sz="1000" dirty="0"/>
          </a:p>
        </p:txBody>
      </p:sp>
      <p:sp>
        <p:nvSpPr>
          <p:cNvPr id="22" name="Shape 13"/>
          <p:cNvSpPr/>
          <p:nvPr/>
        </p:nvSpPr>
        <p:spPr>
          <a:xfrm>
            <a:off x="0" y="7007962"/>
            <a:ext cx="12191695" cy="495605"/>
          </a:xfrm>
          <a:prstGeom prst="rect">
            <a:avLst/>
          </a:prstGeom>
          <a:solidFill>
            <a:srgbClr val="3730A3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23" name="Image 7" descr="preencoded.png"/>
          <p:cNvPicPr>
            <a:picLocks noChangeAspect="1"/>
          </p:cNvPicPr>
          <p:nvPr/>
        </p:nvPicPr>
        <p:blipFill>
          <a:blip r:embed="rId10"/>
          <a:srcRect/>
          <a:stretch/>
        </p:blipFill>
        <p:spPr>
          <a:xfrm>
            <a:off x="609905" y="7179869"/>
            <a:ext cx="152705" cy="152705"/>
          </a:xfrm>
          <a:prstGeom prst="rect">
            <a:avLst/>
          </a:prstGeom>
        </p:spPr>
      </p:pic>
      <p:sp>
        <p:nvSpPr>
          <p:cNvPr id="24" name="Text 14"/>
          <p:cNvSpPr txBox="1"/>
          <p:nvPr/>
        </p:nvSpPr>
        <p:spPr>
          <a:xfrm>
            <a:off x="875995" y="7160666"/>
            <a:ext cx="7267651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 kern="0" spc="26" dirty="0">
                <a:solidFill>
                  <a:srgbClr val="C7D2FE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Impact:</a:t>
            </a:r>
            <a:r>
              <a:rPr lang="en-US" sz="1000" kern="0" spc="26" dirty="0">
                <a:solidFill>
                  <a:srgbClr val="FFFFF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This approach develops critical managerial judgement and long-term strategic capability. </a:t>
            </a:r>
            <a:endParaRPr lang="en-US" sz="1000" dirty="0"/>
          </a:p>
        </p:txBody>
      </p:sp>
      <p:sp>
        <p:nvSpPr>
          <p:cNvPr id="25" name="Shape 15"/>
          <p:cNvSpPr/>
          <p:nvPr/>
        </p:nvSpPr>
        <p:spPr>
          <a:xfrm>
            <a:off x="0" y="7503566"/>
            <a:ext cx="12191695" cy="304495"/>
          </a:xfrm>
          <a:prstGeom prst="rect">
            <a:avLst/>
          </a:prstGeom>
          <a:solidFill>
            <a:srgbClr val="F9FAFB"/>
          </a:solidFill>
          <a:ln/>
        </p:spPr>
      </p:sp>
      <p:sp>
        <p:nvSpPr>
          <p:cNvPr id="26" name="Shape 16"/>
          <p:cNvSpPr/>
          <p:nvPr/>
        </p:nvSpPr>
        <p:spPr>
          <a:xfrm>
            <a:off x="0" y="7503566"/>
            <a:ext cx="12191695" cy="9144"/>
          </a:xfrm>
          <a:prstGeom prst="rect">
            <a:avLst/>
          </a:prstGeom>
          <a:solidFill>
            <a:srgbClr val="E5E7EB"/>
          </a:solidFill>
          <a:ln w="12700">
            <a:solidFill>
              <a:srgbClr val="E5E7EB">
                <a:alpha val="0"/>
              </a:srgbClr>
            </a:solidFill>
            <a:prstDash val="solid"/>
          </a:ln>
        </p:spPr>
      </p:sp>
      <p:sp>
        <p:nvSpPr>
          <p:cNvPr id="27" name="Text 17"/>
          <p:cNvSpPr txBox="1"/>
          <p:nvPr/>
        </p:nvSpPr>
        <p:spPr>
          <a:xfrm>
            <a:off x="609905" y="7584034"/>
            <a:ext cx="3411626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9CA3A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Recruitment and L&amp;D for Organisational Effectiveness</a:t>
            </a:r>
            <a:endParaRPr lang="en-US" sz="900" dirty="0"/>
          </a:p>
        </p:txBody>
      </p:sp>
      <p:sp>
        <p:nvSpPr>
          <p:cNvPr id="28" name="Text 18"/>
          <p:cNvSpPr txBox="1"/>
          <p:nvPr/>
        </p:nvSpPr>
        <p:spPr>
          <a:xfrm>
            <a:off x="11162995" y="7584034"/>
            <a:ext cx="497434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9CA3A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Page 12</a:t>
            </a:r>
            <a:endParaRPr lang="en-US" sz="900" dirty="0"/>
          </a:p>
        </p:txBody>
      </p:sp>
      <p:pic>
        <p:nvPicPr>
          <p:cNvPr id="29" name="Image 8" descr="preencoded.png"/>
          <p:cNvPicPr>
            <a:picLocks noChangeAspect="1"/>
          </p:cNvPicPr>
          <p:nvPr/>
        </p:nvPicPr>
        <p:blipFill>
          <a:blip r:embed="rId11"/>
          <a:srcRect l="-7" r="-7"/>
          <a:stretch/>
        </p:blipFill>
        <p:spPr>
          <a:xfrm>
            <a:off x="0" y="914400"/>
            <a:ext cx="12191695" cy="2673706"/>
          </a:xfrm>
          <a:prstGeom prst="rect">
            <a:avLst/>
          </a:prstGeom>
        </p:spPr>
      </p:pic>
      <p:sp>
        <p:nvSpPr>
          <p:cNvPr id="30" name="Text 19"/>
          <p:cNvSpPr txBox="1"/>
          <p:nvPr/>
        </p:nvSpPr>
        <p:spPr>
          <a:xfrm>
            <a:off x="609905" y="1295705"/>
            <a:ext cx="7049110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 kern="0" spc="52" dirty="0">
                <a:solidFill>
                  <a:srgbClr val="4F46E5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Theoretical Foundation</a:t>
            </a:r>
            <a:endParaRPr lang="en-US" sz="1000" dirty="0"/>
          </a:p>
        </p:txBody>
      </p:sp>
      <p:pic>
        <p:nvPicPr>
          <p:cNvPr id="31" name="Image 9" descr="preencoded.png"/>
          <p:cNvPicPr>
            <a:picLocks noChangeAspect="1"/>
          </p:cNvPicPr>
          <p:nvPr/>
        </p:nvPicPr>
        <p:blipFill>
          <a:blip r:embed="rId12"/>
          <a:srcRect l="-57" r="-57"/>
          <a:stretch/>
        </p:blipFill>
        <p:spPr>
          <a:xfrm>
            <a:off x="207035" y="1480759"/>
            <a:ext cx="400507" cy="457200"/>
          </a:xfrm>
          <a:prstGeom prst="rect">
            <a:avLst/>
          </a:prstGeom>
        </p:spPr>
      </p:pic>
      <p:sp>
        <p:nvSpPr>
          <p:cNvPr id="32" name="Text 20"/>
          <p:cNvSpPr txBox="1"/>
          <p:nvPr/>
        </p:nvSpPr>
        <p:spPr>
          <a:xfrm>
            <a:off x="609905" y="1561795"/>
            <a:ext cx="7041794" cy="11814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2200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Cognitivism focuses on inner mental activities, emphasizing </a:t>
            </a:r>
            <a:r>
              <a:rPr lang="en-US" sz="2200" b="1" dirty="0">
                <a:solidFill>
                  <a:srgbClr val="312E8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thinking</a:t>
            </a:r>
            <a:r>
              <a:rPr lang="en-US" sz="2200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, </a:t>
            </a:r>
            <a:r>
              <a:rPr lang="en-US" sz="2200" b="1" dirty="0">
                <a:solidFill>
                  <a:srgbClr val="312E8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understanding</a:t>
            </a:r>
            <a:r>
              <a:rPr lang="en-US" sz="2200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, and </a:t>
            </a:r>
            <a:r>
              <a:rPr lang="en-US" sz="2200" b="1" dirty="0">
                <a:solidFill>
                  <a:srgbClr val="312E8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problem-solving</a:t>
            </a:r>
            <a:r>
              <a:rPr lang="en-US" sz="2200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. </a:t>
            </a:r>
            <a:endParaRPr lang="en-US" sz="2200" dirty="0"/>
          </a:p>
        </p:txBody>
      </p:sp>
      <p:pic>
        <p:nvPicPr>
          <p:cNvPr id="33" name="Image 10" descr="preencoded.png"/>
          <p:cNvPicPr>
            <a:picLocks noChangeAspect="1"/>
          </p:cNvPicPr>
          <p:nvPr/>
        </p:nvPicPr>
        <p:blipFill>
          <a:blip r:embed="rId13"/>
          <a:srcRect l="-2083" r="-2083"/>
          <a:stretch/>
        </p:blipFill>
        <p:spPr>
          <a:xfrm>
            <a:off x="609905" y="3078785"/>
            <a:ext cx="457200" cy="9144"/>
          </a:xfrm>
          <a:prstGeom prst="rect">
            <a:avLst/>
          </a:prstGeom>
        </p:spPr>
      </p:pic>
      <p:sp>
        <p:nvSpPr>
          <p:cNvPr id="34" name="Text 21"/>
          <p:cNvSpPr txBox="1"/>
          <p:nvPr/>
        </p:nvSpPr>
        <p:spPr>
          <a:xfrm>
            <a:off x="1218895" y="2969057"/>
            <a:ext cx="1802282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i="1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Jerome Bruner, 1960</a:t>
            </a:r>
            <a:endParaRPr lang="en-US" sz="1200" dirty="0"/>
          </a:p>
        </p:txBody>
      </p:sp>
      <p:sp>
        <p:nvSpPr>
          <p:cNvPr id="35" name="Shape 22"/>
          <p:cNvSpPr/>
          <p:nvPr/>
        </p:nvSpPr>
        <p:spPr>
          <a:xfrm>
            <a:off x="8515807" y="1295705"/>
            <a:ext cx="609905" cy="609905"/>
          </a:xfrm>
          <a:prstGeom prst="ellipse">
            <a:avLst/>
          </a:prstGeom>
          <a:solidFill>
            <a:srgbClr val="F3F4F6">
              <a:alpha val="90000"/>
            </a:srgbClr>
          </a:solidFill>
          <a:ln w="50800">
            <a:solidFill>
              <a:srgbClr val="D1D5DB"/>
            </a:solidFill>
            <a:prstDash val="solid"/>
          </a:ln>
        </p:spPr>
      </p:sp>
      <p:pic>
        <p:nvPicPr>
          <p:cNvPr id="36" name="Image 11" descr="preencoded.png"/>
          <p:cNvPicPr>
            <a:picLocks noChangeAspect="1"/>
          </p:cNvPicPr>
          <p:nvPr/>
        </p:nvPicPr>
        <p:blipFill>
          <a:blip r:embed="rId14">
            <a:alphaModFix amt="90000"/>
          </a:blip>
          <a:srcRect t="-45" b="-45"/>
          <a:stretch/>
        </p:blipFill>
        <p:spPr>
          <a:xfrm>
            <a:off x="8691372" y="1485900"/>
            <a:ext cx="256946" cy="228600"/>
          </a:xfrm>
          <a:prstGeom prst="rect">
            <a:avLst/>
          </a:prstGeom>
        </p:spPr>
      </p:pic>
      <p:sp>
        <p:nvSpPr>
          <p:cNvPr id="37" name="Text 23"/>
          <p:cNvSpPr txBox="1"/>
          <p:nvPr/>
        </p:nvSpPr>
        <p:spPr>
          <a:xfrm>
            <a:off x="8641994" y="1981505"/>
            <a:ext cx="438912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b="1" dirty="0">
                <a:solidFill>
                  <a:srgbClr val="9CA3AF">
                    <a:alpha val="90000"/>
                  </a:srgb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Input</a:t>
            </a:r>
            <a:endParaRPr lang="en-US" sz="900" dirty="0"/>
          </a:p>
        </p:txBody>
      </p:sp>
      <p:sp>
        <p:nvSpPr>
          <p:cNvPr id="38" name="Shape 24"/>
          <p:cNvSpPr/>
          <p:nvPr/>
        </p:nvSpPr>
        <p:spPr>
          <a:xfrm>
            <a:off x="9448495" y="1295705"/>
            <a:ext cx="609905" cy="609905"/>
          </a:xfrm>
          <a:prstGeom prst="ellipse">
            <a:avLst/>
          </a:prstGeom>
          <a:solidFill>
            <a:srgbClr val="EEF2FF">
              <a:alpha val="90000"/>
            </a:srgbClr>
          </a:solidFill>
          <a:ln w="50800">
            <a:solidFill>
              <a:srgbClr val="C7D2FE"/>
            </a:solidFill>
            <a:prstDash val="solid"/>
          </a:ln>
        </p:spPr>
      </p:sp>
      <p:pic>
        <p:nvPicPr>
          <p:cNvPr id="39" name="Image 12" descr="preencoded.png"/>
          <p:cNvPicPr>
            <a:picLocks noChangeAspect="1"/>
          </p:cNvPicPr>
          <p:nvPr/>
        </p:nvPicPr>
        <p:blipFill>
          <a:blip r:embed="rId15">
            <a:alphaModFix amt="90000"/>
          </a:blip>
          <a:srcRect l="-80" r="-80"/>
          <a:stretch/>
        </p:blipFill>
        <p:spPr>
          <a:xfrm>
            <a:off x="9610344" y="1485900"/>
            <a:ext cx="286207" cy="228600"/>
          </a:xfrm>
          <a:prstGeom prst="rect">
            <a:avLst/>
          </a:prstGeom>
        </p:spPr>
      </p:pic>
      <p:sp>
        <p:nvSpPr>
          <p:cNvPr id="40" name="Text 25"/>
          <p:cNvSpPr txBox="1"/>
          <p:nvPr/>
        </p:nvSpPr>
        <p:spPr>
          <a:xfrm>
            <a:off x="9503359" y="1981505"/>
            <a:ext cx="581558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b="1" dirty="0">
                <a:solidFill>
                  <a:srgbClr val="6366F1">
                    <a:alpha val="90000"/>
                  </a:srgb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Process</a:t>
            </a:r>
            <a:endParaRPr lang="en-US" sz="900" dirty="0"/>
          </a:p>
        </p:txBody>
      </p:sp>
      <p:sp>
        <p:nvSpPr>
          <p:cNvPr id="41" name="Shape 26"/>
          <p:cNvSpPr/>
          <p:nvPr/>
        </p:nvSpPr>
        <p:spPr>
          <a:xfrm>
            <a:off x="10382098" y="1295705"/>
            <a:ext cx="609905" cy="609905"/>
          </a:xfrm>
          <a:prstGeom prst="ellipse">
            <a:avLst/>
          </a:prstGeom>
          <a:solidFill>
            <a:srgbClr val="ECFDF5">
              <a:alpha val="90000"/>
            </a:srgbClr>
          </a:solidFill>
          <a:ln w="50800">
            <a:solidFill>
              <a:srgbClr val="A7F3D0"/>
            </a:solidFill>
            <a:prstDash val="solid"/>
          </a:ln>
        </p:spPr>
      </p:sp>
      <p:pic>
        <p:nvPicPr>
          <p:cNvPr id="42" name="Image 13" descr="preencoded.png"/>
          <p:cNvPicPr>
            <a:picLocks noChangeAspect="1"/>
          </p:cNvPicPr>
          <p:nvPr/>
        </p:nvPicPr>
        <p:blipFill>
          <a:blip r:embed="rId16">
            <a:alphaModFix amt="90000"/>
          </a:blip>
          <a:srcRect l="-133" r="-133"/>
          <a:stretch/>
        </p:blipFill>
        <p:spPr>
          <a:xfrm>
            <a:off x="10601554" y="1485900"/>
            <a:ext cx="171907" cy="228600"/>
          </a:xfrm>
          <a:prstGeom prst="rect">
            <a:avLst/>
          </a:prstGeom>
        </p:spPr>
      </p:pic>
      <p:sp>
        <p:nvSpPr>
          <p:cNvPr id="43" name="Text 27"/>
          <p:cNvSpPr txBox="1"/>
          <p:nvPr/>
        </p:nvSpPr>
        <p:spPr>
          <a:xfrm>
            <a:off x="10452506" y="1981505"/>
            <a:ext cx="553212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b="1" dirty="0">
                <a:solidFill>
                  <a:srgbClr val="10B981">
                    <a:alpha val="90000"/>
                  </a:srgb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Insight</a:t>
            </a:r>
            <a:endParaRPr lang="en-US" sz="900" dirty="0"/>
          </a:p>
        </p:txBody>
      </p:sp>
      <p:pic>
        <p:nvPicPr>
          <p:cNvPr id="44" name="Image 14" descr="preencoded.png"/>
          <p:cNvPicPr>
            <a:picLocks noChangeAspect="1"/>
          </p:cNvPicPr>
          <p:nvPr/>
        </p:nvPicPr>
        <p:blipFill>
          <a:blip r:embed="rId17">
            <a:alphaModFix amt="90000"/>
          </a:blip>
          <a:srcRect l="-1648" r="-1648"/>
          <a:stretch/>
        </p:blipFill>
        <p:spPr>
          <a:xfrm>
            <a:off x="9201607" y="1614830"/>
            <a:ext cx="171907" cy="190195"/>
          </a:xfrm>
          <a:prstGeom prst="rect">
            <a:avLst/>
          </a:prstGeom>
        </p:spPr>
      </p:pic>
      <p:pic>
        <p:nvPicPr>
          <p:cNvPr id="45" name="Image 15" descr="preencoded.png"/>
          <p:cNvPicPr>
            <a:picLocks noChangeAspect="1"/>
          </p:cNvPicPr>
          <p:nvPr/>
        </p:nvPicPr>
        <p:blipFill>
          <a:blip r:embed="rId17">
            <a:alphaModFix amt="90000"/>
          </a:blip>
          <a:srcRect l="-1648" r="-1648"/>
          <a:stretch/>
        </p:blipFill>
        <p:spPr>
          <a:xfrm>
            <a:off x="10134295" y="1614830"/>
            <a:ext cx="171907" cy="190195"/>
          </a:xfrm>
          <a:prstGeom prst="rect">
            <a:avLst/>
          </a:prstGeom>
        </p:spPr>
      </p:pic>
      <p:sp>
        <p:nvSpPr>
          <p:cNvPr id="46" name="Shape 28"/>
          <p:cNvSpPr/>
          <p:nvPr/>
        </p:nvSpPr>
        <p:spPr>
          <a:xfrm>
            <a:off x="0" y="0"/>
            <a:ext cx="12191695" cy="914400"/>
          </a:xfrm>
          <a:prstGeom prst="rect">
            <a:avLst/>
          </a:prstGeom>
          <a:solidFill>
            <a:srgbClr val="312E81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47" name="Text 29"/>
          <p:cNvSpPr txBox="1"/>
          <p:nvPr/>
        </p:nvSpPr>
        <p:spPr>
          <a:xfrm>
            <a:off x="609905" y="267005"/>
            <a:ext cx="5820156" cy="3813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700" b="1" kern="0" spc="-67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Cognitivist Learning Theory</a:t>
            </a:r>
            <a:endParaRPr lang="en-US" sz="2700" dirty="0"/>
          </a:p>
        </p:txBody>
      </p:sp>
      <p:pic>
        <p:nvPicPr>
          <p:cNvPr id="48" name="Image 16" descr="preencoded.png"/>
          <p:cNvPicPr>
            <a:picLocks noChangeAspect="1"/>
          </p:cNvPicPr>
          <p:nvPr/>
        </p:nvPicPr>
        <p:blipFill>
          <a:blip r:embed="rId18"/>
          <a:srcRect/>
          <a:stretch/>
        </p:blipFill>
        <p:spPr>
          <a:xfrm>
            <a:off x="0" y="0"/>
            <a:ext cx="114300" cy="914400"/>
          </a:xfrm>
          <a:prstGeom prst="rect">
            <a:avLst/>
          </a:prstGeom>
        </p:spPr>
      </p:pic>
      <p:pic>
        <p:nvPicPr>
          <p:cNvPr id="50" name="Image 17" descr="preencoded.png"/>
          <p:cNvPicPr>
            <a:picLocks noChangeAspect="1"/>
          </p:cNvPicPr>
          <p:nvPr/>
        </p:nvPicPr>
        <p:blipFill>
          <a:blip r:embed="rId19">
            <a:alphaModFix amt="20000"/>
          </a:blip>
          <a:srcRect/>
          <a:stretch/>
        </p:blipFill>
        <p:spPr>
          <a:xfrm>
            <a:off x="11011205" y="228600"/>
            <a:ext cx="571500" cy="4572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3F4F6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rcRect t="-3" b="-3"/>
          <a:stretch/>
        </p:blipFill>
        <p:spPr>
          <a:xfrm>
            <a:off x="0" y="83210"/>
            <a:ext cx="12191695" cy="6691579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0" y="997610"/>
            <a:ext cx="12191695" cy="5477256"/>
          </a:xfrm>
          <a:prstGeom prst="rect">
            <a:avLst/>
          </a:prstGeom>
          <a:solidFill>
            <a:srgbClr val="F9FAFB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5" name="Text 2"/>
          <p:cNvSpPr txBox="1"/>
          <p:nvPr/>
        </p:nvSpPr>
        <p:spPr>
          <a:xfrm>
            <a:off x="800100" y="3298241"/>
            <a:ext cx="2572207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374151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Workplace Application</a:t>
            </a:r>
            <a:endParaRPr lang="en-US" sz="1500" dirty="0"/>
          </a:p>
        </p:txBody>
      </p:sp>
      <p:sp>
        <p:nvSpPr>
          <p:cNvPr id="6" name="Shape 3"/>
          <p:cNvSpPr/>
          <p:nvPr/>
        </p:nvSpPr>
        <p:spPr>
          <a:xfrm>
            <a:off x="609905" y="3279038"/>
            <a:ext cx="75895" cy="304495"/>
          </a:xfrm>
          <a:prstGeom prst="roundRect">
            <a:avLst>
              <a:gd name="adj" fmla="val 301206"/>
            </a:avLst>
          </a:prstGeom>
          <a:solidFill>
            <a:srgbClr val="4F46E5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4"/>
          <a:srcRect l="-2" r="-2"/>
          <a:stretch/>
        </p:blipFill>
        <p:spPr>
          <a:xfrm>
            <a:off x="609905" y="3812134"/>
            <a:ext cx="3454603" cy="1781251"/>
          </a:xfrm>
          <a:prstGeom prst="rect">
            <a:avLst/>
          </a:prstGeom>
        </p:spPr>
      </p:pic>
      <p:sp>
        <p:nvSpPr>
          <p:cNvPr id="8" name="Shape 4"/>
          <p:cNvSpPr/>
          <p:nvPr/>
        </p:nvSpPr>
        <p:spPr>
          <a:xfrm>
            <a:off x="800100" y="4040734"/>
            <a:ext cx="381305" cy="381305"/>
          </a:xfrm>
          <a:prstGeom prst="roundRect">
            <a:avLst>
              <a:gd name="adj" fmla="val 47962"/>
            </a:avLst>
          </a:prstGeom>
          <a:solidFill>
            <a:srgbClr val="EEF2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905256" y="4145890"/>
            <a:ext cx="171907" cy="171907"/>
          </a:xfrm>
          <a:prstGeom prst="rect">
            <a:avLst/>
          </a:prstGeom>
        </p:spPr>
      </p:pic>
      <p:sp>
        <p:nvSpPr>
          <p:cNvPr id="10" name="Text 5"/>
          <p:cNvSpPr txBox="1"/>
          <p:nvPr/>
        </p:nvSpPr>
        <p:spPr>
          <a:xfrm>
            <a:off x="1295705" y="4135831"/>
            <a:ext cx="1961388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Real-World Situations</a:t>
            </a:r>
            <a:endParaRPr lang="en-US" sz="1200" dirty="0"/>
          </a:p>
        </p:txBody>
      </p:sp>
      <p:sp>
        <p:nvSpPr>
          <p:cNvPr id="11" name="Text 6"/>
          <p:cNvSpPr txBox="1"/>
          <p:nvPr/>
        </p:nvSpPr>
        <p:spPr>
          <a:xfrm>
            <a:off x="800100" y="4536338"/>
            <a:ext cx="3152851" cy="8668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Learning occurs directly from managing live contracts. Dealing with actual client issues and service delivery challenges provides the concrete experience needed for growth.</a:t>
            </a:r>
            <a:endParaRPr lang="en-US" sz="1000" dirty="0"/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4369003" y="3812134"/>
            <a:ext cx="3454603" cy="1781251"/>
          </a:xfrm>
          <a:prstGeom prst="rect">
            <a:avLst/>
          </a:prstGeom>
        </p:spPr>
      </p:pic>
      <p:sp>
        <p:nvSpPr>
          <p:cNvPr id="13" name="Shape 7"/>
          <p:cNvSpPr/>
          <p:nvPr/>
        </p:nvSpPr>
        <p:spPr>
          <a:xfrm>
            <a:off x="4559198" y="4040734"/>
            <a:ext cx="381305" cy="381305"/>
          </a:xfrm>
          <a:prstGeom prst="roundRect">
            <a:avLst>
              <a:gd name="adj" fmla="val 47962"/>
            </a:avLst>
          </a:prstGeom>
          <a:solidFill>
            <a:srgbClr val="EEF2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14" name="Image 4" descr="preencoded.png"/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4664354" y="4145890"/>
            <a:ext cx="171907" cy="171907"/>
          </a:xfrm>
          <a:prstGeom prst="rect">
            <a:avLst/>
          </a:prstGeom>
        </p:spPr>
      </p:pic>
      <p:sp>
        <p:nvSpPr>
          <p:cNvPr id="15" name="Text 8"/>
          <p:cNvSpPr txBox="1"/>
          <p:nvPr/>
        </p:nvSpPr>
        <p:spPr>
          <a:xfrm>
            <a:off x="5054803" y="4135831"/>
            <a:ext cx="1764792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Performance Review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4559198" y="4536338"/>
            <a:ext cx="3152851" cy="8668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Scheduled time to reflect on what went well and what didn't in contract execution allows managers to analyze outcomes and understand underlying causes.</a:t>
            </a:r>
            <a:endParaRPr lang="en-US" sz="1000" dirty="0"/>
          </a:p>
        </p:txBody>
      </p:sp>
      <p:pic>
        <p:nvPicPr>
          <p:cNvPr id="17" name="Image 5" descr="preencoded.png"/>
          <p:cNvPicPr>
            <a:picLocks noChangeAspect="1"/>
          </p:cNvPicPr>
          <p:nvPr/>
        </p:nvPicPr>
        <p:blipFill>
          <a:blip r:embed="rId8"/>
          <a:srcRect l="-2" r="-2"/>
          <a:stretch/>
        </p:blipFill>
        <p:spPr>
          <a:xfrm>
            <a:off x="8128102" y="3812134"/>
            <a:ext cx="3454603" cy="1781251"/>
          </a:xfrm>
          <a:prstGeom prst="rect">
            <a:avLst/>
          </a:prstGeom>
        </p:spPr>
      </p:pic>
      <p:sp>
        <p:nvSpPr>
          <p:cNvPr id="18" name="Shape 10"/>
          <p:cNvSpPr/>
          <p:nvPr/>
        </p:nvSpPr>
        <p:spPr>
          <a:xfrm>
            <a:off x="8318297" y="4040734"/>
            <a:ext cx="381305" cy="381305"/>
          </a:xfrm>
          <a:prstGeom prst="roundRect">
            <a:avLst>
              <a:gd name="adj" fmla="val 47962"/>
            </a:avLst>
          </a:prstGeom>
          <a:solidFill>
            <a:srgbClr val="EEF2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19" name="Image 6" descr="preencoded.png"/>
          <p:cNvPicPr>
            <a:picLocks noChangeAspect="1"/>
          </p:cNvPicPr>
          <p:nvPr/>
        </p:nvPicPr>
        <p:blipFill>
          <a:blip r:embed="rId9"/>
          <a:srcRect/>
          <a:stretch/>
        </p:blipFill>
        <p:spPr>
          <a:xfrm>
            <a:off x="8423453" y="4145890"/>
            <a:ext cx="171907" cy="171907"/>
          </a:xfrm>
          <a:prstGeom prst="rect">
            <a:avLst/>
          </a:prstGeom>
        </p:spPr>
      </p:pic>
      <p:sp>
        <p:nvSpPr>
          <p:cNvPr id="20" name="Text 11"/>
          <p:cNvSpPr txBox="1"/>
          <p:nvPr/>
        </p:nvSpPr>
        <p:spPr>
          <a:xfrm>
            <a:off x="8813902" y="4135831"/>
            <a:ext cx="1663294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Future Adaptation</a:t>
            </a:r>
            <a:endParaRPr lang="en-US" sz="1200" dirty="0"/>
          </a:p>
        </p:txBody>
      </p:sp>
      <p:sp>
        <p:nvSpPr>
          <p:cNvPr id="21" name="Text 12"/>
          <p:cNvSpPr txBox="1"/>
          <p:nvPr/>
        </p:nvSpPr>
        <p:spPr>
          <a:xfrm>
            <a:off x="8318297" y="4536338"/>
            <a:ext cx="3152851" cy="8668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Applying lessons learned to future projects through active experimentation. Testing new strategies derived from past reflections closes the learning loop.</a:t>
            </a:r>
            <a:endParaRPr lang="en-US" sz="1000" dirty="0"/>
          </a:p>
        </p:txBody>
      </p:sp>
      <p:sp>
        <p:nvSpPr>
          <p:cNvPr id="22" name="Shape 13"/>
          <p:cNvSpPr/>
          <p:nvPr/>
        </p:nvSpPr>
        <p:spPr>
          <a:xfrm>
            <a:off x="0" y="6050585"/>
            <a:ext cx="12191695" cy="418795"/>
          </a:xfrm>
          <a:prstGeom prst="rect">
            <a:avLst/>
          </a:prstGeom>
          <a:solidFill>
            <a:srgbClr val="3730A3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23" name="Image 7" descr="preencoded.png"/>
          <p:cNvPicPr>
            <a:picLocks noChangeAspect="1"/>
          </p:cNvPicPr>
          <p:nvPr/>
        </p:nvPicPr>
        <p:blipFill>
          <a:blip r:embed="rId10"/>
          <a:srcRect/>
          <a:stretch/>
        </p:blipFill>
        <p:spPr>
          <a:xfrm>
            <a:off x="609905" y="6184087"/>
            <a:ext cx="152705" cy="152705"/>
          </a:xfrm>
          <a:prstGeom prst="rect">
            <a:avLst/>
          </a:prstGeom>
        </p:spPr>
      </p:pic>
      <p:sp>
        <p:nvSpPr>
          <p:cNvPr id="24" name="Text 14"/>
          <p:cNvSpPr txBox="1"/>
          <p:nvPr/>
        </p:nvSpPr>
        <p:spPr>
          <a:xfrm>
            <a:off x="875995" y="6164885"/>
            <a:ext cx="8544154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 kern="0" spc="26" dirty="0">
                <a:solidFill>
                  <a:srgbClr val="C7D2FE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Impact:</a:t>
            </a:r>
            <a:r>
              <a:rPr lang="en-US" sz="1000" kern="0" spc="26" dirty="0">
                <a:solidFill>
                  <a:srgbClr val="FFFFF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Experiential learning is essential for leadership development, bridging the gap between theory and practice. </a:t>
            </a:r>
            <a:endParaRPr lang="en-US" sz="1000" dirty="0"/>
          </a:p>
        </p:txBody>
      </p:sp>
      <p:pic>
        <p:nvPicPr>
          <p:cNvPr id="25" name="Image 8" descr="preencoded.png"/>
          <p:cNvPicPr>
            <a:picLocks noChangeAspect="1"/>
          </p:cNvPicPr>
          <p:nvPr/>
        </p:nvPicPr>
        <p:blipFill>
          <a:blip r:embed="rId11"/>
          <a:srcRect t="-6" b="-6"/>
          <a:stretch/>
        </p:blipFill>
        <p:spPr>
          <a:xfrm>
            <a:off x="0" y="997610"/>
            <a:ext cx="12191695" cy="2052828"/>
          </a:xfrm>
          <a:prstGeom prst="rect">
            <a:avLst/>
          </a:prstGeom>
        </p:spPr>
      </p:pic>
      <p:sp>
        <p:nvSpPr>
          <p:cNvPr id="26" name="Text 15"/>
          <p:cNvSpPr txBox="1"/>
          <p:nvPr/>
        </p:nvSpPr>
        <p:spPr>
          <a:xfrm>
            <a:off x="609905" y="1302106"/>
            <a:ext cx="7049110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 kern="0" spc="52" dirty="0">
                <a:solidFill>
                  <a:srgbClr val="4F46E5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Theoretical Foundation</a:t>
            </a:r>
            <a:endParaRPr lang="en-US" sz="1000" dirty="0"/>
          </a:p>
        </p:txBody>
      </p:sp>
      <p:pic>
        <p:nvPicPr>
          <p:cNvPr id="27" name="Image 9" descr="preencoded.png"/>
          <p:cNvPicPr>
            <a:picLocks noChangeAspect="1"/>
          </p:cNvPicPr>
          <p:nvPr/>
        </p:nvPicPr>
        <p:blipFill>
          <a:blip r:embed="rId12"/>
          <a:srcRect l="-57" r="-57"/>
          <a:stretch/>
        </p:blipFill>
        <p:spPr>
          <a:xfrm>
            <a:off x="149048" y="1493215"/>
            <a:ext cx="400507" cy="457200"/>
          </a:xfrm>
          <a:prstGeom prst="rect">
            <a:avLst/>
          </a:prstGeom>
        </p:spPr>
      </p:pic>
      <p:sp>
        <p:nvSpPr>
          <p:cNvPr id="28" name="Text 16"/>
          <p:cNvSpPr txBox="1"/>
          <p:nvPr/>
        </p:nvSpPr>
        <p:spPr>
          <a:xfrm>
            <a:off x="609905" y="1569110"/>
            <a:ext cx="7041794" cy="7909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2200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Learning is the process whereby knowledge is created through the transformation of </a:t>
            </a:r>
            <a:r>
              <a:rPr lang="en-US" sz="2200" b="1" dirty="0">
                <a:solidFill>
                  <a:srgbClr val="312E8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experience</a:t>
            </a:r>
            <a:r>
              <a:rPr lang="en-US" sz="2200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. </a:t>
            </a:r>
            <a:endParaRPr lang="en-US" sz="2200" dirty="0"/>
          </a:p>
        </p:txBody>
      </p:sp>
      <p:pic>
        <p:nvPicPr>
          <p:cNvPr id="29" name="Image 10" descr="preencoded.png"/>
          <p:cNvPicPr>
            <a:picLocks noChangeAspect="1"/>
          </p:cNvPicPr>
          <p:nvPr/>
        </p:nvPicPr>
        <p:blipFill>
          <a:blip r:embed="rId13"/>
          <a:srcRect l="-2083" r="-2083"/>
          <a:stretch/>
        </p:blipFill>
        <p:spPr>
          <a:xfrm>
            <a:off x="609905" y="2617013"/>
            <a:ext cx="457200" cy="9144"/>
          </a:xfrm>
          <a:prstGeom prst="rect">
            <a:avLst/>
          </a:prstGeom>
        </p:spPr>
      </p:pic>
      <p:sp>
        <p:nvSpPr>
          <p:cNvPr id="30" name="Text 17"/>
          <p:cNvSpPr txBox="1"/>
          <p:nvPr/>
        </p:nvSpPr>
        <p:spPr>
          <a:xfrm>
            <a:off x="1218895" y="2507285"/>
            <a:ext cx="1451153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i="1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David Kolb, 1984</a:t>
            </a:r>
            <a:endParaRPr lang="en-US" sz="1200" dirty="0"/>
          </a:p>
        </p:txBody>
      </p:sp>
      <p:sp>
        <p:nvSpPr>
          <p:cNvPr id="31" name="Shape 18"/>
          <p:cNvSpPr/>
          <p:nvPr/>
        </p:nvSpPr>
        <p:spPr>
          <a:xfrm>
            <a:off x="9296705" y="1454810"/>
            <a:ext cx="914400" cy="914400"/>
          </a:xfrm>
          <a:prstGeom prst="ellipse">
            <a:avLst/>
          </a:prstGeom>
          <a:noFill/>
          <a:ln w="25400">
            <a:solidFill>
              <a:srgbClr val="C7D2FE"/>
            </a:solidFill>
            <a:prstDash val="solid"/>
          </a:ln>
        </p:spPr>
      </p:sp>
      <p:sp>
        <p:nvSpPr>
          <p:cNvPr id="32" name="Shape 19"/>
          <p:cNvSpPr/>
          <p:nvPr/>
        </p:nvSpPr>
        <p:spPr>
          <a:xfrm>
            <a:off x="8934602" y="1302106"/>
            <a:ext cx="381305" cy="381305"/>
          </a:xfrm>
          <a:prstGeom prst="ellipse">
            <a:avLst/>
          </a:prstGeom>
          <a:solidFill>
            <a:srgbClr val="E0E7FF">
              <a:alpha val="90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3" name="Image 11" descr="preencoded.png"/>
          <p:cNvPicPr>
            <a:picLocks noChangeAspect="1"/>
          </p:cNvPicPr>
          <p:nvPr/>
        </p:nvPicPr>
        <p:blipFill>
          <a:blip r:embed="rId14">
            <a:alphaModFix amt="90000"/>
          </a:blip>
          <a:srcRect l="-837" r="-837"/>
          <a:stretch/>
        </p:blipFill>
        <p:spPr>
          <a:xfrm>
            <a:off x="9048902" y="1426464"/>
            <a:ext cx="152705" cy="133502"/>
          </a:xfrm>
          <a:prstGeom prst="rect">
            <a:avLst/>
          </a:prstGeom>
        </p:spPr>
      </p:pic>
      <p:sp>
        <p:nvSpPr>
          <p:cNvPr id="34" name="Text 20"/>
          <p:cNvSpPr txBox="1"/>
          <p:nvPr/>
        </p:nvSpPr>
        <p:spPr>
          <a:xfrm>
            <a:off x="8631022" y="1721815"/>
            <a:ext cx="99121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4B5563">
                    <a:alpha val="90000"/>
                  </a:srgb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Experience</a:t>
            </a:r>
            <a:endParaRPr lang="en-US" sz="1200" dirty="0"/>
          </a:p>
        </p:txBody>
      </p:sp>
      <p:sp>
        <p:nvSpPr>
          <p:cNvPr id="35" name="Shape 21"/>
          <p:cNvSpPr/>
          <p:nvPr/>
        </p:nvSpPr>
        <p:spPr>
          <a:xfrm>
            <a:off x="10191902" y="1302106"/>
            <a:ext cx="381305" cy="381305"/>
          </a:xfrm>
          <a:prstGeom prst="ellipse">
            <a:avLst/>
          </a:prstGeom>
          <a:solidFill>
            <a:srgbClr val="E0E7FF">
              <a:alpha val="90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6" name="Image 12" descr="preencoded.png"/>
          <p:cNvPicPr>
            <a:picLocks noChangeAspect="1"/>
          </p:cNvPicPr>
          <p:nvPr/>
        </p:nvPicPr>
        <p:blipFill>
          <a:blip r:embed="rId15">
            <a:alphaModFix amt="90000"/>
          </a:blip>
          <a:srcRect l="-837" r="-837"/>
          <a:stretch/>
        </p:blipFill>
        <p:spPr>
          <a:xfrm>
            <a:off x="10306202" y="1426464"/>
            <a:ext cx="152705" cy="133502"/>
          </a:xfrm>
          <a:prstGeom prst="rect">
            <a:avLst/>
          </a:prstGeom>
        </p:spPr>
      </p:pic>
      <p:sp>
        <p:nvSpPr>
          <p:cNvPr id="37" name="Text 22"/>
          <p:cNvSpPr txBox="1"/>
          <p:nvPr/>
        </p:nvSpPr>
        <p:spPr>
          <a:xfrm>
            <a:off x="9882835" y="1721815"/>
            <a:ext cx="1000354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4B5563">
                    <a:alpha val="90000"/>
                  </a:srgb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Reflection</a:t>
            </a:r>
            <a:endParaRPr lang="en-US" sz="1200" dirty="0"/>
          </a:p>
        </p:txBody>
      </p:sp>
      <p:sp>
        <p:nvSpPr>
          <p:cNvPr id="38" name="Shape 23"/>
          <p:cNvSpPr/>
          <p:nvPr/>
        </p:nvSpPr>
        <p:spPr>
          <a:xfrm>
            <a:off x="8934602" y="2026310"/>
            <a:ext cx="381305" cy="381305"/>
          </a:xfrm>
          <a:prstGeom prst="ellipse">
            <a:avLst/>
          </a:prstGeom>
          <a:solidFill>
            <a:srgbClr val="E0E7FF">
              <a:alpha val="90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9" name="Image 13" descr="preencoded.png"/>
          <p:cNvPicPr>
            <a:picLocks noChangeAspect="1"/>
          </p:cNvPicPr>
          <p:nvPr/>
        </p:nvPicPr>
        <p:blipFill>
          <a:blip r:embed="rId16">
            <a:alphaModFix amt="90000"/>
          </a:blip>
          <a:srcRect/>
          <a:stretch/>
        </p:blipFill>
        <p:spPr>
          <a:xfrm>
            <a:off x="9058046" y="2150669"/>
            <a:ext cx="133502" cy="133502"/>
          </a:xfrm>
          <a:prstGeom prst="rect">
            <a:avLst/>
          </a:prstGeom>
        </p:spPr>
      </p:pic>
      <p:sp>
        <p:nvSpPr>
          <p:cNvPr id="40" name="Text 24"/>
          <p:cNvSpPr txBox="1"/>
          <p:nvPr/>
        </p:nvSpPr>
        <p:spPr>
          <a:xfrm>
            <a:off x="8309636" y="2428697"/>
            <a:ext cx="1534363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4B5563">
                    <a:alpha val="90000"/>
                  </a:srgb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Experimentation</a:t>
            </a:r>
            <a:endParaRPr lang="en-US" sz="1200" dirty="0"/>
          </a:p>
        </p:txBody>
      </p:sp>
      <p:sp>
        <p:nvSpPr>
          <p:cNvPr id="41" name="Shape 25"/>
          <p:cNvSpPr/>
          <p:nvPr/>
        </p:nvSpPr>
        <p:spPr>
          <a:xfrm>
            <a:off x="10191902" y="2026310"/>
            <a:ext cx="381305" cy="381305"/>
          </a:xfrm>
          <a:prstGeom prst="ellipse">
            <a:avLst/>
          </a:prstGeom>
          <a:solidFill>
            <a:srgbClr val="E0E7FF">
              <a:alpha val="90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42" name="Image 14" descr="preencoded.png"/>
          <p:cNvPicPr>
            <a:picLocks noChangeAspect="1"/>
          </p:cNvPicPr>
          <p:nvPr/>
        </p:nvPicPr>
        <p:blipFill>
          <a:blip r:embed="rId17">
            <a:alphaModFix amt="90000"/>
          </a:blip>
          <a:srcRect/>
          <a:stretch/>
        </p:blipFill>
        <p:spPr>
          <a:xfrm>
            <a:off x="10315346" y="2150669"/>
            <a:ext cx="133502" cy="133502"/>
          </a:xfrm>
          <a:prstGeom prst="rect">
            <a:avLst/>
          </a:prstGeom>
        </p:spPr>
      </p:pic>
      <p:sp>
        <p:nvSpPr>
          <p:cNvPr id="43" name="Text 26"/>
          <p:cNvSpPr txBox="1"/>
          <p:nvPr/>
        </p:nvSpPr>
        <p:spPr>
          <a:xfrm>
            <a:off x="9645549" y="2428697"/>
            <a:ext cx="1724558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4B5563">
                    <a:alpha val="90000"/>
                  </a:srgb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Conceptualisation</a:t>
            </a:r>
            <a:endParaRPr lang="en-US" sz="1200" dirty="0"/>
          </a:p>
        </p:txBody>
      </p:sp>
      <p:sp>
        <p:nvSpPr>
          <p:cNvPr id="44" name="Shape 27"/>
          <p:cNvSpPr/>
          <p:nvPr/>
        </p:nvSpPr>
        <p:spPr>
          <a:xfrm>
            <a:off x="0" y="6470294"/>
            <a:ext cx="12191695" cy="304495"/>
          </a:xfrm>
          <a:prstGeom prst="rect">
            <a:avLst/>
          </a:prstGeom>
          <a:solidFill>
            <a:srgbClr val="F9FAFB"/>
          </a:solidFill>
          <a:ln/>
        </p:spPr>
      </p:sp>
      <p:sp>
        <p:nvSpPr>
          <p:cNvPr id="45" name="Shape 28"/>
          <p:cNvSpPr/>
          <p:nvPr/>
        </p:nvSpPr>
        <p:spPr>
          <a:xfrm>
            <a:off x="0" y="6470294"/>
            <a:ext cx="12191695" cy="9144"/>
          </a:xfrm>
          <a:prstGeom prst="rect">
            <a:avLst/>
          </a:prstGeom>
          <a:solidFill>
            <a:srgbClr val="E5E7EB"/>
          </a:solidFill>
          <a:ln w="12700">
            <a:solidFill>
              <a:srgbClr val="E5E7EB">
                <a:alpha val="0"/>
              </a:srgbClr>
            </a:solidFill>
            <a:prstDash val="solid"/>
          </a:ln>
        </p:spPr>
      </p:sp>
      <p:sp>
        <p:nvSpPr>
          <p:cNvPr id="46" name="Text 29"/>
          <p:cNvSpPr txBox="1"/>
          <p:nvPr/>
        </p:nvSpPr>
        <p:spPr>
          <a:xfrm>
            <a:off x="609905" y="6550762"/>
            <a:ext cx="3411626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9CA3A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Recruitment and L&amp;D for Organisational Effectiveness</a:t>
            </a:r>
            <a:endParaRPr lang="en-US" sz="900" dirty="0"/>
          </a:p>
        </p:txBody>
      </p:sp>
      <p:sp>
        <p:nvSpPr>
          <p:cNvPr id="47" name="Text 30"/>
          <p:cNvSpPr txBox="1"/>
          <p:nvPr/>
        </p:nvSpPr>
        <p:spPr>
          <a:xfrm>
            <a:off x="11162995" y="6550762"/>
            <a:ext cx="497434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9CA3A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Page 13</a:t>
            </a:r>
            <a:endParaRPr lang="en-US" sz="900" dirty="0"/>
          </a:p>
        </p:txBody>
      </p:sp>
      <p:sp>
        <p:nvSpPr>
          <p:cNvPr id="48" name="Shape 31"/>
          <p:cNvSpPr/>
          <p:nvPr/>
        </p:nvSpPr>
        <p:spPr>
          <a:xfrm>
            <a:off x="0" y="83210"/>
            <a:ext cx="12191695" cy="914400"/>
          </a:xfrm>
          <a:prstGeom prst="rect">
            <a:avLst/>
          </a:prstGeom>
          <a:solidFill>
            <a:srgbClr val="312E81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49" name="Text 32"/>
          <p:cNvSpPr txBox="1"/>
          <p:nvPr/>
        </p:nvSpPr>
        <p:spPr>
          <a:xfrm>
            <a:off x="609905" y="350215"/>
            <a:ext cx="6134710" cy="3813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700" b="1" kern="0" spc="-67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Experiential Learning Theory</a:t>
            </a:r>
            <a:endParaRPr lang="en-US" sz="2700" dirty="0"/>
          </a:p>
        </p:txBody>
      </p:sp>
      <p:pic>
        <p:nvPicPr>
          <p:cNvPr id="50" name="Image 15" descr="preencoded.png"/>
          <p:cNvPicPr>
            <a:picLocks noChangeAspect="1"/>
          </p:cNvPicPr>
          <p:nvPr/>
        </p:nvPicPr>
        <p:blipFill>
          <a:blip r:embed="rId18"/>
          <a:srcRect/>
          <a:stretch/>
        </p:blipFill>
        <p:spPr>
          <a:xfrm>
            <a:off x="0" y="83210"/>
            <a:ext cx="114300" cy="914400"/>
          </a:xfrm>
          <a:prstGeom prst="rect">
            <a:avLst/>
          </a:prstGeom>
        </p:spPr>
      </p:pic>
      <p:pic>
        <p:nvPicPr>
          <p:cNvPr id="52" name="Image 16" descr="preencoded.png"/>
          <p:cNvPicPr>
            <a:picLocks noChangeAspect="1"/>
          </p:cNvPicPr>
          <p:nvPr/>
        </p:nvPicPr>
        <p:blipFill>
          <a:blip r:embed="rId19">
            <a:alphaModFix amt="20000"/>
          </a:blip>
          <a:srcRect/>
          <a:stretch/>
        </p:blipFill>
        <p:spPr>
          <a:xfrm>
            <a:off x="11239805" y="311810"/>
            <a:ext cx="342900" cy="45720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3F4F6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rcRect t="-1" b="-1"/>
          <a:stretch/>
        </p:blipFill>
        <p:spPr>
          <a:xfrm>
            <a:off x="0" y="216713"/>
            <a:ext cx="12191695" cy="6424574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7112203" y="1131113"/>
            <a:ext cx="5086807" cy="5134356"/>
          </a:xfrm>
          <a:prstGeom prst="rect">
            <a:avLst/>
          </a:prstGeom>
          <a:solidFill>
            <a:srgbClr val="E5E7EB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rcRect l="16988" r="16988"/>
          <a:stretch/>
        </p:blipFill>
        <p:spPr>
          <a:xfrm>
            <a:off x="7112203" y="1131113"/>
            <a:ext cx="5086807" cy="5134356"/>
          </a:xfrm>
          <a:prstGeom prst="rect">
            <a:avLst/>
          </a:prstGeom>
        </p:spPr>
      </p:pic>
      <p:sp>
        <p:nvSpPr>
          <p:cNvPr id="6" name="Shape 2"/>
          <p:cNvSpPr/>
          <p:nvPr/>
        </p:nvSpPr>
        <p:spPr>
          <a:xfrm>
            <a:off x="7112203" y="1131113"/>
            <a:ext cx="5086807" cy="5134356"/>
          </a:xfrm>
          <a:prstGeom prst="rect">
            <a:avLst/>
          </a:prstGeom>
          <a:solidFill>
            <a:srgbClr val="1E3A8A">
              <a:alpha val="30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 r:embed="rId5">
            <a:alphaModFix amt="70000"/>
          </a:blip>
          <a:srcRect l="-17" r="-17"/>
          <a:stretch/>
        </p:blipFill>
        <p:spPr>
          <a:xfrm>
            <a:off x="7112203" y="5041087"/>
            <a:ext cx="5080406" cy="1218895"/>
          </a:xfrm>
          <a:prstGeom prst="rect">
            <a:avLst/>
          </a:prstGeom>
        </p:spPr>
      </p:pic>
      <p:sp>
        <p:nvSpPr>
          <p:cNvPr id="8" name="Shape 3"/>
          <p:cNvSpPr/>
          <p:nvPr/>
        </p:nvSpPr>
        <p:spPr>
          <a:xfrm>
            <a:off x="7112203" y="5345582"/>
            <a:ext cx="5086807" cy="914400"/>
          </a:xfrm>
          <a:prstGeom prst="rect">
            <a:avLst/>
          </a:prstGeom>
          <a:solidFill>
            <a:srgbClr val="000000">
              <a:alpha val="40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9" name="Shape 4"/>
          <p:cNvSpPr/>
          <p:nvPr/>
        </p:nvSpPr>
        <p:spPr>
          <a:xfrm>
            <a:off x="0" y="216713"/>
            <a:ext cx="12191695" cy="914400"/>
          </a:xfrm>
          <a:prstGeom prst="rect">
            <a:avLst/>
          </a:prstGeom>
          <a:solidFill>
            <a:srgbClr val="1E3A8A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10" name="Text 5"/>
          <p:cNvSpPr txBox="1"/>
          <p:nvPr/>
        </p:nvSpPr>
        <p:spPr>
          <a:xfrm>
            <a:off x="609905" y="483718"/>
            <a:ext cx="5667451" cy="3813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700" b="1" kern="0" spc="-67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Training Recommendations</a:t>
            </a:r>
            <a:endParaRPr lang="en-US" sz="2700" dirty="0"/>
          </a:p>
        </p:txBody>
      </p:sp>
      <p:pic>
        <p:nvPicPr>
          <p:cNvPr id="11" name="Image 3" descr="preencoded.png"/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0" y="216713"/>
            <a:ext cx="114300" cy="914400"/>
          </a:xfrm>
          <a:prstGeom prst="rect">
            <a:avLst/>
          </a:prstGeom>
        </p:spPr>
      </p:pic>
      <p:sp>
        <p:nvSpPr>
          <p:cNvPr id="13" name="Shape 7"/>
          <p:cNvSpPr/>
          <p:nvPr/>
        </p:nvSpPr>
        <p:spPr>
          <a:xfrm>
            <a:off x="0" y="1131113"/>
            <a:ext cx="7114946" cy="5134356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14" name="Shape 8"/>
          <p:cNvSpPr/>
          <p:nvPr/>
        </p:nvSpPr>
        <p:spPr>
          <a:xfrm>
            <a:off x="381305" y="1512418"/>
            <a:ext cx="38405" cy="562356"/>
          </a:xfrm>
          <a:prstGeom prst="rect">
            <a:avLst/>
          </a:prstGeom>
          <a:solidFill>
            <a:srgbClr val="3B82F6"/>
          </a:solidFill>
          <a:ln w="12700">
            <a:solidFill>
              <a:srgbClr val="3B82F6">
                <a:alpha val="0"/>
              </a:srgbClr>
            </a:solidFill>
            <a:prstDash val="solid"/>
          </a:ln>
        </p:spPr>
      </p:sp>
      <p:sp>
        <p:nvSpPr>
          <p:cNvPr id="15" name="Text 9"/>
          <p:cNvSpPr txBox="1"/>
          <p:nvPr/>
        </p:nvSpPr>
        <p:spPr>
          <a:xfrm>
            <a:off x="571500" y="1512418"/>
            <a:ext cx="6238951" cy="5623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A comprehensive development pathway integrating behaviourist, cognitivist, and experiential approaches.</a:t>
            </a:r>
            <a:endParaRPr lang="en-US" sz="1300" dirty="0"/>
          </a:p>
        </p:txBody>
      </p:sp>
      <p:sp>
        <p:nvSpPr>
          <p:cNvPr id="16" name="Shape 10"/>
          <p:cNvSpPr/>
          <p:nvPr/>
        </p:nvSpPr>
        <p:spPr>
          <a:xfrm>
            <a:off x="381305" y="2297887"/>
            <a:ext cx="304495" cy="304495"/>
          </a:xfrm>
          <a:prstGeom prst="ellipse">
            <a:avLst/>
          </a:prstGeom>
          <a:solidFill>
            <a:srgbClr val="DBEAFE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17" name="Image 4" descr="preencoded.png"/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466344" y="2383841"/>
            <a:ext cx="133502" cy="133502"/>
          </a:xfrm>
          <a:prstGeom prst="rect">
            <a:avLst/>
          </a:prstGeom>
        </p:spPr>
      </p:pic>
      <p:sp>
        <p:nvSpPr>
          <p:cNvPr id="18" name="Text 11"/>
          <p:cNvSpPr txBox="1"/>
          <p:nvPr/>
        </p:nvSpPr>
        <p:spPr>
          <a:xfrm>
            <a:off x="838505" y="2259482"/>
            <a:ext cx="5486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Induction &amp; Compliance</a:t>
            </a:r>
            <a:endParaRPr lang="en-US" sz="1200" dirty="0"/>
          </a:p>
        </p:txBody>
      </p:sp>
      <p:sp>
        <p:nvSpPr>
          <p:cNvPr id="19" name="Text 12"/>
          <p:cNvSpPr txBox="1"/>
          <p:nvPr/>
        </p:nvSpPr>
        <p:spPr>
          <a:xfrm>
            <a:off x="838505" y="2488082"/>
            <a:ext cx="6057900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H&amp;S, risk assessments, statutory compliance; microlearning + checklists (Behaviourist).</a:t>
            </a:r>
            <a:endParaRPr lang="en-US" sz="1000" dirty="0"/>
          </a:p>
        </p:txBody>
      </p:sp>
      <p:sp>
        <p:nvSpPr>
          <p:cNvPr id="20" name="Shape 13"/>
          <p:cNvSpPr/>
          <p:nvPr/>
        </p:nvSpPr>
        <p:spPr>
          <a:xfrm>
            <a:off x="381305" y="2830982"/>
            <a:ext cx="304495" cy="304495"/>
          </a:xfrm>
          <a:prstGeom prst="ellipse">
            <a:avLst/>
          </a:prstGeom>
          <a:solidFill>
            <a:srgbClr val="DBEAFE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21" name="Image 5" descr="preencoded.png"/>
          <p:cNvPicPr>
            <a:picLocks noChangeAspect="1"/>
          </p:cNvPicPr>
          <p:nvPr/>
        </p:nvPicPr>
        <p:blipFill>
          <a:blip r:embed="rId8"/>
          <a:srcRect l="-1507" r="-1507"/>
          <a:stretch/>
        </p:blipFill>
        <p:spPr>
          <a:xfrm>
            <a:off x="448056" y="2916936"/>
            <a:ext cx="171907" cy="133502"/>
          </a:xfrm>
          <a:prstGeom prst="rect">
            <a:avLst/>
          </a:prstGeom>
        </p:spPr>
      </p:pic>
      <p:sp>
        <p:nvSpPr>
          <p:cNvPr id="22" name="Text 14"/>
          <p:cNvSpPr txBox="1"/>
          <p:nvPr/>
        </p:nvSpPr>
        <p:spPr>
          <a:xfrm>
            <a:off x="838505" y="2793492"/>
            <a:ext cx="513435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Leadership &amp; People Management</a:t>
            </a:r>
            <a:endParaRPr lang="en-US" sz="1200" dirty="0"/>
          </a:p>
        </p:txBody>
      </p:sp>
      <p:sp>
        <p:nvSpPr>
          <p:cNvPr id="23" name="Text 15"/>
          <p:cNvSpPr txBox="1"/>
          <p:nvPr/>
        </p:nvSpPr>
        <p:spPr>
          <a:xfrm>
            <a:off x="838505" y="3022092"/>
            <a:ext cx="5705856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Coaching, feedback, performance reviews; workshops &amp; simulations (Cognitivist).</a:t>
            </a:r>
            <a:endParaRPr lang="en-US" sz="1000" dirty="0"/>
          </a:p>
        </p:txBody>
      </p:sp>
      <p:sp>
        <p:nvSpPr>
          <p:cNvPr id="24" name="Shape 16"/>
          <p:cNvSpPr/>
          <p:nvPr/>
        </p:nvSpPr>
        <p:spPr>
          <a:xfrm>
            <a:off x="381305" y="3364992"/>
            <a:ext cx="304495" cy="304495"/>
          </a:xfrm>
          <a:prstGeom prst="ellipse">
            <a:avLst/>
          </a:prstGeom>
          <a:solidFill>
            <a:srgbClr val="DBEAFE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25" name="Image 6" descr="preencoded.png"/>
          <p:cNvPicPr>
            <a:picLocks noChangeAspect="1"/>
          </p:cNvPicPr>
          <p:nvPr/>
        </p:nvPicPr>
        <p:blipFill>
          <a:blip r:embed="rId9"/>
          <a:srcRect l="-2512" r="-2512"/>
          <a:stretch/>
        </p:blipFill>
        <p:spPr>
          <a:xfrm>
            <a:off x="480974" y="3450031"/>
            <a:ext cx="105156" cy="133502"/>
          </a:xfrm>
          <a:prstGeom prst="rect">
            <a:avLst/>
          </a:prstGeom>
        </p:spPr>
      </p:pic>
      <p:sp>
        <p:nvSpPr>
          <p:cNvPr id="26" name="Text 17"/>
          <p:cNvSpPr txBox="1"/>
          <p:nvPr/>
        </p:nvSpPr>
        <p:spPr>
          <a:xfrm>
            <a:off x="838505" y="3326587"/>
            <a:ext cx="4410151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Commercial &amp; Contract Management</a:t>
            </a:r>
            <a:endParaRPr lang="en-US" sz="1200" dirty="0"/>
          </a:p>
        </p:txBody>
      </p:sp>
      <p:sp>
        <p:nvSpPr>
          <p:cNvPr id="27" name="Text 18"/>
          <p:cNvSpPr txBox="1"/>
          <p:nvPr/>
        </p:nvSpPr>
        <p:spPr>
          <a:xfrm>
            <a:off x="838505" y="3555187"/>
            <a:ext cx="4981651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SLAs, KPIs, budgets, change control; case-based learning (Cognitivist).</a:t>
            </a:r>
            <a:endParaRPr lang="en-US" sz="1000" dirty="0"/>
          </a:p>
        </p:txBody>
      </p:sp>
      <p:sp>
        <p:nvSpPr>
          <p:cNvPr id="28" name="Shape 19"/>
          <p:cNvSpPr/>
          <p:nvPr/>
        </p:nvSpPr>
        <p:spPr>
          <a:xfrm>
            <a:off x="381305" y="3898087"/>
            <a:ext cx="304495" cy="304495"/>
          </a:xfrm>
          <a:prstGeom prst="ellipse">
            <a:avLst/>
          </a:prstGeom>
          <a:solidFill>
            <a:srgbClr val="DBEAFE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29" name="Image 7" descr="preencoded.png"/>
          <p:cNvPicPr>
            <a:picLocks noChangeAspect="1"/>
          </p:cNvPicPr>
          <p:nvPr/>
        </p:nvPicPr>
        <p:blipFill>
          <a:blip r:embed="rId10"/>
          <a:srcRect l="-1507" r="-1507"/>
          <a:stretch/>
        </p:blipFill>
        <p:spPr>
          <a:xfrm>
            <a:off x="448056" y="3984041"/>
            <a:ext cx="171907" cy="133502"/>
          </a:xfrm>
          <a:prstGeom prst="rect">
            <a:avLst/>
          </a:prstGeom>
        </p:spPr>
      </p:pic>
      <p:sp>
        <p:nvSpPr>
          <p:cNvPr id="30" name="Text 20"/>
          <p:cNvSpPr txBox="1"/>
          <p:nvPr/>
        </p:nvSpPr>
        <p:spPr>
          <a:xfrm>
            <a:off x="838505" y="3859682"/>
            <a:ext cx="506760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Client &amp; Stakeholder Management</a:t>
            </a:r>
            <a:endParaRPr lang="en-US" sz="1200" dirty="0"/>
          </a:p>
        </p:txBody>
      </p:sp>
      <p:sp>
        <p:nvSpPr>
          <p:cNvPr id="31" name="Text 21"/>
          <p:cNvSpPr txBox="1"/>
          <p:nvPr/>
        </p:nvSpPr>
        <p:spPr>
          <a:xfrm>
            <a:off x="838505" y="4088282"/>
            <a:ext cx="5639105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Negotiation, service recovery; role-plays with structured feedback (Experiential).</a:t>
            </a:r>
            <a:endParaRPr lang="en-US" sz="1000" dirty="0"/>
          </a:p>
        </p:txBody>
      </p:sp>
      <p:sp>
        <p:nvSpPr>
          <p:cNvPr id="32" name="Shape 22"/>
          <p:cNvSpPr/>
          <p:nvPr/>
        </p:nvSpPr>
        <p:spPr>
          <a:xfrm>
            <a:off x="381305" y="4431182"/>
            <a:ext cx="304495" cy="304495"/>
          </a:xfrm>
          <a:prstGeom prst="ellipse">
            <a:avLst/>
          </a:prstGeom>
          <a:solidFill>
            <a:srgbClr val="DBEAFE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3" name="Image 8" descr="preencoded.png"/>
          <p:cNvPicPr>
            <a:picLocks noChangeAspect="1"/>
          </p:cNvPicPr>
          <p:nvPr/>
        </p:nvPicPr>
        <p:blipFill>
          <a:blip r:embed="rId11"/>
          <a:srcRect/>
          <a:stretch/>
        </p:blipFill>
        <p:spPr>
          <a:xfrm>
            <a:off x="466344" y="4517136"/>
            <a:ext cx="133502" cy="133502"/>
          </a:xfrm>
          <a:prstGeom prst="rect">
            <a:avLst/>
          </a:prstGeom>
        </p:spPr>
      </p:pic>
      <p:sp>
        <p:nvSpPr>
          <p:cNvPr id="34" name="Text 23"/>
          <p:cNvSpPr txBox="1"/>
          <p:nvPr/>
        </p:nvSpPr>
        <p:spPr>
          <a:xfrm>
            <a:off x="838505" y="4393692"/>
            <a:ext cx="44577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Data, Reporting &amp; Improvement</a:t>
            </a:r>
            <a:endParaRPr lang="en-US" sz="1200" dirty="0"/>
          </a:p>
        </p:txBody>
      </p:sp>
      <p:sp>
        <p:nvSpPr>
          <p:cNvPr id="35" name="Text 24"/>
          <p:cNvSpPr txBox="1"/>
          <p:nvPr/>
        </p:nvSpPr>
        <p:spPr>
          <a:xfrm>
            <a:off x="838505" y="4622292"/>
            <a:ext cx="5029200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KPI dashboards, root-cause analysis, PDCA; live projects (Experiential).</a:t>
            </a:r>
            <a:endParaRPr lang="en-US" sz="1000" dirty="0"/>
          </a:p>
        </p:txBody>
      </p:sp>
      <p:sp>
        <p:nvSpPr>
          <p:cNvPr id="36" name="Shape 25"/>
          <p:cNvSpPr/>
          <p:nvPr/>
        </p:nvSpPr>
        <p:spPr>
          <a:xfrm>
            <a:off x="381305" y="4965192"/>
            <a:ext cx="304495" cy="304495"/>
          </a:xfrm>
          <a:prstGeom prst="ellipse">
            <a:avLst/>
          </a:prstGeom>
          <a:solidFill>
            <a:srgbClr val="DBEAFE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7" name="Image 9" descr="preencoded.png"/>
          <p:cNvPicPr>
            <a:picLocks noChangeAspect="1"/>
          </p:cNvPicPr>
          <p:nvPr/>
        </p:nvPicPr>
        <p:blipFill>
          <a:blip r:embed="rId12"/>
          <a:srcRect/>
          <a:stretch/>
        </p:blipFill>
        <p:spPr>
          <a:xfrm>
            <a:off x="466344" y="5050231"/>
            <a:ext cx="133502" cy="133502"/>
          </a:xfrm>
          <a:prstGeom prst="rect">
            <a:avLst/>
          </a:prstGeom>
        </p:spPr>
      </p:pic>
      <p:sp>
        <p:nvSpPr>
          <p:cNvPr id="38" name="Text 26"/>
          <p:cNvSpPr txBox="1"/>
          <p:nvPr/>
        </p:nvSpPr>
        <p:spPr>
          <a:xfrm>
            <a:off x="838505" y="4926787"/>
            <a:ext cx="3753612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On-the-Job Learning</a:t>
            </a:r>
            <a:endParaRPr lang="en-US" sz="1200" dirty="0"/>
          </a:p>
        </p:txBody>
      </p:sp>
      <p:sp>
        <p:nvSpPr>
          <p:cNvPr id="39" name="Text 27"/>
          <p:cNvSpPr txBox="1"/>
          <p:nvPr/>
        </p:nvSpPr>
        <p:spPr>
          <a:xfrm>
            <a:off x="838505" y="5155387"/>
            <a:ext cx="4299509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Shadowing, mentoring, action learning sets; reflective logs.</a:t>
            </a:r>
            <a:endParaRPr lang="en-US" sz="1000" dirty="0"/>
          </a:p>
        </p:txBody>
      </p:sp>
      <p:sp>
        <p:nvSpPr>
          <p:cNvPr id="40" name="Shape 28"/>
          <p:cNvSpPr/>
          <p:nvPr/>
        </p:nvSpPr>
        <p:spPr>
          <a:xfrm>
            <a:off x="381305" y="5498287"/>
            <a:ext cx="304495" cy="304495"/>
          </a:xfrm>
          <a:prstGeom prst="ellipse">
            <a:avLst/>
          </a:prstGeom>
          <a:solidFill>
            <a:srgbClr val="DBEAFE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41" name="Image 10" descr="preencoded.png"/>
          <p:cNvPicPr>
            <a:picLocks noChangeAspect="1"/>
          </p:cNvPicPr>
          <p:nvPr/>
        </p:nvPicPr>
        <p:blipFill>
          <a:blip r:embed="rId13"/>
          <a:srcRect l="-837" r="-837"/>
          <a:stretch/>
        </p:blipFill>
        <p:spPr>
          <a:xfrm>
            <a:off x="457200" y="5584241"/>
            <a:ext cx="152705" cy="133502"/>
          </a:xfrm>
          <a:prstGeom prst="rect">
            <a:avLst/>
          </a:prstGeom>
        </p:spPr>
      </p:pic>
      <p:sp>
        <p:nvSpPr>
          <p:cNvPr id="42" name="Text 29"/>
          <p:cNvSpPr txBox="1"/>
          <p:nvPr/>
        </p:nvSpPr>
        <p:spPr>
          <a:xfrm>
            <a:off x="838505" y="5459882"/>
            <a:ext cx="4467758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Reinforcement &amp; Evaluation</a:t>
            </a:r>
            <a:endParaRPr lang="en-US" sz="1200" dirty="0"/>
          </a:p>
        </p:txBody>
      </p:sp>
      <p:sp>
        <p:nvSpPr>
          <p:cNvPr id="43" name="Text 30"/>
          <p:cNvSpPr txBox="1"/>
          <p:nvPr/>
        </p:nvSpPr>
        <p:spPr>
          <a:xfrm>
            <a:off x="838505" y="5688482"/>
            <a:ext cx="5039258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Spaced quizzes, KPI-linked recognition, Kirkpatrick Levels 1–3 tracking.</a:t>
            </a:r>
            <a:endParaRPr lang="en-US" sz="1000" dirty="0"/>
          </a:p>
        </p:txBody>
      </p:sp>
      <p:pic>
        <p:nvPicPr>
          <p:cNvPr id="44" name="Image 11" descr="preencoded.png"/>
          <p:cNvPicPr>
            <a:picLocks noChangeAspect="1"/>
          </p:cNvPicPr>
          <p:nvPr/>
        </p:nvPicPr>
        <p:blipFill>
          <a:blip r:embed="rId14"/>
          <a:srcRect t="-375" b="-375"/>
          <a:stretch/>
        </p:blipFill>
        <p:spPr>
          <a:xfrm>
            <a:off x="7416698" y="5103266"/>
            <a:ext cx="609905" cy="38405"/>
          </a:xfrm>
          <a:prstGeom prst="rect">
            <a:avLst/>
          </a:prstGeom>
        </p:spPr>
      </p:pic>
      <p:sp>
        <p:nvSpPr>
          <p:cNvPr id="45" name="Text 31"/>
          <p:cNvSpPr txBox="1"/>
          <p:nvPr/>
        </p:nvSpPr>
        <p:spPr>
          <a:xfrm>
            <a:off x="7416698" y="5293462"/>
            <a:ext cx="4553712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i="1" dirty="0">
                <a:solidFill>
                  <a:srgbClr val="FFFFF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"The only thing worse than training your employees and having them leave is not training them and having them stay."</a:t>
            </a:r>
            <a:endParaRPr lang="en-US" sz="1000" dirty="0"/>
          </a:p>
        </p:txBody>
      </p:sp>
      <p:sp>
        <p:nvSpPr>
          <p:cNvPr id="46" name="Text 32"/>
          <p:cNvSpPr txBox="1"/>
          <p:nvPr/>
        </p:nvSpPr>
        <p:spPr>
          <a:xfrm>
            <a:off x="7416698" y="5802782"/>
            <a:ext cx="4591202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b="1" dirty="0">
                <a:solidFill>
                  <a:srgbClr val="FFFFF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— Henry Ford</a:t>
            </a:r>
            <a:endParaRPr lang="en-US" sz="900" dirty="0"/>
          </a:p>
        </p:txBody>
      </p:sp>
      <p:sp>
        <p:nvSpPr>
          <p:cNvPr id="47" name="Shape 33"/>
          <p:cNvSpPr/>
          <p:nvPr/>
        </p:nvSpPr>
        <p:spPr>
          <a:xfrm>
            <a:off x="0" y="6259982"/>
            <a:ext cx="12191695" cy="381305"/>
          </a:xfrm>
          <a:prstGeom prst="rect">
            <a:avLst/>
          </a:prstGeom>
          <a:solidFill>
            <a:srgbClr val="F9FAFB"/>
          </a:solidFill>
          <a:ln/>
        </p:spPr>
      </p:sp>
      <p:sp>
        <p:nvSpPr>
          <p:cNvPr id="48" name="Shape 34"/>
          <p:cNvSpPr/>
          <p:nvPr/>
        </p:nvSpPr>
        <p:spPr>
          <a:xfrm>
            <a:off x="0" y="6259982"/>
            <a:ext cx="12191695" cy="9144"/>
          </a:xfrm>
          <a:prstGeom prst="rect">
            <a:avLst/>
          </a:prstGeom>
          <a:solidFill>
            <a:srgbClr val="E5E7EB"/>
          </a:solidFill>
          <a:ln w="12700">
            <a:solidFill>
              <a:srgbClr val="E5E7EB">
                <a:alpha val="0"/>
              </a:srgbClr>
            </a:solidFill>
            <a:prstDash val="solid"/>
          </a:ln>
        </p:spPr>
      </p:sp>
      <p:sp>
        <p:nvSpPr>
          <p:cNvPr id="49" name="Text 35"/>
          <p:cNvSpPr txBox="1"/>
          <p:nvPr/>
        </p:nvSpPr>
        <p:spPr>
          <a:xfrm>
            <a:off x="609905" y="6379769"/>
            <a:ext cx="3411626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Recruitment and L&amp;D for Organisational Effectiveness</a:t>
            </a:r>
            <a:endParaRPr lang="en-US" sz="900" dirty="0"/>
          </a:p>
        </p:txBody>
      </p:sp>
      <p:sp>
        <p:nvSpPr>
          <p:cNvPr id="50" name="Text 36"/>
          <p:cNvSpPr txBox="1"/>
          <p:nvPr/>
        </p:nvSpPr>
        <p:spPr>
          <a:xfrm>
            <a:off x="11162995" y="6379769"/>
            <a:ext cx="497434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Page 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7276795"/>
          </a:xfrm>
          <a:prstGeom prst="rect">
            <a:avLst/>
          </a:prstGeom>
          <a:solidFill>
            <a:srgbClr val="F3F4F6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0" y="0"/>
            <a:ext cx="12191695" cy="7272223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0" y="914400"/>
            <a:ext cx="12191695" cy="5982005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5" name="Shape 2"/>
          <p:cNvSpPr/>
          <p:nvPr/>
        </p:nvSpPr>
        <p:spPr>
          <a:xfrm>
            <a:off x="609905" y="1218895"/>
            <a:ext cx="286207" cy="381305"/>
          </a:xfrm>
          <a:prstGeom prst="roundRect">
            <a:avLst>
              <a:gd name="adj" fmla="val 85197"/>
            </a:avLst>
          </a:prstGeom>
          <a:solidFill>
            <a:srgbClr val="DBEAFE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6" name="Text 3"/>
          <p:cNvSpPr txBox="1"/>
          <p:nvPr/>
        </p:nvSpPr>
        <p:spPr>
          <a:xfrm>
            <a:off x="1009498" y="1257300"/>
            <a:ext cx="1915668" cy="305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8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Key Takeaways</a:t>
            </a:r>
            <a:endParaRPr lang="en-US" sz="1800" dirty="0"/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4"/>
          <a:srcRect t="-42" b="-42"/>
          <a:stretch/>
        </p:blipFill>
        <p:spPr>
          <a:xfrm>
            <a:off x="609905" y="1752905"/>
            <a:ext cx="5410505" cy="514807"/>
          </a:xfrm>
          <a:prstGeom prst="rect">
            <a:avLst/>
          </a:prstGeom>
        </p:spPr>
      </p:pic>
      <p:pic>
        <p:nvPicPr>
          <p:cNvPr id="8" name="Image 2" descr="preencoded.png"/>
          <p:cNvPicPr>
            <a:picLocks noChangeAspect="1"/>
          </p:cNvPicPr>
          <p:nvPr/>
        </p:nvPicPr>
        <p:blipFill>
          <a:blip r:embed="rId5"/>
          <a:srcRect l="-1064" r="-1064"/>
          <a:stretch/>
        </p:blipFill>
        <p:spPr>
          <a:xfrm>
            <a:off x="800100" y="1943100"/>
            <a:ext cx="219456" cy="171907"/>
          </a:xfrm>
          <a:prstGeom prst="rect">
            <a:avLst/>
          </a:prstGeom>
        </p:spPr>
      </p:pic>
      <p:sp>
        <p:nvSpPr>
          <p:cNvPr id="9" name="Text 4"/>
          <p:cNvSpPr txBox="1"/>
          <p:nvPr/>
        </p:nvSpPr>
        <p:spPr>
          <a:xfrm>
            <a:off x="1133856" y="1904695"/>
            <a:ext cx="5391302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Effective recruitment ensures organisational efficiency and performance.</a:t>
            </a:r>
            <a:endParaRPr lang="en-US" sz="1000" dirty="0"/>
          </a:p>
        </p:txBody>
      </p:sp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4"/>
          <a:srcRect t="-42" b="-42"/>
          <a:stretch/>
        </p:blipFill>
        <p:spPr>
          <a:xfrm>
            <a:off x="6172200" y="1752905"/>
            <a:ext cx="5410505" cy="514807"/>
          </a:xfrm>
          <a:prstGeom prst="rect">
            <a:avLst/>
          </a:prstGeom>
        </p:spPr>
      </p:pic>
      <p:pic>
        <p:nvPicPr>
          <p:cNvPr id="11" name="Image 4" descr="preencoded.png"/>
          <p:cNvPicPr>
            <a:picLocks noChangeAspect="1"/>
          </p:cNvPicPr>
          <p:nvPr/>
        </p:nvPicPr>
        <p:blipFill>
          <a:blip r:embed="rId6"/>
          <a:srcRect l="-1773" r="-1773"/>
          <a:stretch/>
        </p:blipFill>
        <p:spPr>
          <a:xfrm>
            <a:off x="6362395" y="1943100"/>
            <a:ext cx="133502" cy="171907"/>
          </a:xfrm>
          <a:prstGeom prst="rect">
            <a:avLst/>
          </a:prstGeom>
        </p:spPr>
      </p:pic>
      <p:sp>
        <p:nvSpPr>
          <p:cNvPr id="12" name="Text 5"/>
          <p:cNvSpPr txBox="1"/>
          <p:nvPr/>
        </p:nvSpPr>
        <p:spPr>
          <a:xfrm>
            <a:off x="6610198" y="1904695"/>
            <a:ext cx="4829861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Job analysis, descriptions and specifications improve role clarity.</a:t>
            </a:r>
            <a:endParaRPr lang="en-US" sz="1000" dirty="0"/>
          </a:p>
        </p:txBody>
      </p:sp>
      <p:pic>
        <p:nvPicPr>
          <p:cNvPr id="13" name="Image 5" descr="preencoded.png"/>
          <p:cNvPicPr>
            <a:picLocks noChangeAspect="1"/>
          </p:cNvPicPr>
          <p:nvPr/>
        </p:nvPicPr>
        <p:blipFill>
          <a:blip r:embed="rId7"/>
          <a:srcRect l="-28" r="-28"/>
          <a:stretch/>
        </p:blipFill>
        <p:spPr>
          <a:xfrm>
            <a:off x="609905" y="2419502"/>
            <a:ext cx="5410505" cy="671170"/>
          </a:xfrm>
          <a:prstGeom prst="rect">
            <a:avLst/>
          </a:prstGeom>
        </p:spPr>
      </p:pic>
      <p:pic>
        <p:nvPicPr>
          <p:cNvPr id="14" name="Image 6" descr="preencoded.png"/>
          <p:cNvPicPr>
            <a:picLocks noChangeAspect="1"/>
          </p:cNvPicPr>
          <p:nvPr/>
        </p:nvPicPr>
        <p:blipFill>
          <a:blip r:embed="rId8"/>
          <a:srcRect l="-1064" r="-1064"/>
          <a:stretch/>
        </p:blipFill>
        <p:spPr>
          <a:xfrm>
            <a:off x="800100" y="2609698"/>
            <a:ext cx="219456" cy="171907"/>
          </a:xfrm>
          <a:prstGeom prst="rect">
            <a:avLst/>
          </a:prstGeom>
        </p:spPr>
      </p:pic>
      <p:sp>
        <p:nvSpPr>
          <p:cNvPr id="15" name="Text 6"/>
          <p:cNvSpPr txBox="1"/>
          <p:nvPr/>
        </p:nvSpPr>
        <p:spPr>
          <a:xfrm>
            <a:off x="1133856" y="2572207"/>
            <a:ext cx="4867351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Learning theories support structured development programmes.</a:t>
            </a:r>
            <a:endParaRPr lang="en-US" sz="1000" dirty="0"/>
          </a:p>
        </p:txBody>
      </p:sp>
      <p:pic>
        <p:nvPicPr>
          <p:cNvPr id="16" name="Image 7" descr="preencoded.png"/>
          <p:cNvPicPr>
            <a:picLocks noChangeAspect="1"/>
          </p:cNvPicPr>
          <p:nvPr/>
        </p:nvPicPr>
        <p:blipFill>
          <a:blip r:embed="rId7"/>
          <a:srcRect l="-28" r="-28"/>
          <a:stretch/>
        </p:blipFill>
        <p:spPr>
          <a:xfrm>
            <a:off x="6172200" y="2419502"/>
            <a:ext cx="5410505" cy="671170"/>
          </a:xfrm>
          <a:prstGeom prst="rect">
            <a:avLst/>
          </a:prstGeom>
        </p:spPr>
      </p:pic>
      <p:pic>
        <p:nvPicPr>
          <p:cNvPr id="17" name="Image 8" descr="preencoded.png"/>
          <p:cNvPicPr>
            <a:picLocks noChangeAspect="1"/>
          </p:cNvPicPr>
          <p:nvPr/>
        </p:nvPicPr>
        <p:blipFill>
          <a:blip r:embed="rId9"/>
          <a:srcRect/>
          <a:stretch/>
        </p:blipFill>
        <p:spPr>
          <a:xfrm>
            <a:off x="6362395" y="2609698"/>
            <a:ext cx="171907" cy="171907"/>
          </a:xfrm>
          <a:prstGeom prst="rect">
            <a:avLst/>
          </a:prstGeom>
        </p:spPr>
      </p:pic>
      <p:sp>
        <p:nvSpPr>
          <p:cNvPr id="18" name="Text 7"/>
          <p:cNvSpPr txBox="1"/>
          <p:nvPr/>
        </p:nvSpPr>
        <p:spPr>
          <a:xfrm>
            <a:off x="6648602" y="2572207"/>
            <a:ext cx="4858207" cy="3721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Continuous training strengthens organisational growth and competitiveness.</a:t>
            </a:r>
            <a:endParaRPr lang="en-US" sz="1000" dirty="0"/>
          </a:p>
        </p:txBody>
      </p:sp>
      <p:pic>
        <p:nvPicPr>
          <p:cNvPr id="19" name="Image 9" descr="preencoded.png"/>
          <p:cNvPicPr>
            <a:picLocks noChangeAspect="1"/>
          </p:cNvPicPr>
          <p:nvPr/>
        </p:nvPicPr>
        <p:blipFill>
          <a:blip r:embed="rId10"/>
          <a:srcRect l="-2083" r="-2083"/>
          <a:stretch/>
        </p:blipFill>
        <p:spPr>
          <a:xfrm>
            <a:off x="609905" y="3357677"/>
            <a:ext cx="10972800" cy="9144"/>
          </a:xfrm>
          <a:prstGeom prst="rect">
            <a:avLst/>
          </a:prstGeom>
        </p:spPr>
      </p:pic>
      <p:sp>
        <p:nvSpPr>
          <p:cNvPr id="20" name="Shape 8"/>
          <p:cNvSpPr/>
          <p:nvPr/>
        </p:nvSpPr>
        <p:spPr>
          <a:xfrm>
            <a:off x="609905" y="3633826"/>
            <a:ext cx="286207" cy="381305"/>
          </a:xfrm>
          <a:prstGeom prst="roundRect">
            <a:avLst>
              <a:gd name="adj" fmla="val 85197"/>
            </a:avLst>
          </a:prstGeom>
          <a:solidFill>
            <a:srgbClr val="F3F4F6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21" name="Text 9"/>
          <p:cNvSpPr txBox="1"/>
          <p:nvPr/>
        </p:nvSpPr>
        <p:spPr>
          <a:xfrm>
            <a:off x="1009498" y="3672230"/>
            <a:ext cx="1471270" cy="305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8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References</a:t>
            </a:r>
            <a:endParaRPr lang="en-US" sz="1800" dirty="0"/>
          </a:p>
        </p:txBody>
      </p:sp>
      <p:pic>
        <p:nvPicPr>
          <p:cNvPr id="22" name="Image 10" descr="preencoded.png"/>
          <p:cNvPicPr>
            <a:picLocks noChangeAspect="1"/>
          </p:cNvPicPr>
          <p:nvPr/>
        </p:nvPicPr>
        <p:blipFill>
          <a:blip r:embed="rId11"/>
          <a:srcRect t="-43" b="-43"/>
          <a:stretch/>
        </p:blipFill>
        <p:spPr>
          <a:xfrm>
            <a:off x="685800" y="1333195"/>
            <a:ext cx="133502" cy="152705"/>
          </a:xfrm>
          <a:prstGeom prst="rect">
            <a:avLst/>
          </a:prstGeom>
        </p:spPr>
      </p:pic>
      <p:pic>
        <p:nvPicPr>
          <p:cNvPr id="23" name="Image 11" descr="preencoded.png"/>
          <p:cNvPicPr>
            <a:picLocks noChangeAspect="1"/>
          </p:cNvPicPr>
          <p:nvPr/>
        </p:nvPicPr>
        <p:blipFill>
          <a:blip r:embed="rId12"/>
          <a:srcRect t="-43" b="-43"/>
          <a:stretch/>
        </p:blipFill>
        <p:spPr>
          <a:xfrm>
            <a:off x="685800" y="3748126"/>
            <a:ext cx="133502" cy="152705"/>
          </a:xfrm>
          <a:prstGeom prst="rect">
            <a:avLst/>
          </a:prstGeom>
        </p:spPr>
      </p:pic>
      <p:sp>
        <p:nvSpPr>
          <p:cNvPr id="24" name="Shape 10"/>
          <p:cNvSpPr/>
          <p:nvPr/>
        </p:nvSpPr>
        <p:spPr>
          <a:xfrm>
            <a:off x="609905" y="4166921"/>
            <a:ext cx="10972800" cy="2419502"/>
          </a:xfrm>
          <a:prstGeom prst="roundRect">
            <a:avLst>
              <a:gd name="adj" fmla="val 1785"/>
            </a:avLst>
          </a:prstGeom>
          <a:solidFill>
            <a:srgbClr val="F9FAFB"/>
          </a:solidFill>
          <a:ln w="12700">
            <a:solidFill>
              <a:srgbClr val="E5E7EB"/>
            </a:solidFill>
            <a:prstDash val="solid"/>
          </a:ln>
        </p:spPr>
      </p:sp>
      <p:pic>
        <p:nvPicPr>
          <p:cNvPr id="25" name="Image 12" descr="preencoded.png"/>
          <p:cNvPicPr>
            <a:picLocks noChangeAspect="1"/>
          </p:cNvPicPr>
          <p:nvPr/>
        </p:nvPicPr>
        <p:blipFill>
          <a:blip r:embed="rId13">
            <a:alphaModFix amt="50000"/>
          </a:blip>
          <a:srcRect l="-27" r="-27"/>
          <a:stretch/>
        </p:blipFill>
        <p:spPr>
          <a:xfrm>
            <a:off x="10735056" y="5586070"/>
            <a:ext cx="1067105" cy="1218895"/>
          </a:xfrm>
          <a:prstGeom prst="rect">
            <a:avLst/>
          </a:prstGeom>
        </p:spPr>
      </p:pic>
      <p:sp>
        <p:nvSpPr>
          <p:cNvPr id="26" name="Text 11"/>
          <p:cNvSpPr txBox="1"/>
          <p:nvPr/>
        </p:nvSpPr>
        <p:spPr>
          <a:xfrm>
            <a:off x="847649" y="4405579"/>
            <a:ext cx="5095951" cy="3721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9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Armstrong, M. (2020) </a:t>
            </a:r>
            <a:r>
              <a:rPr lang="en-US" sz="900" i="1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Armstrong’s Handbook of Human Resource Management Practice</a:t>
            </a:r>
            <a:r>
              <a:rPr lang="en-US" sz="9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. London: Kogan Page. </a:t>
            </a:r>
            <a:endParaRPr lang="en-US" sz="900" dirty="0"/>
          </a:p>
        </p:txBody>
      </p:sp>
      <p:sp>
        <p:nvSpPr>
          <p:cNvPr id="27" name="Text 12"/>
          <p:cNvSpPr txBox="1"/>
          <p:nvPr/>
        </p:nvSpPr>
        <p:spPr>
          <a:xfrm>
            <a:off x="847649" y="4891126"/>
            <a:ext cx="5463540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Belbin, R. (2010) </a:t>
            </a:r>
            <a:r>
              <a:rPr lang="en-US" sz="900" i="1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Team Roles at Work</a:t>
            </a:r>
            <a:r>
              <a:rPr lang="en-US" sz="9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. 2nd edn. Oxford: Butterworth-Heinemann. </a:t>
            </a:r>
            <a:endParaRPr lang="en-US" sz="900" dirty="0"/>
          </a:p>
        </p:txBody>
      </p:sp>
      <p:sp>
        <p:nvSpPr>
          <p:cNvPr id="28" name="Text 13"/>
          <p:cNvSpPr txBox="1"/>
          <p:nvPr/>
        </p:nvSpPr>
        <p:spPr>
          <a:xfrm>
            <a:off x="847649" y="5191049"/>
            <a:ext cx="5095951" cy="3721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9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Bratton, J. and Gold, J. (2017) </a:t>
            </a:r>
            <a:r>
              <a:rPr lang="en-US" sz="900" i="1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Human Resource Management: Theory and Practice</a:t>
            </a:r>
            <a:r>
              <a:rPr lang="en-US" sz="9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. 6th edn. London: Palgrave. </a:t>
            </a:r>
            <a:endParaRPr lang="en-US" sz="900" dirty="0"/>
          </a:p>
        </p:txBody>
      </p:sp>
      <p:sp>
        <p:nvSpPr>
          <p:cNvPr id="29" name="Text 14"/>
          <p:cNvSpPr txBox="1"/>
          <p:nvPr/>
        </p:nvSpPr>
        <p:spPr>
          <a:xfrm>
            <a:off x="847649" y="5676595"/>
            <a:ext cx="5705856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Bruner, J. (1960) </a:t>
            </a:r>
            <a:r>
              <a:rPr lang="en-US" sz="900" i="1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The Process of Education</a:t>
            </a:r>
            <a:r>
              <a:rPr lang="en-US" sz="9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. Cambridge, MA: Harvard University Press. </a:t>
            </a:r>
            <a:endParaRPr lang="en-US" sz="900" dirty="0"/>
          </a:p>
        </p:txBody>
      </p:sp>
      <p:sp>
        <p:nvSpPr>
          <p:cNvPr id="30" name="Text 15"/>
          <p:cNvSpPr txBox="1"/>
          <p:nvPr/>
        </p:nvSpPr>
        <p:spPr>
          <a:xfrm>
            <a:off x="847649" y="5976518"/>
            <a:ext cx="5095951" cy="3721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9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CIPD (2023) </a:t>
            </a:r>
            <a:r>
              <a:rPr lang="en-US" sz="900" i="1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Recruitment and Selection Factsheet</a:t>
            </a:r>
            <a:r>
              <a:rPr lang="en-US" sz="9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. Available at: www.cipd.co.uk (Accessed: 15 February 2026). </a:t>
            </a:r>
            <a:endParaRPr lang="en-US" sz="900" dirty="0"/>
          </a:p>
        </p:txBody>
      </p:sp>
      <p:sp>
        <p:nvSpPr>
          <p:cNvPr id="31" name="Text 16"/>
          <p:cNvSpPr txBox="1"/>
          <p:nvPr/>
        </p:nvSpPr>
        <p:spPr>
          <a:xfrm>
            <a:off x="6324905" y="4405579"/>
            <a:ext cx="5705856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Equans UK &amp; Ireland (2025) </a:t>
            </a:r>
            <a:r>
              <a:rPr lang="en-US" sz="900" i="1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Contract Manager Job Description</a:t>
            </a:r>
            <a:r>
              <a:rPr lang="en-US" sz="9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. Internal HR Documentation. </a:t>
            </a:r>
            <a:endParaRPr lang="en-US" sz="900" dirty="0"/>
          </a:p>
        </p:txBody>
      </p:sp>
      <p:sp>
        <p:nvSpPr>
          <p:cNvPr id="32" name="Text 17"/>
          <p:cNvSpPr txBox="1"/>
          <p:nvPr/>
        </p:nvSpPr>
        <p:spPr>
          <a:xfrm>
            <a:off x="6324905" y="4705502"/>
            <a:ext cx="5095951" cy="3721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9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Kolb, D. (1984) </a:t>
            </a:r>
            <a:r>
              <a:rPr lang="en-US" sz="900" i="1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Experiential Learning: Experience as the Source of Learning and Development</a:t>
            </a:r>
            <a:r>
              <a:rPr lang="en-US" sz="9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. Englewood Cliffs, NJ: Prentice-Hall. </a:t>
            </a:r>
            <a:endParaRPr lang="en-US" sz="900" dirty="0"/>
          </a:p>
        </p:txBody>
      </p:sp>
      <p:sp>
        <p:nvSpPr>
          <p:cNvPr id="33" name="Text 18"/>
          <p:cNvSpPr txBox="1"/>
          <p:nvPr/>
        </p:nvSpPr>
        <p:spPr>
          <a:xfrm>
            <a:off x="6324905" y="5191049"/>
            <a:ext cx="5705856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Maslow, A. (1943) ‘A Theory of Human Motivation’, </a:t>
            </a:r>
            <a:r>
              <a:rPr lang="en-US" sz="900" i="1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Psychological Review</a:t>
            </a:r>
            <a:r>
              <a:rPr lang="en-US" sz="9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, 50(4), pp. 370–396. </a:t>
            </a:r>
            <a:endParaRPr lang="en-US" sz="900" dirty="0"/>
          </a:p>
        </p:txBody>
      </p:sp>
      <p:sp>
        <p:nvSpPr>
          <p:cNvPr id="34" name="Text 19"/>
          <p:cNvSpPr txBox="1"/>
          <p:nvPr/>
        </p:nvSpPr>
        <p:spPr>
          <a:xfrm>
            <a:off x="6324905" y="5490972"/>
            <a:ext cx="5134356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Skinner, B.F. (1953) </a:t>
            </a:r>
            <a:r>
              <a:rPr lang="en-US" sz="900" i="1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Science and Human Behaviour</a:t>
            </a:r>
            <a:r>
              <a:rPr lang="en-US" sz="9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. New York: Macmillan. </a:t>
            </a:r>
            <a:endParaRPr lang="en-US" sz="900" dirty="0"/>
          </a:p>
        </p:txBody>
      </p:sp>
      <p:sp>
        <p:nvSpPr>
          <p:cNvPr id="35" name="Text 20"/>
          <p:cNvSpPr txBox="1"/>
          <p:nvPr/>
        </p:nvSpPr>
        <p:spPr>
          <a:xfrm>
            <a:off x="6324905" y="5790895"/>
            <a:ext cx="5257800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Taylor, S. (2022) </a:t>
            </a:r>
            <a:r>
              <a:rPr lang="en-US" sz="900" i="1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Resourcing and Talent Management</a:t>
            </a:r>
            <a:r>
              <a:rPr lang="en-US" sz="9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. 8th edn. London: CIPD. </a:t>
            </a:r>
            <a:endParaRPr lang="en-US" sz="900" dirty="0"/>
          </a:p>
        </p:txBody>
      </p:sp>
      <p:sp>
        <p:nvSpPr>
          <p:cNvPr id="36" name="Shape 21"/>
          <p:cNvSpPr/>
          <p:nvPr/>
        </p:nvSpPr>
        <p:spPr>
          <a:xfrm>
            <a:off x="0" y="0"/>
            <a:ext cx="12191695" cy="914400"/>
          </a:xfrm>
          <a:prstGeom prst="rect">
            <a:avLst/>
          </a:prstGeom>
          <a:solidFill>
            <a:srgbClr val="1E3A8A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37" name="Text 22"/>
          <p:cNvSpPr txBox="1"/>
          <p:nvPr/>
        </p:nvSpPr>
        <p:spPr>
          <a:xfrm>
            <a:off x="609905" y="267005"/>
            <a:ext cx="5257800" cy="3813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700" b="1" kern="0" spc="-67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Conclusion &amp; References</a:t>
            </a:r>
            <a:endParaRPr lang="en-US" sz="2700" dirty="0"/>
          </a:p>
        </p:txBody>
      </p:sp>
      <p:pic>
        <p:nvPicPr>
          <p:cNvPr id="38" name="Image 13" descr="preencoded.png"/>
          <p:cNvPicPr>
            <a:picLocks noChangeAspect="1"/>
          </p:cNvPicPr>
          <p:nvPr/>
        </p:nvPicPr>
        <p:blipFill>
          <a:blip r:embed="rId14"/>
          <a:srcRect/>
          <a:stretch/>
        </p:blipFill>
        <p:spPr>
          <a:xfrm>
            <a:off x="0" y="0"/>
            <a:ext cx="114300" cy="914400"/>
          </a:xfrm>
          <a:prstGeom prst="rect">
            <a:avLst/>
          </a:prstGeom>
        </p:spPr>
      </p:pic>
      <p:sp>
        <p:nvSpPr>
          <p:cNvPr id="40" name="Shape 24"/>
          <p:cNvSpPr/>
          <p:nvPr/>
        </p:nvSpPr>
        <p:spPr>
          <a:xfrm>
            <a:off x="0" y="6890918"/>
            <a:ext cx="12191695" cy="381305"/>
          </a:xfrm>
          <a:prstGeom prst="rect">
            <a:avLst/>
          </a:prstGeom>
          <a:solidFill>
            <a:srgbClr val="FFFFFF"/>
          </a:solidFill>
          <a:ln/>
        </p:spPr>
      </p:sp>
      <p:sp>
        <p:nvSpPr>
          <p:cNvPr id="41" name="Shape 25"/>
          <p:cNvSpPr/>
          <p:nvPr/>
        </p:nvSpPr>
        <p:spPr>
          <a:xfrm>
            <a:off x="0" y="6890918"/>
            <a:ext cx="12191695" cy="9144"/>
          </a:xfrm>
          <a:prstGeom prst="rect">
            <a:avLst/>
          </a:prstGeom>
          <a:solidFill>
            <a:srgbClr val="E5E7EB"/>
          </a:solidFill>
          <a:ln w="12700">
            <a:solidFill>
              <a:srgbClr val="E5E7EB">
                <a:alpha val="0"/>
              </a:srgbClr>
            </a:solidFill>
            <a:prstDash val="solid"/>
          </a:ln>
        </p:spPr>
      </p:sp>
      <p:sp>
        <p:nvSpPr>
          <p:cNvPr id="42" name="Text 26"/>
          <p:cNvSpPr txBox="1"/>
          <p:nvPr/>
        </p:nvSpPr>
        <p:spPr>
          <a:xfrm>
            <a:off x="609905" y="7010705"/>
            <a:ext cx="3411626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Recruitment and L&amp;D for Organisational Effectiveness</a:t>
            </a:r>
            <a:endParaRPr lang="en-US" sz="900" dirty="0"/>
          </a:p>
        </p:txBody>
      </p:sp>
      <p:sp>
        <p:nvSpPr>
          <p:cNvPr id="43" name="Text 27"/>
          <p:cNvSpPr txBox="1"/>
          <p:nvPr/>
        </p:nvSpPr>
        <p:spPr>
          <a:xfrm>
            <a:off x="11162995" y="7010705"/>
            <a:ext cx="497434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Page 15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1904</Words>
  <Application>Microsoft Office PowerPoint</Application>
  <PresentationFormat>Widescreen</PresentationFormat>
  <Paragraphs>284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Montserrat</vt:lpstr>
      <vt:lpstr>Open Sans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Generated by Gen-Spark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Multi-page HTML Content</dc:title>
  <dc:subject>PptxGenJS Presentation</dc:subject>
  <dc:creator>Visual Extract to PPTX Converter</dc:creator>
  <cp:lastModifiedBy>Dimitar Dimitrov</cp:lastModifiedBy>
  <cp:revision>6</cp:revision>
  <dcterms:created xsi:type="dcterms:W3CDTF">2026-02-15T17:09:18Z</dcterms:created>
  <dcterms:modified xsi:type="dcterms:W3CDTF">2026-02-15T17:29:03Z</dcterms:modified>
</cp:coreProperties>
</file>